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6" r:id="rId2"/>
    <p:sldId id="256"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71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8FCD0-08DA-4F83-B3E6-540AA4B218B6}" type="datetimeFigureOut">
              <a:rPr lang="zh-CN" altLang="en-US" smtClean="0"/>
              <a:t>18-11-21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9D211-4143-4C45-97BE-ABF09065861C}" type="slidenum">
              <a:rPr lang="zh-CN" altLang="en-US" smtClean="0"/>
              <a:t>‹#›</a:t>
            </a:fld>
            <a:endParaRPr lang="zh-CN" altLang="en-US"/>
          </a:p>
        </p:txBody>
      </p:sp>
    </p:spTree>
    <p:extLst>
      <p:ext uri="{BB962C8B-B14F-4D97-AF65-F5344CB8AC3E}">
        <p14:creationId xmlns:p14="http://schemas.microsoft.com/office/powerpoint/2010/main" val="95842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B9D211-4143-4C45-97BE-ABF09065861C}" type="slidenum">
              <a:rPr lang="zh-CN" altLang="en-US" smtClean="0"/>
              <a:t>7</a:t>
            </a:fld>
            <a:endParaRPr lang="zh-CN" altLang="en-US"/>
          </a:p>
        </p:txBody>
      </p:sp>
    </p:spTree>
    <p:extLst>
      <p:ext uri="{BB962C8B-B14F-4D97-AF65-F5344CB8AC3E}">
        <p14:creationId xmlns:p14="http://schemas.microsoft.com/office/powerpoint/2010/main" val="148355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B9D211-4143-4C45-97BE-ABF09065861C}" type="slidenum">
              <a:rPr lang="zh-CN" altLang="en-US" smtClean="0"/>
              <a:t>8</a:t>
            </a:fld>
            <a:endParaRPr lang="zh-CN" altLang="en-US"/>
          </a:p>
        </p:txBody>
      </p:sp>
    </p:spTree>
    <p:extLst>
      <p:ext uri="{BB962C8B-B14F-4D97-AF65-F5344CB8AC3E}">
        <p14:creationId xmlns:p14="http://schemas.microsoft.com/office/powerpoint/2010/main" val="392069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7DA0B-A608-4C70-835E-9AF15628D734}"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D47DA0B-A608-4C70-835E-9AF15628D7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将图片拖动到占位符，或单击添加图标</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3E22777-66C5-49F5-BC1C-F941925C6BA9}" type="datetimeFigureOut">
              <a:rPr lang="zh-CN" altLang="en-US" smtClean="0"/>
              <a:t>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7DA0B-A608-4C70-835E-9AF15628D7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03E22777-66C5-49F5-BC1C-F941925C6BA9}" type="datetimeFigureOut">
              <a:rPr lang="zh-CN" altLang="en-US" smtClean="0"/>
              <a:t>18-11-21</a:t>
            </a:fld>
            <a:endParaRPr lang="zh-CN" alt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D47DA0B-A608-4C70-835E-9AF15628D7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D3374BF6-F6EE-4831-963E-8448C955F15D}"/>
              </a:ext>
            </a:extLst>
          </p:cNvPr>
          <p:cNvSpPr>
            <a:spLocks noGrp="1"/>
          </p:cNvSpPr>
          <p:nvPr>
            <p:ph idx="1"/>
          </p:nvPr>
        </p:nvSpPr>
        <p:spPr>
          <a:xfrm>
            <a:off x="838200" y="1759768"/>
            <a:ext cx="10515600" cy="4351338"/>
          </a:xfrm>
        </p:spPr>
        <p:txBody>
          <a:bodyPr/>
          <a:lstStyle/>
          <a:p>
            <a:pPr marL="0" indent="0" algn="ctr">
              <a:spcBef>
                <a:spcPct val="0"/>
              </a:spcBef>
              <a:buNone/>
            </a:pPr>
            <a:endParaRPr lang="en-US" altLang="zh-CN" sz="6000" dirty="0">
              <a:latin typeface="宋体" panose="02010600030101010101" pitchFamily="2" charset="-122"/>
              <a:ea typeface="宋体" panose="02010600030101010101" pitchFamily="2" charset="-122"/>
              <a:cs typeface="+mj-cs"/>
            </a:endParaRPr>
          </a:p>
          <a:p>
            <a:pPr marL="0" indent="0" algn="ctr">
              <a:spcBef>
                <a:spcPct val="0"/>
              </a:spcBef>
              <a:buNone/>
            </a:pPr>
            <a:r>
              <a:rPr lang="zh-CN" altLang="en-US" sz="6000" dirty="0">
                <a:latin typeface="宋体" panose="02010600030101010101" pitchFamily="2" charset="-122"/>
                <a:ea typeface="宋体" panose="02010600030101010101" pitchFamily="2" charset="-122"/>
                <a:cs typeface="+mj-cs"/>
              </a:rPr>
              <a:t>第十七章 免疫病理之二：</a:t>
            </a:r>
            <a:endParaRPr lang="en-US" altLang="zh-CN" sz="6000" dirty="0">
              <a:latin typeface="宋体" panose="02010600030101010101" pitchFamily="2" charset="-122"/>
              <a:ea typeface="宋体" panose="02010600030101010101" pitchFamily="2" charset="-122"/>
              <a:cs typeface="+mj-cs"/>
            </a:endParaRPr>
          </a:p>
          <a:p>
            <a:pPr marL="0" indent="0" algn="ctr">
              <a:spcBef>
                <a:spcPct val="0"/>
              </a:spcBef>
              <a:buNone/>
            </a:pPr>
            <a:r>
              <a:rPr lang="zh-CN" altLang="en-US" sz="6000" dirty="0">
                <a:latin typeface="宋体" panose="02010600030101010101" pitchFamily="2" charset="-122"/>
                <a:ea typeface="宋体" panose="02010600030101010101" pitchFamily="2" charset="-122"/>
                <a:cs typeface="+mj-cs"/>
              </a:rPr>
              <a:t>自身免疫</a:t>
            </a:r>
          </a:p>
        </p:txBody>
      </p:sp>
    </p:spTree>
    <p:extLst>
      <p:ext uri="{BB962C8B-B14F-4D97-AF65-F5344CB8AC3E}">
        <p14:creationId xmlns:p14="http://schemas.microsoft.com/office/powerpoint/2010/main" val="359467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E6AA085-0F31-4C1D-AD37-46B8BC1E4D1A}"/>
              </a:ext>
            </a:extLst>
          </p:cNvPr>
          <p:cNvSpPr>
            <a:spLocks noGrp="1"/>
          </p:cNvSpPr>
          <p:nvPr>
            <p:ph idx="1"/>
          </p:nvPr>
        </p:nvSpPr>
        <p:spPr>
          <a:xfrm>
            <a:off x="669387" y="393896"/>
            <a:ext cx="10515600" cy="6625883"/>
          </a:xfrm>
        </p:spPr>
        <p:txBody>
          <a:bodyPr>
            <a:normAutofit fontScale="92500" lnSpcReduction="10000"/>
          </a:bodyPr>
          <a:lstStyle/>
          <a:p>
            <a:pPr marL="0" indent="0">
              <a:spcBef>
                <a:spcPts val="0"/>
              </a:spcBef>
              <a:spcAft>
                <a:spcPts val="1200"/>
              </a:spcAft>
              <a:buNone/>
            </a:pPr>
            <a:r>
              <a:rPr lang="zh-CN" altLang="en-US" sz="3000" dirty="0"/>
              <a:t>①</a:t>
            </a:r>
            <a:r>
              <a:rPr lang="zh-CN" altLang="en-US" sz="3000" dirty="0">
                <a:latin typeface="宋体" panose="02010600030101010101" pitchFamily="2" charset="-122"/>
                <a:ea typeface="宋体" panose="02010600030101010101" pitchFamily="2" charset="-122"/>
              </a:rPr>
              <a:t>自身抗体与细胞表面抗原结合介导组织损伤或功能紊乱</a:t>
            </a:r>
            <a:endParaRPr lang="en-US" altLang="zh-CN" sz="3000" dirty="0">
              <a:latin typeface="宋体" panose="02010600030101010101" pitchFamily="2" charset="-122"/>
              <a:ea typeface="宋体" panose="02010600030101010101" pitchFamily="2" charset="-122"/>
            </a:endParaRPr>
          </a:p>
          <a:p>
            <a:pPr marL="0" indent="0">
              <a:lnSpc>
                <a:spcPct val="150000"/>
              </a:lnSpc>
              <a:spcBef>
                <a:spcPts val="0"/>
              </a:spcBef>
              <a:buNone/>
            </a:pPr>
            <a:r>
              <a:rPr lang="en-US" altLang="zh-CN" sz="2600" dirty="0">
                <a:latin typeface="宋体" panose="02010600030101010101" pitchFamily="2" charset="-122"/>
                <a:ea typeface="宋体" panose="02010600030101010101" pitchFamily="2" charset="-122"/>
              </a:rPr>
              <a:t>1.</a:t>
            </a:r>
            <a:r>
              <a:rPr lang="zh-CN" altLang="en-US" sz="2600" dirty="0">
                <a:latin typeface="宋体" panose="02010600030101010101" pitchFamily="2" charset="-122"/>
                <a:ea typeface="宋体" panose="02010600030101010101" pitchFamily="2" charset="-122"/>
              </a:rPr>
              <a:t>自身抗体与细胞表面或细胞外基质抗原结合介导组织损伤</a:t>
            </a:r>
            <a:endParaRPr lang="en-US" altLang="zh-CN" sz="2600" dirty="0">
              <a:latin typeface="宋体" panose="02010600030101010101" pitchFamily="2" charset="-122"/>
              <a:ea typeface="宋体" panose="02010600030101010101" pitchFamily="2" charset="-122"/>
            </a:endParaRPr>
          </a:p>
          <a:p>
            <a:pPr marL="0" indent="0" algn="just">
              <a:lnSpc>
                <a:spcPct val="150000"/>
              </a:lnSpc>
              <a:spcBef>
                <a:spcPts val="0"/>
              </a:spcBef>
              <a:buNone/>
            </a:pPr>
            <a:r>
              <a:rPr lang="zh-CN" altLang="en-US" sz="2600" dirty="0">
                <a:latin typeface="宋体" panose="02010600030101010101" pitchFamily="2" charset="-122"/>
                <a:ea typeface="宋体" panose="02010600030101010101" pitchFamily="2" charset="-122"/>
              </a:rPr>
              <a:t>  （１）补体依赖的细胞毒作用：</a:t>
            </a:r>
            <a:r>
              <a:rPr lang="zh-CN" altLang="en-US" sz="2600" dirty="0" smtClean="0">
                <a:latin typeface="宋体" panose="02010600030101010101" pitchFamily="2" charset="-122"/>
                <a:ea typeface="宋体" panose="02010600030101010101" pitchFamily="2" charset="-122"/>
              </a:rPr>
              <a:t>自身抗体与血细胞表面相应自身抗原结合为复合物</a:t>
            </a:r>
            <a:r>
              <a:rPr lang="zh-CN" altLang="en-US" sz="2600" dirty="0">
                <a:latin typeface="宋体" panose="02010600030101010101" pitchFamily="2" charset="-122"/>
                <a:ea typeface="宋体" panose="02010600030101010101" pitchFamily="2" charset="-122"/>
              </a:rPr>
              <a:t>，通过激活补体而发挥溶细胞效应，导致自身免疫性血细胞减少症（如自身免疫性溶血性贫血、特发性血小板减少性紫癜 、特发性中性粒细胞减少症等）；②肺和肾的基膜富含</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Ⅳ</a:t>
            </a:r>
            <a:r>
              <a:rPr lang="zh-CN" altLang="en-US" sz="2600" dirty="0">
                <a:latin typeface="宋体" panose="02010600030101010101" pitchFamily="2" charset="-122"/>
                <a:ea typeface="宋体" panose="02010600030101010101" pitchFamily="2" charset="-122"/>
              </a:rPr>
              <a:t>型胶原，抗</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Ⅳ</a:t>
            </a:r>
            <a:r>
              <a:rPr lang="zh-CN" altLang="en-US" sz="2600" dirty="0">
                <a:latin typeface="宋体" panose="02010600030101010101" pitchFamily="2" charset="-122"/>
                <a:ea typeface="宋体" panose="02010600030101010101" pitchFamily="2" charset="-122"/>
              </a:rPr>
              <a:t>型胶原抗体与之结合可介导基膜炎症性损伤，破坏肺泡血管和肾小球血管基膜，引起肺出血肾炎综合征。</a:t>
            </a:r>
          </a:p>
          <a:p>
            <a:pPr marL="0" indent="0">
              <a:lnSpc>
                <a:spcPct val="150000"/>
              </a:lnSpc>
              <a:spcBef>
                <a:spcPts val="0"/>
              </a:spcBef>
              <a:buNone/>
            </a:pPr>
            <a:r>
              <a:rPr lang="zh-CN" altLang="en-US" sz="2600" dirty="0">
                <a:latin typeface="宋体" panose="02010600030101010101" pitchFamily="2" charset="-122"/>
                <a:ea typeface="宋体" panose="02010600030101010101" pitchFamily="2" charset="-122"/>
              </a:rPr>
              <a:t>  （２）调理作用：自身抗体（</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IgG</a:t>
            </a:r>
            <a:r>
              <a:rPr lang="zh-CN" altLang="en-US" sz="2600" dirty="0">
                <a:latin typeface="宋体" panose="02010600030101010101" pitchFamily="2" charset="-122"/>
                <a:ea typeface="宋体" panose="02010600030101010101" pitchFamily="2" charset="-122"/>
              </a:rPr>
              <a:t>）及补体激活产生的</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C3b</a:t>
            </a:r>
            <a:r>
              <a:rPr lang="zh-CN" altLang="en-US" sz="2600" dirty="0">
                <a:latin typeface="宋体" panose="02010600030101010101" pitchFamily="2" charset="-122"/>
                <a:ea typeface="宋体" panose="02010600030101010101" pitchFamily="2" charset="-122"/>
              </a:rPr>
              <a:t>片段均属调理素，可促进吞噬细胞对靶细胞的吞噬作用。</a:t>
            </a:r>
            <a:endParaRPr lang="en-US" altLang="zh-CN" sz="2600" dirty="0">
              <a:latin typeface="宋体" panose="02010600030101010101" pitchFamily="2" charset="-122"/>
              <a:ea typeface="宋体" panose="02010600030101010101" pitchFamily="2" charset="-122"/>
            </a:endParaRPr>
          </a:p>
          <a:p>
            <a:pPr marL="0" indent="0">
              <a:lnSpc>
                <a:spcPct val="150000"/>
              </a:lnSpc>
              <a:spcBef>
                <a:spcPts val="0"/>
              </a:spcBef>
              <a:buNone/>
            </a:pPr>
            <a:r>
              <a:rPr lang="zh-CN" altLang="en-US" sz="2600" dirty="0">
                <a:latin typeface="宋体" panose="02010600030101010101" pitchFamily="2" charset="-122"/>
                <a:ea typeface="宋体" panose="02010600030101010101" pitchFamily="2" charset="-122"/>
              </a:rPr>
              <a:t>  （３）</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ADCC</a:t>
            </a:r>
            <a:r>
              <a:rPr lang="zh-CN" altLang="en-US" sz="2600" dirty="0">
                <a:latin typeface="宋体" panose="02010600030101010101" pitchFamily="2" charset="-122"/>
                <a:ea typeface="宋体" panose="02010600030101010101" pitchFamily="2" charset="-122"/>
              </a:rPr>
              <a:t>效应：自身抗体的</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Fab</a:t>
            </a:r>
            <a:r>
              <a:rPr lang="zh-CN" altLang="en-US" sz="2600" dirty="0">
                <a:latin typeface="宋体" panose="02010600030101010101" pitchFamily="2" charset="-122"/>
                <a:ea typeface="宋体" panose="02010600030101010101" pitchFamily="2" charset="-122"/>
              </a:rPr>
              <a:t>段与靶细胞表面抗原结合 ，而</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Fc</a:t>
            </a:r>
            <a:r>
              <a:rPr lang="zh-CN" altLang="en-US" sz="2600" dirty="0">
                <a:latin typeface="宋体" panose="02010600030101010101" pitchFamily="2" charset="-122"/>
                <a:ea typeface="宋体" panose="02010600030101010101" pitchFamily="2" charset="-122"/>
              </a:rPr>
              <a:t>段可与</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NK</a:t>
            </a:r>
            <a:r>
              <a:rPr lang="zh-CN" altLang="en-US" sz="2600" dirty="0">
                <a:latin typeface="宋体" panose="02010600030101010101" pitchFamily="2" charset="-122"/>
                <a:ea typeface="宋体" panose="02010600030101010101" pitchFamily="2" charset="-122"/>
              </a:rPr>
              <a:t>细胞表面</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Fc</a:t>
            </a:r>
            <a:r>
              <a:rPr lang="zh-CN" altLang="en-US" sz="2600" dirty="0">
                <a:latin typeface="宋体" panose="02010600030101010101" pitchFamily="2" charset="-122"/>
                <a:ea typeface="宋体" panose="02010600030101010101" pitchFamily="2" charset="-122"/>
              </a:rPr>
              <a:t>受体结合，从而介导</a:t>
            </a:r>
            <a:r>
              <a:rPr lang="en-US" altLang="zh-CN" sz="2600" dirty="0">
                <a:latin typeface="Times New Roman" panose="02020603050405020304" pitchFamily="18" charset="0"/>
                <a:ea typeface="宋体" panose="02010600030101010101" pitchFamily="2" charset="-122"/>
                <a:cs typeface="Times New Roman" panose="02020603050405020304" pitchFamily="18" charset="0"/>
              </a:rPr>
              <a:t>NK</a:t>
            </a:r>
            <a:r>
              <a:rPr lang="zh-CN" altLang="en-US" sz="2600" dirty="0">
                <a:latin typeface="宋体" panose="02010600030101010101" pitchFamily="2" charset="-122"/>
                <a:ea typeface="宋体" panose="02010600030101010101" pitchFamily="2" charset="-122"/>
              </a:rPr>
              <a:t>细胞对靶细胞的杀伤作用。</a:t>
            </a:r>
          </a:p>
          <a:p>
            <a:pPr marL="0" indent="0">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4876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019DFA07-7B16-4A92-A930-683A4D6B3102}"/>
              </a:ext>
            </a:extLst>
          </p:cNvPr>
          <p:cNvSpPr>
            <a:spLocks noGrp="1"/>
          </p:cNvSpPr>
          <p:nvPr>
            <p:ph idx="1"/>
          </p:nvPr>
        </p:nvSpPr>
        <p:spPr>
          <a:xfrm>
            <a:off x="838200" y="295422"/>
            <a:ext cx="10515600" cy="5881541"/>
          </a:xfrm>
        </p:spPr>
        <p:txBody>
          <a:bodyPr/>
          <a:lstStyle/>
          <a:p>
            <a:pPr marL="0" indent="0">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自身抗体与细胞表面受体结合介导细胞和组织功能紊乱</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）抗受体的抗体模拟相应配体作用</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）抗体竞争性阻断效应</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）抗体介导受体内化</a:t>
            </a:r>
          </a:p>
        </p:txBody>
      </p:sp>
      <p:pic>
        <p:nvPicPr>
          <p:cNvPr id="4" name="图片 3">
            <a:extLst>
              <a:ext uri="{FF2B5EF4-FFF2-40B4-BE49-F238E27FC236}">
                <a16:creationId xmlns="" xmlns:a16="http://schemas.microsoft.com/office/drawing/2014/main" id="{1C5AA92A-94C9-47DF-B683-DB1D9E23F03B}"/>
              </a:ext>
            </a:extLst>
          </p:cNvPr>
          <p:cNvPicPr>
            <a:picLocks noChangeAspect="1"/>
          </p:cNvPicPr>
          <p:nvPr/>
        </p:nvPicPr>
        <p:blipFill>
          <a:blip r:embed="rId2"/>
          <a:stretch>
            <a:fillRect/>
          </a:stretch>
        </p:blipFill>
        <p:spPr>
          <a:xfrm>
            <a:off x="2827606" y="2142099"/>
            <a:ext cx="6752492" cy="4593214"/>
          </a:xfrm>
          <a:prstGeom prst="rect">
            <a:avLst/>
          </a:prstGeom>
        </p:spPr>
      </p:pic>
    </p:spTree>
    <p:extLst>
      <p:ext uri="{BB962C8B-B14F-4D97-AF65-F5344CB8AC3E}">
        <p14:creationId xmlns:p14="http://schemas.microsoft.com/office/powerpoint/2010/main" val="371416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D16124A-BB77-45D6-BA10-4B836AB313C2}"/>
              </a:ext>
            </a:extLst>
          </p:cNvPr>
          <p:cNvSpPr>
            <a:spLocks noGrp="1"/>
          </p:cNvSpPr>
          <p:nvPr>
            <p:ph idx="1"/>
          </p:nvPr>
        </p:nvSpPr>
        <p:spPr>
          <a:xfrm>
            <a:off x="838200" y="717452"/>
            <a:ext cx="10515600" cy="5825271"/>
          </a:xfrm>
        </p:spPr>
        <p:txBody>
          <a:bodyPr>
            <a:normAutofit/>
          </a:bodyPr>
          <a:lstStyle/>
          <a:p>
            <a:pPr marL="0" indent="0">
              <a:buNone/>
            </a:pPr>
            <a:r>
              <a:rPr lang="zh-CN" altLang="en-US" sz="2800" dirty="0">
                <a:latin typeface="宋体" panose="02010600030101010101" pitchFamily="2" charset="-122"/>
                <a:ea typeface="宋体" panose="02010600030101010101" pitchFamily="2" charset="-122"/>
              </a:rPr>
              <a:t>②抗体</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抗体复合物介导组织损伤</a:t>
            </a:r>
            <a:endParaRPr lang="en-US" altLang="zh-CN" sz="2800" dirty="0">
              <a:latin typeface="宋体" panose="02010600030101010101" pitchFamily="2" charset="-122"/>
              <a:ea typeface="宋体" panose="02010600030101010101" pitchFamily="2" charset="-122"/>
            </a:endParaRPr>
          </a:p>
          <a:p>
            <a:pPr marL="0" indent="0">
              <a:lnSpc>
                <a:spcPct val="150000"/>
              </a:lnSpc>
              <a:buNone/>
            </a:pPr>
            <a:r>
              <a:rPr lang="zh-CN" altLang="en-US"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自身抗体与自身抗原结合形成循环免疫复合物，在一定条件下可沉积于某些部位的组织间隙，通过激活补体而介导以中性粒细胞浸润为主的局部炎症反应。</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Eg:SLE</a:t>
            </a:r>
            <a:r>
              <a:rPr lang="zh-CN" altLang="en-US" sz="2400" dirty="0">
                <a:latin typeface="宋体" panose="02010600030101010101" pitchFamily="2" charset="-122"/>
                <a:ea typeface="宋体" panose="02010600030101010101" pitchFamily="2" charset="-122"/>
              </a:rPr>
              <a:t>患者体内产生针对多种细胞核抗原的自身抗体，可与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DNA</a:t>
            </a:r>
            <a:r>
              <a:rPr lang="zh-CN" altLang="en-US" sz="2400" dirty="0">
                <a:latin typeface="宋体" panose="02010600030101010101" pitchFamily="2" charset="-122"/>
                <a:ea typeface="宋体" panose="02010600030101010101" pitchFamily="2" charset="-122"/>
              </a:rPr>
              <a:t>及其他核成分（如组蛋白）形成免疫复合物，沉积于肾脏、皮肤、关节和其他器官小血管壁，引起肾小球肾炎等多器官、多系统病变；</a:t>
            </a:r>
          </a:p>
          <a:p>
            <a:pPr marL="0" indent="0">
              <a:lnSpc>
                <a:spcPct val="150000"/>
              </a:lnSpc>
              <a:buNone/>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Eg</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类风湿关节炎（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RA</a:t>
            </a:r>
            <a:r>
              <a:rPr lang="zh-CN" altLang="en-US" sz="2400" dirty="0">
                <a:latin typeface="宋体" panose="02010600030101010101" pitchFamily="2" charset="-122"/>
                <a:ea typeface="宋体" panose="02010600030101010101" pitchFamily="2" charset="-122"/>
              </a:rPr>
              <a:t>）患者血清中存在抗变性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IgG</a:t>
            </a:r>
            <a:r>
              <a:rPr lang="zh-CN" altLang="en-US" sz="2400" dirty="0">
                <a:latin typeface="宋体" panose="02010600030101010101" pitchFamily="2" charset="-122"/>
                <a:ea typeface="宋体" panose="02010600030101010101" pitchFamily="2" charset="-122"/>
              </a:rPr>
              <a:t>自身抗体（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RF</a:t>
            </a:r>
            <a:r>
              <a:rPr lang="zh-CN" altLang="en-US" sz="2400" dirty="0">
                <a:latin typeface="宋体" panose="02010600030101010101" pitchFamily="2" charset="-122"/>
                <a:ea typeface="宋体" panose="02010600030101010101" pitchFamily="2" charset="-122"/>
              </a:rPr>
              <a:t>），所形成的免疫复合物沉积于关节滑膜和血管壁，导致关节组织损伤</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64952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F9B06254-27DA-42E6-B66E-8EEE80064146}"/>
              </a:ext>
            </a:extLst>
          </p:cNvPr>
          <p:cNvSpPr>
            <a:spLocks noGrp="1"/>
          </p:cNvSpPr>
          <p:nvPr>
            <p:ph idx="1"/>
          </p:nvPr>
        </p:nvSpPr>
        <p:spPr>
          <a:xfrm>
            <a:off x="838200" y="478302"/>
            <a:ext cx="10515600" cy="5698661"/>
          </a:xfrm>
        </p:spPr>
        <p:txBody>
          <a:bodyPr>
            <a:normAutofit/>
          </a:bodyPr>
          <a:lstStyle/>
          <a:p>
            <a:pPr marL="0" indent="0">
              <a:buNone/>
            </a:pPr>
            <a:r>
              <a:rPr lang="zh-CN" altLang="en-US" dirty="0">
                <a:latin typeface="宋体" panose="02010600030101010101" pitchFamily="2" charset="-122"/>
                <a:ea typeface="宋体" panose="02010600030101010101" pitchFamily="2" charset="-122"/>
              </a:rPr>
              <a:t>③自身反应性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宋体" panose="02010600030101010101" pitchFamily="2" charset="-122"/>
                <a:ea typeface="宋体" panose="02010600030101010101" pitchFamily="2" charset="-122"/>
              </a:rPr>
              <a:t>细胞介导组织炎性损伤</a:t>
            </a:r>
            <a:endParaRPr lang="en-US" altLang="zh-CN"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致敏的自身反应性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dirty="0">
                <a:latin typeface="宋体" panose="02010600030101010101" pitchFamily="2" charset="-122"/>
                <a:ea typeface="宋体" panose="02010600030101010101" pitchFamily="2" charset="-122"/>
              </a:rPr>
              <a:t>细胞可攻击局部靶组织，造成局部炎症，其损伤机制与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Ⅳ</a:t>
            </a:r>
            <a:r>
              <a:rPr lang="zh-CN" altLang="en-US" sz="2400" dirty="0">
                <a:latin typeface="宋体" panose="02010600030101010101" pitchFamily="2" charset="-122"/>
                <a:ea typeface="宋体" panose="02010600030101010101" pitchFamily="2" charset="-122"/>
              </a:rPr>
              <a:t>型超敏反应相同。参与此型组织损伤的效应细胞主要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CD4+Th1</a:t>
            </a:r>
            <a:r>
              <a:rPr lang="zh-CN" altLang="en-US" sz="2400" dirty="0">
                <a:latin typeface="宋体" panose="02010600030101010101" pitchFamily="2" charset="-122"/>
                <a:ea typeface="宋体" panose="02010600030101010101" pitchFamily="2" charset="-122"/>
              </a:rPr>
              <a:t>细胞和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CD8+CTL</a:t>
            </a:r>
            <a:r>
              <a:rPr lang="zh-CN" altLang="en-US" sz="2400" dirty="0">
                <a:latin typeface="宋体" panose="02010600030101010101" pitchFamily="2" charset="-122"/>
                <a:ea typeface="宋体" panose="02010600030101010101" pitchFamily="2" charset="-122"/>
              </a:rPr>
              <a:t>细胞。</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激活的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Th1</a:t>
            </a:r>
            <a:r>
              <a:rPr lang="zh-CN" altLang="en-US" sz="2400" dirty="0">
                <a:latin typeface="宋体" panose="02010600030101010101" pitchFamily="2" charset="-122"/>
                <a:ea typeface="宋体" panose="02010600030101010101" pitchFamily="2" charset="-122"/>
              </a:rPr>
              <a:t>细胞释放多种细胞因子，形成以单核细胞和淋巴细胞浸润为主的免疫损伤性炎症。</a:t>
            </a:r>
          </a:p>
          <a:p>
            <a:pPr marL="0" indent="0">
              <a:buNone/>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 xmlns:a16="http://schemas.microsoft.com/office/drawing/2014/main" id="{E000D1F4-F5D7-4F94-AE9E-A38604899D90}"/>
              </a:ext>
            </a:extLst>
          </p:cNvPr>
          <p:cNvPicPr>
            <a:picLocks noChangeAspect="1"/>
          </p:cNvPicPr>
          <p:nvPr/>
        </p:nvPicPr>
        <p:blipFill>
          <a:blip r:embed="rId2"/>
          <a:stretch>
            <a:fillRect/>
          </a:stretch>
        </p:blipFill>
        <p:spPr>
          <a:xfrm>
            <a:off x="3319462" y="3048000"/>
            <a:ext cx="5553075" cy="3810000"/>
          </a:xfrm>
          <a:prstGeom prst="rect">
            <a:avLst/>
          </a:prstGeom>
        </p:spPr>
      </p:pic>
    </p:spTree>
    <p:extLst>
      <p:ext uri="{BB962C8B-B14F-4D97-AF65-F5344CB8AC3E}">
        <p14:creationId xmlns:p14="http://schemas.microsoft.com/office/powerpoint/2010/main" val="77501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73ACE6B-60D9-4CBE-BC40-457B410591D2}"/>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 xmlns:a16="http://schemas.microsoft.com/office/drawing/2014/main" id="{B81D1258-D7F8-4284-8D86-20D2AEA37AF3}"/>
              </a:ext>
            </a:extLst>
          </p:cNvPr>
          <p:cNvSpPr>
            <a:spLocks noGrp="1"/>
          </p:cNvSpPr>
          <p:nvPr>
            <p:ph idx="1"/>
          </p:nvPr>
        </p:nvSpPr>
        <p:spPr>
          <a:xfrm>
            <a:off x="838200" y="1690688"/>
            <a:ext cx="10515600" cy="4351338"/>
          </a:xfrm>
        </p:spPr>
        <p:txBody>
          <a:bodyPr>
            <a:normAutofit fontScale="92500"/>
          </a:bodyPr>
          <a:lstStyle/>
          <a:p>
            <a:pPr>
              <a:lnSpc>
                <a:spcPct val="150000"/>
              </a:lnSpc>
            </a:pPr>
            <a:r>
              <a:rPr lang="zh-CN" altLang="en-US" sz="2400" dirty="0">
                <a:latin typeface="宋体" panose="02010600030101010101" pitchFamily="2" charset="-122"/>
                <a:ea typeface="宋体" panose="02010600030101010101" pitchFamily="2" charset="-122"/>
              </a:rPr>
              <a:t>某些遗传和环境因素可致自身耐受终止、破坏，机体针对自身组织抗原产生病理性自身抗体和（或）致敏淋巴细胞，由此导致自身免疫异常。</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自身免疫异常所致组织损伤的机制类似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Ⅲ</a:t>
            </a:r>
            <a:r>
              <a:rPr lang="zh-CN" altLang="en-US" sz="2400" dirty="0">
                <a:latin typeface="宋体" panose="02010600030101010101" pitchFamily="2" charset="-122"/>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Ⅳ</a:t>
            </a:r>
            <a:r>
              <a:rPr lang="zh-CN" altLang="en-US" sz="2400" dirty="0">
                <a:latin typeface="宋体" panose="02010600030101010101" pitchFamily="2" charset="-122"/>
                <a:ea typeface="宋体" panose="02010600030101010101" pitchFamily="2" charset="-122"/>
              </a:rPr>
              <a:t>型超敏反应。</a:t>
            </a:r>
          </a:p>
          <a:p>
            <a:pPr>
              <a:lnSpc>
                <a:spcPct val="150000"/>
              </a:lnSpc>
            </a:pPr>
            <a:r>
              <a:rPr lang="zh-CN" altLang="en-US" sz="2400" dirty="0">
                <a:latin typeface="宋体" panose="02010600030101010101" pitchFamily="2" charset="-122"/>
                <a:ea typeface="宋体" panose="02010600030101010101" pitchFamily="2" charset="-122"/>
              </a:rPr>
              <a:t>诱发自身免疫异常的因素及机制十分复杂，包括自身抗原改变（隐蔽抗原释放、自身抗原性质和水平变化、分子模拟、表位扩展等）、机体免疫自稳机稳机制紊乱（自身反应性淋巴细胞逃避“克隆清除”、异常激活、凋亡异常、免疫调节异常等）、遗传因素（</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MHC</a:t>
            </a:r>
            <a:r>
              <a:rPr lang="zh-CN" altLang="en-US" sz="2400" dirty="0">
                <a:latin typeface="宋体" panose="02010600030101010101" pitchFamily="2" charset="-122"/>
                <a:ea typeface="宋体" panose="02010600030101010101" pitchFamily="2" charset="-122"/>
              </a:rPr>
              <a:t>等）及机体因素（性别、年龄等）。</a:t>
            </a: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73558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859F61-996B-44E5-98CD-9E2A7CB940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F037B81D-E73B-4081-8BB5-D8190152212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66245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DE90512-6D11-4AEB-8A00-AE680FC2DE8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A2D4070A-B659-40E0-B1A4-7F37B5A90AB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140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4CEE108-705F-40E5-8F24-2FBF9FE58F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9236D96B-89F9-4CC8-8AE2-69269D96EAE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03723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B74E0D-E65E-4226-AA44-9D68A20C7F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7AB6F502-950D-4157-BBFB-AC9EEEA7492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7234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5A0CCDD-B85E-453D-A021-D1211B6D47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63B61C70-7F46-4D0D-B6C1-D21738209B1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1310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B08DB071-54A8-400D-98C2-50090C7BCEDB}"/>
              </a:ext>
            </a:extLst>
          </p:cNvPr>
          <p:cNvSpPr txBox="1"/>
          <p:nvPr/>
        </p:nvSpPr>
        <p:spPr>
          <a:xfrm>
            <a:off x="254000" y="925968"/>
            <a:ext cx="11403263" cy="5262980"/>
          </a:xfrm>
          <a:prstGeom prst="rect">
            <a:avLst/>
          </a:prstGeom>
          <a:noFill/>
        </p:spPr>
        <p:txBody>
          <a:bodyPr wrap="square" rtlCol="0">
            <a:spAutoFit/>
          </a:bodyPr>
          <a:lstStyle/>
          <a:p>
            <a:pPr algn="just"/>
            <a:r>
              <a:rPr lang="zh-CN" altLang="en-US" sz="2800" b="1" dirty="0">
                <a:latin typeface="宋体" panose="02010600030101010101" pitchFamily="2" charset="-122"/>
                <a:ea typeface="宋体" panose="02010600030101010101" pitchFamily="2" charset="-122"/>
              </a:rPr>
              <a:t>自身免疫：</a:t>
            </a:r>
            <a:r>
              <a:rPr lang="zh-CN" altLang="en-US" sz="2800" dirty="0">
                <a:latin typeface="宋体" panose="02010600030101010101" pitchFamily="2" charset="-122"/>
                <a:ea typeface="宋体" panose="02010600030101010101" pitchFamily="2" charset="-122"/>
              </a:rPr>
              <a:t>体免疫系统具有区别“自己”和“非己”的能力。正常情况下 ，免疫系统仅对非己抗原产生应答，而对自身抗原则无应答或仅产生微弱应答，此为自身耐受。某些情况下，自身耐受遭到破坏，机体免疫系统针对自身抗原产生免疫应答，体内可检出自身抗体或自身反应性</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B/T</a:t>
            </a:r>
            <a:r>
              <a:rPr lang="zh-CN" altLang="en-US" sz="2800" dirty="0">
                <a:latin typeface="宋体" panose="02010600030101010101" pitchFamily="2" charset="-122"/>
                <a:ea typeface="宋体" panose="02010600030101010101" pitchFamily="2" charset="-122"/>
              </a:rPr>
              <a:t>细胞。</a:t>
            </a:r>
            <a:endParaRPr lang="en-US" altLang="zh-CN" sz="2800"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rPr>
              <a:t>自身免疫病（</a:t>
            </a:r>
            <a:r>
              <a:rPr lang="en-US" altLang="zh-CN" sz="2800" b="1" dirty="0">
                <a:latin typeface="宋体" panose="02010600030101010101" pitchFamily="2" charset="-122"/>
                <a:ea typeface="宋体" panose="02010600030101010101" pitchFamily="2" charset="-122"/>
              </a:rPr>
              <a:t>AID)</a:t>
            </a:r>
            <a:r>
              <a:rPr lang="zh-CN" altLang="en-US" sz="2800" b="1"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自身免疫并非必然引起疾病发生，仅当自身免疫应答过强或持续时间过长、以致破坏自身正常组织结构并引起相应临床症状。</a:t>
            </a:r>
            <a:endParaRPr lang="en-US" altLang="zh-CN" sz="2800"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rPr>
              <a:t>分类：</a:t>
            </a:r>
            <a:r>
              <a:rPr lang="zh-CN" altLang="en-US" sz="2800" dirty="0">
                <a:latin typeface="宋体" panose="02010600030101010101" pitchFamily="2" charset="-122"/>
                <a:ea typeface="宋体" panose="02010600030101010101" pitchFamily="2" charset="-122"/>
              </a:rPr>
              <a:t>① 按病程分类 ，包括急性</a:t>
            </a:r>
            <a:r>
              <a:rPr lang="en-US" altLang="zh-CN" sz="2800" dirty="0">
                <a:latin typeface="宋体" panose="02010600030101010101" pitchFamily="2" charset="-122"/>
                <a:ea typeface="宋体" panose="02010600030101010101" pitchFamily="2" charset="-122"/>
              </a:rPr>
              <a:t>AID</a:t>
            </a:r>
            <a:r>
              <a:rPr lang="zh-CN" altLang="en-US" sz="2800" dirty="0">
                <a:latin typeface="宋体" panose="02010600030101010101" pitchFamily="2" charset="-122"/>
                <a:ea typeface="宋体" panose="02010600030101010101" pitchFamily="2" charset="-122"/>
              </a:rPr>
              <a:t>（如特发性血小板减少性紫癜）、</a:t>
            </a:r>
          </a:p>
          <a:p>
            <a:pPr algn="just"/>
            <a:r>
              <a:rPr lang="zh-CN" altLang="en-US" sz="2800" dirty="0">
                <a:latin typeface="宋体" panose="02010600030101010101" pitchFamily="2" charset="-122"/>
                <a:ea typeface="宋体" panose="02010600030101010101" pitchFamily="2" charset="-122"/>
              </a:rPr>
              <a:t>慢性 </a:t>
            </a:r>
            <a:r>
              <a:rPr lang="en-US" altLang="zh-CN" sz="2800" dirty="0">
                <a:latin typeface="宋体" panose="02010600030101010101" pitchFamily="2" charset="-122"/>
                <a:ea typeface="宋体" panose="02010600030101010101" pitchFamily="2" charset="-122"/>
              </a:rPr>
              <a:t>AID</a:t>
            </a:r>
            <a:r>
              <a:rPr lang="zh-CN" altLang="en-US" sz="2800" dirty="0">
                <a:latin typeface="宋体" panose="02010600030101010101" pitchFamily="2" charset="-122"/>
                <a:ea typeface="宋体" panose="02010600030101010101" pitchFamily="2" charset="-122"/>
              </a:rPr>
              <a:t>（如重症肌无力）；② 按病因是否清楚分类 ，包括原发性</a:t>
            </a:r>
            <a:r>
              <a:rPr lang="en-US" altLang="zh-CN" sz="2800" dirty="0">
                <a:latin typeface="宋体" panose="02010600030101010101" pitchFamily="2" charset="-122"/>
                <a:ea typeface="宋体" panose="02010600030101010101" pitchFamily="2" charset="-122"/>
              </a:rPr>
              <a:t>AID</a:t>
            </a:r>
          </a:p>
          <a:p>
            <a:pPr algn="just"/>
            <a:r>
              <a:rPr lang="zh-CN" altLang="en-US" sz="2800" dirty="0">
                <a:latin typeface="宋体" panose="02010600030101010101" pitchFamily="2" charset="-122"/>
                <a:ea typeface="宋体" panose="02010600030101010101" pitchFamily="2" charset="-122"/>
              </a:rPr>
              <a:t>（如皮肌炎 、干燥综合征等）、继发性 </a:t>
            </a:r>
            <a:r>
              <a:rPr lang="en-US" altLang="zh-CN" sz="2800" dirty="0">
                <a:latin typeface="宋体" panose="02010600030101010101" pitchFamily="2" charset="-122"/>
                <a:ea typeface="宋体" panose="02010600030101010101" pitchFamily="2" charset="-122"/>
              </a:rPr>
              <a:t>AID</a:t>
            </a:r>
            <a:r>
              <a:rPr lang="zh-CN" altLang="en-US" sz="2800" dirty="0">
                <a:latin typeface="宋体" panose="02010600030101010101" pitchFamily="2" charset="-122"/>
                <a:ea typeface="宋体" panose="02010600030101010101" pitchFamily="2" charset="-122"/>
              </a:rPr>
              <a:t>（如交感性眼炎 、继发于睾丸炎的男性不育症等） </a:t>
            </a:r>
          </a:p>
        </p:txBody>
      </p:sp>
      <p:sp>
        <p:nvSpPr>
          <p:cNvPr id="5" name="文本框 4">
            <a:extLst>
              <a:ext uri="{FF2B5EF4-FFF2-40B4-BE49-F238E27FC236}">
                <a16:creationId xmlns="" xmlns:a16="http://schemas.microsoft.com/office/drawing/2014/main" id="{77AA144E-C57F-414E-8661-5C4CD35BDDF9}"/>
              </a:ext>
            </a:extLst>
          </p:cNvPr>
          <p:cNvSpPr txBox="1"/>
          <p:nvPr/>
        </p:nvSpPr>
        <p:spPr>
          <a:xfrm>
            <a:off x="568301" y="124348"/>
            <a:ext cx="6119447" cy="769441"/>
          </a:xfrm>
          <a:prstGeom prst="rect">
            <a:avLst/>
          </a:prstGeom>
          <a:noFill/>
        </p:spPr>
        <p:txBody>
          <a:bodyPr wrap="square" rtlCol="0">
            <a:spAutoFit/>
          </a:bodyPr>
          <a:lstStyle/>
          <a:p>
            <a:r>
              <a:rPr lang="zh-CN" altLang="en-US" sz="4400" dirty="0">
                <a:latin typeface="宋体" panose="02010600030101010101" pitchFamily="2" charset="-122"/>
                <a:ea typeface="宋体" panose="02010600030101010101" pitchFamily="2" charset="-122"/>
              </a:rPr>
              <a:t>（一）概述</a:t>
            </a:r>
          </a:p>
        </p:txBody>
      </p:sp>
    </p:spTree>
    <p:extLst>
      <p:ext uri="{BB962C8B-B14F-4D97-AF65-F5344CB8AC3E}">
        <p14:creationId xmlns:p14="http://schemas.microsoft.com/office/powerpoint/2010/main" val="4190642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893FAD-90E6-4701-AA26-AC6DC40D77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761FDC96-F85A-4754-A5B5-9AD85A4D701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313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02F27FF-E67F-4E2C-8B60-7924D4B9B8FB}"/>
              </a:ext>
            </a:extLst>
          </p:cNvPr>
          <p:cNvSpPr>
            <a:spLocks noGrp="1"/>
          </p:cNvSpPr>
          <p:nvPr>
            <p:ph idx="1"/>
          </p:nvPr>
        </p:nvSpPr>
        <p:spPr>
          <a:xfrm>
            <a:off x="294105" y="154046"/>
            <a:ext cx="10848679" cy="5614255"/>
          </a:xfrm>
        </p:spPr>
        <p:txBody>
          <a:bodyPr>
            <a:noAutofit/>
          </a:bodyPr>
          <a:lstStyle/>
          <a:p>
            <a:pPr marL="0" indent="0" algn="just">
              <a:spcAft>
                <a:spcPts val="1000"/>
              </a:spcAft>
              <a:buNone/>
            </a:pPr>
            <a:r>
              <a:rPr lang="zh-CN" altLang="en-US" sz="2400" b="1" dirty="0">
                <a:latin typeface="宋体" panose="02010600030101010101" pitchFamily="2" charset="-122"/>
                <a:ea typeface="宋体" panose="02010600030101010101" pitchFamily="2" charset="-122"/>
              </a:rPr>
              <a:t>自身免疫病的基本特征：</a:t>
            </a:r>
            <a:endParaRPr lang="en-US" altLang="zh-CN" sz="2400" b="1" dirty="0">
              <a:latin typeface="宋体" panose="02010600030101010101" pitchFamily="2" charset="-122"/>
              <a:ea typeface="宋体" panose="02010600030101010101" pitchFamily="2" charset="-122"/>
            </a:endParaRPr>
          </a:p>
          <a:p>
            <a:pPr marL="0" indent="0" algn="just">
              <a:lnSpc>
                <a:spcPct val="160000"/>
              </a:lnSpc>
              <a:buNone/>
            </a:pPr>
            <a:r>
              <a:rPr lang="zh-CN" altLang="en-US" sz="2400" dirty="0">
                <a:latin typeface="宋体" panose="02010600030101010101" pitchFamily="2" charset="-122"/>
                <a:ea typeface="宋体" panose="02010600030101010101" pitchFamily="2" charset="-122"/>
              </a:rPr>
              <a:t>①患者血液可测出高滴度自身抗体和（或）自身反应性致敏</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细胞 ；</a:t>
            </a:r>
          </a:p>
          <a:p>
            <a:pPr marL="0" indent="0" algn="just">
              <a:lnSpc>
                <a:spcPct val="160000"/>
              </a:lnSpc>
              <a:buNone/>
            </a:pPr>
            <a:r>
              <a:rPr lang="zh-CN" altLang="en-US" sz="2400" dirty="0">
                <a:latin typeface="宋体" panose="02010600030101010101" pitchFamily="2" charset="-122"/>
                <a:ea typeface="宋体" panose="02010600030101010101" pitchFamily="2" charset="-122"/>
              </a:rPr>
              <a:t>② 自身抗体和（或）自身致敏淋巴细胞作用于表达靶抗原的组织细胞 ，造成相应组织器官病理性损伤和功能障碍 ；</a:t>
            </a:r>
            <a:endParaRPr lang="en-US" altLang="zh-CN" sz="2400" dirty="0">
              <a:latin typeface="宋体" panose="02010600030101010101" pitchFamily="2" charset="-122"/>
              <a:ea typeface="宋体" panose="02010600030101010101" pitchFamily="2" charset="-122"/>
            </a:endParaRPr>
          </a:p>
          <a:p>
            <a:pPr marL="0" indent="0" algn="just">
              <a:lnSpc>
                <a:spcPct val="160000"/>
              </a:lnSpc>
              <a:buNone/>
            </a:pPr>
            <a:r>
              <a:rPr lang="zh-CN" altLang="en-US" sz="2400" dirty="0">
                <a:latin typeface="宋体" panose="02010600030101010101" pitchFamily="2" charset="-122"/>
                <a:ea typeface="宋体" panose="02010600030101010101" pitchFamily="2" charset="-122"/>
              </a:rPr>
              <a:t>③ 动物实验可复制出相似病理模型，并能通过输入患者血清或淋巴细胞使疾病被动转移；</a:t>
            </a:r>
            <a:endParaRPr lang="en-US" altLang="zh-CN" sz="2400" dirty="0">
              <a:latin typeface="宋体" panose="02010600030101010101" pitchFamily="2" charset="-122"/>
              <a:ea typeface="宋体" panose="02010600030101010101" pitchFamily="2" charset="-122"/>
            </a:endParaRPr>
          </a:p>
          <a:p>
            <a:pPr marL="0" indent="0" algn="just">
              <a:lnSpc>
                <a:spcPct val="160000"/>
              </a:lnSpc>
              <a:buNone/>
            </a:pPr>
            <a:r>
              <a:rPr lang="zh-CN" altLang="en-US" sz="2400" dirty="0">
                <a:latin typeface="宋体" panose="02010600030101010101" pitchFamily="2" charset="-122"/>
                <a:ea typeface="宋体" panose="02010600030101010101" pitchFamily="2" charset="-122"/>
              </a:rPr>
              <a:t>④ 病情转归与自身免疫应答强度密切相关，且应用免疫抑制剂治疗有效；</a:t>
            </a:r>
            <a:endParaRPr lang="en-US" altLang="zh-CN" sz="2400" dirty="0">
              <a:latin typeface="宋体" panose="02010600030101010101" pitchFamily="2" charset="-122"/>
              <a:ea typeface="宋体" panose="02010600030101010101" pitchFamily="2" charset="-122"/>
            </a:endParaRPr>
          </a:p>
          <a:p>
            <a:pPr marL="0" indent="0" algn="just">
              <a:lnSpc>
                <a:spcPct val="160000"/>
              </a:lnSpc>
              <a:buNone/>
            </a:pPr>
            <a:r>
              <a:rPr lang="zh-CN" altLang="en-US" sz="2400" dirty="0">
                <a:latin typeface="宋体" panose="02010600030101010101" pitchFamily="2" charset="-122"/>
                <a:ea typeface="宋体" panose="02010600030101010101" pitchFamily="2" charset="-122"/>
              </a:rPr>
              <a:t>⑤ 某些病因明确的继发性</a:t>
            </a:r>
            <a:r>
              <a:rPr lang="en-US" altLang="zh-CN" sz="2400" dirty="0">
                <a:latin typeface="宋体" panose="02010600030101010101" pitchFamily="2" charset="-122"/>
                <a:ea typeface="宋体" panose="02010600030101010101" pitchFamily="2" charset="-122"/>
              </a:rPr>
              <a:t>AID</a:t>
            </a:r>
            <a:r>
              <a:rPr lang="zh-CN" altLang="en-US" sz="2400" dirty="0">
                <a:latin typeface="宋体" panose="02010600030101010101" pitchFamily="2" charset="-122"/>
                <a:ea typeface="宋体" panose="02010600030101010101" pitchFamily="2" charset="-122"/>
              </a:rPr>
              <a:t>，可随原发疾病被治愈而消退，但多数 </a:t>
            </a:r>
            <a:r>
              <a:rPr lang="en-US" altLang="zh-CN" sz="2400" dirty="0">
                <a:latin typeface="宋体" panose="02010600030101010101" pitchFamily="2" charset="-122"/>
                <a:ea typeface="宋体" panose="02010600030101010101" pitchFamily="2" charset="-122"/>
              </a:rPr>
              <a:t>AID</a:t>
            </a:r>
            <a:r>
              <a:rPr lang="zh-CN" altLang="en-US" sz="2400" dirty="0">
                <a:latin typeface="宋体" panose="02010600030101010101" pitchFamily="2" charset="-122"/>
                <a:ea typeface="宋体" panose="02010600030101010101" pitchFamily="2" charset="-122"/>
              </a:rPr>
              <a:t>病因不明，常呈反复发作和慢性迁延 。</a:t>
            </a:r>
            <a:endParaRPr lang="en-US" altLang="zh-CN" sz="2400" dirty="0">
              <a:latin typeface="宋体" panose="02010600030101010101" pitchFamily="2" charset="-122"/>
              <a:ea typeface="宋体" panose="02010600030101010101" pitchFamily="2" charset="-122"/>
            </a:endParaRPr>
          </a:p>
          <a:p>
            <a:pPr marL="0" indent="0" algn="just">
              <a:lnSpc>
                <a:spcPct val="160000"/>
              </a:lnSpc>
              <a:buNone/>
            </a:pPr>
            <a:r>
              <a:rPr lang="zh-CN" altLang="en-US" sz="2400" dirty="0">
                <a:latin typeface="宋体" panose="02010600030101010101" pitchFamily="2" charset="-122"/>
                <a:ea typeface="宋体" panose="02010600030101010101" pitchFamily="2" charset="-122"/>
              </a:rPr>
              <a:t>⑥ 疾病发生有一定遗传倾向，并与性别（多为女性）或年龄相关 。</a:t>
            </a:r>
          </a:p>
          <a:p>
            <a:pPr marL="0" indent="0" algn="just">
              <a:buNone/>
            </a:pPr>
            <a:endParaRPr lang="zh-CN" altLang="en-US" sz="2400" dirty="0">
              <a:latin typeface="宋体" panose="02010600030101010101" pitchFamily="2" charset="-122"/>
              <a:ea typeface="宋体" panose="02010600030101010101" pitchFamily="2" charset="-122"/>
            </a:endParaRPr>
          </a:p>
          <a:p>
            <a:pPr marL="0" indent="0" algn="just">
              <a:buNone/>
            </a:pPr>
            <a:r>
              <a:rPr lang="zh-CN" altLang="en-US" sz="2400" dirty="0">
                <a:latin typeface="宋体" panose="02010600030101010101" pitchFamily="2" charset="-122"/>
                <a:ea typeface="宋体" panose="02010600030101010101" pitchFamily="2" charset="-122"/>
              </a:rPr>
              <a:t> </a:t>
            </a:r>
          </a:p>
          <a:p>
            <a:pPr marL="0" indent="0" algn="just">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089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1AC0CF-DEC0-4D04-BE2B-A495AFE7B189}"/>
              </a:ext>
            </a:extLst>
          </p:cNvPr>
          <p:cNvSpPr>
            <a:spLocks noGrp="1"/>
          </p:cNvSpPr>
          <p:nvPr>
            <p:ph type="title"/>
          </p:nvPr>
        </p:nvSpPr>
        <p:spPr>
          <a:xfrm>
            <a:off x="173007" y="137862"/>
            <a:ext cx="11100582" cy="1325563"/>
          </a:xfrm>
        </p:spPr>
        <p:txBody>
          <a:bodyPr>
            <a:normAutofit/>
          </a:bodyPr>
          <a:lstStyle/>
          <a:p>
            <a:r>
              <a:rPr lang="zh-CN" altLang="en-US" dirty="0">
                <a:latin typeface="宋体" panose="02010600030101010101" pitchFamily="2" charset="-122"/>
                <a:ea typeface="宋体" panose="02010600030101010101" pitchFamily="2" charset="-122"/>
              </a:rPr>
              <a:t>（二）诱发异常自身免疫应答的因素及其机制</a:t>
            </a:r>
            <a:br>
              <a:rPr lang="zh-CN" altLang="en-US" dirty="0">
                <a:latin typeface="宋体" panose="02010600030101010101" pitchFamily="2" charset="-122"/>
                <a:ea typeface="宋体" panose="02010600030101010101" pitchFamily="2" charset="-122"/>
              </a:rPr>
            </a:br>
            <a:endParaRPr lang="zh-CN" altLang="en-US" dirty="0"/>
          </a:p>
        </p:txBody>
      </p:sp>
      <p:sp>
        <p:nvSpPr>
          <p:cNvPr id="3" name="内容占位符 2">
            <a:extLst>
              <a:ext uri="{FF2B5EF4-FFF2-40B4-BE49-F238E27FC236}">
                <a16:creationId xmlns="" xmlns:a16="http://schemas.microsoft.com/office/drawing/2014/main" id="{425D2467-FEF2-4722-BEF7-29CD8BD900DE}"/>
              </a:ext>
            </a:extLst>
          </p:cNvPr>
          <p:cNvSpPr>
            <a:spLocks noGrp="1"/>
          </p:cNvSpPr>
          <p:nvPr>
            <p:ph idx="1"/>
          </p:nvPr>
        </p:nvSpPr>
        <p:spPr>
          <a:xfrm>
            <a:off x="776253" y="1539712"/>
            <a:ext cx="10515600" cy="5331656"/>
          </a:xfrm>
        </p:spPr>
        <p:txBody>
          <a:bodyPr>
            <a:normAutofit lnSpcReduction="10000"/>
          </a:bodyPr>
          <a:lstStyle/>
          <a:p>
            <a:pPr marL="514350" indent="-514350">
              <a:lnSpc>
                <a:spcPct val="150000"/>
              </a:lnSpc>
              <a:buFont typeface="+mj-ea"/>
              <a:buAutoNum type="circleNumDbPlain"/>
            </a:pPr>
            <a:r>
              <a:rPr lang="zh-CN" altLang="en-US" dirty="0">
                <a:latin typeface="宋体" panose="02010600030101010101" pitchFamily="2" charset="-122"/>
                <a:ea typeface="宋体" panose="02010600030101010101" pitchFamily="2" charset="-122"/>
              </a:rPr>
              <a:t>自身抗原相关的诱因</a:t>
            </a:r>
            <a:endParaRPr lang="en-US" altLang="zh-CN" dirty="0">
              <a:latin typeface="宋体" panose="02010600030101010101" pitchFamily="2" charset="-122"/>
              <a:ea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隐蔽抗原释放</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自身抗原性质改变</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自身抗原量的改变</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分子模拟（即某些外来抗原具有与宿主正常细胞或细胞外基质相似的抗原表位，宿主针对外来抗原产生的抗体能与表达共同表位的宿主自身抗原发生交叉反应。）</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表位扩展（抗原刺激后，免疫系统产生应答，之后机体会继续针对更多抗原表位产生应答）</a:t>
            </a:r>
          </a:p>
        </p:txBody>
      </p:sp>
      <p:pic>
        <p:nvPicPr>
          <p:cNvPr id="4" name="图片 3">
            <a:extLst>
              <a:ext uri="{FF2B5EF4-FFF2-40B4-BE49-F238E27FC236}">
                <a16:creationId xmlns="" xmlns:a16="http://schemas.microsoft.com/office/drawing/2014/main" id="{2C0E955D-5450-44D7-906C-69F822F18581}"/>
              </a:ext>
            </a:extLst>
          </p:cNvPr>
          <p:cNvPicPr>
            <a:picLocks noChangeAspect="1"/>
          </p:cNvPicPr>
          <p:nvPr/>
        </p:nvPicPr>
        <p:blipFill>
          <a:blip r:embed="rId2"/>
          <a:stretch>
            <a:fillRect/>
          </a:stretch>
        </p:blipFill>
        <p:spPr>
          <a:xfrm>
            <a:off x="4999789" y="949158"/>
            <a:ext cx="5341136" cy="2970321"/>
          </a:xfrm>
          <a:prstGeom prst="rect">
            <a:avLst/>
          </a:prstGeom>
        </p:spPr>
      </p:pic>
    </p:spTree>
    <p:extLst>
      <p:ext uri="{BB962C8B-B14F-4D97-AF65-F5344CB8AC3E}">
        <p14:creationId xmlns:p14="http://schemas.microsoft.com/office/powerpoint/2010/main" val="247671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02F27FF-E67F-4E2C-8B60-7924D4B9B8FB}"/>
              </a:ext>
            </a:extLst>
          </p:cNvPr>
          <p:cNvSpPr>
            <a:spLocks noGrp="1"/>
          </p:cNvSpPr>
          <p:nvPr>
            <p:ph idx="1"/>
          </p:nvPr>
        </p:nvSpPr>
        <p:spPr>
          <a:xfrm>
            <a:off x="693420" y="351692"/>
            <a:ext cx="10805160" cy="6632917"/>
          </a:xfrm>
        </p:spPr>
        <p:txBody>
          <a:bodyPr>
            <a:noAutofit/>
          </a:bodyPr>
          <a:lstStyle/>
          <a:p>
            <a:pPr marL="0" indent="0" algn="just">
              <a:spcAft>
                <a:spcPts val="1800"/>
              </a:spcAft>
              <a:buNone/>
            </a:pPr>
            <a:r>
              <a:rPr lang="zh-CN" altLang="en-US" dirty="0">
                <a:latin typeface="宋体" panose="02010600030101010101" pitchFamily="2" charset="-122"/>
                <a:ea typeface="宋体" panose="02010600030101010101" pitchFamily="2" charset="-122"/>
              </a:rPr>
              <a:t>② 机体免疫自稳机制失控</a:t>
            </a:r>
            <a:endParaRPr lang="en-US" altLang="zh-CN" dirty="0">
              <a:latin typeface="宋体" panose="02010600030101010101" pitchFamily="2" charset="-122"/>
              <a:ea typeface="宋体" panose="02010600030101010101" pitchFamily="2" charset="-122"/>
            </a:endParaRPr>
          </a:p>
          <a:p>
            <a:pPr marL="0" indent="0" algn="just">
              <a:spcBef>
                <a:spcPts val="600"/>
              </a:spcBef>
              <a:spcAft>
                <a:spcPts val="600"/>
              </a:spcAft>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自身反应性淋巴细胞逃避“克隆清除”</a:t>
            </a:r>
            <a:endParaRPr lang="en-US" altLang="zh-CN" sz="2400" dirty="0">
              <a:latin typeface="宋体" panose="02010600030101010101" pitchFamily="2" charset="-122"/>
              <a:ea typeface="宋体" panose="02010600030101010101" pitchFamily="2" charset="-122"/>
            </a:endParaRPr>
          </a:p>
          <a:p>
            <a:pPr marL="0" indent="0" algn="just">
              <a:lnSpc>
                <a:spcPct val="150000"/>
              </a:lnSpc>
              <a:spcBef>
                <a:spcPts val="60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）中枢“克隆清除”障碍</a:t>
            </a:r>
          </a:p>
          <a:p>
            <a:pPr marL="0" indent="0" algn="just">
              <a:lnSpc>
                <a:spcPct val="150000"/>
              </a:lnSpc>
              <a:spcBef>
                <a:spcPts val="600"/>
              </a:spcBef>
              <a:buNone/>
            </a:pPr>
            <a:r>
              <a:rPr lang="zh-CN" altLang="en-US" sz="2400" dirty="0">
                <a:latin typeface="宋体" panose="02010600030101010101" pitchFamily="2" charset="-122"/>
                <a:ea typeface="宋体" panose="02010600030101010101" pitchFamily="2" charset="-122"/>
              </a:rPr>
              <a:t> 正常胸腺髓质上皮细胞和髓质树突状细胞均高表达自身免疫调节因子（</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autoimmune regulator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AIRE</a:t>
            </a:r>
            <a:r>
              <a:rPr lang="zh-CN" altLang="en-US" sz="2400" dirty="0">
                <a:latin typeface="宋体" panose="02010600030101010101" pitchFamily="2" charset="-122"/>
                <a:ea typeface="宋体" panose="02010600030101010101" pitchFamily="2" charset="-122"/>
              </a:rPr>
              <a:t>），后者可调控自身抗原表达。 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AIRE</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基因突变或缺失，可导致胸腺基质细胞自身抗原表达降低或缺失，从而引发自身免疫性多腺体（如甲状腺、胰腺）综合征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Ⅰ</a:t>
            </a:r>
            <a:r>
              <a:rPr lang="zh-CN" altLang="en-US" sz="2400" dirty="0">
                <a:latin typeface="宋体" panose="02010600030101010101" pitchFamily="2" charset="-122"/>
                <a:ea typeface="宋体" panose="02010600030101010101" pitchFamily="2" charset="-122"/>
              </a:rPr>
              <a:t>。</a:t>
            </a:r>
          </a:p>
          <a:p>
            <a:pPr marL="0" indent="0" algn="just">
              <a:lnSpc>
                <a:spcPct val="150000"/>
              </a:lnSpc>
              <a:spcBef>
                <a:spcPts val="60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）外周“克隆清除”障碍</a:t>
            </a:r>
            <a:endParaRPr lang="en-US" altLang="zh-CN" sz="2400" dirty="0">
              <a:latin typeface="宋体" panose="02010600030101010101" pitchFamily="2" charset="-122"/>
              <a:ea typeface="宋体" panose="02010600030101010101" pitchFamily="2" charset="-122"/>
            </a:endParaRPr>
          </a:p>
          <a:p>
            <a:pPr marL="0" indent="0" algn="just">
              <a:lnSpc>
                <a:spcPct val="150000"/>
              </a:lnSpc>
              <a:spcBef>
                <a:spcPts val="600"/>
              </a:spcBef>
              <a:buNone/>
            </a:pPr>
            <a:r>
              <a:rPr lang="zh-CN" altLang="en-US" sz="2400" dirty="0">
                <a:latin typeface="宋体" panose="02010600030101010101" pitchFamily="2" charset="-122"/>
                <a:ea typeface="宋体" panose="02010600030101010101" pitchFamily="2" charset="-122"/>
              </a:rPr>
              <a:t>典型例子是：</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①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MRL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Lpr</a:t>
            </a:r>
            <a:r>
              <a:rPr lang="zh-CN" altLang="en-US" sz="2400" dirty="0">
                <a:latin typeface="宋体" panose="02010600030101010101" pitchFamily="2" charset="-122"/>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Fas</a:t>
            </a:r>
            <a:r>
              <a:rPr lang="zh-CN" altLang="en-US" sz="2400" dirty="0">
                <a:latin typeface="宋体" panose="02010600030101010101" pitchFamily="2" charset="-122"/>
                <a:ea typeface="宋体" panose="02010600030101010101" pitchFamily="2" charset="-122"/>
              </a:rPr>
              <a:t>基因突变和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C3H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gld</a:t>
            </a:r>
            <a:r>
              <a:rPr lang="zh-CN" altLang="en-US" sz="2400" dirty="0">
                <a:latin typeface="宋体" panose="02010600030101010101" pitchFamily="2" charset="-122"/>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FasL</a:t>
            </a:r>
            <a:r>
              <a:rPr lang="zh-CN" altLang="en-US" sz="2400" dirty="0">
                <a:latin typeface="宋体" panose="02010600030101010101" pitchFamily="2" charset="-122"/>
                <a:ea typeface="宋体" panose="02010600030101010101" pitchFamily="2" charset="-122"/>
              </a:rPr>
              <a:t>基因突变）小鼠易患</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②在人类，</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Fas</a:t>
            </a:r>
            <a:r>
              <a:rPr lang="zh-CN" altLang="en-US" sz="2400" dirty="0">
                <a:latin typeface="宋体" panose="02010600030101010101" pitchFamily="2" charset="-122"/>
                <a:ea typeface="宋体" panose="02010600030101010101" pitchFamily="2" charset="-122"/>
              </a:rPr>
              <a:t>基因突变个体可发生系统性自身免疫综合征（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systemic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autoim</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‐munity syndrome</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，其临床表现类似于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SLE</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61754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77FDB2A2-4595-4603-9514-A2707D859EA9}"/>
              </a:ext>
            </a:extLst>
          </p:cNvPr>
          <p:cNvSpPr>
            <a:spLocks noGrp="1"/>
          </p:cNvSpPr>
          <p:nvPr>
            <p:ph idx="1"/>
          </p:nvPr>
        </p:nvSpPr>
        <p:spPr>
          <a:xfrm>
            <a:off x="838200" y="379828"/>
            <a:ext cx="10515600" cy="5797135"/>
          </a:xfrm>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自身反应性淋巴细胞异常激活</a:t>
            </a:r>
          </a:p>
        </p:txBody>
      </p:sp>
      <p:pic>
        <p:nvPicPr>
          <p:cNvPr id="4" name="图片 3">
            <a:extLst>
              <a:ext uri="{FF2B5EF4-FFF2-40B4-BE49-F238E27FC236}">
                <a16:creationId xmlns="" xmlns:a16="http://schemas.microsoft.com/office/drawing/2014/main" id="{62AB6112-789F-4F77-AEDE-7BE0CAA6C3C6}"/>
              </a:ext>
            </a:extLst>
          </p:cNvPr>
          <p:cNvPicPr>
            <a:picLocks noChangeAspect="1"/>
          </p:cNvPicPr>
          <p:nvPr/>
        </p:nvPicPr>
        <p:blipFill>
          <a:blip r:embed="rId2"/>
          <a:stretch>
            <a:fillRect/>
          </a:stretch>
        </p:blipFill>
        <p:spPr>
          <a:xfrm>
            <a:off x="540873" y="1323314"/>
            <a:ext cx="5475889" cy="5040053"/>
          </a:xfrm>
          <a:prstGeom prst="rect">
            <a:avLst/>
          </a:prstGeom>
        </p:spPr>
      </p:pic>
      <p:pic>
        <p:nvPicPr>
          <p:cNvPr id="5" name="图片 4">
            <a:extLst>
              <a:ext uri="{FF2B5EF4-FFF2-40B4-BE49-F238E27FC236}">
                <a16:creationId xmlns="" xmlns:a16="http://schemas.microsoft.com/office/drawing/2014/main" id="{12F97870-3597-4458-BD71-3A2EA548EA3A}"/>
              </a:ext>
            </a:extLst>
          </p:cNvPr>
          <p:cNvPicPr>
            <a:picLocks noChangeAspect="1"/>
          </p:cNvPicPr>
          <p:nvPr/>
        </p:nvPicPr>
        <p:blipFill>
          <a:blip r:embed="rId3"/>
          <a:stretch>
            <a:fillRect/>
          </a:stretch>
        </p:blipFill>
        <p:spPr>
          <a:xfrm>
            <a:off x="6202948" y="1282827"/>
            <a:ext cx="5817860" cy="5039895"/>
          </a:xfrm>
          <a:prstGeom prst="rect">
            <a:avLst/>
          </a:prstGeom>
        </p:spPr>
      </p:pic>
    </p:spTree>
    <p:extLst>
      <p:ext uri="{BB962C8B-B14F-4D97-AF65-F5344CB8AC3E}">
        <p14:creationId xmlns:p14="http://schemas.microsoft.com/office/powerpoint/2010/main" val="1478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0E039B85-FC18-44A2-9153-8722575F6557}"/>
              </a:ext>
            </a:extLst>
          </p:cNvPr>
          <p:cNvSpPr>
            <a:spLocks noGrp="1"/>
          </p:cNvSpPr>
          <p:nvPr>
            <p:ph idx="1"/>
          </p:nvPr>
        </p:nvSpPr>
        <p:spPr>
          <a:xfrm>
            <a:off x="838200" y="650007"/>
            <a:ext cx="10515600" cy="5923745"/>
          </a:xfrm>
        </p:spPr>
        <p:txBody>
          <a:bodyPr>
            <a:normAutofit fontScale="92500"/>
          </a:bodyPr>
          <a:lstStyle/>
          <a:p>
            <a:pPr marL="0" indent="0" algn="just">
              <a:lnSpc>
                <a:spcPct val="110000"/>
              </a:lnSpc>
              <a:spcBef>
                <a:spcPts val="0"/>
              </a:spcBef>
              <a:spcAft>
                <a:spcPts val="1800"/>
              </a:spcAft>
              <a:buNone/>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免疫调节功能紊乱</a:t>
            </a:r>
            <a:endParaRPr lang="en-US" altLang="zh-CN" sz="2400" dirty="0">
              <a:latin typeface="宋体" panose="02010600030101010101" pitchFamily="2" charset="-122"/>
              <a:ea typeface="宋体" panose="02010600030101010101" pitchFamily="2" charset="-122"/>
            </a:endParaRPr>
          </a:p>
          <a:p>
            <a:pPr marL="0" indent="0" algn="just">
              <a:lnSpc>
                <a:spcPct val="11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MHCⅡ</a:t>
            </a:r>
            <a:r>
              <a:rPr lang="zh-CN" altLang="en-US" sz="2400" dirty="0">
                <a:latin typeface="宋体" panose="02010600030101010101" pitchFamily="2" charset="-122"/>
                <a:ea typeface="宋体" panose="02010600030101010101" pitchFamily="2" charset="-122"/>
              </a:rPr>
              <a:t>类分子及共刺激分子表达异常</a:t>
            </a:r>
          </a:p>
          <a:p>
            <a:pPr marL="0" indent="0" algn="just">
              <a:lnSpc>
                <a:spcPct val="110000"/>
              </a:lnSpc>
              <a:spcBef>
                <a:spcPts val="0"/>
              </a:spcBef>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Eg:Graves</a:t>
            </a:r>
            <a:r>
              <a:rPr lang="zh-CN" altLang="en-US" sz="2400" dirty="0">
                <a:latin typeface="宋体" panose="02010600030101010101" pitchFamily="2" charset="-122"/>
                <a:ea typeface="宋体" panose="02010600030101010101" pitchFamily="2" charset="-122"/>
              </a:rPr>
              <a:t>病的甲状腺上皮细胞、原发性胆管肝硬化的胆管上皮细胞、</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Sjogrens</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综合征的唾液腺上皮细胞、风湿性心脏病的心肌组织</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Ⅰ</a:t>
            </a:r>
            <a:r>
              <a:rPr lang="zh-CN" altLang="en-US" sz="2400" dirty="0">
                <a:latin typeface="宋体" panose="02010600030101010101" pitchFamily="2" charset="-122"/>
                <a:ea typeface="宋体" panose="02010600030101010101" pitchFamily="2" charset="-122"/>
              </a:rPr>
              <a:t>型糖尿病的胰岛</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宋体" panose="02010600030101010101" pitchFamily="2" charset="-122"/>
                <a:ea typeface="宋体" panose="02010600030101010101" pitchFamily="2" charset="-122"/>
              </a:rPr>
              <a:t>细胞以及自身免疫性甲状腺炎的甲状腺上皮细胞等，均已被发现异常表达</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MHCⅡ</a:t>
            </a:r>
            <a:r>
              <a:rPr lang="zh-CN" altLang="en-US" sz="2400" dirty="0">
                <a:latin typeface="宋体" panose="02010600030101010101" pitchFamily="2" charset="-122"/>
                <a:ea typeface="宋体" panose="02010600030101010101" pitchFamily="2" charset="-122"/>
              </a:rPr>
              <a:t>类分子。</a:t>
            </a:r>
            <a:endParaRPr lang="en-US" altLang="zh-CN" sz="2400" dirty="0">
              <a:latin typeface="宋体" panose="02010600030101010101" pitchFamily="2" charset="-122"/>
              <a:ea typeface="宋体" panose="02010600030101010101" pitchFamily="2" charset="-122"/>
            </a:endParaRPr>
          </a:p>
          <a:p>
            <a:pPr marL="0" indent="0" algn="just">
              <a:lnSpc>
                <a:spcPct val="11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）细胞因子产生失调</a:t>
            </a:r>
            <a:endParaRPr lang="en-US" altLang="zh-CN" sz="2400" dirty="0">
              <a:latin typeface="宋体" panose="02010600030101010101" pitchFamily="2" charset="-122"/>
              <a:ea typeface="宋体" panose="02010600030101010101" pitchFamily="2" charset="-122"/>
            </a:endParaRPr>
          </a:p>
          <a:p>
            <a:pPr marL="0" indent="0" algn="just">
              <a:lnSpc>
                <a:spcPct val="110000"/>
              </a:lnSpc>
              <a:spcBef>
                <a:spcPts val="0"/>
              </a:spcBef>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Eg</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类风湿关节炎的关节滑膜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dirty="0">
                <a:latin typeface="宋体" panose="02010600030101010101" pitchFamily="2" charset="-122"/>
                <a:ea typeface="宋体" panose="02010600030101010101" pitchFamily="2" charset="-122"/>
              </a:rPr>
              <a:t>细胞可产生大量炎性细胞因子（如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TNF‐α</a:t>
            </a:r>
            <a:r>
              <a:rPr lang="zh-CN" altLang="en-US"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GM‐CSF</a:t>
            </a:r>
            <a:r>
              <a:rPr lang="zh-CN" altLang="en-US" sz="2400" dirty="0">
                <a:latin typeface="宋体" panose="02010600030101010101" pitchFamily="2" charset="-122"/>
                <a:ea typeface="宋体" panose="02010600030101010101" pitchFamily="2" charset="-122"/>
              </a:rPr>
              <a:t>等</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，继而强烈激活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MΦ</a:t>
            </a:r>
            <a:r>
              <a:rPr lang="zh-CN" altLang="en-US" sz="2400" dirty="0">
                <a:latin typeface="宋体" panose="02010600030101010101" pitchFamily="2" charset="-122"/>
                <a:ea typeface="宋体" panose="02010600030101010101" pitchFamily="2" charset="-122"/>
              </a:rPr>
              <a:t>，介导慢性炎症和持续性自身免疫应答。</a:t>
            </a:r>
          </a:p>
          <a:p>
            <a:pPr marL="0" indent="0" algn="just">
              <a:lnSpc>
                <a:spcPct val="110000"/>
              </a:lnSpc>
              <a:spcBef>
                <a:spcPts val="0"/>
              </a:spcBef>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Th1</a:t>
            </a:r>
            <a:r>
              <a:rPr lang="zh-CN" altLang="en-US" sz="2400" dirty="0">
                <a:latin typeface="宋体" panose="02010600030101010101" pitchFamily="2" charset="-122"/>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Th2</a:t>
            </a:r>
            <a:r>
              <a:rPr lang="zh-CN" altLang="en-US" sz="2400" dirty="0">
                <a:latin typeface="宋体" panose="02010600030101010101" pitchFamily="2" charset="-122"/>
                <a:ea typeface="宋体" panose="02010600030101010101" pitchFamily="2" charset="-122"/>
              </a:rPr>
              <a:t>细胞功能失调</a:t>
            </a:r>
            <a:endParaRPr lang="en-US" altLang="zh-CN" sz="2400" dirty="0">
              <a:latin typeface="宋体" panose="02010600030101010101" pitchFamily="2" charset="-122"/>
              <a:ea typeface="宋体" panose="02010600030101010101" pitchFamily="2" charset="-122"/>
            </a:endParaRPr>
          </a:p>
          <a:p>
            <a:pPr marL="0" indent="0" algn="just">
              <a:lnSpc>
                <a:spcPct val="110000"/>
              </a:lnSpc>
              <a:spcBef>
                <a:spcPts val="0"/>
              </a:spcBef>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Thl</a:t>
            </a:r>
            <a:r>
              <a:rPr lang="zh-CN" altLang="en-US" sz="2400" dirty="0">
                <a:latin typeface="宋体" panose="02010600030101010101" pitchFamily="2" charset="-122"/>
                <a:ea typeface="宋体" panose="02010600030101010101" pitchFamily="2" charset="-122"/>
              </a:rPr>
              <a:t>细胞偏移参与某些器官特异性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AID</a:t>
            </a:r>
            <a:r>
              <a:rPr lang="zh-CN" altLang="en-US" sz="2400" dirty="0">
                <a:latin typeface="宋体" panose="02010600030101010101" pitchFamily="2" charset="-122"/>
                <a:ea typeface="宋体" panose="02010600030101010101" pitchFamily="2" charset="-122"/>
              </a:rPr>
              <a:t>（如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IDDM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MS</a:t>
            </a:r>
            <a:r>
              <a:rPr lang="zh-CN" altLang="en-US" sz="2400" dirty="0">
                <a:latin typeface="宋体" panose="02010600030101010101" pitchFamily="2" charset="-122"/>
                <a:ea typeface="宋体" panose="02010600030101010101" pitchFamily="2" charset="-122"/>
              </a:rPr>
              <a:t>等）发生；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Th2</a:t>
            </a:r>
            <a:r>
              <a:rPr lang="zh-CN" altLang="en-US" sz="2400" dirty="0">
                <a:latin typeface="宋体" panose="02010600030101010101" pitchFamily="2" charset="-122"/>
                <a:ea typeface="宋体" panose="02010600030101010101" pitchFamily="2" charset="-122"/>
              </a:rPr>
              <a:t>细胞 偏移参与器官非特异性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SLE</a:t>
            </a:r>
            <a:r>
              <a:rPr lang="zh-CN" altLang="en-US" sz="2400" dirty="0">
                <a:latin typeface="宋体" panose="02010600030101010101" pitchFamily="2" charset="-122"/>
                <a:ea typeface="宋体" panose="02010600030101010101" pitchFamily="2" charset="-122"/>
              </a:rPr>
              <a:t>）发生、发展。</a:t>
            </a:r>
          </a:p>
          <a:p>
            <a:pPr marL="0" indent="0" algn="just">
              <a:lnSpc>
                <a:spcPct val="110000"/>
              </a:lnSpc>
              <a:spcBef>
                <a:spcPts val="0"/>
              </a:spcBef>
              <a:spcAft>
                <a:spcPts val="1200"/>
              </a:spcAft>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）调节性</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细胞异常</a:t>
            </a:r>
            <a:endParaRPr lang="en-US" altLang="zh-CN" sz="2400" dirty="0">
              <a:latin typeface="宋体" panose="02010600030101010101" pitchFamily="2" charset="-122"/>
              <a:ea typeface="宋体" panose="02010600030101010101" pitchFamily="2" charset="-122"/>
            </a:endParaRPr>
          </a:p>
          <a:p>
            <a:pPr marL="0" indent="0" algn="just">
              <a:lnSpc>
                <a:spcPct val="110000"/>
              </a:lnSpc>
              <a:spcBef>
                <a:spcPts val="600"/>
              </a:spcBef>
              <a:buNone/>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免疫系统缺陷或异常</a:t>
            </a:r>
          </a:p>
        </p:txBody>
      </p:sp>
    </p:spTree>
    <p:extLst>
      <p:ext uri="{BB962C8B-B14F-4D97-AF65-F5344CB8AC3E}">
        <p14:creationId xmlns:p14="http://schemas.microsoft.com/office/powerpoint/2010/main" val="403999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FE13CBF8-3A3A-4B26-843F-EFF4A8DD7126}"/>
              </a:ext>
            </a:extLst>
          </p:cNvPr>
          <p:cNvSpPr>
            <a:spLocks noGrp="1"/>
          </p:cNvSpPr>
          <p:nvPr>
            <p:ph idx="1"/>
          </p:nvPr>
        </p:nvSpPr>
        <p:spPr>
          <a:xfrm>
            <a:off x="838200" y="422031"/>
            <a:ext cx="10515600" cy="6661052"/>
          </a:xfrm>
        </p:spPr>
        <p:txBody>
          <a:bodyPr>
            <a:normAutofit/>
          </a:bodyPr>
          <a:lstStyle/>
          <a:p>
            <a:pPr marL="0" lvl="0" indent="0">
              <a:spcBef>
                <a:spcPts val="2400"/>
              </a:spcBef>
              <a:spcAft>
                <a:spcPts val="1200"/>
              </a:spcAft>
              <a:buNone/>
            </a:pPr>
            <a:r>
              <a:rPr lang="zh-CN" altLang="en-US" dirty="0">
                <a:solidFill>
                  <a:prstClr val="black"/>
                </a:solidFill>
                <a:latin typeface="宋体" panose="02010600030101010101" pitchFamily="2" charset="-122"/>
                <a:ea typeface="宋体" panose="02010600030101010101" pitchFamily="2" charset="-122"/>
              </a:rPr>
              <a:t>③遗传因素</a:t>
            </a:r>
            <a:endParaRPr lang="en-US" altLang="zh-CN" dirty="0">
              <a:solidFill>
                <a:prstClr val="black"/>
              </a:solidFill>
              <a:latin typeface="宋体" panose="02010600030101010101" pitchFamily="2" charset="-122"/>
              <a:ea typeface="宋体" panose="02010600030101010101" pitchFamily="2" charset="-122"/>
            </a:endParaRPr>
          </a:p>
          <a:p>
            <a:pPr marL="0" lvl="0" indent="0">
              <a:lnSpc>
                <a:spcPct val="110000"/>
              </a:lnSpc>
              <a:spcBef>
                <a:spcPts val="600"/>
              </a:spcBef>
              <a:buNone/>
            </a:pPr>
            <a:r>
              <a:rPr lang="en-US" altLang="zh-CN" sz="2400" dirty="0">
                <a:solidFill>
                  <a:prstClr val="black"/>
                </a:solidFill>
                <a:latin typeface="宋体" panose="02010600030101010101" pitchFamily="2" charset="-122"/>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MHC</a:t>
            </a:r>
            <a:r>
              <a:rPr lang="zh-CN" altLang="en-US" sz="2400" dirty="0">
                <a:solidFill>
                  <a:prstClr val="black"/>
                </a:solidFill>
                <a:latin typeface="宋体" panose="02010600030101010101" pitchFamily="2" charset="-122"/>
                <a:ea typeface="宋体" panose="02010600030101010101" pitchFamily="2" charset="-122"/>
              </a:rPr>
              <a:t>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AID</a:t>
            </a:r>
            <a:r>
              <a:rPr lang="zh-CN" altLang="en-US" sz="2400" dirty="0">
                <a:solidFill>
                  <a:prstClr val="black"/>
                </a:solidFill>
                <a:latin typeface="宋体" panose="02010600030101010101" pitchFamily="2" charset="-122"/>
                <a:ea typeface="宋体" panose="02010600030101010101" pitchFamily="2" charset="-122"/>
              </a:rPr>
              <a:t>关联</a:t>
            </a:r>
            <a:endParaRPr lang="en-US" altLang="zh-CN" sz="2400" dirty="0">
              <a:solidFill>
                <a:prstClr val="black"/>
              </a:solidFill>
              <a:latin typeface="宋体" panose="02010600030101010101" pitchFamily="2" charset="-122"/>
              <a:ea typeface="宋体" panose="02010600030101010101" pitchFamily="2" charset="-122"/>
            </a:endParaRPr>
          </a:p>
          <a:p>
            <a:pPr marL="0" lvl="0" indent="0">
              <a:lnSpc>
                <a:spcPct val="100000"/>
              </a:lnSpc>
              <a:spcBef>
                <a:spcPts val="600"/>
              </a:spcBef>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Eg</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:Addison</a:t>
            </a:r>
            <a:r>
              <a:rPr lang="zh-CN" altLang="en-US" sz="2400" dirty="0">
                <a:solidFill>
                  <a:prstClr val="black"/>
                </a:solidFill>
                <a:latin typeface="宋体" panose="02010600030101010101" pitchFamily="2" charset="-122"/>
                <a:ea typeface="宋体" panose="02010600030101010101" pitchFamily="2" charset="-122"/>
              </a:rPr>
              <a:t>病与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HLA‐B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３</a:t>
            </a:r>
            <a:r>
              <a:rPr lang="zh-CN" altLang="en-US" sz="2400" dirty="0">
                <a:solidFill>
                  <a:prstClr val="black"/>
                </a:solidFill>
                <a:latin typeface="宋体" panose="02010600030101010101" pitchFamily="2" charset="-122"/>
                <a:ea typeface="宋体" panose="02010600030101010101" pitchFamily="2" charset="-122"/>
              </a:rPr>
              <a:t>关联；胰岛素依赖型糖尿病（即青年型糖尿病）与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HLA‐B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３</a:t>
            </a:r>
            <a:r>
              <a:rPr lang="zh-CN" altLang="en-US" sz="2400" dirty="0">
                <a:solidFill>
                  <a:prstClr val="black"/>
                </a:solidFill>
                <a:latin typeface="宋体" panose="02010600030101010101" pitchFamily="2" charset="-122"/>
                <a:ea typeface="宋体" panose="02010600030101010101" pitchFamily="2" charset="-122"/>
              </a:rPr>
              <a:t>关联</a:t>
            </a:r>
            <a:r>
              <a:rPr lang="en-US" altLang="zh-CN" sz="2400" dirty="0">
                <a:solidFill>
                  <a:prstClr val="black"/>
                </a:solidFill>
                <a:latin typeface="宋体" panose="02010600030101010101" pitchFamily="2" charset="-122"/>
                <a:ea typeface="宋体" panose="02010600030101010101" pitchFamily="2" charset="-122"/>
              </a:rPr>
              <a:t>.</a:t>
            </a:r>
          </a:p>
          <a:p>
            <a:pPr marL="0" lvl="0" indent="0">
              <a:lnSpc>
                <a:spcPct val="110000"/>
              </a:lnSpc>
              <a:spcBef>
                <a:spcPts val="600"/>
              </a:spcBef>
              <a:buNone/>
            </a:pPr>
            <a:r>
              <a:rPr lang="en-US" altLang="zh-CN" sz="2400" dirty="0">
                <a:solidFill>
                  <a:prstClr val="black"/>
                </a:solidFill>
                <a:latin typeface="宋体" panose="02010600030101010101" pitchFamily="2" charset="-122"/>
                <a:ea typeface="宋体" panose="02010600030101010101" pitchFamily="2" charset="-122"/>
              </a:rPr>
              <a:t>2.</a:t>
            </a:r>
            <a:r>
              <a:rPr lang="zh-CN" altLang="en-US" sz="2400" dirty="0">
                <a:solidFill>
                  <a:prstClr val="black"/>
                </a:solidFill>
                <a:latin typeface="宋体" panose="02010600030101010101" pitchFamily="2" charset="-122"/>
                <a:ea typeface="宋体" panose="02010600030101010101" pitchFamily="2" charset="-122"/>
              </a:rPr>
              <a:t>免疫相关蛋白基因突变</a:t>
            </a:r>
            <a:endParaRPr lang="en-US" altLang="zh-CN" sz="2400" dirty="0">
              <a:solidFill>
                <a:prstClr val="black"/>
              </a:solidFill>
              <a:latin typeface="宋体" panose="02010600030101010101" pitchFamily="2" charset="-122"/>
              <a:ea typeface="宋体" panose="02010600030101010101" pitchFamily="2" charset="-122"/>
            </a:endParaRPr>
          </a:p>
          <a:p>
            <a:pPr marL="0" lvl="0" indent="0">
              <a:lnSpc>
                <a:spcPct val="100000"/>
              </a:lnSpc>
              <a:spcBef>
                <a:spcPts val="600"/>
              </a:spcBef>
              <a:spcAft>
                <a:spcPts val="1200"/>
              </a:spcAft>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Eg</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Ⅱ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类反式激活蛋白（</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 Ⅱ TA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）可调控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MHCⅡ</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类基因及其他参与抗原加工 、提呈的基因（如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TAP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LMP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转录，该基因突变导致</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类分子表达缺陷，引起裸淋巴细胞综合征。</a:t>
            </a:r>
            <a:endParaRPr lang="en-US" altLang="zh-CN" sz="24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a:p>
            <a:pPr marL="0" lvl="0" indent="0">
              <a:lnSpc>
                <a:spcPct val="110000"/>
              </a:lnSpc>
              <a:spcBef>
                <a:spcPts val="600"/>
              </a:spcBef>
              <a:buNone/>
            </a:pPr>
            <a:r>
              <a:rPr lang="zh-CN" altLang="en-US" dirty="0">
                <a:solidFill>
                  <a:prstClr val="black"/>
                </a:solidFill>
                <a:latin typeface="宋体" panose="02010600030101010101" pitchFamily="2" charset="-122"/>
                <a:ea typeface="宋体" panose="02010600030101010101" pitchFamily="2" charset="-122"/>
              </a:rPr>
              <a:t>④机体方面的其他因素</a:t>
            </a:r>
            <a:endParaRPr lang="en-US" altLang="zh-CN" dirty="0">
              <a:solidFill>
                <a:prstClr val="black"/>
              </a:solidFill>
              <a:latin typeface="宋体" panose="02010600030101010101" pitchFamily="2" charset="-122"/>
              <a:ea typeface="宋体" panose="02010600030101010101" pitchFamily="2" charset="-122"/>
            </a:endParaRPr>
          </a:p>
          <a:p>
            <a:pPr marL="0" lvl="0" indent="0">
              <a:lnSpc>
                <a:spcPct val="110000"/>
              </a:lnSpc>
              <a:spcBef>
                <a:spcPts val="600"/>
              </a:spcBef>
              <a:buNone/>
            </a:pPr>
            <a:r>
              <a:rPr lang="en-US" altLang="zh-CN" sz="2400" dirty="0">
                <a:solidFill>
                  <a:prstClr val="black"/>
                </a:solidFill>
                <a:latin typeface="宋体" panose="02010600030101010101" pitchFamily="2" charset="-122"/>
                <a:ea typeface="宋体" panose="02010600030101010101" pitchFamily="2" charset="-122"/>
              </a:rPr>
              <a:t>1.</a:t>
            </a:r>
            <a:r>
              <a:rPr lang="zh-CN" altLang="en-US" sz="2400" dirty="0">
                <a:solidFill>
                  <a:prstClr val="black"/>
                </a:solidFill>
                <a:latin typeface="宋体" panose="02010600030101010101" pitchFamily="2" charset="-122"/>
                <a:ea typeface="宋体" panose="02010600030101010101" pitchFamily="2" charset="-122"/>
              </a:rPr>
              <a:t>性别</a:t>
            </a:r>
            <a:endParaRPr lang="en-US" altLang="zh-CN" sz="2400" dirty="0">
              <a:solidFill>
                <a:prstClr val="black"/>
              </a:solidFill>
              <a:latin typeface="宋体" panose="02010600030101010101" pitchFamily="2" charset="-122"/>
              <a:ea typeface="宋体" panose="02010600030101010101" pitchFamily="2" charset="-122"/>
            </a:endParaRPr>
          </a:p>
          <a:p>
            <a:pPr marL="0" lvl="0" indent="0">
              <a:lnSpc>
                <a:spcPct val="110000"/>
              </a:lnSpc>
              <a:spcBef>
                <a:spcPts val="600"/>
              </a:spcBef>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AID</a:t>
            </a:r>
            <a:r>
              <a:rPr lang="zh-CN" altLang="en-US" sz="2400" dirty="0">
                <a:solidFill>
                  <a:prstClr val="black"/>
                </a:solidFill>
                <a:latin typeface="宋体" panose="02010600030101010101" pitchFamily="2" charset="-122"/>
                <a:ea typeface="宋体" panose="02010600030101010101" pitchFamily="2" charset="-122"/>
              </a:rPr>
              <a:t>发病率随年龄增长而升高，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AID</a:t>
            </a:r>
            <a:r>
              <a:rPr lang="zh-CN" altLang="en-US" sz="2400" dirty="0">
                <a:solidFill>
                  <a:prstClr val="black"/>
                </a:solidFill>
                <a:latin typeface="宋体" panose="02010600030101010101" pitchFamily="2" charset="-122"/>
                <a:ea typeface="宋体" panose="02010600030101010101" pitchFamily="2" charset="-122"/>
              </a:rPr>
              <a:t>多见于老人儿童少见。</a:t>
            </a:r>
            <a:endParaRPr lang="en-US" altLang="zh-CN" sz="2400" dirty="0">
              <a:solidFill>
                <a:prstClr val="black"/>
              </a:solidFill>
              <a:latin typeface="宋体" panose="02010600030101010101" pitchFamily="2" charset="-122"/>
              <a:ea typeface="宋体" panose="02010600030101010101" pitchFamily="2" charset="-122"/>
            </a:endParaRPr>
          </a:p>
          <a:p>
            <a:pPr marL="0" lvl="0" indent="0">
              <a:lnSpc>
                <a:spcPct val="110000"/>
              </a:lnSpc>
              <a:spcBef>
                <a:spcPts val="600"/>
              </a:spcBef>
              <a:buNone/>
            </a:pPr>
            <a:r>
              <a:rPr lang="en-US" altLang="zh-CN" sz="2400" dirty="0">
                <a:solidFill>
                  <a:prstClr val="black"/>
                </a:solidFill>
                <a:latin typeface="宋体" panose="02010600030101010101" pitchFamily="2" charset="-122"/>
                <a:ea typeface="宋体" panose="02010600030101010101" pitchFamily="2" charset="-122"/>
              </a:rPr>
              <a:t>2.</a:t>
            </a:r>
            <a:r>
              <a:rPr lang="zh-CN" altLang="en-US" sz="2400" dirty="0">
                <a:solidFill>
                  <a:prstClr val="black"/>
                </a:solidFill>
                <a:latin typeface="宋体" panose="02010600030101010101" pitchFamily="2" charset="-122"/>
                <a:ea typeface="宋体" panose="02010600030101010101" pitchFamily="2" charset="-122"/>
              </a:rPr>
              <a:t>年龄</a:t>
            </a:r>
            <a:endParaRPr lang="en-US" altLang="zh-CN" sz="2400" dirty="0">
              <a:solidFill>
                <a:prstClr val="black"/>
              </a:solidFill>
              <a:latin typeface="宋体" panose="02010600030101010101" pitchFamily="2" charset="-122"/>
              <a:ea typeface="宋体" panose="02010600030101010101" pitchFamily="2" charset="-122"/>
            </a:endParaRPr>
          </a:p>
          <a:p>
            <a:pPr marL="0" indent="0">
              <a:lnSpc>
                <a:spcPct val="110000"/>
              </a:lnSpc>
              <a:buNone/>
            </a:pPr>
            <a:r>
              <a:rPr lang="zh-CN" altLang="en-US" sz="2400" dirty="0">
                <a:latin typeface="宋体" panose="02010600030101010101" pitchFamily="2" charset="-122"/>
                <a:ea typeface="宋体" panose="02010600030101010101" pitchFamily="2" charset="-122"/>
              </a:rPr>
              <a:t> 女性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AID</a:t>
            </a:r>
            <a:r>
              <a:rPr lang="zh-CN" altLang="en-US" sz="2400" dirty="0">
                <a:latin typeface="宋体" panose="02010600030101010101" pitchFamily="2" charset="-122"/>
                <a:ea typeface="宋体" panose="02010600030101010101" pitchFamily="2" charset="-122"/>
              </a:rPr>
              <a:t>发病率高于男性</a:t>
            </a:r>
          </a:p>
        </p:txBody>
      </p:sp>
    </p:spTree>
    <p:extLst>
      <p:ext uri="{BB962C8B-B14F-4D97-AF65-F5344CB8AC3E}">
        <p14:creationId xmlns:p14="http://schemas.microsoft.com/office/powerpoint/2010/main" val="369155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C87A5C-5FBE-4FE6-BF51-1E2FDD324BA6}"/>
              </a:ext>
            </a:extLst>
          </p:cNvPr>
          <p:cNvSpPr>
            <a:spLocks noGrp="1"/>
          </p:cNvSpPr>
          <p:nvPr>
            <p:ph type="title"/>
          </p:nvPr>
        </p:nvSpPr>
        <p:spPr>
          <a:xfrm>
            <a:off x="613117" y="308854"/>
            <a:ext cx="10515600" cy="1325563"/>
          </a:xfrm>
        </p:spPr>
        <p:txBody>
          <a:bodyPr>
            <a:normAutofit/>
          </a:bodyPr>
          <a:lstStyle/>
          <a:p>
            <a:r>
              <a:rPr lang="zh-CN" altLang="en-US" dirty="0">
                <a:latin typeface="宋体" panose="02010600030101010101" pitchFamily="2" charset="-122"/>
                <a:ea typeface="宋体" panose="02010600030101010101" pitchFamily="2" charset="-122"/>
              </a:rPr>
              <a:t>（三）自身免疫异常导致组织损伤的机制</a:t>
            </a:r>
            <a:endParaRPr lang="zh-CN" altLang="en-US" dirty="0"/>
          </a:p>
        </p:txBody>
      </p:sp>
      <p:pic>
        <p:nvPicPr>
          <p:cNvPr id="4" name="图片 3">
            <a:extLst>
              <a:ext uri="{FF2B5EF4-FFF2-40B4-BE49-F238E27FC236}">
                <a16:creationId xmlns="" xmlns:a16="http://schemas.microsoft.com/office/drawing/2014/main" id="{F382FB30-6418-4EFB-B40B-E8B3CB59DF6A}"/>
              </a:ext>
            </a:extLst>
          </p:cNvPr>
          <p:cNvPicPr>
            <a:picLocks noChangeAspect="1"/>
          </p:cNvPicPr>
          <p:nvPr/>
        </p:nvPicPr>
        <p:blipFill>
          <a:blip r:embed="rId2"/>
          <a:stretch>
            <a:fillRect/>
          </a:stretch>
        </p:blipFill>
        <p:spPr>
          <a:xfrm>
            <a:off x="384859" y="1346908"/>
            <a:ext cx="11289185" cy="5087844"/>
          </a:xfrm>
          <a:prstGeom prst="rect">
            <a:avLst/>
          </a:prstGeom>
        </p:spPr>
      </p:pic>
    </p:spTree>
    <p:extLst>
      <p:ext uri="{BB962C8B-B14F-4D97-AF65-F5344CB8AC3E}">
        <p14:creationId xmlns:p14="http://schemas.microsoft.com/office/powerpoint/2010/main" val="1020955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角度.thmx</Template>
  <TotalTime>418</TotalTime>
  <Words>953</Words>
  <Application>Microsoft Macintosh PowerPoint</Application>
  <PresentationFormat>自定义</PresentationFormat>
  <Paragraphs>75</Paragraphs>
  <Slides>20</Slides>
  <Notes>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角度</vt:lpstr>
      <vt:lpstr>PowerPoint 演示文稿</vt:lpstr>
      <vt:lpstr>PowerPoint 演示文稿</vt:lpstr>
      <vt:lpstr>PowerPoint 演示文稿</vt:lpstr>
      <vt:lpstr>（二）诱发异常自身免疫应答的因素及其机制 </vt:lpstr>
      <vt:lpstr>PowerPoint 演示文稿</vt:lpstr>
      <vt:lpstr>PowerPoint 演示文稿</vt:lpstr>
      <vt:lpstr>PowerPoint 演示文稿</vt:lpstr>
      <vt:lpstr>PowerPoint 演示文稿</vt:lpstr>
      <vt:lpstr>（三）自身免疫异常导致组织损伤的机制</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
  <dc:description/>
  <cp:lastModifiedBy>wang</cp:lastModifiedBy>
  <cp:revision>31</cp:revision>
  <dcterms:created xsi:type="dcterms:W3CDTF">2018-06-25T08:08:50Z</dcterms:created>
  <dcterms:modified xsi:type="dcterms:W3CDTF">2018-11-21T07:42:35Z</dcterms:modified>
  <cp:category/>
</cp:coreProperties>
</file>