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audio1.bin" ContentType="audio/unknown"/>
  <Override PartName="/ppt/media/audio2.bin" ContentType="audio/unknown"/>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300" r:id="rId3"/>
    <p:sldId id="301"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279" r:id="rId21"/>
    <p:sldId id="280" r:id="rId22"/>
    <p:sldId id="281" r:id="rId23"/>
    <p:sldId id="282" r:id="rId24"/>
    <p:sldId id="283" r:id="rId25"/>
    <p:sldId id="284" r:id="rId26"/>
    <p:sldId id="318" r:id="rId27"/>
    <p:sldId id="285" r:id="rId28"/>
    <p:sldId id="286" r:id="rId29"/>
    <p:sldId id="287" r:id="rId30"/>
    <p:sldId id="288" r:id="rId31"/>
    <p:sldId id="289" r:id="rId32"/>
    <p:sldId id="290" r:id="rId33"/>
    <p:sldId id="291" r:id="rId34"/>
    <p:sldId id="292" r:id="rId35"/>
    <p:sldId id="293" r:id="rId36"/>
    <p:sldId id="294" r:id="rId37"/>
    <p:sldId id="295" r:id="rId38"/>
    <p:sldId id="319" r:id="rId39"/>
    <p:sldId id="296" r:id="rId40"/>
    <p:sldId id="297" r:id="rId41"/>
    <p:sldId id="298" r:id="rId42"/>
    <p:sldId id="320" r:id="rId43"/>
    <p:sldId id="268" r:id="rId44"/>
    <p:sldId id="299" r:id="rId45"/>
    <p:sldId id="269"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o zhang" initials="cz"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864" y="-1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printerSettings" Target="printerSettings/printerSettings1.bin"/><Relationship Id="rId4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E8DCD8-E838-4370-8EBC-5676474D8EC1}" type="datetimeFigureOut">
              <a:rPr lang="zh-CN" altLang="en-US" smtClean="0"/>
              <a:t>18-11-14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4099A4-49A6-43BB-A48E-DA35BF49094C}" type="slidenum">
              <a:rPr lang="zh-CN" altLang="en-US" smtClean="0"/>
              <a:t>‹#›</a:t>
            </a:fld>
            <a:endParaRPr lang="zh-CN" altLang="en-US"/>
          </a:p>
        </p:txBody>
      </p:sp>
    </p:spTree>
    <p:extLst>
      <p:ext uri="{BB962C8B-B14F-4D97-AF65-F5344CB8AC3E}">
        <p14:creationId xmlns:p14="http://schemas.microsoft.com/office/powerpoint/2010/main" val="2279301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66913"/>
          <p:cNvSpPr>
            <a:spLocks noGrp="1" noRot="1" noChangeAspect="1" noChangeArrowheads="1" noTextEdit="1"/>
          </p:cNvSpPr>
          <p:nvPr>
            <p:ph type="sldImg" idx="4294967295"/>
          </p:nvPr>
        </p:nvSpPr>
        <p:spPr>
          <a:ln/>
        </p:spPr>
      </p:sp>
      <p:sp>
        <p:nvSpPr>
          <p:cNvPr id="8194" name="文本占位符 166914"/>
          <p:cNvSpPr>
            <a:spLocks noGrp="1" noChangeArrowheads="1"/>
          </p:cNvSpPr>
          <p:nvPr>
            <p:ph type="body" idx="4294967295"/>
          </p:nvPr>
        </p:nvSpPr>
        <p:spPr/>
        <p:txBody>
          <a:bodyPr/>
          <a:lstStyle/>
          <a:p>
            <a:endParaRPr lang="zh-CN" dirty="0">
              <a:latin typeface="Arial" charset="0"/>
              <a:ea typeface="宋体" charset="0"/>
            </a:endParaRPr>
          </a:p>
        </p:txBody>
      </p:sp>
      <p:sp>
        <p:nvSpPr>
          <p:cNvPr id="8195" name="灯片编号占位符 1"/>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AC256A9-79EA-384F-B1BD-93DB84419E0F}" type="slidenum">
              <a:rPr lang="zh-CN" altLang="en-US"/>
              <a:pPr/>
              <a:t>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75777"/>
          <p:cNvSpPr>
            <a:spLocks noGrp="1" noRot="1" noChangeAspect="1" noChangeArrowheads="1" noTextEdit="1"/>
          </p:cNvSpPr>
          <p:nvPr>
            <p:ph type="sldImg" idx="4294967295"/>
          </p:nvPr>
        </p:nvSpPr>
        <p:spPr>
          <a:ln/>
        </p:spPr>
      </p:sp>
      <p:sp>
        <p:nvSpPr>
          <p:cNvPr id="11266" name="文本占位符 75778"/>
          <p:cNvSpPr>
            <a:spLocks noGrp="1" noChangeArrowheads="1"/>
          </p:cNvSpPr>
          <p:nvPr>
            <p:ph type="body" idx="4294967295"/>
          </p:nvPr>
        </p:nvSpPr>
        <p:spPr/>
        <p:txBody>
          <a:bodyPr/>
          <a:lstStyle/>
          <a:p>
            <a:endParaRPr lang="zh-CN">
              <a:latin typeface="Arial" charset="0"/>
              <a:ea typeface="宋体" charset="0"/>
            </a:endParaRPr>
          </a:p>
        </p:txBody>
      </p:sp>
      <p:sp>
        <p:nvSpPr>
          <p:cNvPr id="11267" name="灯片编号占位符 1"/>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8B9030A-116F-A54F-B482-F4038DB1E6CF}" type="slidenum">
              <a:rPr lang="zh-CN" altLang="en-US"/>
              <a:pPr/>
              <a:t>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77825"/>
          <p:cNvSpPr>
            <a:spLocks noGrp="1" noRot="1" noChangeAspect="1" noChangeArrowheads="1" noTextEdit="1"/>
          </p:cNvSpPr>
          <p:nvPr>
            <p:ph type="sldImg" idx="4294967295"/>
          </p:nvPr>
        </p:nvSpPr>
        <p:spPr>
          <a:ln/>
        </p:spPr>
      </p:sp>
      <p:sp>
        <p:nvSpPr>
          <p:cNvPr id="13314" name="文本占位符 77826"/>
          <p:cNvSpPr>
            <a:spLocks noGrp="1" noChangeArrowheads="1"/>
          </p:cNvSpPr>
          <p:nvPr>
            <p:ph type="body" idx="4294967295"/>
          </p:nvPr>
        </p:nvSpPr>
        <p:spPr/>
        <p:txBody>
          <a:bodyPr/>
          <a:lstStyle/>
          <a:p>
            <a:endParaRPr lang="zh-CN">
              <a:latin typeface="Arial" charset="0"/>
              <a:ea typeface="宋体" charset="0"/>
            </a:endParaRPr>
          </a:p>
        </p:txBody>
      </p:sp>
      <p:sp>
        <p:nvSpPr>
          <p:cNvPr id="13315" name="灯片编号占位符 1"/>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85796E2-4D95-D042-A558-1BAD3942A2DF}" type="slidenum">
              <a:rPr lang="zh-CN" altLang="en-US"/>
              <a:pPr/>
              <a:t>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4099A4-49A6-43BB-A48E-DA35BF49094C}" type="slidenum">
              <a:rPr lang="zh-CN" altLang="en-US" smtClean="0"/>
              <a:t>42</a:t>
            </a:fld>
            <a:endParaRPr lang="zh-CN" altLang="en-US"/>
          </a:p>
        </p:txBody>
      </p:sp>
    </p:spTree>
    <p:extLst>
      <p:ext uri="{BB962C8B-B14F-4D97-AF65-F5344CB8AC3E}">
        <p14:creationId xmlns:p14="http://schemas.microsoft.com/office/powerpoint/2010/main" val="3373895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04099A4-49A6-43BB-A48E-DA35BF49094C}" type="slidenum">
              <a:rPr lang="zh-CN" altLang="en-US" smtClean="0"/>
              <a:t>45</a:t>
            </a:fld>
            <a:endParaRPr lang="zh-CN" altLang="en-US"/>
          </a:p>
        </p:txBody>
      </p:sp>
    </p:spTree>
    <p:extLst>
      <p:ext uri="{BB962C8B-B14F-4D97-AF65-F5344CB8AC3E}">
        <p14:creationId xmlns:p14="http://schemas.microsoft.com/office/powerpoint/2010/main" val="2331484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5999220-769C-4BB5-956B-14353943129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85206C58-D601-4834-BD91-63A2C6872B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640854D8-5DD8-4E19-ACC2-FF1AAB04AAD0}"/>
              </a:ext>
            </a:extLst>
          </p:cNvPr>
          <p:cNvSpPr>
            <a:spLocks noGrp="1"/>
          </p:cNvSpPr>
          <p:nvPr>
            <p:ph type="dt" sz="half" idx="10"/>
          </p:nvPr>
        </p:nvSpPr>
        <p:spPr/>
        <p:txBody>
          <a:bodyPr/>
          <a:lstStyle/>
          <a:p>
            <a:fld id="{D21EB9FD-5328-4438-94BD-0F90BA5CA7AB}" type="datetimeFigureOut">
              <a:rPr lang="zh-CN" altLang="en-US" smtClean="0"/>
              <a:t>18-11-14</a:t>
            </a:fld>
            <a:endParaRPr lang="zh-CN" altLang="en-US"/>
          </a:p>
        </p:txBody>
      </p:sp>
      <p:sp>
        <p:nvSpPr>
          <p:cNvPr id="5" name="页脚占位符 4">
            <a:extLst>
              <a:ext uri="{FF2B5EF4-FFF2-40B4-BE49-F238E27FC236}">
                <a16:creationId xmlns="" xmlns:a16="http://schemas.microsoft.com/office/drawing/2014/main" id="{8E377D1C-D981-4F9A-9409-4C02501CF7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6A3B6ED6-1C4F-422F-AFEE-06D5C6EA2451}"/>
              </a:ext>
            </a:extLst>
          </p:cNvPr>
          <p:cNvSpPr>
            <a:spLocks noGrp="1"/>
          </p:cNvSpPr>
          <p:nvPr>
            <p:ph type="sldNum" sz="quarter" idx="12"/>
          </p:nvPr>
        </p:nvSpPr>
        <p:spPr/>
        <p:txBody>
          <a:bodyPr/>
          <a:lstStyle/>
          <a:p>
            <a:fld id="{2F24967C-5A6F-49F7-8F01-5AD9DB9C256D}" type="slidenum">
              <a:rPr lang="zh-CN" altLang="en-US" smtClean="0"/>
              <a:t>‹#›</a:t>
            </a:fld>
            <a:endParaRPr lang="zh-CN" altLang="en-US"/>
          </a:p>
        </p:txBody>
      </p:sp>
    </p:spTree>
    <p:extLst>
      <p:ext uri="{BB962C8B-B14F-4D97-AF65-F5344CB8AC3E}">
        <p14:creationId xmlns:p14="http://schemas.microsoft.com/office/powerpoint/2010/main" val="1782812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788A879-B81B-4393-B1BD-EDBD0F9082E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21F6682A-9985-4119-AB9E-89B48CF2FE5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54DCD188-F61A-453D-998A-7DCACE7FF4E6}"/>
              </a:ext>
            </a:extLst>
          </p:cNvPr>
          <p:cNvSpPr>
            <a:spLocks noGrp="1"/>
          </p:cNvSpPr>
          <p:nvPr>
            <p:ph type="dt" sz="half" idx="10"/>
          </p:nvPr>
        </p:nvSpPr>
        <p:spPr/>
        <p:txBody>
          <a:bodyPr/>
          <a:lstStyle/>
          <a:p>
            <a:fld id="{D21EB9FD-5328-4438-94BD-0F90BA5CA7AB}" type="datetimeFigureOut">
              <a:rPr lang="zh-CN" altLang="en-US" smtClean="0"/>
              <a:t>18-11-14</a:t>
            </a:fld>
            <a:endParaRPr lang="zh-CN" altLang="en-US"/>
          </a:p>
        </p:txBody>
      </p:sp>
      <p:sp>
        <p:nvSpPr>
          <p:cNvPr id="5" name="页脚占位符 4">
            <a:extLst>
              <a:ext uri="{FF2B5EF4-FFF2-40B4-BE49-F238E27FC236}">
                <a16:creationId xmlns="" xmlns:a16="http://schemas.microsoft.com/office/drawing/2014/main" id="{4BDE49B3-A000-4EA0-8709-1927C95094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FCF60EF1-6AFA-4ACB-9980-0A5100F92ABF}"/>
              </a:ext>
            </a:extLst>
          </p:cNvPr>
          <p:cNvSpPr>
            <a:spLocks noGrp="1"/>
          </p:cNvSpPr>
          <p:nvPr>
            <p:ph type="sldNum" sz="quarter" idx="12"/>
          </p:nvPr>
        </p:nvSpPr>
        <p:spPr/>
        <p:txBody>
          <a:bodyPr/>
          <a:lstStyle/>
          <a:p>
            <a:fld id="{2F24967C-5A6F-49F7-8F01-5AD9DB9C256D}" type="slidenum">
              <a:rPr lang="zh-CN" altLang="en-US" smtClean="0"/>
              <a:t>‹#›</a:t>
            </a:fld>
            <a:endParaRPr lang="zh-CN" altLang="en-US"/>
          </a:p>
        </p:txBody>
      </p:sp>
    </p:spTree>
    <p:extLst>
      <p:ext uri="{BB962C8B-B14F-4D97-AF65-F5344CB8AC3E}">
        <p14:creationId xmlns:p14="http://schemas.microsoft.com/office/powerpoint/2010/main" val="2707305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08820440-D764-4B2F-8F37-21D08281E34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26AE5226-99DC-42FE-ADDD-175AC5CDDE3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3BDF889E-FD1D-4063-A992-74E3BD3BE28E}"/>
              </a:ext>
            </a:extLst>
          </p:cNvPr>
          <p:cNvSpPr>
            <a:spLocks noGrp="1"/>
          </p:cNvSpPr>
          <p:nvPr>
            <p:ph type="dt" sz="half" idx="10"/>
          </p:nvPr>
        </p:nvSpPr>
        <p:spPr/>
        <p:txBody>
          <a:bodyPr/>
          <a:lstStyle/>
          <a:p>
            <a:fld id="{D21EB9FD-5328-4438-94BD-0F90BA5CA7AB}" type="datetimeFigureOut">
              <a:rPr lang="zh-CN" altLang="en-US" smtClean="0"/>
              <a:t>18-11-14</a:t>
            </a:fld>
            <a:endParaRPr lang="zh-CN" altLang="en-US"/>
          </a:p>
        </p:txBody>
      </p:sp>
      <p:sp>
        <p:nvSpPr>
          <p:cNvPr id="5" name="页脚占位符 4">
            <a:extLst>
              <a:ext uri="{FF2B5EF4-FFF2-40B4-BE49-F238E27FC236}">
                <a16:creationId xmlns="" xmlns:a16="http://schemas.microsoft.com/office/drawing/2014/main" id="{B397EAC2-4B27-48AB-80F5-B087780A01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85133F0E-0F90-4BEC-9824-25A9A52D9FEE}"/>
              </a:ext>
            </a:extLst>
          </p:cNvPr>
          <p:cNvSpPr>
            <a:spLocks noGrp="1"/>
          </p:cNvSpPr>
          <p:nvPr>
            <p:ph type="sldNum" sz="quarter" idx="12"/>
          </p:nvPr>
        </p:nvSpPr>
        <p:spPr/>
        <p:txBody>
          <a:bodyPr/>
          <a:lstStyle/>
          <a:p>
            <a:fld id="{2F24967C-5A6F-49F7-8F01-5AD9DB9C256D}" type="slidenum">
              <a:rPr lang="zh-CN" altLang="en-US" smtClean="0"/>
              <a:t>‹#›</a:t>
            </a:fld>
            <a:endParaRPr lang="zh-CN" altLang="en-US"/>
          </a:p>
        </p:txBody>
      </p:sp>
    </p:spTree>
    <p:extLst>
      <p:ext uri="{BB962C8B-B14F-4D97-AF65-F5344CB8AC3E}">
        <p14:creationId xmlns:p14="http://schemas.microsoft.com/office/powerpoint/2010/main" val="642647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75734" y="168276"/>
            <a:ext cx="10723033" cy="62579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1"/>
          </p:nvPr>
        </p:nvSpPr>
        <p:spPr>
          <a:ln/>
        </p:spPr>
        <p:txBody>
          <a:bodyPr/>
          <a:lstStyle>
            <a:lvl1pPr>
              <a:defRPr/>
            </a:lvl1pPr>
          </a:lstStyle>
          <a:p>
            <a:fld id="{96976D25-2CA8-F644-BA57-3A96EB7BA5E5}" type="slidenum">
              <a:rPr lang="zh-CN" altLang="en-US"/>
              <a:pPr/>
              <a:t>‹#›</a:t>
            </a:fld>
            <a:endParaRPr lang="en-US" altLang="zh-CN"/>
          </a:p>
        </p:txBody>
      </p:sp>
    </p:spTree>
    <p:extLst>
      <p:ext uri="{BB962C8B-B14F-4D97-AF65-F5344CB8AC3E}">
        <p14:creationId xmlns:p14="http://schemas.microsoft.com/office/powerpoint/2010/main" val="1027670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表格占位符 2"/>
          <p:cNvSpPr>
            <a:spLocks noGrp="1"/>
          </p:cNvSpPr>
          <p:nvPr>
            <p:ph type="tbl" idx="1"/>
          </p:nvPr>
        </p:nvSpPr>
        <p:spPr/>
        <p:txBody>
          <a:bodyPr/>
          <a:lstStyle/>
          <a:p>
            <a:endParaRPr lang="zh-CN" altLang="en-US" noProof="1"/>
          </a:p>
        </p:txBody>
      </p:sp>
      <p:sp>
        <p:nvSpPr>
          <p:cNvPr id="4" name="日期占位符 8195"/>
          <p:cNvSpPr>
            <a:spLocks noGrp="1"/>
          </p:cNvSpPr>
          <p:nvPr>
            <p:ph type="dt" sz="half" idx="10"/>
          </p:nvPr>
        </p:nvSpPr>
        <p:spPr>
          <a:ln/>
        </p:spPr>
        <p:txBody>
          <a:bodyPr/>
          <a:lstStyle>
            <a:lvl1pPr>
              <a:defRPr/>
            </a:lvl1pPr>
          </a:lstStyle>
          <a:p>
            <a:endParaRPr lang="zh-CN" altLang="en-US"/>
          </a:p>
        </p:txBody>
      </p:sp>
      <p:sp>
        <p:nvSpPr>
          <p:cNvPr id="5" name="页脚占位符 8196"/>
          <p:cNvSpPr>
            <a:spLocks noGrp="1"/>
          </p:cNvSpPr>
          <p:nvPr>
            <p:ph type="ftr" sz="quarter" idx="11"/>
          </p:nvPr>
        </p:nvSpPr>
        <p:spPr>
          <a:ln/>
        </p:spPr>
        <p:txBody>
          <a:bodyPr/>
          <a:lstStyle>
            <a:lvl1pPr>
              <a:defRPr/>
            </a:lvl1pPr>
          </a:lstStyle>
          <a:p>
            <a:endParaRPr lang="zh-CN" altLang="en-US"/>
          </a:p>
        </p:txBody>
      </p:sp>
      <p:sp>
        <p:nvSpPr>
          <p:cNvPr id="6" name="灯片编号占位符 8197"/>
          <p:cNvSpPr>
            <a:spLocks noGrp="1"/>
          </p:cNvSpPr>
          <p:nvPr>
            <p:ph type="sldNum" sz="quarter" idx="12"/>
          </p:nvPr>
        </p:nvSpPr>
        <p:spPr>
          <a:ln/>
        </p:spPr>
        <p:txBody>
          <a:bodyPr/>
          <a:lstStyle>
            <a:lvl1pPr>
              <a:defRPr/>
            </a:lvl1pPr>
          </a:lstStyle>
          <a:p>
            <a:fld id="{552AD410-9490-0043-8A81-225D6CDC3E8F}" type="slidenum">
              <a:rPr lang="zh-CN" altLang="en-US"/>
              <a:pPr/>
              <a:t>‹#›</a:t>
            </a:fld>
            <a:endParaRPr lang="zh-CN" altLang="en-US"/>
          </a:p>
        </p:txBody>
      </p:sp>
    </p:spTree>
    <p:extLst>
      <p:ext uri="{BB962C8B-B14F-4D97-AF65-F5344CB8AC3E}">
        <p14:creationId xmlns:p14="http://schemas.microsoft.com/office/powerpoint/2010/main" val="2725631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3C776A7-19F0-48AB-A00A-19F82F49173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100C369C-6141-45C8-8763-61B470A3936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7734DBD4-F645-48ED-9C9B-A46E9ACC8760}"/>
              </a:ext>
            </a:extLst>
          </p:cNvPr>
          <p:cNvSpPr>
            <a:spLocks noGrp="1"/>
          </p:cNvSpPr>
          <p:nvPr>
            <p:ph type="dt" sz="half" idx="10"/>
          </p:nvPr>
        </p:nvSpPr>
        <p:spPr/>
        <p:txBody>
          <a:bodyPr/>
          <a:lstStyle/>
          <a:p>
            <a:fld id="{D21EB9FD-5328-4438-94BD-0F90BA5CA7AB}" type="datetimeFigureOut">
              <a:rPr lang="zh-CN" altLang="en-US" smtClean="0"/>
              <a:t>18-11-14</a:t>
            </a:fld>
            <a:endParaRPr lang="zh-CN" altLang="en-US"/>
          </a:p>
        </p:txBody>
      </p:sp>
      <p:sp>
        <p:nvSpPr>
          <p:cNvPr id="5" name="页脚占位符 4">
            <a:extLst>
              <a:ext uri="{FF2B5EF4-FFF2-40B4-BE49-F238E27FC236}">
                <a16:creationId xmlns="" xmlns:a16="http://schemas.microsoft.com/office/drawing/2014/main" id="{D2725420-2A2B-4F91-82AE-8E9F614F3D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26C421AD-9637-4B43-ACF3-053BA6D9FB76}"/>
              </a:ext>
            </a:extLst>
          </p:cNvPr>
          <p:cNvSpPr>
            <a:spLocks noGrp="1"/>
          </p:cNvSpPr>
          <p:nvPr>
            <p:ph type="sldNum" sz="quarter" idx="12"/>
          </p:nvPr>
        </p:nvSpPr>
        <p:spPr/>
        <p:txBody>
          <a:bodyPr/>
          <a:lstStyle/>
          <a:p>
            <a:fld id="{2F24967C-5A6F-49F7-8F01-5AD9DB9C256D}" type="slidenum">
              <a:rPr lang="zh-CN" altLang="en-US" smtClean="0"/>
              <a:t>‹#›</a:t>
            </a:fld>
            <a:endParaRPr lang="zh-CN" altLang="en-US"/>
          </a:p>
        </p:txBody>
      </p:sp>
    </p:spTree>
    <p:extLst>
      <p:ext uri="{BB962C8B-B14F-4D97-AF65-F5344CB8AC3E}">
        <p14:creationId xmlns:p14="http://schemas.microsoft.com/office/powerpoint/2010/main" val="163692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F77C666-8EB2-489B-AE3B-279C3CAD228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FAD48EC9-AE32-4969-92AB-6B967EA342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B60ED98C-3DCE-4160-AE75-13B65E7BD386}"/>
              </a:ext>
            </a:extLst>
          </p:cNvPr>
          <p:cNvSpPr>
            <a:spLocks noGrp="1"/>
          </p:cNvSpPr>
          <p:nvPr>
            <p:ph type="dt" sz="half" idx="10"/>
          </p:nvPr>
        </p:nvSpPr>
        <p:spPr/>
        <p:txBody>
          <a:bodyPr/>
          <a:lstStyle/>
          <a:p>
            <a:fld id="{D21EB9FD-5328-4438-94BD-0F90BA5CA7AB}" type="datetimeFigureOut">
              <a:rPr lang="zh-CN" altLang="en-US" smtClean="0"/>
              <a:t>18-11-14</a:t>
            </a:fld>
            <a:endParaRPr lang="zh-CN" altLang="en-US"/>
          </a:p>
        </p:txBody>
      </p:sp>
      <p:sp>
        <p:nvSpPr>
          <p:cNvPr id="5" name="页脚占位符 4">
            <a:extLst>
              <a:ext uri="{FF2B5EF4-FFF2-40B4-BE49-F238E27FC236}">
                <a16:creationId xmlns="" xmlns:a16="http://schemas.microsoft.com/office/drawing/2014/main" id="{9CEB8321-3AE3-42FB-98E7-1EF7DA602C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58C94977-6530-40DF-B789-6FEE41339706}"/>
              </a:ext>
            </a:extLst>
          </p:cNvPr>
          <p:cNvSpPr>
            <a:spLocks noGrp="1"/>
          </p:cNvSpPr>
          <p:nvPr>
            <p:ph type="sldNum" sz="quarter" idx="12"/>
          </p:nvPr>
        </p:nvSpPr>
        <p:spPr/>
        <p:txBody>
          <a:bodyPr/>
          <a:lstStyle/>
          <a:p>
            <a:fld id="{2F24967C-5A6F-49F7-8F01-5AD9DB9C256D}" type="slidenum">
              <a:rPr lang="zh-CN" altLang="en-US" smtClean="0"/>
              <a:t>‹#›</a:t>
            </a:fld>
            <a:endParaRPr lang="zh-CN" altLang="en-US"/>
          </a:p>
        </p:txBody>
      </p:sp>
    </p:spTree>
    <p:extLst>
      <p:ext uri="{BB962C8B-B14F-4D97-AF65-F5344CB8AC3E}">
        <p14:creationId xmlns:p14="http://schemas.microsoft.com/office/powerpoint/2010/main" val="3666963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C83AAA0-7956-4268-8063-7B924C5FE20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CE9B22A9-0ED9-49D7-94A4-4E6EB41D1C0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DE2FDBF4-4CF0-4111-B4AA-BA6ACB93BDE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26E0DF75-6955-4BC3-BCFC-C69A64A0D785}"/>
              </a:ext>
            </a:extLst>
          </p:cNvPr>
          <p:cNvSpPr>
            <a:spLocks noGrp="1"/>
          </p:cNvSpPr>
          <p:nvPr>
            <p:ph type="dt" sz="half" idx="10"/>
          </p:nvPr>
        </p:nvSpPr>
        <p:spPr/>
        <p:txBody>
          <a:bodyPr/>
          <a:lstStyle/>
          <a:p>
            <a:fld id="{D21EB9FD-5328-4438-94BD-0F90BA5CA7AB}" type="datetimeFigureOut">
              <a:rPr lang="zh-CN" altLang="en-US" smtClean="0"/>
              <a:t>18-11-14</a:t>
            </a:fld>
            <a:endParaRPr lang="zh-CN" altLang="en-US"/>
          </a:p>
        </p:txBody>
      </p:sp>
      <p:sp>
        <p:nvSpPr>
          <p:cNvPr id="6" name="页脚占位符 5">
            <a:extLst>
              <a:ext uri="{FF2B5EF4-FFF2-40B4-BE49-F238E27FC236}">
                <a16:creationId xmlns="" xmlns:a16="http://schemas.microsoft.com/office/drawing/2014/main" id="{07B29FD8-4C67-4DC0-B6C4-FD44B0C25BD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33972F36-55F5-4EA7-924A-744714C5BC8A}"/>
              </a:ext>
            </a:extLst>
          </p:cNvPr>
          <p:cNvSpPr>
            <a:spLocks noGrp="1"/>
          </p:cNvSpPr>
          <p:nvPr>
            <p:ph type="sldNum" sz="quarter" idx="12"/>
          </p:nvPr>
        </p:nvSpPr>
        <p:spPr/>
        <p:txBody>
          <a:bodyPr/>
          <a:lstStyle/>
          <a:p>
            <a:fld id="{2F24967C-5A6F-49F7-8F01-5AD9DB9C256D}" type="slidenum">
              <a:rPr lang="zh-CN" altLang="en-US" smtClean="0"/>
              <a:t>‹#›</a:t>
            </a:fld>
            <a:endParaRPr lang="zh-CN" altLang="en-US"/>
          </a:p>
        </p:txBody>
      </p:sp>
    </p:spTree>
    <p:extLst>
      <p:ext uri="{BB962C8B-B14F-4D97-AF65-F5344CB8AC3E}">
        <p14:creationId xmlns:p14="http://schemas.microsoft.com/office/powerpoint/2010/main" val="489827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F7FC0ED-9C76-4429-85FA-2023D604D89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176958C9-01CC-4474-AD06-E9BAC2793B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5B8B1B87-0FA2-4085-92C4-1A9E8EF669DF}"/>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75162A1F-D080-46A7-8D5B-87E3C8C6DB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3086B67A-1F2A-4E6C-B277-C10C6B71BA05}"/>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01F5FCC8-12DB-45F0-AB3E-18AB94DCFAD9}"/>
              </a:ext>
            </a:extLst>
          </p:cNvPr>
          <p:cNvSpPr>
            <a:spLocks noGrp="1"/>
          </p:cNvSpPr>
          <p:nvPr>
            <p:ph type="dt" sz="half" idx="10"/>
          </p:nvPr>
        </p:nvSpPr>
        <p:spPr/>
        <p:txBody>
          <a:bodyPr/>
          <a:lstStyle/>
          <a:p>
            <a:fld id="{D21EB9FD-5328-4438-94BD-0F90BA5CA7AB}" type="datetimeFigureOut">
              <a:rPr lang="zh-CN" altLang="en-US" smtClean="0"/>
              <a:t>18-11-14</a:t>
            </a:fld>
            <a:endParaRPr lang="zh-CN" altLang="en-US"/>
          </a:p>
        </p:txBody>
      </p:sp>
      <p:sp>
        <p:nvSpPr>
          <p:cNvPr id="8" name="页脚占位符 7">
            <a:extLst>
              <a:ext uri="{FF2B5EF4-FFF2-40B4-BE49-F238E27FC236}">
                <a16:creationId xmlns="" xmlns:a16="http://schemas.microsoft.com/office/drawing/2014/main" id="{A0F85562-8358-49E2-9339-DAF9902C87F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5E56C4E6-63FF-44D4-9F5E-C40241AD89BC}"/>
              </a:ext>
            </a:extLst>
          </p:cNvPr>
          <p:cNvSpPr>
            <a:spLocks noGrp="1"/>
          </p:cNvSpPr>
          <p:nvPr>
            <p:ph type="sldNum" sz="quarter" idx="12"/>
          </p:nvPr>
        </p:nvSpPr>
        <p:spPr/>
        <p:txBody>
          <a:bodyPr/>
          <a:lstStyle/>
          <a:p>
            <a:fld id="{2F24967C-5A6F-49F7-8F01-5AD9DB9C256D}" type="slidenum">
              <a:rPr lang="zh-CN" altLang="en-US" smtClean="0"/>
              <a:t>‹#›</a:t>
            </a:fld>
            <a:endParaRPr lang="zh-CN" altLang="en-US"/>
          </a:p>
        </p:txBody>
      </p:sp>
    </p:spTree>
    <p:extLst>
      <p:ext uri="{BB962C8B-B14F-4D97-AF65-F5344CB8AC3E}">
        <p14:creationId xmlns:p14="http://schemas.microsoft.com/office/powerpoint/2010/main" val="2803154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02AEE05-F0D8-4973-8877-AD7D9D8A96D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286BE260-4534-42BE-8B0F-A5A93FB6AE53}"/>
              </a:ext>
            </a:extLst>
          </p:cNvPr>
          <p:cNvSpPr>
            <a:spLocks noGrp="1"/>
          </p:cNvSpPr>
          <p:nvPr>
            <p:ph type="dt" sz="half" idx="10"/>
          </p:nvPr>
        </p:nvSpPr>
        <p:spPr/>
        <p:txBody>
          <a:bodyPr/>
          <a:lstStyle/>
          <a:p>
            <a:fld id="{D21EB9FD-5328-4438-94BD-0F90BA5CA7AB}" type="datetimeFigureOut">
              <a:rPr lang="zh-CN" altLang="en-US" smtClean="0"/>
              <a:t>18-11-14</a:t>
            </a:fld>
            <a:endParaRPr lang="zh-CN" altLang="en-US"/>
          </a:p>
        </p:txBody>
      </p:sp>
      <p:sp>
        <p:nvSpPr>
          <p:cNvPr id="4" name="页脚占位符 3">
            <a:extLst>
              <a:ext uri="{FF2B5EF4-FFF2-40B4-BE49-F238E27FC236}">
                <a16:creationId xmlns="" xmlns:a16="http://schemas.microsoft.com/office/drawing/2014/main" id="{70885974-1D21-4FD7-A35C-FD3962BF6FA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3831D55F-E706-4B97-A825-09431D5E51ED}"/>
              </a:ext>
            </a:extLst>
          </p:cNvPr>
          <p:cNvSpPr>
            <a:spLocks noGrp="1"/>
          </p:cNvSpPr>
          <p:nvPr>
            <p:ph type="sldNum" sz="quarter" idx="12"/>
          </p:nvPr>
        </p:nvSpPr>
        <p:spPr/>
        <p:txBody>
          <a:bodyPr/>
          <a:lstStyle/>
          <a:p>
            <a:fld id="{2F24967C-5A6F-49F7-8F01-5AD9DB9C256D}" type="slidenum">
              <a:rPr lang="zh-CN" altLang="en-US" smtClean="0"/>
              <a:t>‹#›</a:t>
            </a:fld>
            <a:endParaRPr lang="zh-CN" altLang="en-US"/>
          </a:p>
        </p:txBody>
      </p:sp>
    </p:spTree>
    <p:extLst>
      <p:ext uri="{BB962C8B-B14F-4D97-AF65-F5344CB8AC3E}">
        <p14:creationId xmlns:p14="http://schemas.microsoft.com/office/powerpoint/2010/main" val="2519701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434DA729-ED61-446E-9DC1-F0F8F4D8CA16}"/>
              </a:ext>
            </a:extLst>
          </p:cNvPr>
          <p:cNvSpPr>
            <a:spLocks noGrp="1"/>
          </p:cNvSpPr>
          <p:nvPr>
            <p:ph type="dt" sz="half" idx="10"/>
          </p:nvPr>
        </p:nvSpPr>
        <p:spPr/>
        <p:txBody>
          <a:bodyPr/>
          <a:lstStyle/>
          <a:p>
            <a:fld id="{D21EB9FD-5328-4438-94BD-0F90BA5CA7AB}" type="datetimeFigureOut">
              <a:rPr lang="zh-CN" altLang="en-US" smtClean="0"/>
              <a:t>18-11-14</a:t>
            </a:fld>
            <a:endParaRPr lang="zh-CN" altLang="en-US"/>
          </a:p>
        </p:txBody>
      </p:sp>
      <p:sp>
        <p:nvSpPr>
          <p:cNvPr id="3" name="页脚占位符 2">
            <a:extLst>
              <a:ext uri="{FF2B5EF4-FFF2-40B4-BE49-F238E27FC236}">
                <a16:creationId xmlns="" xmlns:a16="http://schemas.microsoft.com/office/drawing/2014/main" id="{7648530B-FCF9-49FE-B087-6E58C3981FB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B418D618-A3AB-4032-A454-7FD332D70C25}"/>
              </a:ext>
            </a:extLst>
          </p:cNvPr>
          <p:cNvSpPr>
            <a:spLocks noGrp="1"/>
          </p:cNvSpPr>
          <p:nvPr>
            <p:ph type="sldNum" sz="quarter" idx="12"/>
          </p:nvPr>
        </p:nvSpPr>
        <p:spPr/>
        <p:txBody>
          <a:bodyPr/>
          <a:lstStyle/>
          <a:p>
            <a:fld id="{2F24967C-5A6F-49F7-8F01-5AD9DB9C256D}" type="slidenum">
              <a:rPr lang="zh-CN" altLang="en-US" smtClean="0"/>
              <a:t>‹#›</a:t>
            </a:fld>
            <a:endParaRPr lang="zh-CN" altLang="en-US"/>
          </a:p>
        </p:txBody>
      </p:sp>
    </p:spTree>
    <p:extLst>
      <p:ext uri="{BB962C8B-B14F-4D97-AF65-F5344CB8AC3E}">
        <p14:creationId xmlns:p14="http://schemas.microsoft.com/office/powerpoint/2010/main" val="3059131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75865C4-3223-4946-8194-AC36C66D488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AE8F8AB5-D8D9-4701-9D4F-CA2D9462B4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C6576FEC-A54E-43FE-AA53-28352D95BB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339BE42D-51EB-4240-A60B-C05C6085C20E}"/>
              </a:ext>
            </a:extLst>
          </p:cNvPr>
          <p:cNvSpPr>
            <a:spLocks noGrp="1"/>
          </p:cNvSpPr>
          <p:nvPr>
            <p:ph type="dt" sz="half" idx="10"/>
          </p:nvPr>
        </p:nvSpPr>
        <p:spPr/>
        <p:txBody>
          <a:bodyPr/>
          <a:lstStyle/>
          <a:p>
            <a:fld id="{D21EB9FD-5328-4438-94BD-0F90BA5CA7AB}" type="datetimeFigureOut">
              <a:rPr lang="zh-CN" altLang="en-US" smtClean="0"/>
              <a:t>18-11-14</a:t>
            </a:fld>
            <a:endParaRPr lang="zh-CN" altLang="en-US"/>
          </a:p>
        </p:txBody>
      </p:sp>
      <p:sp>
        <p:nvSpPr>
          <p:cNvPr id="6" name="页脚占位符 5">
            <a:extLst>
              <a:ext uri="{FF2B5EF4-FFF2-40B4-BE49-F238E27FC236}">
                <a16:creationId xmlns="" xmlns:a16="http://schemas.microsoft.com/office/drawing/2014/main" id="{CA82F5BE-DC6E-41BA-BCCE-1924738E2D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E463BE9C-082D-4550-B17D-362E2FA88204}"/>
              </a:ext>
            </a:extLst>
          </p:cNvPr>
          <p:cNvSpPr>
            <a:spLocks noGrp="1"/>
          </p:cNvSpPr>
          <p:nvPr>
            <p:ph type="sldNum" sz="quarter" idx="12"/>
          </p:nvPr>
        </p:nvSpPr>
        <p:spPr/>
        <p:txBody>
          <a:bodyPr/>
          <a:lstStyle/>
          <a:p>
            <a:fld id="{2F24967C-5A6F-49F7-8F01-5AD9DB9C256D}" type="slidenum">
              <a:rPr lang="zh-CN" altLang="en-US" smtClean="0"/>
              <a:t>‹#›</a:t>
            </a:fld>
            <a:endParaRPr lang="zh-CN" altLang="en-US"/>
          </a:p>
        </p:txBody>
      </p:sp>
    </p:spTree>
    <p:extLst>
      <p:ext uri="{BB962C8B-B14F-4D97-AF65-F5344CB8AC3E}">
        <p14:creationId xmlns:p14="http://schemas.microsoft.com/office/powerpoint/2010/main" val="3655150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96CB32E-A002-4312-9E74-722ACA59622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27637624-AA0E-4CD3-8903-44F5595CE0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8C4B4964-89D4-4E51-AC2B-F2FABCC4A9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B6926AE4-AA00-4B88-A090-2D11C7C52F5A}"/>
              </a:ext>
            </a:extLst>
          </p:cNvPr>
          <p:cNvSpPr>
            <a:spLocks noGrp="1"/>
          </p:cNvSpPr>
          <p:nvPr>
            <p:ph type="dt" sz="half" idx="10"/>
          </p:nvPr>
        </p:nvSpPr>
        <p:spPr/>
        <p:txBody>
          <a:bodyPr/>
          <a:lstStyle/>
          <a:p>
            <a:fld id="{D21EB9FD-5328-4438-94BD-0F90BA5CA7AB}" type="datetimeFigureOut">
              <a:rPr lang="zh-CN" altLang="en-US" smtClean="0"/>
              <a:t>18-11-14</a:t>
            </a:fld>
            <a:endParaRPr lang="zh-CN" altLang="en-US"/>
          </a:p>
        </p:txBody>
      </p:sp>
      <p:sp>
        <p:nvSpPr>
          <p:cNvPr id="6" name="页脚占位符 5">
            <a:extLst>
              <a:ext uri="{FF2B5EF4-FFF2-40B4-BE49-F238E27FC236}">
                <a16:creationId xmlns="" xmlns:a16="http://schemas.microsoft.com/office/drawing/2014/main" id="{37E2EAFD-A842-4B03-9988-0197DD6A9EA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D8F1B3CF-8CA8-43ED-973C-5FCCF835BD4D}"/>
              </a:ext>
            </a:extLst>
          </p:cNvPr>
          <p:cNvSpPr>
            <a:spLocks noGrp="1"/>
          </p:cNvSpPr>
          <p:nvPr>
            <p:ph type="sldNum" sz="quarter" idx="12"/>
          </p:nvPr>
        </p:nvSpPr>
        <p:spPr/>
        <p:txBody>
          <a:bodyPr/>
          <a:lstStyle/>
          <a:p>
            <a:fld id="{2F24967C-5A6F-49F7-8F01-5AD9DB9C256D}" type="slidenum">
              <a:rPr lang="zh-CN" altLang="en-US" smtClean="0"/>
              <a:t>‹#›</a:t>
            </a:fld>
            <a:endParaRPr lang="zh-CN" altLang="en-US"/>
          </a:p>
        </p:txBody>
      </p:sp>
    </p:spTree>
    <p:extLst>
      <p:ext uri="{BB962C8B-B14F-4D97-AF65-F5344CB8AC3E}">
        <p14:creationId xmlns:p14="http://schemas.microsoft.com/office/powerpoint/2010/main" val="11518260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7B25F937-97F1-42FC-BEF1-07B68F0AB2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A10B33A2-CE87-499F-9251-D5C8CD3049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48ADCECC-8AE2-4078-AA23-4EE8A010B5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1EB9FD-5328-4438-94BD-0F90BA5CA7AB}" type="datetimeFigureOut">
              <a:rPr lang="zh-CN" altLang="en-US" smtClean="0"/>
              <a:t>18-11-14</a:t>
            </a:fld>
            <a:endParaRPr lang="zh-CN" altLang="en-US"/>
          </a:p>
        </p:txBody>
      </p:sp>
      <p:sp>
        <p:nvSpPr>
          <p:cNvPr id="5" name="页脚占位符 4">
            <a:extLst>
              <a:ext uri="{FF2B5EF4-FFF2-40B4-BE49-F238E27FC236}">
                <a16:creationId xmlns="" xmlns:a16="http://schemas.microsoft.com/office/drawing/2014/main" id="{75392C01-D3EB-4044-9DD4-3B1F9BD87A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4EB9ED67-E25E-436D-87EE-F10702DCD2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24967C-5A6F-49F7-8F01-5AD9DB9C256D}" type="slidenum">
              <a:rPr lang="zh-CN" altLang="en-US" smtClean="0"/>
              <a:t>‹#›</a:t>
            </a:fld>
            <a:endParaRPr lang="zh-CN" altLang="en-US"/>
          </a:p>
        </p:txBody>
      </p:sp>
    </p:spTree>
    <p:extLst>
      <p:ext uri="{BB962C8B-B14F-4D97-AF65-F5344CB8AC3E}">
        <p14:creationId xmlns:p14="http://schemas.microsoft.com/office/powerpoint/2010/main" val="2263296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audio" Target="../media/audio2.bin"/><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jpeg"/><Relationship Id="rId3" Type="http://schemas.openxmlformats.org/officeDocument/2006/relationships/image" Target="../media/image18.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jpeg"/><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D871800-6575-4DC4-B3E9-36F56E3F49D1}"/>
              </a:ext>
            </a:extLst>
          </p:cNvPr>
          <p:cNvSpPr>
            <a:spLocks noGrp="1"/>
          </p:cNvSpPr>
          <p:nvPr>
            <p:ph type="ctrTitle"/>
          </p:nvPr>
        </p:nvSpPr>
        <p:spPr>
          <a:xfrm>
            <a:off x="1612927" y="1554309"/>
            <a:ext cx="9144000" cy="2387600"/>
          </a:xfrm>
        </p:spPr>
        <p:txBody>
          <a:bodyPr/>
          <a:lstStyle/>
          <a:p>
            <a:r>
              <a:rPr lang="zh-CN" altLang="en-US" b="1" dirty="0">
                <a:latin typeface="宋体" panose="02010600030101010101" pitchFamily="2" charset="-122"/>
                <a:ea typeface="宋体" panose="02010600030101010101" pitchFamily="2" charset="-122"/>
              </a:rPr>
              <a:t>第十五章 免疫应答之六：免疫调节</a:t>
            </a:r>
          </a:p>
        </p:txBody>
      </p:sp>
    </p:spTree>
    <p:extLst>
      <p:ext uri="{BB962C8B-B14F-4D97-AF65-F5344CB8AC3E}">
        <p14:creationId xmlns:p14="http://schemas.microsoft.com/office/powerpoint/2010/main" val="452477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占位符 102402"/>
          <p:cNvSpPr>
            <a:spLocks noGrp="1" noChangeArrowheads="1"/>
          </p:cNvSpPr>
          <p:nvPr>
            <p:ph idx="1"/>
          </p:nvPr>
        </p:nvSpPr>
        <p:spPr>
          <a:xfrm>
            <a:off x="1422400" y="1600200"/>
            <a:ext cx="8737600" cy="1600200"/>
          </a:xfrm>
        </p:spPr>
        <p:txBody>
          <a:bodyPr/>
          <a:lstStyle/>
          <a:p>
            <a:pPr algn="ctr"/>
            <a:r>
              <a:rPr lang="zh-CN" altLang="en-US" sz="4000" b="1">
                <a:latin typeface="Arial" charset="0"/>
                <a:ea typeface="宋体" charset="0"/>
              </a:rPr>
              <a:t>那么前两道防线都被突破以后怎么办？</a:t>
            </a:r>
          </a:p>
          <a:p>
            <a:pPr algn="ctr"/>
            <a:endParaRPr lang="zh-CN" altLang="en-US" sz="4000" b="1">
              <a:latin typeface="Arial" charset="0"/>
              <a:ea typeface="宋体" charset="0"/>
            </a:endParaRPr>
          </a:p>
        </p:txBody>
      </p:sp>
      <p:sp>
        <p:nvSpPr>
          <p:cNvPr id="102404" name="矩形 102403"/>
          <p:cNvSpPr>
            <a:spLocks noChangeArrowheads="1" noChangeShapeType="1" noTextEdit="1"/>
          </p:cNvSpPr>
          <p:nvPr/>
        </p:nvSpPr>
        <p:spPr bwMode="auto">
          <a:xfrm>
            <a:off x="3352800" y="3505200"/>
            <a:ext cx="5080000" cy="1219200"/>
          </a:xfrm>
          <a:prstGeom prst="rect">
            <a:avLst/>
          </a:prstGeom>
        </p:spPr>
        <p:txBody>
          <a:bodyPr wrap="none" fromWordArt="1">
            <a:prstTxWarp prst="textSlantUp">
              <a:avLst>
                <a:gd name="adj" fmla="val 32056"/>
              </a:avLst>
            </a:prstTxWarp>
          </a:bodyPr>
          <a:lstStyle/>
          <a:p>
            <a:pPr algn="ctr"/>
            <a:r>
              <a:rPr lang="zh-CN" altLang="en-US" sz="3600" b="1" kern="10">
                <a:ln w="9525">
                  <a:solidFill>
                    <a:srgbClr val="CC99FF"/>
                  </a:solidFill>
                  <a:round/>
                  <a:headEnd/>
                  <a:tailEnd/>
                </a:ln>
                <a:gradFill rotWithShape="0">
                  <a:gsLst>
                    <a:gs pos="0">
                      <a:srgbClr val="6600CC"/>
                    </a:gs>
                    <a:gs pos="100000">
                      <a:srgbClr val="CC00CC"/>
                    </a:gs>
                  </a:gsLst>
                  <a:lin ang="5400000" scaled="1"/>
                </a:gradFill>
                <a:effectLst>
                  <a:outerShdw blurRad="63500" dist="53882" dir="2700000" algn="ctr" rotWithShape="0">
                    <a:srgbClr val="9999FF">
                      <a:alpha val="80000"/>
                    </a:srgbClr>
                  </a:outerShdw>
                </a:effectLst>
                <a:latin typeface="宋体"/>
                <a:ea typeface="宋体"/>
                <a:cs typeface="宋体"/>
              </a:rPr>
              <a:t>第三道防线</a:t>
            </a:r>
          </a:p>
        </p:txBody>
      </p:sp>
    </p:spTree>
    <p:extLst>
      <p:ext uri="{BB962C8B-B14F-4D97-AF65-F5344CB8AC3E}">
        <p14:creationId xmlns:p14="http://schemas.microsoft.com/office/powerpoint/2010/main" val="26229261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04"/>
                                        </p:tgtEl>
                                        <p:attrNameLst>
                                          <p:attrName>style.visibility</p:attrName>
                                        </p:attrNameLst>
                                      </p:cBhvr>
                                      <p:to>
                                        <p:strVal val="visible"/>
                                      </p:to>
                                    </p:set>
                                    <p:anim calcmode="lin" valueType="num">
                                      <p:cBhvr additive="base">
                                        <p:cTn id="7" dur="500" fill="hold"/>
                                        <p:tgtEl>
                                          <p:spTgt spid="102404"/>
                                        </p:tgtEl>
                                        <p:attrNameLst>
                                          <p:attrName>ppt_x</p:attrName>
                                        </p:attrNameLst>
                                      </p:cBhvr>
                                      <p:tavLst>
                                        <p:tav tm="0">
                                          <p:val>
                                            <p:strVal val="#ppt_x"/>
                                          </p:val>
                                        </p:tav>
                                        <p:tav tm="100000">
                                          <p:val>
                                            <p:strVal val="#ppt_x"/>
                                          </p:val>
                                        </p:tav>
                                      </p:tavLst>
                                    </p:anim>
                                    <p:anim calcmode="lin" valueType="num">
                                      <p:cBhvr additive="base">
                                        <p:cTn id="8" dur="500" fill="hold"/>
                                        <p:tgtEl>
                                          <p:spTgt spid="1024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35843"/>
          <p:cNvSpPr>
            <a:spLocks noGrp="1" noChangeArrowheads="1"/>
          </p:cNvSpPr>
          <p:nvPr>
            <p:ph type="title"/>
          </p:nvPr>
        </p:nvSpPr>
        <p:spPr>
          <a:xfrm>
            <a:off x="914400" y="0"/>
            <a:ext cx="10261600" cy="1143000"/>
          </a:xfrm>
        </p:spPr>
        <p:txBody>
          <a:bodyPr anchor="b"/>
          <a:lstStyle/>
          <a:p>
            <a:r>
              <a:rPr lang="zh-CN" altLang="en-US" sz="4000" b="1">
                <a:latin typeface="Arial" charset="0"/>
                <a:ea typeface="宋体" charset="0"/>
              </a:rPr>
              <a:t>第三道防线是如何发挥作用的？</a:t>
            </a:r>
          </a:p>
        </p:txBody>
      </p:sp>
      <p:sp>
        <p:nvSpPr>
          <p:cNvPr id="35845" name="文本框 35844"/>
          <p:cNvSpPr txBox="1"/>
          <p:nvPr/>
        </p:nvSpPr>
        <p:spPr>
          <a:xfrm>
            <a:off x="5588000" y="1477964"/>
            <a:ext cx="1422400" cy="586957"/>
          </a:xfrm>
          <a:prstGeom prst="rect">
            <a:avLst/>
          </a:prstGeom>
          <a:noFill/>
          <a:ln w="9525">
            <a:noFill/>
          </a:ln>
        </p:spPr>
        <p:txBody>
          <a:bodyPr lIns="90000" tIns="46800" rIns="90000" bIns="46800">
            <a:spAutoFit/>
          </a:bodyPr>
          <a:lstStyle/>
          <a:p>
            <a:pPr>
              <a:spcBef>
                <a:spcPct val="50000"/>
              </a:spcBef>
            </a:pPr>
            <a:r>
              <a:rPr lang="zh-CN" altLang="en-US" sz="3200" b="1" noProof="1">
                <a:solidFill>
                  <a:srgbClr val="6600CC"/>
                </a:solidFill>
                <a:effectLst>
                  <a:outerShdw blurRad="38100" dist="38100" dir="2700000">
                    <a:srgbClr val="000000"/>
                  </a:outerShdw>
                </a:effectLst>
                <a:latin typeface="Times New Roman" panose="02020603050405020304" pitchFamily="18" charset="0"/>
                <a:ea typeface="华文中宋" pitchFamily="2" charset="-122"/>
                <a:cs typeface="+mn-cs"/>
              </a:rPr>
              <a:t>抗原</a:t>
            </a:r>
            <a:endParaRPr lang="zh-CN" altLang="en-US" sz="3200" b="1" noProof="1">
              <a:solidFill>
                <a:srgbClr val="6600CC"/>
              </a:solidFill>
              <a:effectLst>
                <a:outerShdw blurRad="38100" dist="38100" dir="2700000">
                  <a:srgbClr val="000000"/>
                </a:outerShdw>
              </a:effectLst>
              <a:latin typeface="Times New Roman" panose="02020603050405020304" pitchFamily="18" charset="0"/>
              <a:ea typeface="华文中宋" pitchFamily="2" charset="-122"/>
            </a:endParaRPr>
          </a:p>
        </p:txBody>
      </p:sp>
      <p:grpSp>
        <p:nvGrpSpPr>
          <p:cNvPr id="35846" name="组合 35845"/>
          <p:cNvGrpSpPr>
            <a:grpSpLocks/>
          </p:cNvGrpSpPr>
          <p:nvPr/>
        </p:nvGrpSpPr>
        <p:grpSpPr bwMode="auto">
          <a:xfrm>
            <a:off x="6299200" y="2087563"/>
            <a:ext cx="2336800" cy="838200"/>
            <a:chOff x="2832" y="1104"/>
            <a:chExt cx="1104" cy="528"/>
          </a:xfrm>
        </p:grpSpPr>
        <p:sp>
          <p:nvSpPr>
            <p:cNvPr id="15364" name="直接连接符 35846"/>
            <p:cNvSpPr>
              <a:spLocks noChangeShapeType="1"/>
            </p:cNvSpPr>
            <p:nvPr/>
          </p:nvSpPr>
          <p:spPr bwMode="auto">
            <a:xfrm>
              <a:off x="2832" y="1104"/>
              <a:ext cx="0" cy="528"/>
            </a:xfrm>
            <a:prstGeom prst="line">
              <a:avLst/>
            </a:prstGeom>
            <a:noFill/>
            <a:ln w="3810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48" name="文本框 35847"/>
            <p:cNvSpPr txBox="1"/>
            <p:nvPr/>
          </p:nvSpPr>
          <p:spPr>
            <a:xfrm>
              <a:off x="2880" y="1142"/>
              <a:ext cx="1056" cy="331"/>
            </a:xfrm>
            <a:prstGeom prst="rect">
              <a:avLst/>
            </a:prstGeom>
            <a:noFill/>
            <a:ln w="9525">
              <a:noFill/>
            </a:ln>
          </p:spPr>
          <p:txBody>
            <a:bodyPr lIns="90000" tIns="46800" rIns="90000" bIns="46800">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50000"/>
                </a:spcBef>
              </a:pPr>
              <a:r>
                <a:rPr lang="zh-CN" altLang="en-US" b="1">
                  <a:solidFill>
                    <a:srgbClr val="6600CC"/>
                  </a:solidFill>
                  <a:effectLst>
                    <a:outerShdw blurRad="38100" dist="38100" dir="2700000" algn="tl">
                      <a:srgbClr val="DDDDDD"/>
                    </a:outerShdw>
                  </a:effectLst>
                  <a:latin typeface="Times New Roman" charset="0"/>
                  <a:ea typeface="华文中宋" charset="0"/>
                  <a:cs typeface="华文中宋" charset="0"/>
                </a:rPr>
                <a:t>进入人体</a:t>
              </a:r>
            </a:p>
          </p:txBody>
        </p:sp>
      </p:grpSp>
      <p:sp>
        <p:nvSpPr>
          <p:cNvPr id="35849" name="直接连接符 35848"/>
          <p:cNvSpPr>
            <a:spLocks noChangeShapeType="1"/>
          </p:cNvSpPr>
          <p:nvPr/>
        </p:nvSpPr>
        <p:spPr bwMode="auto">
          <a:xfrm flipH="1">
            <a:off x="4876800" y="2925763"/>
            <a:ext cx="1422400" cy="762000"/>
          </a:xfrm>
          <a:prstGeom prst="line">
            <a:avLst/>
          </a:prstGeom>
          <a:noFill/>
          <a:ln w="3810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0" name="文本框 35849"/>
          <p:cNvSpPr txBox="1"/>
          <p:nvPr/>
        </p:nvSpPr>
        <p:spPr>
          <a:xfrm>
            <a:off x="1930400" y="3763963"/>
            <a:ext cx="3759200" cy="1079399"/>
          </a:xfrm>
          <a:prstGeom prst="rect">
            <a:avLst/>
          </a:prstGeom>
          <a:noFill/>
          <a:ln w="9525">
            <a:noFill/>
          </a:ln>
        </p:spPr>
        <p:txBody>
          <a:bodyPr lIns="90000" tIns="46800" rIns="90000" bIns="46800">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lgn="ctr">
              <a:spcBef>
                <a:spcPct val="50000"/>
              </a:spcBef>
            </a:pPr>
            <a:r>
              <a:rPr lang="zh-CN" altLang="en-US" sz="3200" b="1">
                <a:solidFill>
                  <a:srgbClr val="6600CC"/>
                </a:solidFill>
                <a:effectLst>
                  <a:outerShdw blurRad="38100" dist="38100" dir="2700000" algn="tl">
                    <a:srgbClr val="DDDDDD"/>
                  </a:outerShdw>
                </a:effectLst>
                <a:latin typeface="Times New Roman" charset="0"/>
                <a:ea typeface="华文中宋" charset="0"/>
                <a:cs typeface="华文中宋" charset="0"/>
              </a:rPr>
              <a:t>被</a:t>
            </a:r>
            <a:r>
              <a:rPr lang="zh-CN" altLang="en-US" sz="3200" b="1">
                <a:solidFill>
                  <a:srgbClr val="FF3300"/>
                </a:solidFill>
                <a:effectLst>
                  <a:outerShdw blurRad="38100" dist="38100" dir="2700000" algn="tl">
                    <a:srgbClr val="DDDDDD"/>
                  </a:outerShdw>
                </a:effectLst>
                <a:latin typeface="Times New Roman" charset="0"/>
                <a:ea typeface="华文中宋" charset="0"/>
                <a:cs typeface="华文中宋" charset="0"/>
              </a:rPr>
              <a:t>体液</a:t>
            </a:r>
            <a:r>
              <a:rPr lang="zh-CN" altLang="en-US" sz="3200" b="1">
                <a:solidFill>
                  <a:srgbClr val="6600CC"/>
                </a:solidFill>
                <a:effectLst>
                  <a:outerShdw blurRad="38100" dist="38100" dir="2700000" algn="tl">
                    <a:srgbClr val="DDDDDD"/>
                  </a:outerShdw>
                </a:effectLst>
                <a:latin typeface="Times New Roman" charset="0"/>
                <a:ea typeface="华文中宋" charset="0"/>
                <a:cs typeface="华文中宋" charset="0"/>
              </a:rPr>
              <a:t>中相应的</a:t>
            </a:r>
            <a:r>
              <a:rPr lang="zh-CN" altLang="en-US" sz="3200" b="1">
                <a:solidFill>
                  <a:srgbClr val="FF3300"/>
                </a:solidFill>
                <a:effectLst>
                  <a:outerShdw blurRad="38100" dist="38100" dir="2700000" algn="tl">
                    <a:srgbClr val="DDDDDD"/>
                  </a:outerShdw>
                </a:effectLst>
                <a:latin typeface="Times New Roman" charset="0"/>
                <a:ea typeface="华文中宋" charset="0"/>
                <a:cs typeface="华文中宋" charset="0"/>
              </a:rPr>
              <a:t>抗体</a:t>
            </a:r>
            <a:r>
              <a:rPr lang="zh-CN" altLang="en-US" sz="3200" b="1">
                <a:solidFill>
                  <a:srgbClr val="6600CC"/>
                </a:solidFill>
                <a:effectLst>
                  <a:outerShdw blurRad="38100" dist="38100" dir="2700000" algn="tl">
                    <a:srgbClr val="DDDDDD"/>
                  </a:outerShdw>
                </a:effectLst>
                <a:latin typeface="Times New Roman" charset="0"/>
                <a:ea typeface="华文中宋" charset="0"/>
                <a:cs typeface="华文中宋" charset="0"/>
              </a:rPr>
              <a:t>消灭</a:t>
            </a:r>
          </a:p>
        </p:txBody>
      </p:sp>
      <p:sp>
        <p:nvSpPr>
          <p:cNvPr id="35851" name="文本框 35850"/>
          <p:cNvSpPr txBox="1"/>
          <p:nvPr/>
        </p:nvSpPr>
        <p:spPr>
          <a:xfrm>
            <a:off x="6604000" y="3763963"/>
            <a:ext cx="3657600" cy="1079399"/>
          </a:xfrm>
          <a:prstGeom prst="rect">
            <a:avLst/>
          </a:prstGeom>
          <a:noFill/>
          <a:ln w="9525">
            <a:noFill/>
          </a:ln>
        </p:spPr>
        <p:txBody>
          <a:bodyPr lIns="90000" tIns="46800" rIns="90000" bIns="46800">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lgn="ctr">
              <a:spcBef>
                <a:spcPct val="0"/>
              </a:spcBef>
            </a:pPr>
            <a:r>
              <a:rPr lang="zh-CN" altLang="en-US" sz="3200" b="1">
                <a:solidFill>
                  <a:srgbClr val="6600CC"/>
                </a:solidFill>
                <a:effectLst>
                  <a:outerShdw blurRad="38100" dist="38100" dir="2700000" algn="tl">
                    <a:srgbClr val="DDDDDD"/>
                  </a:outerShdw>
                </a:effectLst>
                <a:latin typeface="Times New Roman" charset="0"/>
                <a:ea typeface="华文中宋" charset="0"/>
                <a:cs typeface="华文中宋" charset="0"/>
              </a:rPr>
              <a:t>被相应的</a:t>
            </a:r>
          </a:p>
          <a:p>
            <a:pPr algn="ctr">
              <a:spcBef>
                <a:spcPct val="0"/>
              </a:spcBef>
            </a:pPr>
            <a:r>
              <a:rPr lang="zh-CN" altLang="en-US" sz="3200" b="1">
                <a:solidFill>
                  <a:srgbClr val="FF3300"/>
                </a:solidFill>
                <a:effectLst>
                  <a:outerShdw blurRad="38100" dist="38100" dir="2700000" algn="tl">
                    <a:srgbClr val="DDDDDD"/>
                  </a:outerShdw>
                </a:effectLst>
                <a:latin typeface="Times New Roman" charset="0"/>
                <a:ea typeface="华文中宋" charset="0"/>
                <a:cs typeface="华文中宋" charset="0"/>
              </a:rPr>
              <a:t>免疫细胞</a:t>
            </a:r>
            <a:r>
              <a:rPr lang="zh-CN" altLang="en-US" sz="3200" b="1">
                <a:solidFill>
                  <a:srgbClr val="6600CC"/>
                </a:solidFill>
                <a:effectLst>
                  <a:outerShdw blurRad="38100" dist="38100" dir="2700000" algn="tl">
                    <a:srgbClr val="DDDDDD"/>
                  </a:outerShdw>
                </a:effectLst>
                <a:latin typeface="Times New Roman" charset="0"/>
                <a:ea typeface="华文中宋" charset="0"/>
                <a:cs typeface="华文中宋" charset="0"/>
              </a:rPr>
              <a:t>消灭</a:t>
            </a:r>
          </a:p>
        </p:txBody>
      </p:sp>
      <p:sp>
        <p:nvSpPr>
          <p:cNvPr id="35852" name="直接连接符 35851"/>
          <p:cNvSpPr>
            <a:spLocks noChangeShapeType="1"/>
          </p:cNvSpPr>
          <p:nvPr/>
        </p:nvSpPr>
        <p:spPr bwMode="auto">
          <a:xfrm>
            <a:off x="3759200" y="4906963"/>
            <a:ext cx="0" cy="457200"/>
          </a:xfrm>
          <a:prstGeom prst="line">
            <a:avLst/>
          </a:prstGeom>
          <a:noFill/>
          <a:ln w="3810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3" name="直接连接符 35852"/>
          <p:cNvSpPr>
            <a:spLocks noChangeShapeType="1"/>
          </p:cNvSpPr>
          <p:nvPr/>
        </p:nvSpPr>
        <p:spPr bwMode="auto">
          <a:xfrm>
            <a:off x="8432800" y="4906963"/>
            <a:ext cx="0" cy="457200"/>
          </a:xfrm>
          <a:prstGeom prst="line">
            <a:avLst/>
          </a:prstGeom>
          <a:noFill/>
          <a:ln w="3810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4" name="文本框 35853"/>
          <p:cNvSpPr txBox="1"/>
          <p:nvPr/>
        </p:nvSpPr>
        <p:spPr>
          <a:xfrm>
            <a:off x="2540000" y="5364164"/>
            <a:ext cx="2743200" cy="586957"/>
          </a:xfrm>
          <a:prstGeom prst="rect">
            <a:avLst/>
          </a:prstGeom>
          <a:noFill/>
          <a:ln w="9525">
            <a:noFill/>
          </a:ln>
        </p:spPr>
        <p:txBody>
          <a:bodyPr lIns="90000" tIns="46800" rIns="90000" bIns="46800">
            <a:spAutoFit/>
          </a:bodyPr>
          <a:lstStyle/>
          <a:p>
            <a:pPr>
              <a:spcBef>
                <a:spcPct val="50000"/>
              </a:spcBef>
            </a:pPr>
            <a:r>
              <a:rPr lang="zh-CN" altLang="en-US" sz="3200" b="1" noProof="1">
                <a:solidFill>
                  <a:srgbClr val="FF3300"/>
                </a:solidFill>
                <a:effectLst>
                  <a:outerShdw blurRad="38100" dist="38100" dir="2700000">
                    <a:srgbClr val="000000"/>
                  </a:outerShdw>
                </a:effectLst>
                <a:latin typeface="Times New Roman" panose="02020603050405020304" pitchFamily="18" charset="0"/>
                <a:ea typeface="华文中宋" pitchFamily="2" charset="-122"/>
                <a:cs typeface="+mn-cs"/>
              </a:rPr>
              <a:t>体液免疫</a:t>
            </a:r>
            <a:endParaRPr lang="zh-CN" altLang="en-US" sz="3200" b="1" noProof="1">
              <a:solidFill>
                <a:srgbClr val="FF3300"/>
              </a:solidFill>
              <a:effectLst>
                <a:outerShdw blurRad="38100" dist="38100" dir="2700000">
                  <a:srgbClr val="000000"/>
                </a:outerShdw>
              </a:effectLst>
              <a:latin typeface="Times New Roman" panose="02020603050405020304" pitchFamily="18" charset="0"/>
              <a:ea typeface="华文中宋" pitchFamily="2" charset="-122"/>
            </a:endParaRPr>
          </a:p>
        </p:txBody>
      </p:sp>
      <p:sp>
        <p:nvSpPr>
          <p:cNvPr id="35855" name="文本框 35854"/>
          <p:cNvSpPr txBox="1"/>
          <p:nvPr/>
        </p:nvSpPr>
        <p:spPr>
          <a:xfrm>
            <a:off x="7213600" y="5364164"/>
            <a:ext cx="2743200" cy="586957"/>
          </a:xfrm>
          <a:prstGeom prst="rect">
            <a:avLst/>
          </a:prstGeom>
          <a:noFill/>
          <a:ln w="9525">
            <a:noFill/>
          </a:ln>
        </p:spPr>
        <p:txBody>
          <a:bodyPr lIns="90000" tIns="46800" rIns="90000" bIns="46800">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50000"/>
              </a:spcBef>
            </a:pPr>
            <a:r>
              <a:rPr lang="zh-CN" altLang="en-US" sz="3200" b="1">
                <a:solidFill>
                  <a:srgbClr val="FF3300"/>
                </a:solidFill>
                <a:effectLst>
                  <a:outerShdw blurRad="38100" dist="38100" dir="2700000" algn="tl">
                    <a:srgbClr val="DDDDDD"/>
                  </a:outerShdw>
                </a:effectLst>
                <a:latin typeface="Times New Roman" charset="0"/>
                <a:ea typeface="华文中宋" charset="0"/>
                <a:cs typeface="华文中宋" charset="0"/>
              </a:rPr>
              <a:t>细胞免疫</a:t>
            </a:r>
          </a:p>
        </p:txBody>
      </p:sp>
      <p:sp>
        <p:nvSpPr>
          <p:cNvPr id="35856" name="直接连接符 35855"/>
          <p:cNvSpPr>
            <a:spLocks noChangeShapeType="1"/>
          </p:cNvSpPr>
          <p:nvPr/>
        </p:nvSpPr>
        <p:spPr bwMode="auto">
          <a:xfrm>
            <a:off x="6299200" y="2925763"/>
            <a:ext cx="1422400" cy="762000"/>
          </a:xfrm>
          <a:prstGeom prst="line">
            <a:avLst/>
          </a:prstGeom>
          <a:noFill/>
          <a:ln w="3810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92671925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845"/>
                                        </p:tgtEl>
                                        <p:attrNameLst>
                                          <p:attrName>style.visibility</p:attrName>
                                        </p:attrNameLst>
                                      </p:cBhvr>
                                      <p:to>
                                        <p:strVal val="visible"/>
                                      </p:to>
                                    </p:set>
                                    <p:animEffect transition="in" filter="wipe(up)">
                                      <p:cBhvr>
                                        <p:cTn id="7" dur="500"/>
                                        <p:tgtEl>
                                          <p:spTgt spid="358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5846"/>
                                        </p:tgtEl>
                                        <p:attrNameLst>
                                          <p:attrName>style.visibility</p:attrName>
                                        </p:attrNameLst>
                                      </p:cBhvr>
                                      <p:to>
                                        <p:strVal val="visible"/>
                                      </p:to>
                                    </p:set>
                                    <p:animEffect transition="in" filter="wipe(up)">
                                      <p:cBhvr>
                                        <p:cTn id="12" dur="500"/>
                                        <p:tgtEl>
                                          <p:spTgt spid="358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5849"/>
                                        </p:tgtEl>
                                        <p:attrNameLst>
                                          <p:attrName>style.visibility</p:attrName>
                                        </p:attrNameLst>
                                      </p:cBhvr>
                                      <p:to>
                                        <p:strVal val="visible"/>
                                      </p:to>
                                    </p:set>
                                    <p:animEffect transition="in" filter="wipe(up)">
                                      <p:cBhvr>
                                        <p:cTn id="17" dur="500"/>
                                        <p:tgtEl>
                                          <p:spTgt spid="358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5850"/>
                                        </p:tgtEl>
                                        <p:attrNameLst>
                                          <p:attrName>style.visibility</p:attrName>
                                        </p:attrNameLst>
                                      </p:cBhvr>
                                      <p:to>
                                        <p:strVal val="visible"/>
                                      </p:to>
                                    </p:set>
                                    <p:animEffect transition="in" filter="wipe(up)">
                                      <p:cBhvr>
                                        <p:cTn id="22" dur="500"/>
                                        <p:tgtEl>
                                          <p:spTgt spid="358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5856"/>
                                        </p:tgtEl>
                                        <p:attrNameLst>
                                          <p:attrName>style.visibility</p:attrName>
                                        </p:attrNameLst>
                                      </p:cBhvr>
                                      <p:to>
                                        <p:strVal val="visible"/>
                                      </p:to>
                                    </p:set>
                                    <p:animEffect transition="in" filter="wipe(up)">
                                      <p:cBhvr>
                                        <p:cTn id="27" dur="500"/>
                                        <p:tgtEl>
                                          <p:spTgt spid="3585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5851"/>
                                        </p:tgtEl>
                                        <p:attrNameLst>
                                          <p:attrName>style.visibility</p:attrName>
                                        </p:attrNameLst>
                                      </p:cBhvr>
                                      <p:to>
                                        <p:strVal val="visible"/>
                                      </p:to>
                                    </p:set>
                                    <p:animEffect transition="in" filter="wipe(up)">
                                      <p:cBhvr>
                                        <p:cTn id="32" dur="500"/>
                                        <p:tgtEl>
                                          <p:spTgt spid="3585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5852"/>
                                        </p:tgtEl>
                                        <p:attrNameLst>
                                          <p:attrName>style.visibility</p:attrName>
                                        </p:attrNameLst>
                                      </p:cBhvr>
                                      <p:to>
                                        <p:strVal val="visible"/>
                                      </p:to>
                                    </p:set>
                                    <p:animEffect transition="in" filter="wipe(up)">
                                      <p:cBhvr>
                                        <p:cTn id="37" dur="500"/>
                                        <p:tgtEl>
                                          <p:spTgt spid="3585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5854"/>
                                        </p:tgtEl>
                                        <p:attrNameLst>
                                          <p:attrName>style.visibility</p:attrName>
                                        </p:attrNameLst>
                                      </p:cBhvr>
                                      <p:to>
                                        <p:strVal val="visible"/>
                                      </p:to>
                                    </p:set>
                                    <p:animEffect transition="in" filter="wipe(up)">
                                      <p:cBhvr>
                                        <p:cTn id="42" dur="500"/>
                                        <p:tgtEl>
                                          <p:spTgt spid="3585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5853"/>
                                        </p:tgtEl>
                                        <p:attrNameLst>
                                          <p:attrName>style.visibility</p:attrName>
                                        </p:attrNameLst>
                                      </p:cBhvr>
                                      <p:to>
                                        <p:strVal val="visible"/>
                                      </p:to>
                                    </p:set>
                                    <p:animEffect transition="in" filter="wipe(up)">
                                      <p:cBhvr>
                                        <p:cTn id="47" dur="500"/>
                                        <p:tgtEl>
                                          <p:spTgt spid="3585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35855"/>
                                        </p:tgtEl>
                                        <p:attrNameLst>
                                          <p:attrName>style.visibility</p:attrName>
                                        </p:attrNameLst>
                                      </p:cBhvr>
                                      <p:to>
                                        <p:strVal val="visible"/>
                                      </p:to>
                                    </p:set>
                                    <p:animEffect transition="in" filter="wipe(up)">
                                      <p:cBhvr>
                                        <p:cTn id="52" dur="500"/>
                                        <p:tgtEl>
                                          <p:spTgt spid="358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p:bldP spid="35849" grpId="0" animBg="1"/>
      <p:bldP spid="35850" grpId="0"/>
      <p:bldP spid="35851" grpId="0"/>
      <p:bldP spid="35852" grpId="0" animBg="1"/>
      <p:bldP spid="35853" grpId="0" animBg="1"/>
      <p:bldP spid="35854" grpId="0"/>
      <p:bldP spid="35855" grpId="0"/>
      <p:bldP spid="3585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矩形 36865"/>
          <p:cNvSpPr>
            <a:spLocks noChangeArrowheads="1"/>
          </p:cNvSpPr>
          <p:nvPr/>
        </p:nvSpPr>
        <p:spPr bwMode="auto">
          <a:xfrm>
            <a:off x="1016000" y="838201"/>
            <a:ext cx="10176933" cy="543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buClr>
                <a:schemeClr val="bg2"/>
              </a:buClr>
              <a:buSzPct val="70000"/>
              <a:buFont typeface="Wingdings" charset="0"/>
              <a:buChar char="l"/>
            </a:pPr>
            <a:r>
              <a:rPr lang="zh-CN" altLang="en-US" sz="3200" b="1">
                <a:solidFill>
                  <a:srgbClr val="FF0066"/>
                </a:solidFill>
                <a:latin typeface="宋体" charset="0"/>
              </a:rPr>
              <a:t>抗原：</a:t>
            </a:r>
            <a:r>
              <a:rPr lang="zh-CN" altLang="en-US" sz="3200" b="1">
                <a:solidFill>
                  <a:schemeClr val="tx1"/>
                </a:solidFill>
                <a:latin typeface="宋体" charset="0"/>
              </a:rPr>
              <a:t>能够引起机体产生特异性免疫反应的物质。</a:t>
            </a:r>
            <a:endParaRPr lang="zh-CN" altLang="en-US" sz="3200" b="1">
              <a:solidFill>
                <a:srgbClr val="FFFF99"/>
              </a:solidFill>
              <a:latin typeface="宋体" charset="0"/>
            </a:endParaRPr>
          </a:p>
        </p:txBody>
      </p:sp>
      <p:sp>
        <p:nvSpPr>
          <p:cNvPr id="36874" name="矩形 36873"/>
          <p:cNvSpPr/>
          <p:nvPr/>
        </p:nvSpPr>
        <p:spPr>
          <a:xfrm>
            <a:off x="1016000" y="1828801"/>
            <a:ext cx="10176933" cy="986937"/>
          </a:xfrm>
          <a:prstGeom prst="rect">
            <a:avLst/>
          </a:prstGeom>
          <a:noFill/>
          <a:ln w="9525">
            <a:noFill/>
          </a:ln>
        </p:spPr>
        <p:txBody>
          <a:bodyPr>
            <a:spAutoFit/>
          </a:bodyPr>
          <a:lstStyle/>
          <a:p>
            <a:pPr>
              <a:lnSpc>
                <a:spcPct val="90000"/>
              </a:lnSpc>
              <a:buClr>
                <a:schemeClr val="bg2"/>
              </a:buClr>
              <a:buSzPct val="70000"/>
              <a:buFont typeface="Wingdings" charset="0"/>
              <a:buChar char="l"/>
            </a:pPr>
            <a:r>
              <a:rPr lang="zh-CN" altLang="en-US" sz="3200" b="1">
                <a:solidFill>
                  <a:srgbClr val="FF0066"/>
                </a:solidFill>
                <a:latin typeface="宋体" charset="0"/>
              </a:rPr>
              <a:t>抗</a:t>
            </a:r>
            <a:r>
              <a:rPr lang="zh-CN" altLang="en-US" sz="3200" b="1">
                <a:solidFill>
                  <a:srgbClr val="FF0066"/>
                </a:solidFill>
                <a:effectLst>
                  <a:outerShdw blurRad="38100" dist="38100" dir="2700000" algn="tl">
                    <a:srgbClr val="DDDDDD"/>
                  </a:outerShdw>
                </a:effectLst>
              </a:rPr>
              <a:t>体</a:t>
            </a:r>
            <a:r>
              <a:rPr lang="zh-CN" altLang="en-US" sz="3200" b="1">
                <a:solidFill>
                  <a:srgbClr val="FF0066"/>
                </a:solidFill>
                <a:latin typeface="宋体" charset="0"/>
              </a:rPr>
              <a:t>：</a:t>
            </a:r>
            <a:r>
              <a:rPr lang="zh-CN" altLang="en-US" sz="3200" b="1">
                <a:solidFill>
                  <a:schemeClr val="tx1"/>
                </a:solidFill>
                <a:effectLst>
                  <a:outerShdw blurRad="38100" dist="38100" dir="2700000" algn="tl">
                    <a:srgbClr val="DDDDDD"/>
                  </a:outerShdw>
                </a:effectLst>
              </a:rPr>
              <a:t>机体</a:t>
            </a:r>
            <a:r>
              <a:rPr lang="zh-CN" altLang="en-US" sz="3200" b="1">
                <a:solidFill>
                  <a:srgbClr val="0000FF"/>
                </a:solidFill>
                <a:effectLst>
                  <a:outerShdw blurRad="38100" dist="38100" dir="2700000" algn="tl">
                    <a:srgbClr val="DDDDDD"/>
                  </a:outerShdw>
                </a:effectLst>
              </a:rPr>
              <a:t>受抗原刺激后</a:t>
            </a:r>
            <a:r>
              <a:rPr lang="zh-CN" altLang="en-US" sz="3200" b="1">
                <a:solidFill>
                  <a:schemeClr val="tx1"/>
                </a:solidFill>
                <a:effectLst>
                  <a:outerShdw blurRad="38100" dist="38100" dir="2700000" algn="tl">
                    <a:srgbClr val="DDDDDD"/>
                  </a:outerShdw>
                </a:effectLst>
              </a:rPr>
              <a:t>产生的，能与该抗原发生</a:t>
            </a:r>
            <a:r>
              <a:rPr lang="zh-CN" altLang="en-US" sz="3200" b="1">
                <a:solidFill>
                  <a:srgbClr val="0000FF"/>
                </a:solidFill>
                <a:effectLst>
                  <a:outerShdw blurRad="38100" dist="38100" dir="2700000" algn="tl">
                    <a:srgbClr val="DDDDDD"/>
                  </a:outerShdw>
                </a:effectLst>
              </a:rPr>
              <a:t>特异性</a:t>
            </a:r>
            <a:r>
              <a:rPr lang="zh-CN" altLang="en-US" sz="3200" b="1">
                <a:solidFill>
                  <a:schemeClr val="tx1"/>
                </a:solidFill>
                <a:effectLst>
                  <a:outerShdw blurRad="38100" dist="38100" dir="2700000" algn="tl">
                    <a:srgbClr val="DDDDDD"/>
                  </a:outerShdw>
                </a:effectLst>
              </a:rPr>
              <a:t>结合的具有</a:t>
            </a:r>
            <a:r>
              <a:rPr lang="zh-CN" altLang="en-US" sz="3200" b="1">
                <a:solidFill>
                  <a:srgbClr val="0000FF"/>
                </a:solidFill>
                <a:effectLst>
                  <a:outerShdw blurRad="38100" dist="38100" dir="2700000" algn="tl">
                    <a:srgbClr val="DDDDDD"/>
                  </a:outerShdw>
                </a:effectLst>
              </a:rPr>
              <a:t>免疫功能</a:t>
            </a:r>
            <a:r>
              <a:rPr lang="zh-CN" altLang="en-US" sz="3200" b="1">
                <a:solidFill>
                  <a:schemeClr val="tx1"/>
                </a:solidFill>
                <a:effectLst>
                  <a:outerShdw blurRad="38100" dist="38100" dir="2700000" algn="tl">
                    <a:srgbClr val="DDDDDD"/>
                  </a:outerShdw>
                </a:effectLst>
              </a:rPr>
              <a:t>的</a:t>
            </a:r>
            <a:r>
              <a:rPr lang="zh-CN" altLang="en-US" sz="3200" b="1">
                <a:solidFill>
                  <a:srgbClr val="0000FF"/>
                </a:solidFill>
                <a:effectLst>
                  <a:outerShdw blurRad="38100" dist="38100" dir="2700000" algn="tl">
                    <a:srgbClr val="DDDDDD"/>
                  </a:outerShdw>
                </a:effectLst>
              </a:rPr>
              <a:t>球蛋白</a:t>
            </a:r>
            <a:r>
              <a:rPr lang="zh-CN" altLang="en-US" sz="3200" b="1">
                <a:solidFill>
                  <a:schemeClr val="tx1"/>
                </a:solidFill>
                <a:effectLst>
                  <a:outerShdw blurRad="38100" dist="38100" dir="2700000" algn="tl">
                    <a:srgbClr val="DDDDDD"/>
                  </a:outerShdw>
                </a:effectLst>
              </a:rPr>
              <a:t>。</a:t>
            </a:r>
          </a:p>
        </p:txBody>
      </p:sp>
      <p:pic>
        <p:nvPicPr>
          <p:cNvPr id="36884" name="图片 36883" descr="抗体"/>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3567" y="3251200"/>
            <a:ext cx="2444751"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85" name="文本框 36884"/>
          <p:cNvSpPr txBox="1">
            <a:spLocks noChangeArrowheads="1"/>
          </p:cNvSpPr>
          <p:nvPr/>
        </p:nvSpPr>
        <p:spPr bwMode="auto">
          <a:xfrm>
            <a:off x="5283201" y="2963863"/>
            <a:ext cx="155363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fontAlgn="ctr">
              <a:spcBef>
                <a:spcPct val="0"/>
              </a:spcBef>
            </a:pPr>
            <a:r>
              <a:rPr lang="zh-CN" altLang="en-US" b="1">
                <a:solidFill>
                  <a:schemeClr val="tx1"/>
                </a:solidFill>
              </a:rPr>
              <a:t>抗原</a:t>
            </a:r>
          </a:p>
        </p:txBody>
      </p:sp>
      <p:sp>
        <p:nvSpPr>
          <p:cNvPr id="36886" name="直接连接符 36885"/>
          <p:cNvSpPr>
            <a:spLocks noChangeShapeType="1"/>
          </p:cNvSpPr>
          <p:nvPr/>
        </p:nvSpPr>
        <p:spPr bwMode="auto">
          <a:xfrm>
            <a:off x="4226985" y="3251200"/>
            <a:ext cx="115358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7" name="文本框 36886"/>
          <p:cNvSpPr txBox="1">
            <a:spLocks noChangeArrowheads="1"/>
          </p:cNvSpPr>
          <p:nvPr/>
        </p:nvSpPr>
        <p:spPr bwMode="auto">
          <a:xfrm>
            <a:off x="5283201" y="4043363"/>
            <a:ext cx="155363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fontAlgn="ctr">
              <a:spcBef>
                <a:spcPct val="0"/>
              </a:spcBef>
            </a:pPr>
            <a:r>
              <a:rPr lang="zh-CN" altLang="en-US" b="1">
                <a:solidFill>
                  <a:schemeClr val="tx1"/>
                </a:solidFill>
              </a:rPr>
              <a:t>抗体</a:t>
            </a:r>
          </a:p>
        </p:txBody>
      </p:sp>
      <p:sp>
        <p:nvSpPr>
          <p:cNvPr id="36888" name="直接连接符 36887"/>
          <p:cNvSpPr>
            <a:spLocks noChangeShapeType="1"/>
          </p:cNvSpPr>
          <p:nvPr/>
        </p:nvSpPr>
        <p:spPr bwMode="auto">
          <a:xfrm>
            <a:off x="2882900" y="4332288"/>
            <a:ext cx="24976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6889" name="图片 36888" descr="抗体"/>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8251" y="2871788"/>
            <a:ext cx="2444749"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90" name="十字形 36889"/>
          <p:cNvSpPr>
            <a:spLocks noChangeArrowheads="1"/>
          </p:cNvSpPr>
          <p:nvPr/>
        </p:nvSpPr>
        <p:spPr bwMode="auto">
          <a:xfrm>
            <a:off x="9605434" y="2743200"/>
            <a:ext cx="575733" cy="431800"/>
          </a:xfrm>
          <a:prstGeom prst="plus">
            <a:avLst>
              <a:gd name="adj" fmla="val 25000"/>
            </a:avLst>
          </a:prstGeom>
          <a:solidFill>
            <a:schemeClr val="accent1"/>
          </a:solidFill>
          <a:ln w="9525">
            <a:solidFill>
              <a:schemeClr val="tx1"/>
            </a:solidFill>
            <a:miter lim="800000"/>
            <a:headEnd/>
            <a:tailEnd/>
          </a:ln>
        </p:spPr>
        <p:txBody>
          <a:bodyPr/>
          <a:lstStyle/>
          <a:p>
            <a:endParaRPr lang="zh-CN" altLang="en-US"/>
          </a:p>
        </p:txBody>
      </p:sp>
      <p:pic>
        <p:nvPicPr>
          <p:cNvPr id="36891" name="图片 36890" descr="抗原"/>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3385" y="2819400"/>
            <a:ext cx="89323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92" name="矩形 36891"/>
          <p:cNvSpPr>
            <a:spLocks noChangeArrowheads="1"/>
          </p:cNvSpPr>
          <p:nvPr/>
        </p:nvSpPr>
        <p:spPr bwMode="auto">
          <a:xfrm>
            <a:off x="8549217" y="2438400"/>
            <a:ext cx="90361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0"/>
              </a:spcBef>
            </a:pPr>
            <a:r>
              <a:rPr lang="en-US" altLang="zh-CN" sz="9600" b="1">
                <a:solidFill>
                  <a:schemeClr val="hlink"/>
                </a:solidFill>
              </a:rPr>
              <a:t>×</a:t>
            </a:r>
          </a:p>
        </p:txBody>
      </p:sp>
      <p:sp>
        <p:nvSpPr>
          <p:cNvPr id="36893" name="矩形 36892"/>
          <p:cNvSpPr>
            <a:spLocks noChangeArrowheads="1"/>
          </p:cNvSpPr>
          <p:nvPr/>
        </p:nvSpPr>
        <p:spPr bwMode="auto">
          <a:xfrm>
            <a:off x="2882901" y="2819400"/>
            <a:ext cx="86433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0"/>
              </a:spcBef>
            </a:pPr>
            <a:r>
              <a:rPr lang="en-US" altLang="zh-CN" sz="9600" b="1">
                <a:solidFill>
                  <a:schemeClr val="hlink"/>
                </a:solidFill>
              </a:rPr>
              <a:t>√</a:t>
            </a:r>
          </a:p>
        </p:txBody>
      </p:sp>
      <p:sp>
        <p:nvSpPr>
          <p:cNvPr id="36894" name="矩形 36893"/>
          <p:cNvSpPr/>
          <p:nvPr/>
        </p:nvSpPr>
        <p:spPr>
          <a:xfrm>
            <a:off x="1189567" y="4953000"/>
            <a:ext cx="4368800" cy="533400"/>
          </a:xfrm>
          <a:prstGeom prst="rect">
            <a:avLst/>
          </a:prstGeom>
          <a:noFill/>
          <a:ln w="9525">
            <a:noFill/>
          </a:ln>
        </p:spPr>
        <p:txBody>
          <a:bodyPr/>
          <a:lstStyle/>
          <a:p>
            <a:pPr marL="342900" indent="-342900">
              <a:lnSpc>
                <a:spcPct val="90000"/>
              </a:lnSpc>
              <a:buFont typeface="Arial" charset="0"/>
              <a:buChar char="•"/>
            </a:pPr>
            <a:r>
              <a:rPr lang="zh-CN" altLang="en-US" sz="3200" b="1" noProof="1">
                <a:solidFill>
                  <a:srgbClr val="009900"/>
                </a:solidFill>
                <a:effectLst>
                  <a:outerShdw blurRad="38100" dist="38100" dir="2700000">
                    <a:srgbClr val="000000"/>
                  </a:outerShdw>
                </a:effectLst>
                <a:latin typeface="Comic Sans MS" panose="030F0702030302020204" pitchFamily="66" charset="0"/>
                <a:ea typeface="华文中宋" pitchFamily="2" charset="-122"/>
                <a:cs typeface="+mn-cs"/>
              </a:rPr>
              <a:t>抗体的分布：</a:t>
            </a:r>
            <a:endParaRPr lang="zh-CN" altLang="en-US" sz="3200" b="1" noProof="1">
              <a:solidFill>
                <a:srgbClr val="009900"/>
              </a:solidFill>
              <a:effectLst>
                <a:outerShdw blurRad="38100" dist="38100" dir="2700000">
                  <a:srgbClr val="000000"/>
                </a:outerShdw>
              </a:effectLst>
              <a:latin typeface="Times New Roman" panose="02020603050405020304" pitchFamily="18" charset="0"/>
              <a:ea typeface="华文中宋" pitchFamily="2" charset="-122"/>
            </a:endParaRPr>
          </a:p>
        </p:txBody>
      </p:sp>
      <p:sp>
        <p:nvSpPr>
          <p:cNvPr id="36895" name="文本框 36894"/>
          <p:cNvSpPr txBox="1"/>
          <p:nvPr/>
        </p:nvSpPr>
        <p:spPr>
          <a:xfrm>
            <a:off x="1930400" y="5541964"/>
            <a:ext cx="7416800" cy="1079399"/>
          </a:xfrm>
          <a:prstGeom prst="rect">
            <a:avLst/>
          </a:prstGeom>
          <a:noFill/>
          <a:ln w="9525">
            <a:noFill/>
          </a:ln>
        </p:spPr>
        <p:txBody>
          <a:bodyPr lIns="90000" tIns="46800" rIns="90000" bIns="46800">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r>
              <a:rPr lang="en-US" altLang="zh-CN" sz="3200" b="1">
                <a:solidFill>
                  <a:srgbClr val="6600CC"/>
                </a:solidFill>
                <a:effectLst>
                  <a:outerShdw blurRad="38100" dist="38100" dir="2700000" algn="tl">
                    <a:srgbClr val="DDDDDD"/>
                  </a:outerShdw>
                </a:effectLst>
                <a:latin typeface="Times New Roman" charset="0"/>
                <a:ea typeface="华文中宋" charset="0"/>
                <a:cs typeface="华文中宋" charset="0"/>
              </a:rPr>
              <a:t>1</a:t>
            </a:r>
            <a:r>
              <a:rPr lang="zh-CN" altLang="en-US" sz="3200" b="1">
                <a:solidFill>
                  <a:srgbClr val="6600CC"/>
                </a:solidFill>
                <a:effectLst>
                  <a:outerShdw blurRad="38100" dist="38100" dir="2700000" algn="tl">
                    <a:srgbClr val="DDDDDD"/>
                  </a:outerShdw>
                </a:effectLst>
                <a:latin typeface="Times New Roman" charset="0"/>
                <a:ea typeface="华文中宋" charset="0"/>
                <a:cs typeface="华文中宋" charset="0"/>
              </a:rPr>
              <a:t>）</a:t>
            </a:r>
            <a:r>
              <a:rPr lang="zh-CN" altLang="en-US" sz="3200" b="1">
                <a:solidFill>
                  <a:schemeClr val="tx2"/>
                </a:solidFill>
                <a:effectLst>
                  <a:outerShdw blurRad="38100" dist="38100" dir="2700000" algn="tl">
                    <a:srgbClr val="DDDDDD"/>
                  </a:outerShdw>
                </a:effectLst>
                <a:latin typeface="Times New Roman" charset="0"/>
                <a:ea typeface="华文中宋" charset="0"/>
                <a:cs typeface="华文中宋" charset="0"/>
              </a:rPr>
              <a:t>血清</a:t>
            </a:r>
            <a:r>
              <a:rPr lang="zh-CN" altLang="en-US" sz="3200" b="1">
                <a:solidFill>
                  <a:srgbClr val="6600CC"/>
                </a:solidFill>
                <a:effectLst>
                  <a:outerShdw blurRad="38100" dist="38100" dir="2700000" algn="tl">
                    <a:srgbClr val="DDDDDD"/>
                  </a:outerShdw>
                </a:effectLst>
                <a:latin typeface="Times New Roman" charset="0"/>
                <a:ea typeface="华文中宋" charset="0"/>
                <a:cs typeface="华文中宋" charset="0"/>
              </a:rPr>
              <a:t>（主要）</a:t>
            </a:r>
          </a:p>
          <a:p>
            <a:r>
              <a:rPr lang="en-US" altLang="zh-CN" sz="3200" b="1">
                <a:solidFill>
                  <a:srgbClr val="6600CC"/>
                </a:solidFill>
                <a:effectLst>
                  <a:outerShdw blurRad="38100" dist="38100" dir="2700000" algn="tl">
                    <a:srgbClr val="DDDDDD"/>
                  </a:outerShdw>
                </a:effectLst>
                <a:latin typeface="Times New Roman" charset="0"/>
                <a:ea typeface="华文中宋" charset="0"/>
                <a:cs typeface="华文中宋" charset="0"/>
              </a:rPr>
              <a:t>2</a:t>
            </a:r>
            <a:r>
              <a:rPr lang="zh-CN" altLang="en-US" sz="3200" b="1">
                <a:solidFill>
                  <a:srgbClr val="6600CC"/>
                </a:solidFill>
                <a:effectLst>
                  <a:outerShdw blurRad="38100" dist="38100" dir="2700000" algn="tl">
                    <a:srgbClr val="DDDDDD"/>
                  </a:outerShdw>
                </a:effectLst>
                <a:latin typeface="Times New Roman" charset="0"/>
                <a:ea typeface="华文中宋" charset="0"/>
                <a:cs typeface="华文中宋" charset="0"/>
              </a:rPr>
              <a:t>）组织液及外分泌液</a:t>
            </a:r>
          </a:p>
        </p:txBody>
      </p:sp>
    </p:spTree>
    <p:extLst>
      <p:ext uri="{BB962C8B-B14F-4D97-AF65-F5344CB8AC3E}">
        <p14:creationId xmlns:p14="http://schemas.microsoft.com/office/powerpoint/2010/main" val="3737681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blinds(horizontal)">
                                      <p:cBhvr>
                                        <p:cTn id="7" dur="500"/>
                                        <p:tgtEl>
                                          <p:spTgt spid="368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874"/>
                                        </p:tgtEl>
                                        <p:attrNameLst>
                                          <p:attrName>style.visibility</p:attrName>
                                        </p:attrNameLst>
                                      </p:cBhvr>
                                      <p:to>
                                        <p:strVal val="visible"/>
                                      </p:to>
                                    </p:set>
                                    <p:animEffect transition="in" filter="blinds(horizontal)">
                                      <p:cBhvr>
                                        <p:cTn id="12" dur="500"/>
                                        <p:tgtEl>
                                          <p:spTgt spid="368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36884"/>
                                        </p:tgtEl>
                                        <p:attrNameLst>
                                          <p:attrName>style.visibility</p:attrName>
                                        </p:attrNameLst>
                                      </p:cBhvr>
                                      <p:to>
                                        <p:strVal val="visible"/>
                                      </p:to>
                                    </p:set>
                                    <p:animEffect transition="in" filter="slide(fromBottom)">
                                      <p:cBhvr>
                                        <p:cTn id="17" dur="500"/>
                                        <p:tgtEl>
                                          <p:spTgt spid="368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36891"/>
                                        </p:tgtEl>
                                        <p:attrNameLst>
                                          <p:attrName>style.visibility</p:attrName>
                                        </p:attrNameLst>
                                      </p:cBhvr>
                                      <p:to>
                                        <p:strVal val="visible"/>
                                      </p:to>
                                    </p:set>
                                    <p:animEffect transition="in" filter="slide(fromBottom)">
                                      <p:cBhvr>
                                        <p:cTn id="22" dur="500"/>
                                        <p:tgtEl>
                                          <p:spTgt spid="368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6886"/>
                                        </p:tgtEl>
                                        <p:attrNameLst>
                                          <p:attrName>style.visibility</p:attrName>
                                        </p:attrNameLst>
                                      </p:cBhvr>
                                      <p:to>
                                        <p:strVal val="visible"/>
                                      </p:to>
                                    </p:set>
                                    <p:animEffect transition="in" filter="slide(fromBottom)">
                                      <p:cBhvr>
                                        <p:cTn id="27" dur="500"/>
                                        <p:tgtEl>
                                          <p:spTgt spid="3688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36885"/>
                                        </p:tgtEl>
                                        <p:attrNameLst>
                                          <p:attrName>style.visibility</p:attrName>
                                        </p:attrNameLst>
                                      </p:cBhvr>
                                      <p:to>
                                        <p:strVal val="visible"/>
                                      </p:to>
                                    </p:set>
                                    <p:animEffect transition="in" filter="slide(fromBottom)">
                                      <p:cBhvr>
                                        <p:cTn id="32" dur="500"/>
                                        <p:tgtEl>
                                          <p:spTgt spid="3688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6888"/>
                                        </p:tgtEl>
                                        <p:attrNameLst>
                                          <p:attrName>style.visibility</p:attrName>
                                        </p:attrNameLst>
                                      </p:cBhvr>
                                      <p:to>
                                        <p:strVal val="visible"/>
                                      </p:to>
                                    </p:set>
                                    <p:animEffect transition="in" filter="slide(fromBottom)">
                                      <p:cBhvr>
                                        <p:cTn id="37" dur="500"/>
                                        <p:tgtEl>
                                          <p:spTgt spid="3688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36887"/>
                                        </p:tgtEl>
                                        <p:attrNameLst>
                                          <p:attrName>style.visibility</p:attrName>
                                        </p:attrNameLst>
                                      </p:cBhvr>
                                      <p:to>
                                        <p:strVal val="visible"/>
                                      </p:to>
                                    </p:set>
                                    <p:animEffect transition="in" filter="slide(fromBottom)">
                                      <p:cBhvr>
                                        <p:cTn id="42" dur="500"/>
                                        <p:tgtEl>
                                          <p:spTgt spid="3688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nodeType="clickEffect">
                                  <p:stCondLst>
                                    <p:cond delay="0"/>
                                  </p:stCondLst>
                                  <p:childTnLst>
                                    <p:set>
                                      <p:cBhvr>
                                        <p:cTn id="46" dur="1" fill="hold">
                                          <p:stCondLst>
                                            <p:cond delay="0"/>
                                          </p:stCondLst>
                                        </p:cTn>
                                        <p:tgtEl>
                                          <p:spTgt spid="36889"/>
                                        </p:tgtEl>
                                        <p:attrNameLst>
                                          <p:attrName>style.visibility</p:attrName>
                                        </p:attrNameLst>
                                      </p:cBhvr>
                                      <p:to>
                                        <p:strVal val="visible"/>
                                      </p:to>
                                    </p:set>
                                    <p:animEffect transition="in" filter="slide(fromBottom)">
                                      <p:cBhvr>
                                        <p:cTn id="47" dur="500"/>
                                        <p:tgtEl>
                                          <p:spTgt spid="3688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4" fill="hold" nodeType="clickEffect">
                                  <p:stCondLst>
                                    <p:cond delay="0"/>
                                  </p:stCondLst>
                                  <p:childTnLst>
                                    <p:set>
                                      <p:cBhvr>
                                        <p:cTn id="51" dur="1" fill="hold">
                                          <p:stCondLst>
                                            <p:cond delay="0"/>
                                          </p:stCondLst>
                                        </p:cTn>
                                        <p:tgtEl>
                                          <p:spTgt spid="36890"/>
                                        </p:tgtEl>
                                        <p:attrNameLst>
                                          <p:attrName>style.visibility</p:attrName>
                                        </p:attrNameLst>
                                      </p:cBhvr>
                                      <p:to>
                                        <p:strVal val="visible"/>
                                      </p:to>
                                    </p:set>
                                    <p:animEffect transition="in" filter="slide(fromBottom)">
                                      <p:cBhvr>
                                        <p:cTn id="52" dur="500"/>
                                        <p:tgtEl>
                                          <p:spTgt spid="36890"/>
                                        </p:tgtEl>
                                      </p:cBhvr>
                                    </p:animEffect>
                                  </p:childTnLst>
                                  <p:subTnLst>
                                    <p:audio>
                                      <p:cMediaNode>
                                        <p:cTn display="0" masterRel="sameClick">
                                          <p:stCondLst>
                                            <p:cond evt="begin" delay="0">
                                              <p:tn val="50"/>
                                            </p:cond>
                                          </p:stCondLst>
                                          <p:endCondLst>
                                            <p:cond evt="onStopAudio" delay="0">
                                              <p:tgtEl>
                                                <p:sldTgt/>
                                              </p:tgtEl>
                                            </p:cond>
                                          </p:endCondLst>
                                        </p:cTn>
                                        <p:tgtEl>
                                          <p:sndTgt r:embed="rId2" name="点错.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36893"/>
                                        </p:tgtEl>
                                        <p:attrNameLst>
                                          <p:attrName>style.visibility</p:attrName>
                                        </p:attrNameLst>
                                      </p:cBhvr>
                                      <p:to>
                                        <p:strVal val="visible"/>
                                      </p:to>
                                    </p:set>
                                    <p:anim calcmode="lin" valueType="num">
                                      <p:cBhvr additive="base">
                                        <p:cTn id="57" dur="500" fill="hold"/>
                                        <p:tgtEl>
                                          <p:spTgt spid="36893"/>
                                        </p:tgtEl>
                                        <p:attrNameLst>
                                          <p:attrName>ppt_x</p:attrName>
                                        </p:attrNameLst>
                                      </p:cBhvr>
                                      <p:tavLst>
                                        <p:tav tm="0">
                                          <p:val>
                                            <p:strVal val="#ppt_x"/>
                                          </p:val>
                                        </p:tav>
                                        <p:tav tm="100000">
                                          <p:val>
                                            <p:strVal val="#ppt_x"/>
                                          </p:val>
                                        </p:tav>
                                      </p:tavLst>
                                    </p:anim>
                                    <p:anim calcmode="lin" valueType="num">
                                      <p:cBhvr additive="base">
                                        <p:cTn id="58" dur="500" fill="hold"/>
                                        <p:tgtEl>
                                          <p:spTgt spid="36893"/>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5"/>
                                            </p:cond>
                                          </p:stCondLst>
                                          <p:endCondLst>
                                            <p:cond evt="onStopAudio" delay="0">
                                              <p:tgtEl>
                                                <p:sldTgt/>
                                              </p:tgtEl>
                                            </p:cond>
                                          </p:endCondLst>
                                        </p:cTn>
                                        <p:tgtEl>
                                          <p:sndTgt r:embed="rId3" name="chimes.wav"/>
                                        </p:tgtEl>
                                      </p:cMediaNode>
                                    </p:audio>
                                  </p:sub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36892"/>
                                        </p:tgtEl>
                                        <p:attrNameLst>
                                          <p:attrName>style.visibility</p:attrName>
                                        </p:attrNameLst>
                                      </p:cBhvr>
                                      <p:to>
                                        <p:strVal val="visible"/>
                                      </p:to>
                                    </p:set>
                                    <p:anim calcmode="lin" valueType="num">
                                      <p:cBhvr additive="base">
                                        <p:cTn id="63" dur="500" fill="hold"/>
                                        <p:tgtEl>
                                          <p:spTgt spid="36892"/>
                                        </p:tgtEl>
                                        <p:attrNameLst>
                                          <p:attrName>ppt_x</p:attrName>
                                        </p:attrNameLst>
                                      </p:cBhvr>
                                      <p:tavLst>
                                        <p:tav tm="0">
                                          <p:val>
                                            <p:strVal val="#ppt_x"/>
                                          </p:val>
                                        </p:tav>
                                        <p:tav tm="100000">
                                          <p:val>
                                            <p:strVal val="#ppt_x"/>
                                          </p:val>
                                        </p:tav>
                                      </p:tavLst>
                                    </p:anim>
                                    <p:anim calcmode="lin" valueType="num">
                                      <p:cBhvr additive="base">
                                        <p:cTn id="64" dur="500" fill="hold"/>
                                        <p:tgtEl>
                                          <p:spTgt spid="3689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1"/>
                                            </p:cond>
                                          </p:stCondLst>
                                          <p:endCondLst>
                                            <p:cond evt="onStopAudio" delay="0">
                                              <p:tgtEl>
                                                <p:sldTgt/>
                                              </p:tgtEl>
                                            </p:cond>
                                          </p:endCondLst>
                                        </p:cTn>
                                        <p:tgtEl>
                                          <p:sndTgt r:embed="rId2" name="点错.wav"/>
                                        </p:tgtEl>
                                      </p:cMediaNode>
                                    </p:audio>
                                  </p:subTnLst>
                                </p:cTn>
                              </p:par>
                            </p:childTnLst>
                          </p:cTn>
                        </p:par>
                      </p:childTnLst>
                    </p:cTn>
                  </p:par>
                  <p:par>
                    <p:cTn id="65" fill="hold" nodeType="clickPar">
                      <p:stCondLst>
                        <p:cond delay="indefinite"/>
                      </p:stCondLst>
                      <p:childTnLst>
                        <p:par>
                          <p:cTn id="66" fill="hold" nodeType="withGroup">
                            <p:stCondLst>
                              <p:cond delay="0"/>
                            </p:stCondLst>
                            <p:childTnLst>
                              <p:par>
                                <p:cTn id="67" presetID="17" presetClass="entr" presetSubtype="10" fill="hold" grpId="0" nodeType="clickEffect">
                                  <p:stCondLst>
                                    <p:cond delay="0"/>
                                  </p:stCondLst>
                                  <p:childTnLst>
                                    <p:set>
                                      <p:cBhvr>
                                        <p:cTn id="68" dur="1" fill="hold">
                                          <p:stCondLst>
                                            <p:cond delay="0"/>
                                          </p:stCondLst>
                                        </p:cTn>
                                        <p:tgtEl>
                                          <p:spTgt spid="36894"/>
                                        </p:tgtEl>
                                        <p:attrNameLst>
                                          <p:attrName>style.visibility</p:attrName>
                                        </p:attrNameLst>
                                      </p:cBhvr>
                                      <p:to>
                                        <p:strVal val="visible"/>
                                      </p:to>
                                    </p:set>
                                    <p:anim calcmode="lin" valueType="num">
                                      <p:cBhvr>
                                        <p:cTn id="69" dur="500" fill="hold"/>
                                        <p:tgtEl>
                                          <p:spTgt spid="36894"/>
                                        </p:tgtEl>
                                        <p:attrNameLst>
                                          <p:attrName>ppt_w</p:attrName>
                                        </p:attrNameLst>
                                      </p:cBhvr>
                                      <p:tavLst>
                                        <p:tav tm="0">
                                          <p:val>
                                            <p:fltVal val="0"/>
                                          </p:val>
                                        </p:tav>
                                        <p:tav tm="100000">
                                          <p:val>
                                            <p:strVal val="#ppt_w"/>
                                          </p:val>
                                        </p:tav>
                                      </p:tavLst>
                                    </p:anim>
                                    <p:anim calcmode="lin" valueType="num">
                                      <p:cBhvr>
                                        <p:cTn id="70" dur="500" fill="hold"/>
                                        <p:tgtEl>
                                          <p:spTgt spid="36894"/>
                                        </p:tgtEl>
                                        <p:attrNameLst>
                                          <p:attrName>ppt_h</p:attrName>
                                        </p:attrNameLst>
                                      </p:cBhvr>
                                      <p:tavLst>
                                        <p:tav tm="0">
                                          <p:val>
                                            <p:strVal val="#ppt_h"/>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6895">
                                            <p:txEl>
                                              <p:pRg st="0" end="0"/>
                                            </p:txEl>
                                          </p:spTgt>
                                        </p:tgtEl>
                                        <p:attrNameLst>
                                          <p:attrName>style.visibility</p:attrName>
                                        </p:attrNameLst>
                                      </p:cBhvr>
                                      <p:to>
                                        <p:strVal val="visible"/>
                                      </p:to>
                                    </p:set>
                                    <p:animEffect transition="in" filter="wipe(left)">
                                      <p:cBhvr>
                                        <p:cTn id="75" dur="500"/>
                                        <p:tgtEl>
                                          <p:spTgt spid="36895">
                                            <p:txEl>
                                              <p:pRg st="0" end="0"/>
                                            </p:txEl>
                                          </p:spTgt>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36895">
                                            <p:txEl>
                                              <p:pRg st="1" end="1"/>
                                            </p:txEl>
                                          </p:spTgt>
                                        </p:tgtEl>
                                        <p:attrNameLst>
                                          <p:attrName>style.visibility</p:attrName>
                                        </p:attrNameLst>
                                      </p:cBhvr>
                                      <p:to>
                                        <p:strVal val="visible"/>
                                      </p:to>
                                    </p:set>
                                    <p:animEffect transition="in" filter="wipe(left)">
                                      <p:cBhvr>
                                        <p:cTn id="80" dur="500"/>
                                        <p:tgtEl>
                                          <p:spTgt spid="368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P spid="36874" grpId="0"/>
      <p:bldP spid="36885" grpId="0"/>
      <p:bldP spid="36886" grpId="0" animBg="1"/>
      <p:bldP spid="36887" grpId="0"/>
      <p:bldP spid="36888" grpId="0" animBg="1"/>
      <p:bldP spid="36892" grpId="0"/>
      <p:bldP spid="36893" grpId="0"/>
      <p:bldP spid="36894" grpId="0"/>
      <p:bldP spid="3689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7938" name="组合 167937"/>
          <p:cNvGrpSpPr>
            <a:grpSpLocks/>
          </p:cNvGrpSpPr>
          <p:nvPr/>
        </p:nvGrpSpPr>
        <p:grpSpPr bwMode="auto">
          <a:xfrm>
            <a:off x="9230784" y="0"/>
            <a:ext cx="2961216" cy="6858000"/>
            <a:chOff x="521" y="0"/>
            <a:chExt cx="2526" cy="4181"/>
          </a:xfrm>
        </p:grpSpPr>
        <p:pic>
          <p:nvPicPr>
            <p:cNvPr id="17410" name="图片 167938"/>
            <p:cNvPicPr>
              <a:picLocks noChangeAspect="1" noChangeArrowheads="1"/>
            </p:cNvPicPr>
            <p:nvPr/>
          </p:nvPicPr>
          <p:blipFill>
            <a:blip r:embed="rId2">
              <a:lum bright="-18000" contrast="18000"/>
              <a:extLst>
                <a:ext uri="{28A0092B-C50C-407E-A947-70E740481C1C}">
                  <a14:useLocalDpi xmlns:a14="http://schemas.microsoft.com/office/drawing/2010/main" val="0"/>
                </a:ext>
              </a:extLst>
            </a:blip>
            <a:srcRect/>
            <a:stretch>
              <a:fillRect/>
            </a:stretch>
          </p:blipFill>
          <p:spPr bwMode="auto">
            <a:xfrm>
              <a:off x="521" y="0"/>
              <a:ext cx="2526" cy="4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文本框 167939"/>
            <p:cNvSpPr txBox="1">
              <a:spLocks noChangeArrowheads="1"/>
            </p:cNvSpPr>
            <p:nvPr/>
          </p:nvSpPr>
          <p:spPr bwMode="auto">
            <a:xfrm>
              <a:off x="1293" y="1979"/>
              <a:ext cx="694"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0"/>
                </a:spcBef>
              </a:pPr>
              <a:r>
                <a:rPr lang="zh-CN" altLang="en-US" sz="1400" b="1">
                  <a:solidFill>
                    <a:srgbClr val="FF0000"/>
                  </a:solidFill>
                </a:rPr>
                <a:t>淋巴因子</a:t>
              </a:r>
            </a:p>
          </p:txBody>
        </p:sp>
      </p:grpSp>
      <p:sp>
        <p:nvSpPr>
          <p:cNvPr id="167941" name="文本框 167940"/>
          <p:cNvSpPr txBox="1">
            <a:spLocks noChangeArrowheads="1"/>
          </p:cNvSpPr>
          <p:nvPr/>
        </p:nvSpPr>
        <p:spPr bwMode="auto">
          <a:xfrm>
            <a:off x="1320800" y="2438401"/>
            <a:ext cx="243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50000"/>
              </a:spcBef>
            </a:pPr>
            <a:r>
              <a:rPr lang="zh-CN" altLang="en-US" b="1">
                <a:solidFill>
                  <a:schemeClr val="tx1"/>
                </a:solidFill>
                <a:ea typeface="黑体" charset="0"/>
                <a:cs typeface="黑体" charset="0"/>
              </a:rPr>
              <a:t>淋巴因子</a:t>
            </a:r>
          </a:p>
        </p:txBody>
      </p:sp>
      <p:sp>
        <p:nvSpPr>
          <p:cNvPr id="167942" name="矩形 167941"/>
          <p:cNvSpPr>
            <a:spLocks noChangeArrowheads="1"/>
          </p:cNvSpPr>
          <p:nvPr/>
        </p:nvSpPr>
        <p:spPr bwMode="auto">
          <a:xfrm>
            <a:off x="709085" y="6062575"/>
            <a:ext cx="5386916"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lnSpc>
                <a:spcPct val="90000"/>
              </a:lnSpc>
              <a:spcBef>
                <a:spcPct val="0"/>
              </a:spcBef>
              <a:buFont typeface="Wingdings" charset="0"/>
              <a:buNone/>
            </a:pPr>
            <a:r>
              <a:rPr lang="en-US" b="1">
                <a:solidFill>
                  <a:schemeClr val="tx1"/>
                </a:solidFill>
                <a:latin typeface="Times New Roman" charset="0"/>
                <a:ea typeface="黑体" charset="0"/>
                <a:cs typeface="黑体" charset="0"/>
              </a:rPr>
              <a:t>抗原—抗体特异性结合</a:t>
            </a:r>
          </a:p>
        </p:txBody>
      </p:sp>
      <p:sp>
        <p:nvSpPr>
          <p:cNvPr id="167943" name="直接连接符 167942"/>
          <p:cNvSpPr>
            <a:spLocks noChangeShapeType="1"/>
          </p:cNvSpPr>
          <p:nvPr/>
        </p:nvSpPr>
        <p:spPr bwMode="auto">
          <a:xfrm>
            <a:off x="4368800" y="836614"/>
            <a:ext cx="0" cy="454025"/>
          </a:xfrm>
          <a:prstGeom prst="line">
            <a:avLst/>
          </a:prstGeom>
          <a:noFill/>
          <a:ln w="412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67944" name="矩形 167943"/>
          <p:cNvSpPr>
            <a:spLocks noChangeArrowheads="1"/>
          </p:cNvSpPr>
          <p:nvPr/>
        </p:nvSpPr>
        <p:spPr bwMode="auto">
          <a:xfrm>
            <a:off x="4411133" y="1777664"/>
            <a:ext cx="206798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90000"/>
              </a:lnSpc>
              <a:spcBef>
                <a:spcPct val="0"/>
              </a:spcBef>
              <a:buFont typeface="Wingdings" charset="0"/>
              <a:buNone/>
            </a:pPr>
            <a:r>
              <a:rPr lang="zh-CN" altLang="en-US" sz="2400" b="1">
                <a:solidFill>
                  <a:schemeClr val="tx1"/>
                </a:solidFill>
                <a:latin typeface="Times New Roman" charset="0"/>
                <a:ea typeface="黑体" charset="0"/>
                <a:cs typeface="黑体" charset="0"/>
              </a:rPr>
              <a:t>呈递抗原</a:t>
            </a:r>
          </a:p>
        </p:txBody>
      </p:sp>
      <p:sp>
        <p:nvSpPr>
          <p:cNvPr id="17416" name="矩形 167944"/>
          <p:cNvSpPr>
            <a:spLocks noChangeArrowheads="1"/>
          </p:cNvSpPr>
          <p:nvPr/>
        </p:nvSpPr>
        <p:spPr bwMode="auto">
          <a:xfrm>
            <a:off x="1540933" y="447588"/>
            <a:ext cx="5672667"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lnSpc>
                <a:spcPct val="90000"/>
              </a:lnSpc>
              <a:spcBef>
                <a:spcPct val="0"/>
              </a:spcBef>
              <a:buFont typeface="Wingdings" charset="0"/>
              <a:buNone/>
            </a:pPr>
            <a:r>
              <a:rPr lang="zh-CN" altLang="en-US" b="1">
                <a:solidFill>
                  <a:schemeClr val="tx1"/>
                </a:solidFill>
                <a:latin typeface="Times New Roman" charset="0"/>
                <a:ea typeface="黑体" charset="0"/>
                <a:cs typeface="黑体" charset="0"/>
              </a:rPr>
              <a:t>抗原</a:t>
            </a:r>
          </a:p>
        </p:txBody>
      </p:sp>
      <p:sp>
        <p:nvSpPr>
          <p:cNvPr id="167946" name="矩形 167945"/>
          <p:cNvSpPr>
            <a:spLocks noChangeArrowheads="1"/>
          </p:cNvSpPr>
          <p:nvPr/>
        </p:nvSpPr>
        <p:spPr bwMode="auto">
          <a:xfrm>
            <a:off x="2734734" y="1364119"/>
            <a:ext cx="604731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lnSpc>
                <a:spcPct val="90000"/>
              </a:lnSpc>
              <a:spcBef>
                <a:spcPct val="0"/>
              </a:spcBef>
              <a:buFont typeface="Wingdings" charset="0"/>
              <a:buNone/>
            </a:pPr>
            <a:r>
              <a:rPr lang="zh-CN" altLang="en-US" b="1">
                <a:solidFill>
                  <a:schemeClr val="tx1"/>
                </a:solidFill>
                <a:latin typeface="Times New Roman" charset="0"/>
                <a:ea typeface="黑体" charset="0"/>
                <a:cs typeface="黑体" charset="0"/>
              </a:rPr>
              <a:t>吞噬细胞</a:t>
            </a:r>
            <a:r>
              <a:rPr lang="zh-CN" altLang="en-US" sz="2400" b="1">
                <a:solidFill>
                  <a:schemeClr val="tx1"/>
                </a:solidFill>
                <a:latin typeface="Times New Roman" charset="0"/>
                <a:ea typeface="黑体" charset="0"/>
                <a:cs typeface="黑体" charset="0"/>
              </a:rPr>
              <a:t>（摄取、处理）</a:t>
            </a:r>
          </a:p>
        </p:txBody>
      </p:sp>
      <p:sp>
        <p:nvSpPr>
          <p:cNvPr id="167947" name="矩形 167946"/>
          <p:cNvSpPr>
            <a:spLocks noChangeArrowheads="1"/>
          </p:cNvSpPr>
          <p:nvPr/>
        </p:nvSpPr>
        <p:spPr bwMode="auto">
          <a:xfrm>
            <a:off x="812800" y="2351000"/>
            <a:ext cx="7120467"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lnSpc>
                <a:spcPct val="90000"/>
              </a:lnSpc>
              <a:spcBef>
                <a:spcPct val="0"/>
              </a:spcBef>
              <a:buFont typeface="Wingdings" charset="0"/>
              <a:buNone/>
            </a:pPr>
            <a:r>
              <a:rPr lang="en-US" altLang="zh-CN" b="1">
                <a:solidFill>
                  <a:schemeClr val="tx1"/>
                </a:solidFill>
                <a:latin typeface="Times New Roman" charset="0"/>
                <a:ea typeface="黑体" charset="0"/>
                <a:cs typeface="黑体" charset="0"/>
              </a:rPr>
              <a:t>T</a:t>
            </a:r>
            <a:r>
              <a:rPr lang="zh-CN" altLang="en-US" b="1">
                <a:solidFill>
                  <a:schemeClr val="tx1"/>
                </a:solidFill>
                <a:latin typeface="Times New Roman" charset="0"/>
                <a:ea typeface="黑体" charset="0"/>
                <a:cs typeface="黑体" charset="0"/>
              </a:rPr>
              <a:t>细胞</a:t>
            </a:r>
          </a:p>
        </p:txBody>
      </p:sp>
      <p:sp>
        <p:nvSpPr>
          <p:cNvPr id="167948" name="直接连接符 167947"/>
          <p:cNvSpPr>
            <a:spLocks noChangeShapeType="1"/>
          </p:cNvSpPr>
          <p:nvPr/>
        </p:nvSpPr>
        <p:spPr bwMode="auto">
          <a:xfrm>
            <a:off x="4368800" y="1773238"/>
            <a:ext cx="0" cy="482600"/>
          </a:xfrm>
          <a:prstGeom prst="line">
            <a:avLst/>
          </a:prstGeom>
          <a:noFill/>
          <a:ln w="412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67949" name="矩形 167948"/>
          <p:cNvSpPr>
            <a:spLocks noChangeArrowheads="1"/>
          </p:cNvSpPr>
          <p:nvPr/>
        </p:nvSpPr>
        <p:spPr bwMode="auto">
          <a:xfrm>
            <a:off x="817033" y="3196387"/>
            <a:ext cx="7120467"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lnSpc>
                <a:spcPct val="90000"/>
              </a:lnSpc>
              <a:spcBef>
                <a:spcPct val="0"/>
              </a:spcBef>
              <a:buFont typeface="Wingdings" charset="0"/>
              <a:buNone/>
            </a:pPr>
            <a:r>
              <a:rPr lang="en-US" altLang="zh-CN" sz="3600" b="1">
                <a:solidFill>
                  <a:srgbClr val="0066FF"/>
                </a:solidFill>
                <a:latin typeface="Times New Roman" charset="0"/>
                <a:ea typeface="黑体" charset="0"/>
                <a:cs typeface="黑体" charset="0"/>
              </a:rPr>
              <a:t>B</a:t>
            </a:r>
            <a:r>
              <a:rPr lang="zh-CN" altLang="en-US" sz="3600" b="1">
                <a:solidFill>
                  <a:srgbClr val="0066FF"/>
                </a:solidFill>
                <a:latin typeface="Times New Roman" charset="0"/>
                <a:ea typeface="黑体" charset="0"/>
                <a:cs typeface="黑体" charset="0"/>
              </a:rPr>
              <a:t>细胞</a:t>
            </a:r>
          </a:p>
        </p:txBody>
      </p:sp>
      <p:sp>
        <p:nvSpPr>
          <p:cNvPr id="167950" name="直接连接符 167949"/>
          <p:cNvSpPr>
            <a:spLocks noChangeShapeType="1"/>
          </p:cNvSpPr>
          <p:nvPr/>
        </p:nvSpPr>
        <p:spPr bwMode="auto">
          <a:xfrm>
            <a:off x="2173818" y="4164014"/>
            <a:ext cx="2116" cy="250825"/>
          </a:xfrm>
          <a:prstGeom prst="line">
            <a:avLst/>
          </a:prstGeom>
          <a:noFill/>
          <a:ln w="412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67951" name="直接连接符 167950"/>
          <p:cNvSpPr>
            <a:spLocks noChangeShapeType="1"/>
          </p:cNvSpPr>
          <p:nvPr/>
        </p:nvSpPr>
        <p:spPr bwMode="auto">
          <a:xfrm>
            <a:off x="4368800" y="3716339"/>
            <a:ext cx="0" cy="465137"/>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952" name="矩形 167951"/>
          <p:cNvSpPr>
            <a:spLocks noChangeArrowheads="1"/>
          </p:cNvSpPr>
          <p:nvPr/>
        </p:nvSpPr>
        <p:spPr bwMode="auto">
          <a:xfrm>
            <a:off x="4572000" y="3798800"/>
            <a:ext cx="2853267"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90000"/>
              </a:lnSpc>
              <a:spcBef>
                <a:spcPct val="0"/>
              </a:spcBef>
              <a:buFont typeface="Wingdings" charset="0"/>
              <a:buNone/>
            </a:pPr>
            <a:r>
              <a:rPr lang="zh-CN" altLang="en-US" b="1">
                <a:solidFill>
                  <a:schemeClr val="tx1"/>
                </a:solidFill>
                <a:latin typeface="Times New Roman" charset="0"/>
                <a:ea typeface="黑体" charset="0"/>
                <a:cs typeface="黑体" charset="0"/>
              </a:rPr>
              <a:t>增殖分化</a:t>
            </a:r>
          </a:p>
        </p:txBody>
      </p:sp>
      <p:sp>
        <p:nvSpPr>
          <p:cNvPr id="167953" name="直接连接符 167952"/>
          <p:cNvSpPr>
            <a:spLocks noChangeShapeType="1"/>
          </p:cNvSpPr>
          <p:nvPr/>
        </p:nvSpPr>
        <p:spPr bwMode="auto">
          <a:xfrm>
            <a:off x="2171700" y="4162425"/>
            <a:ext cx="4673600" cy="0"/>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954" name="直接连接符 167953"/>
          <p:cNvSpPr>
            <a:spLocks noChangeShapeType="1"/>
          </p:cNvSpPr>
          <p:nvPr/>
        </p:nvSpPr>
        <p:spPr bwMode="auto">
          <a:xfrm>
            <a:off x="6819900" y="4154488"/>
            <a:ext cx="0" cy="290512"/>
          </a:xfrm>
          <a:prstGeom prst="line">
            <a:avLst/>
          </a:prstGeom>
          <a:noFill/>
          <a:ln w="412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67955" name="矩形 167954"/>
          <p:cNvSpPr>
            <a:spLocks noChangeArrowheads="1"/>
          </p:cNvSpPr>
          <p:nvPr/>
        </p:nvSpPr>
        <p:spPr bwMode="auto">
          <a:xfrm>
            <a:off x="201085" y="4494125"/>
            <a:ext cx="401743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lnSpc>
                <a:spcPct val="90000"/>
              </a:lnSpc>
              <a:spcBef>
                <a:spcPct val="0"/>
              </a:spcBef>
              <a:buFont typeface="Wingdings" charset="0"/>
              <a:buNone/>
            </a:pPr>
            <a:r>
              <a:rPr lang="en-US" b="1">
                <a:solidFill>
                  <a:schemeClr val="tx1"/>
                </a:solidFill>
                <a:latin typeface="Times New Roman" charset="0"/>
                <a:ea typeface="黑体" charset="0"/>
                <a:cs typeface="黑体" charset="0"/>
              </a:rPr>
              <a:t>浆细胞</a:t>
            </a:r>
          </a:p>
        </p:txBody>
      </p:sp>
      <p:sp>
        <p:nvSpPr>
          <p:cNvPr id="167956" name="矩形 167955"/>
          <p:cNvSpPr>
            <a:spLocks noChangeArrowheads="1"/>
          </p:cNvSpPr>
          <p:nvPr/>
        </p:nvSpPr>
        <p:spPr bwMode="auto">
          <a:xfrm>
            <a:off x="4859868" y="4326364"/>
            <a:ext cx="4017433" cy="680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lnSpc>
                <a:spcPct val="90000"/>
              </a:lnSpc>
              <a:spcBef>
                <a:spcPct val="0"/>
              </a:spcBef>
              <a:buFont typeface="Wingdings" charset="0"/>
              <a:buNone/>
            </a:pPr>
            <a:r>
              <a:rPr lang="en-US" b="1">
                <a:solidFill>
                  <a:schemeClr val="tx1"/>
                </a:solidFill>
                <a:latin typeface="Times New Roman" charset="0"/>
                <a:ea typeface="黑体" charset="0"/>
                <a:cs typeface="黑体" charset="0"/>
              </a:rPr>
              <a:t>记忆细胞</a:t>
            </a:r>
            <a:endParaRPr lang="en-US" altLang="zh-CN" b="1">
              <a:solidFill>
                <a:schemeClr val="tx1"/>
              </a:solidFill>
              <a:latin typeface="Times New Roman" charset="0"/>
              <a:ea typeface="黑体" charset="0"/>
              <a:cs typeface="黑体" charset="0"/>
            </a:endParaRPr>
          </a:p>
          <a:p>
            <a:pPr algn="ctr">
              <a:lnSpc>
                <a:spcPct val="90000"/>
              </a:lnSpc>
              <a:spcBef>
                <a:spcPct val="0"/>
              </a:spcBef>
              <a:buFont typeface="Wingdings" charset="0"/>
              <a:buNone/>
            </a:pPr>
            <a:r>
              <a:rPr lang="zh-CN" altLang="en-US" sz="2400" b="1">
                <a:solidFill>
                  <a:schemeClr val="tx1"/>
                </a:solidFill>
                <a:latin typeface="Times New Roman" charset="0"/>
                <a:ea typeface="黑体" charset="0"/>
                <a:cs typeface="黑体" charset="0"/>
              </a:rPr>
              <a:t>（寿命长）</a:t>
            </a:r>
          </a:p>
        </p:txBody>
      </p:sp>
      <p:sp>
        <p:nvSpPr>
          <p:cNvPr id="167957" name="直接连接符 167956"/>
          <p:cNvSpPr>
            <a:spLocks noChangeShapeType="1"/>
          </p:cNvSpPr>
          <p:nvPr/>
        </p:nvSpPr>
        <p:spPr bwMode="auto">
          <a:xfrm flipH="1">
            <a:off x="3454400" y="4648200"/>
            <a:ext cx="2235200" cy="0"/>
          </a:xfrm>
          <a:prstGeom prst="line">
            <a:avLst/>
          </a:prstGeom>
          <a:noFill/>
          <a:ln w="50800">
            <a:solidFill>
              <a:srgbClr val="FF0000"/>
            </a:solidFill>
            <a:prstDash val="sysDot"/>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67958" name="直接连接符 167957"/>
          <p:cNvSpPr>
            <a:spLocks noChangeShapeType="1"/>
          </p:cNvSpPr>
          <p:nvPr/>
        </p:nvSpPr>
        <p:spPr bwMode="auto">
          <a:xfrm>
            <a:off x="4368800" y="2708276"/>
            <a:ext cx="0" cy="473075"/>
          </a:xfrm>
          <a:prstGeom prst="line">
            <a:avLst/>
          </a:prstGeom>
          <a:noFill/>
          <a:ln w="412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67959" name="直接连接符 167958"/>
          <p:cNvSpPr>
            <a:spLocks noChangeShapeType="1"/>
          </p:cNvSpPr>
          <p:nvPr/>
        </p:nvSpPr>
        <p:spPr bwMode="auto">
          <a:xfrm>
            <a:off x="2175933" y="4946650"/>
            <a:ext cx="0" cy="285750"/>
          </a:xfrm>
          <a:prstGeom prst="line">
            <a:avLst/>
          </a:prstGeom>
          <a:noFill/>
          <a:ln w="412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67960" name="矩形 167959"/>
          <p:cNvSpPr>
            <a:spLocks noChangeArrowheads="1"/>
          </p:cNvSpPr>
          <p:nvPr/>
        </p:nvSpPr>
        <p:spPr bwMode="auto">
          <a:xfrm>
            <a:off x="2243667" y="4902113"/>
            <a:ext cx="2853267"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90000"/>
              </a:lnSpc>
              <a:spcBef>
                <a:spcPct val="0"/>
              </a:spcBef>
              <a:buFont typeface="Wingdings" charset="0"/>
              <a:buNone/>
            </a:pPr>
            <a:r>
              <a:rPr lang="zh-CN" altLang="en-US" b="1">
                <a:solidFill>
                  <a:schemeClr val="tx1"/>
                </a:solidFill>
                <a:latin typeface="Times New Roman" charset="0"/>
                <a:ea typeface="黑体" charset="0"/>
                <a:cs typeface="黑体" charset="0"/>
              </a:rPr>
              <a:t>产生</a:t>
            </a:r>
          </a:p>
        </p:txBody>
      </p:sp>
      <p:sp>
        <p:nvSpPr>
          <p:cNvPr id="167961" name="矩形 167960"/>
          <p:cNvSpPr>
            <a:spLocks noChangeArrowheads="1"/>
          </p:cNvSpPr>
          <p:nvPr/>
        </p:nvSpPr>
        <p:spPr bwMode="auto">
          <a:xfrm>
            <a:off x="201085" y="5287875"/>
            <a:ext cx="401743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lnSpc>
                <a:spcPct val="90000"/>
              </a:lnSpc>
              <a:spcBef>
                <a:spcPct val="0"/>
              </a:spcBef>
              <a:buFont typeface="Wingdings" charset="0"/>
              <a:buNone/>
            </a:pPr>
            <a:r>
              <a:rPr lang="en-US" b="1">
                <a:solidFill>
                  <a:schemeClr val="tx1"/>
                </a:solidFill>
                <a:latin typeface="Times New Roman" charset="0"/>
                <a:ea typeface="黑体" charset="0"/>
                <a:cs typeface="黑体" charset="0"/>
              </a:rPr>
              <a:t>抗体</a:t>
            </a:r>
          </a:p>
        </p:txBody>
      </p:sp>
      <p:sp>
        <p:nvSpPr>
          <p:cNvPr id="167962" name="直接连接符 167961"/>
          <p:cNvSpPr>
            <a:spLocks noChangeShapeType="1"/>
          </p:cNvSpPr>
          <p:nvPr/>
        </p:nvSpPr>
        <p:spPr bwMode="auto">
          <a:xfrm>
            <a:off x="2175933" y="5721350"/>
            <a:ext cx="0" cy="285750"/>
          </a:xfrm>
          <a:prstGeom prst="line">
            <a:avLst/>
          </a:prstGeom>
          <a:noFill/>
          <a:ln w="412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67963" name="直接连接符 167962"/>
          <p:cNvSpPr>
            <a:spLocks noChangeShapeType="1"/>
          </p:cNvSpPr>
          <p:nvPr/>
        </p:nvSpPr>
        <p:spPr bwMode="auto">
          <a:xfrm>
            <a:off x="5039784" y="609600"/>
            <a:ext cx="2885016" cy="0"/>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964" name="直接连接符 167963"/>
          <p:cNvSpPr>
            <a:spLocks noChangeShapeType="1"/>
          </p:cNvSpPr>
          <p:nvPr/>
        </p:nvSpPr>
        <p:spPr bwMode="auto">
          <a:xfrm>
            <a:off x="7924800" y="609601"/>
            <a:ext cx="0" cy="2874963"/>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965" name="直接连接符 167964"/>
          <p:cNvSpPr>
            <a:spLocks noChangeShapeType="1"/>
          </p:cNvSpPr>
          <p:nvPr/>
        </p:nvSpPr>
        <p:spPr bwMode="auto">
          <a:xfrm flipH="1" flipV="1">
            <a:off x="5135034" y="3500438"/>
            <a:ext cx="2789767" cy="4762"/>
          </a:xfrm>
          <a:prstGeom prst="line">
            <a:avLst/>
          </a:prstGeom>
          <a:noFill/>
          <a:ln w="412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67966" name="矩形 167965"/>
          <p:cNvSpPr>
            <a:spLocks noChangeArrowheads="1"/>
          </p:cNvSpPr>
          <p:nvPr/>
        </p:nvSpPr>
        <p:spPr bwMode="auto">
          <a:xfrm>
            <a:off x="7924800" y="1240390"/>
            <a:ext cx="812800" cy="1592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90000"/>
              </a:lnSpc>
              <a:spcBef>
                <a:spcPct val="0"/>
              </a:spcBef>
              <a:buFont typeface="Wingdings" charset="0"/>
              <a:buNone/>
            </a:pPr>
            <a:r>
              <a:rPr lang="zh-CN" altLang="en-US" b="1">
                <a:solidFill>
                  <a:schemeClr val="tx1"/>
                </a:solidFill>
                <a:latin typeface="Times New Roman" charset="0"/>
                <a:ea typeface="黑体" charset="0"/>
                <a:cs typeface="黑体" charset="0"/>
              </a:rPr>
              <a:t>少</a:t>
            </a:r>
          </a:p>
          <a:p>
            <a:pPr>
              <a:lnSpc>
                <a:spcPct val="90000"/>
              </a:lnSpc>
              <a:spcBef>
                <a:spcPct val="0"/>
              </a:spcBef>
              <a:buFont typeface="Wingdings" charset="0"/>
              <a:buNone/>
            </a:pPr>
            <a:r>
              <a:rPr lang="zh-CN" altLang="en-US" b="1">
                <a:solidFill>
                  <a:schemeClr val="tx1"/>
                </a:solidFill>
                <a:latin typeface="Times New Roman" charset="0"/>
                <a:ea typeface="黑体" charset="0"/>
                <a:cs typeface="黑体" charset="0"/>
              </a:rPr>
              <a:t>数</a:t>
            </a:r>
          </a:p>
          <a:p>
            <a:pPr>
              <a:lnSpc>
                <a:spcPct val="90000"/>
              </a:lnSpc>
              <a:spcBef>
                <a:spcPct val="0"/>
              </a:spcBef>
              <a:buFont typeface="Wingdings" charset="0"/>
              <a:buNone/>
            </a:pPr>
            <a:r>
              <a:rPr lang="zh-CN" altLang="en-US" b="1">
                <a:solidFill>
                  <a:schemeClr val="tx1"/>
                </a:solidFill>
                <a:latin typeface="Times New Roman" charset="0"/>
                <a:ea typeface="黑体" charset="0"/>
                <a:cs typeface="黑体" charset="0"/>
              </a:rPr>
              <a:t>直</a:t>
            </a:r>
          </a:p>
          <a:p>
            <a:pPr>
              <a:lnSpc>
                <a:spcPct val="90000"/>
              </a:lnSpc>
              <a:spcBef>
                <a:spcPct val="0"/>
              </a:spcBef>
              <a:buFont typeface="Wingdings" charset="0"/>
              <a:buNone/>
            </a:pPr>
            <a:r>
              <a:rPr lang="zh-CN" altLang="en-US" b="1">
                <a:solidFill>
                  <a:schemeClr val="tx1"/>
                </a:solidFill>
                <a:latin typeface="Times New Roman" charset="0"/>
                <a:ea typeface="黑体" charset="0"/>
                <a:cs typeface="黑体" charset="0"/>
              </a:rPr>
              <a:t>接</a:t>
            </a:r>
          </a:p>
          <a:p>
            <a:pPr>
              <a:lnSpc>
                <a:spcPct val="90000"/>
              </a:lnSpc>
              <a:spcBef>
                <a:spcPct val="0"/>
              </a:spcBef>
              <a:buFont typeface="Wingdings" charset="0"/>
              <a:buNone/>
            </a:pPr>
            <a:r>
              <a:rPr lang="zh-CN" altLang="en-US" b="1">
                <a:solidFill>
                  <a:schemeClr val="tx1"/>
                </a:solidFill>
                <a:latin typeface="Times New Roman" charset="0"/>
                <a:ea typeface="黑体" charset="0"/>
                <a:cs typeface="黑体" charset="0"/>
              </a:rPr>
              <a:t>刺</a:t>
            </a:r>
          </a:p>
          <a:p>
            <a:pPr>
              <a:lnSpc>
                <a:spcPct val="90000"/>
              </a:lnSpc>
              <a:spcBef>
                <a:spcPct val="0"/>
              </a:spcBef>
              <a:buFont typeface="Wingdings" charset="0"/>
              <a:buNone/>
            </a:pPr>
            <a:r>
              <a:rPr lang="zh-CN" altLang="en-US" b="1">
                <a:solidFill>
                  <a:schemeClr val="tx1"/>
                </a:solidFill>
                <a:latin typeface="Times New Roman" charset="0"/>
                <a:ea typeface="黑体" charset="0"/>
                <a:cs typeface="黑体" charset="0"/>
              </a:rPr>
              <a:t>激</a:t>
            </a:r>
          </a:p>
        </p:txBody>
      </p:sp>
      <p:sp>
        <p:nvSpPr>
          <p:cNvPr id="167967" name="直接连接符 167966"/>
          <p:cNvSpPr>
            <a:spLocks noChangeShapeType="1"/>
          </p:cNvSpPr>
          <p:nvPr/>
        </p:nvSpPr>
        <p:spPr bwMode="auto">
          <a:xfrm flipV="1">
            <a:off x="4271434" y="228600"/>
            <a:ext cx="4669367" cy="31750"/>
          </a:xfrm>
          <a:prstGeom prst="line">
            <a:avLst/>
          </a:prstGeom>
          <a:noFill/>
          <a:ln w="50800" cap="rnd">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968" name="直接连接符 167967"/>
          <p:cNvSpPr>
            <a:spLocks noChangeShapeType="1"/>
          </p:cNvSpPr>
          <p:nvPr/>
        </p:nvSpPr>
        <p:spPr bwMode="auto">
          <a:xfrm>
            <a:off x="8940800" y="228600"/>
            <a:ext cx="0" cy="4419600"/>
          </a:xfrm>
          <a:prstGeom prst="line">
            <a:avLst/>
          </a:prstGeom>
          <a:noFill/>
          <a:ln w="50800" cap="rnd">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969" name="直接连接符 167968"/>
          <p:cNvSpPr>
            <a:spLocks noChangeShapeType="1"/>
          </p:cNvSpPr>
          <p:nvPr/>
        </p:nvSpPr>
        <p:spPr bwMode="auto">
          <a:xfrm flipH="1">
            <a:off x="8128000" y="4648201"/>
            <a:ext cx="812800" cy="9525"/>
          </a:xfrm>
          <a:prstGeom prst="line">
            <a:avLst/>
          </a:prstGeom>
          <a:noFill/>
          <a:ln w="50800" cap="rnd">
            <a:solidFill>
              <a:srgbClr val="FF0000"/>
            </a:solidFill>
            <a:prstDash val="sysDot"/>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67970" name="直接连接符 167969"/>
          <p:cNvSpPr>
            <a:spLocks noChangeShapeType="1"/>
          </p:cNvSpPr>
          <p:nvPr/>
        </p:nvSpPr>
        <p:spPr bwMode="auto">
          <a:xfrm flipH="1">
            <a:off x="3352800" y="2514600"/>
            <a:ext cx="304800" cy="15240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7971" name="直接连接符 167970"/>
          <p:cNvSpPr>
            <a:spLocks noChangeShapeType="1"/>
          </p:cNvSpPr>
          <p:nvPr/>
        </p:nvSpPr>
        <p:spPr bwMode="auto">
          <a:xfrm>
            <a:off x="3048000" y="2971800"/>
            <a:ext cx="508000" cy="30480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7972" name="直接连接符 167971"/>
          <p:cNvSpPr>
            <a:spLocks noChangeShapeType="1"/>
          </p:cNvSpPr>
          <p:nvPr/>
        </p:nvSpPr>
        <p:spPr bwMode="auto">
          <a:xfrm flipV="1">
            <a:off x="4267200" y="304800"/>
            <a:ext cx="0" cy="152400"/>
          </a:xfrm>
          <a:prstGeom prst="line">
            <a:avLst/>
          </a:prstGeom>
          <a:noFill/>
          <a:ln w="41275">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4" name="矩形 167972"/>
          <p:cNvSpPr>
            <a:spLocks noChangeArrowheads="1"/>
          </p:cNvSpPr>
          <p:nvPr/>
        </p:nvSpPr>
        <p:spPr bwMode="auto">
          <a:xfrm>
            <a:off x="109122" y="0"/>
            <a:ext cx="67710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spAutoFit/>
          </a:bodyPr>
          <a:lstStyle/>
          <a:p>
            <a:pPr>
              <a:spcBef>
                <a:spcPct val="0"/>
              </a:spcBef>
            </a:pPr>
            <a:r>
              <a:rPr lang="zh-CN" altLang="en-US" sz="3200" b="1">
                <a:solidFill>
                  <a:srgbClr val="0000FF"/>
                </a:solidFill>
                <a:latin typeface="Times New Roman" charset="0"/>
                <a:ea typeface="黑体" charset="0"/>
                <a:cs typeface="黑体" charset="0"/>
              </a:rPr>
              <a:t>一、体液免疫的过程（</a:t>
            </a:r>
            <a:r>
              <a:rPr lang="zh-CN" altLang="en-US" b="1">
                <a:solidFill>
                  <a:srgbClr val="FF3300"/>
                </a:solidFill>
                <a:latin typeface="Times New Roman" charset="0"/>
                <a:ea typeface="黑体" charset="0"/>
                <a:cs typeface="黑体" charset="0"/>
              </a:rPr>
              <a:t>内环境中</a:t>
            </a:r>
            <a:r>
              <a:rPr lang="zh-CN" altLang="en-US" sz="3200" b="1">
                <a:solidFill>
                  <a:srgbClr val="0000FF"/>
                </a:solidFill>
                <a:latin typeface="Times New Roman" charset="0"/>
                <a:ea typeface="黑体" charset="0"/>
                <a:cs typeface="黑体" charset="0"/>
              </a:rPr>
              <a:t>）</a:t>
            </a:r>
          </a:p>
        </p:txBody>
      </p:sp>
      <p:sp>
        <p:nvSpPr>
          <p:cNvPr id="167974" name="矩形 167973"/>
          <p:cNvSpPr>
            <a:spLocks noChangeArrowheads="1"/>
          </p:cNvSpPr>
          <p:nvPr/>
        </p:nvSpPr>
        <p:spPr bwMode="auto">
          <a:xfrm>
            <a:off x="3860800" y="4719301"/>
            <a:ext cx="22352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90000"/>
              </a:lnSpc>
              <a:spcBef>
                <a:spcPct val="0"/>
              </a:spcBef>
              <a:buFont typeface="Wingdings" charset="0"/>
              <a:buNone/>
            </a:pPr>
            <a:r>
              <a:rPr lang="zh-CN" altLang="en-US" sz="2400" b="1">
                <a:solidFill>
                  <a:srgbClr val="FF3300"/>
                </a:solidFill>
                <a:latin typeface="Times New Roman" charset="0"/>
                <a:ea typeface="黑体" charset="0"/>
                <a:cs typeface="黑体" charset="0"/>
              </a:rPr>
              <a:t>二次免疫</a:t>
            </a:r>
          </a:p>
        </p:txBody>
      </p:sp>
      <p:sp>
        <p:nvSpPr>
          <p:cNvPr id="167975" name="任意多边形 167974"/>
          <p:cNvSpPr>
            <a:spLocks noChangeArrowheads="1"/>
          </p:cNvSpPr>
          <p:nvPr/>
        </p:nvSpPr>
        <p:spPr bwMode="auto">
          <a:xfrm rot="10575007">
            <a:off x="6807200" y="4267200"/>
            <a:ext cx="1371600" cy="1066800"/>
          </a:xfrm>
          <a:custGeom>
            <a:avLst/>
            <a:gdLst>
              <a:gd name="T0" fmla="*/ 18795 w 21600"/>
              <a:gd name="T1" fmla="*/ 4629 h 21600"/>
              <a:gd name="T2" fmla="*/ 10799 w 21600"/>
              <a:gd name="T3" fmla="*/ 700 h 21600"/>
              <a:gd name="T4" fmla="*/ 699 w 21600"/>
              <a:gd name="T5" fmla="*/ 10800 h 21600"/>
              <a:gd name="T6" fmla="*/ 10799 w 21600"/>
              <a:gd name="T7" fmla="*/ 20900 h 21600"/>
              <a:gd name="T8" fmla="*/ 13744 w 21600"/>
              <a:gd name="T9" fmla="*/ 20464 h 21600"/>
              <a:gd name="T10" fmla="*/ 13943 w 21600"/>
              <a:gd name="T11" fmla="*/ 21132 h 21600"/>
              <a:gd name="T12" fmla="*/ 10799 w 21600"/>
              <a:gd name="T13" fmla="*/ 21600 h 21600"/>
              <a:gd name="T14" fmla="*/ -1 w 21600"/>
              <a:gd name="T15" fmla="*/ 10800 h 21600"/>
              <a:gd name="T16" fmla="*/ 10799 w 21600"/>
              <a:gd name="T17" fmla="*/ 0 h 21600"/>
              <a:gd name="T18" fmla="*/ 19349 w 21600"/>
              <a:gd name="T19" fmla="*/ 4201 h 21600"/>
              <a:gd name="T20" fmla="*/ 21487 w 21600"/>
              <a:gd name="T21" fmla="*/ 2551 h 21600"/>
              <a:gd name="T22" fmla="*/ 20936 w 21600"/>
              <a:gd name="T23" fmla="*/ 6829 h 21600"/>
              <a:gd name="T24" fmla="*/ 16658 w 21600"/>
              <a:gd name="T25" fmla="*/ 6278 h 21600"/>
              <a:gd name="T26" fmla="*/ 18795 w 21600"/>
              <a:gd name="T27" fmla="*/ 4629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00" h="21600">
                <a:moveTo>
                  <a:pt x="18795" y="4629"/>
                </a:moveTo>
                <a:cubicBezTo>
                  <a:pt x="16948" y="2239"/>
                  <a:pt x="14053" y="700"/>
                  <a:pt x="10799" y="700"/>
                </a:cubicBezTo>
                <a:cubicBezTo>
                  <a:pt x="5221" y="700"/>
                  <a:pt x="699" y="5222"/>
                  <a:pt x="699" y="10800"/>
                </a:cubicBezTo>
                <a:cubicBezTo>
                  <a:pt x="699" y="16378"/>
                  <a:pt x="5221" y="20900"/>
                  <a:pt x="10799" y="20900"/>
                </a:cubicBezTo>
                <a:cubicBezTo>
                  <a:pt x="11823" y="20900"/>
                  <a:pt x="12812" y="20748"/>
                  <a:pt x="13744" y="20464"/>
                </a:cubicBezTo>
                <a:lnTo>
                  <a:pt x="13943" y="21132"/>
                </a:lnTo>
                <a:cubicBezTo>
                  <a:pt x="12950" y="21437"/>
                  <a:pt x="11893" y="21600"/>
                  <a:pt x="10799" y="21600"/>
                </a:cubicBezTo>
                <a:cubicBezTo>
                  <a:pt x="4834" y="21600"/>
                  <a:pt x="-1" y="16765"/>
                  <a:pt x="-1" y="10800"/>
                </a:cubicBezTo>
                <a:cubicBezTo>
                  <a:pt x="-1" y="4835"/>
                  <a:pt x="4834" y="0"/>
                  <a:pt x="10799" y="0"/>
                </a:cubicBezTo>
                <a:cubicBezTo>
                  <a:pt x="14279" y="0"/>
                  <a:pt x="17374" y="1646"/>
                  <a:pt x="19349" y="4201"/>
                </a:cubicBezTo>
                <a:lnTo>
                  <a:pt x="21487" y="2551"/>
                </a:lnTo>
                <a:lnTo>
                  <a:pt x="20936" y="6829"/>
                </a:lnTo>
                <a:lnTo>
                  <a:pt x="16658" y="6278"/>
                </a:lnTo>
                <a:lnTo>
                  <a:pt x="18795" y="4629"/>
                </a:lnTo>
                <a:close/>
              </a:path>
            </a:pathLst>
          </a:custGeom>
          <a:solidFill>
            <a:srgbClr val="FF0000"/>
          </a:solidFill>
          <a:ln w="9525">
            <a:solidFill>
              <a:srgbClr val="FF0000"/>
            </a:solidFill>
            <a:miter lim="800000"/>
            <a:headEnd/>
            <a:tailEnd/>
          </a:ln>
        </p:spPr>
        <p:txBody>
          <a:bodyPr/>
          <a:lstStyle/>
          <a:p>
            <a:endParaRPr lang="zh-CN" altLang="en-US"/>
          </a:p>
        </p:txBody>
      </p:sp>
      <p:sp>
        <p:nvSpPr>
          <p:cNvPr id="167976" name="文本框 167975"/>
          <p:cNvSpPr txBox="1">
            <a:spLocks noChangeArrowheads="1"/>
          </p:cNvSpPr>
          <p:nvPr/>
        </p:nvSpPr>
        <p:spPr bwMode="auto">
          <a:xfrm>
            <a:off x="10658383" y="457200"/>
            <a:ext cx="1169551"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vert="eaVert">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50000"/>
              </a:spcBef>
            </a:pPr>
            <a:r>
              <a:rPr lang="zh-CN" altLang="en-US" sz="3200" b="1">
                <a:solidFill>
                  <a:srgbClr val="0000FF"/>
                </a:solidFill>
                <a:latin typeface="Calibri" charset="0"/>
                <a:ea typeface="黑体" charset="0"/>
                <a:cs typeface="黑体" charset="0"/>
              </a:rPr>
              <a:t>主要靠浆细胞产生的抗体与抗原结合起作用</a:t>
            </a:r>
          </a:p>
        </p:txBody>
      </p:sp>
      <p:sp>
        <p:nvSpPr>
          <p:cNvPr id="17448" name="文本框 167976"/>
          <p:cNvSpPr txBox="1">
            <a:spLocks noChangeArrowheads="1"/>
          </p:cNvSpPr>
          <p:nvPr/>
        </p:nvSpPr>
        <p:spPr bwMode="auto">
          <a:xfrm>
            <a:off x="11785600" y="6583364"/>
            <a:ext cx="304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50000"/>
              </a:spcBef>
            </a:pPr>
            <a:r>
              <a:rPr lang="en-US" altLang="zh-CN" sz="1200" b="1">
                <a:solidFill>
                  <a:srgbClr val="000000"/>
                </a:solidFill>
                <a:latin typeface="Calibri" charset="0"/>
                <a:ea typeface="Gulim" charset="0"/>
                <a:cs typeface="Gulim" charset="0"/>
              </a:rPr>
              <a:t>8</a:t>
            </a:r>
          </a:p>
        </p:txBody>
      </p:sp>
    </p:spTree>
    <p:extLst>
      <p:ext uri="{BB962C8B-B14F-4D97-AF65-F5344CB8AC3E}">
        <p14:creationId xmlns:p14="http://schemas.microsoft.com/office/powerpoint/2010/main" val="289738722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7943"/>
                                        </p:tgtEl>
                                        <p:attrNameLst>
                                          <p:attrName>style.visibility</p:attrName>
                                        </p:attrNameLst>
                                      </p:cBhvr>
                                      <p:to>
                                        <p:strVal val="visible"/>
                                      </p:to>
                                    </p:set>
                                    <p:animEffect transition="in" filter="blinds(horizontal)">
                                      <p:cBhvr>
                                        <p:cTn id="7" dur="500"/>
                                        <p:tgtEl>
                                          <p:spTgt spid="1679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7946"/>
                                        </p:tgtEl>
                                        <p:attrNameLst>
                                          <p:attrName>style.visibility</p:attrName>
                                        </p:attrNameLst>
                                      </p:cBhvr>
                                      <p:to>
                                        <p:strVal val="visible"/>
                                      </p:to>
                                    </p:set>
                                    <p:animEffect transition="in" filter="blinds(horizontal)">
                                      <p:cBhvr>
                                        <p:cTn id="12" dur="500"/>
                                        <p:tgtEl>
                                          <p:spTgt spid="1679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67948"/>
                                        </p:tgtEl>
                                        <p:attrNameLst>
                                          <p:attrName>style.visibility</p:attrName>
                                        </p:attrNameLst>
                                      </p:cBhvr>
                                      <p:to>
                                        <p:strVal val="visible"/>
                                      </p:to>
                                    </p:set>
                                    <p:anim calcmode="lin" valueType="num">
                                      <p:cBhvr additive="base">
                                        <p:cTn id="17" dur="500" fill="hold"/>
                                        <p:tgtEl>
                                          <p:spTgt spid="167948"/>
                                        </p:tgtEl>
                                        <p:attrNameLst>
                                          <p:attrName>ppt_x</p:attrName>
                                        </p:attrNameLst>
                                      </p:cBhvr>
                                      <p:tavLst>
                                        <p:tav tm="0">
                                          <p:val>
                                            <p:strVal val="#ppt_x"/>
                                          </p:val>
                                        </p:tav>
                                        <p:tav tm="100000">
                                          <p:val>
                                            <p:strVal val="#ppt_x"/>
                                          </p:val>
                                        </p:tav>
                                      </p:tavLst>
                                    </p:anim>
                                    <p:anim calcmode="lin" valueType="num">
                                      <p:cBhvr additive="base">
                                        <p:cTn id="18" dur="500" fill="hold"/>
                                        <p:tgtEl>
                                          <p:spTgt spid="16794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67944"/>
                                        </p:tgtEl>
                                        <p:attrNameLst>
                                          <p:attrName>style.visibility</p:attrName>
                                        </p:attrNameLst>
                                      </p:cBhvr>
                                      <p:to>
                                        <p:strVal val="visible"/>
                                      </p:to>
                                    </p:set>
                                    <p:anim calcmode="lin" valueType="num">
                                      <p:cBhvr additive="base">
                                        <p:cTn id="21" dur="500" fill="hold"/>
                                        <p:tgtEl>
                                          <p:spTgt spid="167944"/>
                                        </p:tgtEl>
                                        <p:attrNameLst>
                                          <p:attrName>ppt_x</p:attrName>
                                        </p:attrNameLst>
                                      </p:cBhvr>
                                      <p:tavLst>
                                        <p:tav tm="0">
                                          <p:val>
                                            <p:strVal val="#ppt_x"/>
                                          </p:val>
                                        </p:tav>
                                        <p:tav tm="100000">
                                          <p:val>
                                            <p:strVal val="#ppt_x"/>
                                          </p:val>
                                        </p:tav>
                                      </p:tavLst>
                                    </p:anim>
                                    <p:anim calcmode="lin" valueType="num">
                                      <p:cBhvr additive="base">
                                        <p:cTn id="22" dur="500" fill="hold"/>
                                        <p:tgtEl>
                                          <p:spTgt spid="16794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67947"/>
                                        </p:tgtEl>
                                        <p:attrNameLst>
                                          <p:attrName>style.visibility</p:attrName>
                                        </p:attrNameLst>
                                      </p:cBhvr>
                                      <p:to>
                                        <p:strVal val="visible"/>
                                      </p:to>
                                    </p:set>
                                    <p:anim calcmode="lin" valueType="num">
                                      <p:cBhvr additive="base">
                                        <p:cTn id="25" dur="500" fill="hold"/>
                                        <p:tgtEl>
                                          <p:spTgt spid="167947"/>
                                        </p:tgtEl>
                                        <p:attrNameLst>
                                          <p:attrName>ppt_x</p:attrName>
                                        </p:attrNameLst>
                                      </p:cBhvr>
                                      <p:tavLst>
                                        <p:tav tm="0">
                                          <p:val>
                                            <p:strVal val="#ppt_x"/>
                                          </p:val>
                                        </p:tav>
                                        <p:tav tm="100000">
                                          <p:val>
                                            <p:strVal val="#ppt_x"/>
                                          </p:val>
                                        </p:tav>
                                      </p:tavLst>
                                    </p:anim>
                                    <p:anim calcmode="lin" valueType="num">
                                      <p:cBhvr additive="base">
                                        <p:cTn id="26" dur="500" fill="hold"/>
                                        <p:tgtEl>
                                          <p:spTgt spid="16794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67970"/>
                                        </p:tgtEl>
                                        <p:attrNameLst>
                                          <p:attrName>style.visibility</p:attrName>
                                        </p:attrNameLst>
                                      </p:cBhvr>
                                      <p:to>
                                        <p:strVal val="visible"/>
                                      </p:to>
                                    </p:set>
                                    <p:animEffect transition="in" filter="dissolve">
                                      <p:cBhvr>
                                        <p:cTn id="31" dur="500"/>
                                        <p:tgtEl>
                                          <p:spTgt spid="16797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67941"/>
                                        </p:tgtEl>
                                        <p:attrNameLst>
                                          <p:attrName>style.visibility</p:attrName>
                                        </p:attrNameLst>
                                      </p:cBhvr>
                                      <p:to>
                                        <p:strVal val="visible"/>
                                      </p:to>
                                    </p:set>
                                    <p:animEffect transition="in" filter="dissolve">
                                      <p:cBhvr>
                                        <p:cTn id="34" dur="500"/>
                                        <p:tgtEl>
                                          <p:spTgt spid="16794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167958"/>
                                        </p:tgtEl>
                                        <p:attrNameLst>
                                          <p:attrName>style.visibility</p:attrName>
                                        </p:attrNameLst>
                                      </p:cBhvr>
                                      <p:to>
                                        <p:strVal val="visible"/>
                                      </p:to>
                                    </p:set>
                                    <p:animEffect transition="in" filter="checkerboard(across)">
                                      <p:cBhvr>
                                        <p:cTn id="39" dur="500"/>
                                        <p:tgtEl>
                                          <p:spTgt spid="167958"/>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167949"/>
                                        </p:tgtEl>
                                        <p:attrNameLst>
                                          <p:attrName>style.visibility</p:attrName>
                                        </p:attrNameLst>
                                      </p:cBhvr>
                                      <p:to>
                                        <p:strVal val="visible"/>
                                      </p:to>
                                    </p:set>
                                    <p:animEffect transition="in" filter="checkerboard(across)">
                                      <p:cBhvr>
                                        <p:cTn id="42" dur="500"/>
                                        <p:tgtEl>
                                          <p:spTgt spid="16794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67963"/>
                                        </p:tgtEl>
                                        <p:attrNameLst>
                                          <p:attrName>style.visibility</p:attrName>
                                        </p:attrNameLst>
                                      </p:cBhvr>
                                      <p:to>
                                        <p:strVal val="visible"/>
                                      </p:to>
                                    </p:set>
                                    <p:animEffect transition="in" filter="checkerboard(across)">
                                      <p:cBhvr>
                                        <p:cTn id="47" dur="500"/>
                                        <p:tgtEl>
                                          <p:spTgt spid="167963"/>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167966"/>
                                        </p:tgtEl>
                                        <p:attrNameLst>
                                          <p:attrName>style.visibility</p:attrName>
                                        </p:attrNameLst>
                                      </p:cBhvr>
                                      <p:to>
                                        <p:strVal val="visible"/>
                                      </p:to>
                                    </p:set>
                                    <p:animEffect transition="in" filter="checkerboard(across)">
                                      <p:cBhvr>
                                        <p:cTn id="50" dur="500"/>
                                        <p:tgtEl>
                                          <p:spTgt spid="167966"/>
                                        </p:tgtEl>
                                      </p:cBhvr>
                                    </p:animEffect>
                                  </p:childTnLst>
                                </p:cTn>
                              </p:par>
                              <p:par>
                                <p:cTn id="51" presetID="5" presetClass="entr" presetSubtype="10" fill="hold" grpId="0" nodeType="withEffect">
                                  <p:stCondLst>
                                    <p:cond delay="0"/>
                                  </p:stCondLst>
                                  <p:childTnLst>
                                    <p:set>
                                      <p:cBhvr>
                                        <p:cTn id="52" dur="1" fill="hold">
                                          <p:stCondLst>
                                            <p:cond delay="0"/>
                                          </p:stCondLst>
                                        </p:cTn>
                                        <p:tgtEl>
                                          <p:spTgt spid="167964"/>
                                        </p:tgtEl>
                                        <p:attrNameLst>
                                          <p:attrName>style.visibility</p:attrName>
                                        </p:attrNameLst>
                                      </p:cBhvr>
                                      <p:to>
                                        <p:strVal val="visible"/>
                                      </p:to>
                                    </p:set>
                                    <p:animEffect transition="in" filter="checkerboard(across)">
                                      <p:cBhvr>
                                        <p:cTn id="53" dur="500"/>
                                        <p:tgtEl>
                                          <p:spTgt spid="167964"/>
                                        </p:tgtEl>
                                      </p:cBhvr>
                                    </p:animEffect>
                                  </p:childTnLst>
                                </p:cTn>
                              </p:par>
                              <p:par>
                                <p:cTn id="54" presetID="5" presetClass="entr" presetSubtype="10" fill="hold" grpId="0" nodeType="withEffect">
                                  <p:stCondLst>
                                    <p:cond delay="0"/>
                                  </p:stCondLst>
                                  <p:childTnLst>
                                    <p:set>
                                      <p:cBhvr>
                                        <p:cTn id="55" dur="1" fill="hold">
                                          <p:stCondLst>
                                            <p:cond delay="0"/>
                                          </p:stCondLst>
                                        </p:cTn>
                                        <p:tgtEl>
                                          <p:spTgt spid="167965"/>
                                        </p:tgtEl>
                                        <p:attrNameLst>
                                          <p:attrName>style.visibility</p:attrName>
                                        </p:attrNameLst>
                                      </p:cBhvr>
                                      <p:to>
                                        <p:strVal val="visible"/>
                                      </p:to>
                                    </p:set>
                                    <p:animEffect transition="in" filter="checkerboard(across)">
                                      <p:cBhvr>
                                        <p:cTn id="56" dur="500"/>
                                        <p:tgtEl>
                                          <p:spTgt spid="16796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5" presetClass="entr" presetSubtype="10" fill="hold" grpId="0" nodeType="clickEffect">
                                  <p:stCondLst>
                                    <p:cond delay="0"/>
                                  </p:stCondLst>
                                  <p:childTnLst>
                                    <p:set>
                                      <p:cBhvr>
                                        <p:cTn id="60" dur="1" fill="hold">
                                          <p:stCondLst>
                                            <p:cond delay="0"/>
                                          </p:stCondLst>
                                        </p:cTn>
                                        <p:tgtEl>
                                          <p:spTgt spid="167971"/>
                                        </p:tgtEl>
                                        <p:attrNameLst>
                                          <p:attrName>style.visibility</p:attrName>
                                        </p:attrNameLst>
                                      </p:cBhvr>
                                      <p:to>
                                        <p:strVal val="visible"/>
                                      </p:to>
                                    </p:set>
                                    <p:animEffect transition="in" filter="checkerboard(across)">
                                      <p:cBhvr>
                                        <p:cTn id="61" dur="500"/>
                                        <p:tgtEl>
                                          <p:spTgt spid="167971"/>
                                        </p:tgtEl>
                                      </p:cBhvr>
                                    </p:animEffect>
                                  </p:childTnLst>
                                </p:cTn>
                              </p:par>
                              <p:par>
                                <p:cTn id="62" presetID="5" presetClass="entr" presetSubtype="10" fill="hold" grpId="0" nodeType="withEffect">
                                  <p:stCondLst>
                                    <p:cond delay="0"/>
                                  </p:stCondLst>
                                  <p:childTnLst>
                                    <p:set>
                                      <p:cBhvr>
                                        <p:cTn id="63" dur="1" fill="hold">
                                          <p:stCondLst>
                                            <p:cond delay="0"/>
                                          </p:stCondLst>
                                        </p:cTn>
                                        <p:tgtEl>
                                          <p:spTgt spid="167951"/>
                                        </p:tgtEl>
                                        <p:attrNameLst>
                                          <p:attrName>style.visibility</p:attrName>
                                        </p:attrNameLst>
                                      </p:cBhvr>
                                      <p:to>
                                        <p:strVal val="visible"/>
                                      </p:to>
                                    </p:set>
                                    <p:animEffect transition="in" filter="checkerboard(across)">
                                      <p:cBhvr>
                                        <p:cTn id="64" dur="500"/>
                                        <p:tgtEl>
                                          <p:spTgt spid="167951"/>
                                        </p:tgtEl>
                                      </p:cBhvr>
                                    </p:animEffect>
                                  </p:childTnLst>
                                </p:cTn>
                              </p:par>
                              <p:par>
                                <p:cTn id="65" presetID="5" presetClass="entr" presetSubtype="10" fill="hold" grpId="0" nodeType="withEffect">
                                  <p:stCondLst>
                                    <p:cond delay="0"/>
                                  </p:stCondLst>
                                  <p:childTnLst>
                                    <p:set>
                                      <p:cBhvr>
                                        <p:cTn id="66" dur="1" fill="hold">
                                          <p:stCondLst>
                                            <p:cond delay="0"/>
                                          </p:stCondLst>
                                        </p:cTn>
                                        <p:tgtEl>
                                          <p:spTgt spid="167953"/>
                                        </p:tgtEl>
                                        <p:attrNameLst>
                                          <p:attrName>style.visibility</p:attrName>
                                        </p:attrNameLst>
                                      </p:cBhvr>
                                      <p:to>
                                        <p:strVal val="visible"/>
                                      </p:to>
                                    </p:set>
                                    <p:animEffect transition="in" filter="checkerboard(across)">
                                      <p:cBhvr>
                                        <p:cTn id="67" dur="500"/>
                                        <p:tgtEl>
                                          <p:spTgt spid="167953"/>
                                        </p:tgtEl>
                                      </p:cBhvr>
                                    </p:animEffect>
                                  </p:childTnLst>
                                </p:cTn>
                              </p:par>
                              <p:par>
                                <p:cTn id="68" presetID="5" presetClass="entr" presetSubtype="10" fill="hold" grpId="0" nodeType="withEffect">
                                  <p:stCondLst>
                                    <p:cond delay="0"/>
                                  </p:stCondLst>
                                  <p:childTnLst>
                                    <p:set>
                                      <p:cBhvr>
                                        <p:cTn id="69" dur="1" fill="hold">
                                          <p:stCondLst>
                                            <p:cond delay="0"/>
                                          </p:stCondLst>
                                        </p:cTn>
                                        <p:tgtEl>
                                          <p:spTgt spid="167950"/>
                                        </p:tgtEl>
                                        <p:attrNameLst>
                                          <p:attrName>style.visibility</p:attrName>
                                        </p:attrNameLst>
                                      </p:cBhvr>
                                      <p:to>
                                        <p:strVal val="visible"/>
                                      </p:to>
                                    </p:set>
                                    <p:animEffect transition="in" filter="checkerboard(across)">
                                      <p:cBhvr>
                                        <p:cTn id="70" dur="500"/>
                                        <p:tgtEl>
                                          <p:spTgt spid="167950"/>
                                        </p:tgtEl>
                                      </p:cBhvr>
                                    </p:animEffect>
                                  </p:childTnLst>
                                </p:cTn>
                              </p:par>
                              <p:par>
                                <p:cTn id="71" presetID="5" presetClass="entr" presetSubtype="10" fill="hold" grpId="0" nodeType="withEffect">
                                  <p:stCondLst>
                                    <p:cond delay="0"/>
                                  </p:stCondLst>
                                  <p:childTnLst>
                                    <p:set>
                                      <p:cBhvr>
                                        <p:cTn id="72" dur="1" fill="hold">
                                          <p:stCondLst>
                                            <p:cond delay="0"/>
                                          </p:stCondLst>
                                        </p:cTn>
                                        <p:tgtEl>
                                          <p:spTgt spid="167954"/>
                                        </p:tgtEl>
                                        <p:attrNameLst>
                                          <p:attrName>style.visibility</p:attrName>
                                        </p:attrNameLst>
                                      </p:cBhvr>
                                      <p:to>
                                        <p:strVal val="visible"/>
                                      </p:to>
                                    </p:set>
                                    <p:animEffect transition="in" filter="checkerboard(across)">
                                      <p:cBhvr>
                                        <p:cTn id="73" dur="500"/>
                                        <p:tgtEl>
                                          <p:spTgt spid="167954"/>
                                        </p:tgtEl>
                                      </p:cBhvr>
                                    </p:animEffect>
                                  </p:childTnLst>
                                </p:cTn>
                              </p:par>
                              <p:par>
                                <p:cTn id="74" presetID="5" presetClass="entr" presetSubtype="10" fill="hold" grpId="0" nodeType="withEffect">
                                  <p:stCondLst>
                                    <p:cond delay="0"/>
                                  </p:stCondLst>
                                  <p:childTnLst>
                                    <p:set>
                                      <p:cBhvr>
                                        <p:cTn id="75" dur="1" fill="hold">
                                          <p:stCondLst>
                                            <p:cond delay="0"/>
                                          </p:stCondLst>
                                        </p:cTn>
                                        <p:tgtEl>
                                          <p:spTgt spid="167952"/>
                                        </p:tgtEl>
                                        <p:attrNameLst>
                                          <p:attrName>style.visibility</p:attrName>
                                        </p:attrNameLst>
                                      </p:cBhvr>
                                      <p:to>
                                        <p:strVal val="visible"/>
                                      </p:to>
                                    </p:set>
                                    <p:animEffect transition="in" filter="checkerboard(across)">
                                      <p:cBhvr>
                                        <p:cTn id="76" dur="500"/>
                                        <p:tgtEl>
                                          <p:spTgt spid="167952"/>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167955"/>
                                        </p:tgtEl>
                                        <p:attrNameLst>
                                          <p:attrName>style.visibility</p:attrName>
                                        </p:attrNameLst>
                                      </p:cBhvr>
                                      <p:to>
                                        <p:strVal val="visible"/>
                                      </p:to>
                                    </p:set>
                                    <p:animEffect transition="in" filter="blinds(horizontal)">
                                      <p:cBhvr>
                                        <p:cTn id="81" dur="500"/>
                                        <p:tgtEl>
                                          <p:spTgt spid="167955"/>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167956"/>
                                        </p:tgtEl>
                                        <p:attrNameLst>
                                          <p:attrName>style.visibility</p:attrName>
                                        </p:attrNameLst>
                                      </p:cBhvr>
                                      <p:to>
                                        <p:strVal val="visible"/>
                                      </p:to>
                                    </p:set>
                                    <p:animEffect transition="in" filter="blinds(horizontal)">
                                      <p:cBhvr>
                                        <p:cTn id="86" dur="500"/>
                                        <p:tgtEl>
                                          <p:spTgt spid="167956"/>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1" presetClass="entr" presetSubtype="4" fill="hold" grpId="0" nodeType="clickEffect">
                                  <p:stCondLst>
                                    <p:cond delay="0"/>
                                  </p:stCondLst>
                                  <p:childTnLst>
                                    <p:set>
                                      <p:cBhvr>
                                        <p:cTn id="90" dur="1" fill="hold">
                                          <p:stCondLst>
                                            <p:cond delay="0"/>
                                          </p:stCondLst>
                                        </p:cTn>
                                        <p:tgtEl>
                                          <p:spTgt spid="167960"/>
                                        </p:tgtEl>
                                        <p:attrNameLst>
                                          <p:attrName>style.visibility</p:attrName>
                                        </p:attrNameLst>
                                      </p:cBhvr>
                                      <p:to>
                                        <p:strVal val="visible"/>
                                      </p:to>
                                    </p:set>
                                    <p:animEffect transition="in" filter="wheel(4)">
                                      <p:cBhvr>
                                        <p:cTn id="91" dur="500"/>
                                        <p:tgtEl>
                                          <p:spTgt spid="167960"/>
                                        </p:tgtEl>
                                      </p:cBhvr>
                                    </p:animEffect>
                                  </p:childTnLst>
                                </p:cTn>
                              </p:par>
                              <p:par>
                                <p:cTn id="92" presetID="21" presetClass="entr" presetSubtype="4" fill="hold" grpId="0" nodeType="withEffect">
                                  <p:stCondLst>
                                    <p:cond delay="0"/>
                                  </p:stCondLst>
                                  <p:childTnLst>
                                    <p:set>
                                      <p:cBhvr>
                                        <p:cTn id="93" dur="1" fill="hold">
                                          <p:stCondLst>
                                            <p:cond delay="0"/>
                                          </p:stCondLst>
                                        </p:cTn>
                                        <p:tgtEl>
                                          <p:spTgt spid="167959"/>
                                        </p:tgtEl>
                                        <p:attrNameLst>
                                          <p:attrName>style.visibility</p:attrName>
                                        </p:attrNameLst>
                                      </p:cBhvr>
                                      <p:to>
                                        <p:strVal val="visible"/>
                                      </p:to>
                                    </p:set>
                                    <p:animEffect transition="in" filter="wheel(4)">
                                      <p:cBhvr>
                                        <p:cTn id="94" dur="500"/>
                                        <p:tgtEl>
                                          <p:spTgt spid="167959"/>
                                        </p:tgtEl>
                                      </p:cBhvr>
                                    </p:animEffect>
                                  </p:childTnLst>
                                </p:cTn>
                              </p:par>
                              <p:par>
                                <p:cTn id="95" presetID="21" presetClass="entr" presetSubtype="4" fill="hold" grpId="0" nodeType="withEffect">
                                  <p:stCondLst>
                                    <p:cond delay="0"/>
                                  </p:stCondLst>
                                  <p:childTnLst>
                                    <p:set>
                                      <p:cBhvr>
                                        <p:cTn id="96" dur="1" fill="hold">
                                          <p:stCondLst>
                                            <p:cond delay="0"/>
                                          </p:stCondLst>
                                        </p:cTn>
                                        <p:tgtEl>
                                          <p:spTgt spid="167961"/>
                                        </p:tgtEl>
                                        <p:attrNameLst>
                                          <p:attrName>style.visibility</p:attrName>
                                        </p:attrNameLst>
                                      </p:cBhvr>
                                      <p:to>
                                        <p:strVal val="visible"/>
                                      </p:to>
                                    </p:set>
                                    <p:animEffect transition="in" filter="wheel(4)">
                                      <p:cBhvr>
                                        <p:cTn id="97" dur="500"/>
                                        <p:tgtEl>
                                          <p:spTgt spid="167961"/>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4" presetClass="entr" presetSubtype="16" fill="hold" grpId="0" nodeType="clickEffect">
                                  <p:stCondLst>
                                    <p:cond delay="0"/>
                                  </p:stCondLst>
                                  <p:childTnLst>
                                    <p:set>
                                      <p:cBhvr>
                                        <p:cTn id="101" dur="1" fill="hold">
                                          <p:stCondLst>
                                            <p:cond delay="0"/>
                                          </p:stCondLst>
                                        </p:cTn>
                                        <p:tgtEl>
                                          <p:spTgt spid="167962"/>
                                        </p:tgtEl>
                                        <p:attrNameLst>
                                          <p:attrName>style.visibility</p:attrName>
                                        </p:attrNameLst>
                                      </p:cBhvr>
                                      <p:to>
                                        <p:strVal val="visible"/>
                                      </p:to>
                                    </p:set>
                                    <p:animEffect transition="in" filter="box(in)">
                                      <p:cBhvr>
                                        <p:cTn id="102" dur="500"/>
                                        <p:tgtEl>
                                          <p:spTgt spid="167962"/>
                                        </p:tgtEl>
                                      </p:cBhvr>
                                    </p:animEffect>
                                  </p:childTnLst>
                                </p:cTn>
                              </p:par>
                              <p:par>
                                <p:cTn id="103" presetID="4" presetClass="entr" presetSubtype="16" fill="hold" grpId="0" nodeType="withEffect">
                                  <p:stCondLst>
                                    <p:cond delay="0"/>
                                  </p:stCondLst>
                                  <p:childTnLst>
                                    <p:set>
                                      <p:cBhvr>
                                        <p:cTn id="104" dur="1" fill="hold">
                                          <p:stCondLst>
                                            <p:cond delay="0"/>
                                          </p:stCondLst>
                                        </p:cTn>
                                        <p:tgtEl>
                                          <p:spTgt spid="167942"/>
                                        </p:tgtEl>
                                        <p:attrNameLst>
                                          <p:attrName>style.visibility</p:attrName>
                                        </p:attrNameLst>
                                      </p:cBhvr>
                                      <p:to>
                                        <p:strVal val="visible"/>
                                      </p:to>
                                    </p:set>
                                    <p:animEffect transition="in" filter="box(in)">
                                      <p:cBhvr>
                                        <p:cTn id="105" dur="500"/>
                                        <p:tgtEl>
                                          <p:spTgt spid="167942"/>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 presetClass="exit" presetSubtype="4" fill="hold" nodeType="clickEffect">
                                  <p:stCondLst>
                                    <p:cond delay="0"/>
                                  </p:stCondLst>
                                  <p:childTnLst>
                                    <p:anim calcmode="lin" valueType="num">
                                      <p:cBhvr additive="base">
                                        <p:cTn id="109" dur="500"/>
                                        <p:tgtEl>
                                          <p:spTgt spid="167938"/>
                                        </p:tgtEl>
                                        <p:attrNameLst>
                                          <p:attrName>ppt_x</p:attrName>
                                        </p:attrNameLst>
                                      </p:cBhvr>
                                      <p:tavLst>
                                        <p:tav tm="0">
                                          <p:val>
                                            <p:strVal val="ppt_x"/>
                                          </p:val>
                                        </p:tav>
                                        <p:tav tm="100000">
                                          <p:val>
                                            <p:strVal val="ppt_x"/>
                                          </p:val>
                                        </p:tav>
                                      </p:tavLst>
                                    </p:anim>
                                    <p:anim calcmode="lin" valueType="num">
                                      <p:cBhvr additive="base">
                                        <p:cTn id="110" dur="500"/>
                                        <p:tgtEl>
                                          <p:spTgt spid="167938"/>
                                        </p:tgtEl>
                                        <p:attrNameLst>
                                          <p:attrName>ppt_y</p:attrName>
                                        </p:attrNameLst>
                                      </p:cBhvr>
                                      <p:tavLst>
                                        <p:tav tm="0">
                                          <p:val>
                                            <p:strVal val="ppt_y"/>
                                          </p:val>
                                        </p:tav>
                                        <p:tav tm="100000">
                                          <p:val>
                                            <p:strVal val="1+ppt_h/2"/>
                                          </p:val>
                                        </p:tav>
                                      </p:tavLst>
                                    </p:anim>
                                    <p:set>
                                      <p:cBhvr>
                                        <p:cTn id="111" dur="1" fill="hold">
                                          <p:stCondLst>
                                            <p:cond delay="499"/>
                                          </p:stCondLst>
                                        </p:cTn>
                                        <p:tgtEl>
                                          <p:spTgt spid="167938"/>
                                        </p:tgtEl>
                                        <p:attrNameLst>
                                          <p:attrName>style.visibility</p:attrName>
                                        </p:attrNameLst>
                                      </p:cBhvr>
                                      <p:to>
                                        <p:strVal val="hidden"/>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5" presetClass="entr" presetSubtype="10" fill="hold" grpId="0" nodeType="clickEffect">
                                  <p:stCondLst>
                                    <p:cond delay="0"/>
                                  </p:stCondLst>
                                  <p:childTnLst>
                                    <p:set>
                                      <p:cBhvr>
                                        <p:cTn id="115" dur="1" fill="hold">
                                          <p:stCondLst>
                                            <p:cond delay="0"/>
                                          </p:stCondLst>
                                        </p:cTn>
                                        <p:tgtEl>
                                          <p:spTgt spid="167972"/>
                                        </p:tgtEl>
                                        <p:attrNameLst>
                                          <p:attrName>style.visibility</p:attrName>
                                        </p:attrNameLst>
                                      </p:cBhvr>
                                      <p:to>
                                        <p:strVal val="visible"/>
                                      </p:to>
                                    </p:set>
                                    <p:animEffect transition="in" filter="checkerboard(across)">
                                      <p:cBhvr>
                                        <p:cTn id="116" dur="500"/>
                                        <p:tgtEl>
                                          <p:spTgt spid="167972"/>
                                        </p:tgtEl>
                                      </p:cBhvr>
                                    </p:animEffect>
                                  </p:childTnLst>
                                </p:cTn>
                              </p:par>
                              <p:par>
                                <p:cTn id="117" presetID="5" presetClass="entr" presetSubtype="10" fill="hold" grpId="0" nodeType="withEffect">
                                  <p:stCondLst>
                                    <p:cond delay="0"/>
                                  </p:stCondLst>
                                  <p:childTnLst>
                                    <p:set>
                                      <p:cBhvr>
                                        <p:cTn id="118" dur="1" fill="hold">
                                          <p:stCondLst>
                                            <p:cond delay="0"/>
                                          </p:stCondLst>
                                        </p:cTn>
                                        <p:tgtEl>
                                          <p:spTgt spid="167967"/>
                                        </p:tgtEl>
                                        <p:attrNameLst>
                                          <p:attrName>style.visibility</p:attrName>
                                        </p:attrNameLst>
                                      </p:cBhvr>
                                      <p:to>
                                        <p:strVal val="visible"/>
                                      </p:to>
                                    </p:set>
                                    <p:animEffect transition="in" filter="checkerboard(across)">
                                      <p:cBhvr>
                                        <p:cTn id="119" dur="500"/>
                                        <p:tgtEl>
                                          <p:spTgt spid="167967"/>
                                        </p:tgtEl>
                                      </p:cBhvr>
                                    </p:animEffect>
                                  </p:childTnLst>
                                </p:cTn>
                              </p:par>
                              <p:par>
                                <p:cTn id="120" presetID="5" presetClass="entr" presetSubtype="10" fill="hold" grpId="0" nodeType="withEffect">
                                  <p:stCondLst>
                                    <p:cond delay="0"/>
                                  </p:stCondLst>
                                  <p:childTnLst>
                                    <p:set>
                                      <p:cBhvr>
                                        <p:cTn id="121" dur="1" fill="hold">
                                          <p:stCondLst>
                                            <p:cond delay="0"/>
                                          </p:stCondLst>
                                        </p:cTn>
                                        <p:tgtEl>
                                          <p:spTgt spid="167968"/>
                                        </p:tgtEl>
                                        <p:attrNameLst>
                                          <p:attrName>style.visibility</p:attrName>
                                        </p:attrNameLst>
                                      </p:cBhvr>
                                      <p:to>
                                        <p:strVal val="visible"/>
                                      </p:to>
                                    </p:set>
                                    <p:animEffect transition="in" filter="checkerboard(across)">
                                      <p:cBhvr>
                                        <p:cTn id="122" dur="500"/>
                                        <p:tgtEl>
                                          <p:spTgt spid="167968"/>
                                        </p:tgtEl>
                                      </p:cBhvr>
                                    </p:animEffect>
                                  </p:childTnLst>
                                </p:cTn>
                              </p:par>
                              <p:par>
                                <p:cTn id="123" presetID="5" presetClass="entr" presetSubtype="10" fill="hold" grpId="0" nodeType="withEffect">
                                  <p:stCondLst>
                                    <p:cond delay="0"/>
                                  </p:stCondLst>
                                  <p:childTnLst>
                                    <p:set>
                                      <p:cBhvr>
                                        <p:cTn id="124" dur="1" fill="hold">
                                          <p:stCondLst>
                                            <p:cond delay="0"/>
                                          </p:stCondLst>
                                        </p:cTn>
                                        <p:tgtEl>
                                          <p:spTgt spid="167969"/>
                                        </p:tgtEl>
                                        <p:attrNameLst>
                                          <p:attrName>style.visibility</p:attrName>
                                        </p:attrNameLst>
                                      </p:cBhvr>
                                      <p:to>
                                        <p:strVal val="visible"/>
                                      </p:to>
                                    </p:set>
                                    <p:animEffect transition="in" filter="checkerboard(across)">
                                      <p:cBhvr>
                                        <p:cTn id="125" dur="500"/>
                                        <p:tgtEl>
                                          <p:spTgt spid="167969"/>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2" presetClass="entr" presetSubtype="4" fill="hold" grpId="0" nodeType="clickEffect">
                                  <p:stCondLst>
                                    <p:cond delay="0"/>
                                  </p:stCondLst>
                                  <p:childTnLst>
                                    <p:set>
                                      <p:cBhvr>
                                        <p:cTn id="129" dur="1" fill="hold">
                                          <p:stCondLst>
                                            <p:cond delay="0"/>
                                          </p:stCondLst>
                                        </p:cTn>
                                        <p:tgtEl>
                                          <p:spTgt spid="167957"/>
                                        </p:tgtEl>
                                        <p:attrNameLst>
                                          <p:attrName>style.visibility</p:attrName>
                                        </p:attrNameLst>
                                      </p:cBhvr>
                                      <p:to>
                                        <p:strVal val="visible"/>
                                      </p:to>
                                    </p:set>
                                    <p:anim calcmode="lin" valueType="num">
                                      <p:cBhvr additive="base">
                                        <p:cTn id="130" dur="500" fill="hold"/>
                                        <p:tgtEl>
                                          <p:spTgt spid="167957"/>
                                        </p:tgtEl>
                                        <p:attrNameLst>
                                          <p:attrName>ppt_x</p:attrName>
                                        </p:attrNameLst>
                                      </p:cBhvr>
                                      <p:tavLst>
                                        <p:tav tm="0">
                                          <p:val>
                                            <p:strVal val="#ppt_x"/>
                                          </p:val>
                                        </p:tav>
                                        <p:tav tm="100000">
                                          <p:val>
                                            <p:strVal val="#ppt_x"/>
                                          </p:val>
                                        </p:tav>
                                      </p:tavLst>
                                    </p:anim>
                                    <p:anim calcmode="lin" valueType="num">
                                      <p:cBhvr additive="base">
                                        <p:cTn id="131" dur="500" fill="hold"/>
                                        <p:tgtEl>
                                          <p:spTgt spid="167957"/>
                                        </p:tgtEl>
                                        <p:attrNameLst>
                                          <p:attrName>ppt_y</p:attrName>
                                        </p:attrNameLst>
                                      </p:cBhvr>
                                      <p:tavLst>
                                        <p:tav tm="0">
                                          <p:val>
                                            <p:strVal val="1+#ppt_h/2"/>
                                          </p:val>
                                        </p:tav>
                                        <p:tav tm="100000">
                                          <p:val>
                                            <p:strVal val="#ppt_y"/>
                                          </p:val>
                                        </p:tav>
                                      </p:tavLst>
                                    </p:anim>
                                  </p:childTnLst>
                                </p:cTn>
                              </p:par>
                              <p:par>
                                <p:cTn id="132" presetID="3" presetClass="entr" presetSubtype="10" fill="hold" grpId="0" nodeType="withEffect">
                                  <p:stCondLst>
                                    <p:cond delay="0"/>
                                  </p:stCondLst>
                                  <p:childTnLst>
                                    <p:set>
                                      <p:cBhvr>
                                        <p:cTn id="133" dur="1" fill="hold">
                                          <p:stCondLst>
                                            <p:cond delay="0"/>
                                          </p:stCondLst>
                                        </p:cTn>
                                        <p:tgtEl>
                                          <p:spTgt spid="167975"/>
                                        </p:tgtEl>
                                        <p:attrNameLst>
                                          <p:attrName>style.visibility</p:attrName>
                                        </p:attrNameLst>
                                      </p:cBhvr>
                                      <p:to>
                                        <p:strVal val="visible"/>
                                      </p:to>
                                    </p:set>
                                    <p:animEffect transition="in" filter="blinds(horizontal)">
                                      <p:cBhvr>
                                        <p:cTn id="134" dur="500"/>
                                        <p:tgtEl>
                                          <p:spTgt spid="167975"/>
                                        </p:tgtEl>
                                      </p:cBhvr>
                                    </p:animEffect>
                                  </p:childTnLst>
                                </p:cTn>
                              </p:par>
                              <p:par>
                                <p:cTn id="135" presetID="5" presetClass="entr" presetSubtype="10" fill="hold" grpId="0" nodeType="withEffect">
                                  <p:stCondLst>
                                    <p:cond delay="0"/>
                                  </p:stCondLst>
                                  <p:childTnLst>
                                    <p:set>
                                      <p:cBhvr>
                                        <p:cTn id="136" dur="1" fill="hold">
                                          <p:stCondLst>
                                            <p:cond delay="0"/>
                                          </p:stCondLst>
                                        </p:cTn>
                                        <p:tgtEl>
                                          <p:spTgt spid="167974"/>
                                        </p:tgtEl>
                                        <p:attrNameLst>
                                          <p:attrName>style.visibility</p:attrName>
                                        </p:attrNameLst>
                                      </p:cBhvr>
                                      <p:to>
                                        <p:strVal val="visible"/>
                                      </p:to>
                                    </p:set>
                                    <p:animEffect transition="in" filter="checkerboard(across)">
                                      <p:cBhvr>
                                        <p:cTn id="137" dur="500"/>
                                        <p:tgtEl>
                                          <p:spTgt spid="167974"/>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 presetClass="entr" presetSubtype="4" fill="hold" grpId="0" nodeType="clickEffect">
                                  <p:stCondLst>
                                    <p:cond delay="0"/>
                                  </p:stCondLst>
                                  <p:childTnLst>
                                    <p:set>
                                      <p:cBhvr>
                                        <p:cTn id="141" dur="1" fill="hold">
                                          <p:stCondLst>
                                            <p:cond delay="0"/>
                                          </p:stCondLst>
                                        </p:cTn>
                                        <p:tgtEl>
                                          <p:spTgt spid="167976"/>
                                        </p:tgtEl>
                                        <p:attrNameLst>
                                          <p:attrName>style.visibility</p:attrName>
                                        </p:attrNameLst>
                                      </p:cBhvr>
                                      <p:to>
                                        <p:strVal val="visible"/>
                                      </p:to>
                                    </p:set>
                                    <p:anim calcmode="lin" valueType="num">
                                      <p:cBhvr additive="base">
                                        <p:cTn id="142" dur="500" fill="hold"/>
                                        <p:tgtEl>
                                          <p:spTgt spid="167976"/>
                                        </p:tgtEl>
                                        <p:attrNameLst>
                                          <p:attrName>ppt_x</p:attrName>
                                        </p:attrNameLst>
                                      </p:cBhvr>
                                      <p:tavLst>
                                        <p:tav tm="0">
                                          <p:val>
                                            <p:strVal val="#ppt_x"/>
                                          </p:val>
                                        </p:tav>
                                        <p:tav tm="100000">
                                          <p:val>
                                            <p:strVal val="#ppt_x"/>
                                          </p:val>
                                        </p:tav>
                                      </p:tavLst>
                                    </p:anim>
                                    <p:anim calcmode="lin" valueType="num">
                                      <p:cBhvr additive="base">
                                        <p:cTn id="143" dur="500" fill="hold"/>
                                        <p:tgtEl>
                                          <p:spTgt spid="1679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1" grpId="0"/>
      <p:bldP spid="167942" grpId="0"/>
      <p:bldP spid="167943" grpId="0" animBg="1"/>
      <p:bldP spid="167944" grpId="0"/>
      <p:bldP spid="167946" grpId="0"/>
      <p:bldP spid="167947" grpId="0"/>
      <p:bldP spid="167948" grpId="0" animBg="1"/>
      <p:bldP spid="167949" grpId="0"/>
      <p:bldP spid="167950" grpId="0" animBg="1"/>
      <p:bldP spid="167951" grpId="0" animBg="1"/>
      <p:bldP spid="167952" grpId="0"/>
      <p:bldP spid="167953" grpId="0" animBg="1"/>
      <p:bldP spid="167954" grpId="0" animBg="1"/>
      <p:bldP spid="167955" grpId="0"/>
      <p:bldP spid="167956" grpId="0"/>
      <p:bldP spid="167957" grpId="0" animBg="1"/>
      <p:bldP spid="167958" grpId="0" animBg="1"/>
      <p:bldP spid="167959" grpId="0" animBg="1"/>
      <p:bldP spid="167960" grpId="0"/>
      <p:bldP spid="167961" grpId="0"/>
      <p:bldP spid="167962" grpId="0" animBg="1"/>
      <p:bldP spid="167963" grpId="0" animBg="1"/>
      <p:bldP spid="167964" grpId="0" animBg="1"/>
      <p:bldP spid="167965" grpId="0" animBg="1"/>
      <p:bldP spid="167966" grpId="0"/>
      <p:bldP spid="167967" grpId="0" animBg="1"/>
      <p:bldP spid="167968" grpId="0" animBg="1"/>
      <p:bldP spid="167969" grpId="0" animBg="1"/>
      <p:bldP spid="167970" grpId="0" animBg="1"/>
      <p:bldP spid="167971" grpId="0" animBg="1"/>
      <p:bldP spid="167972" grpId="0" animBg="1"/>
      <p:bldP spid="167974" grpId="0"/>
      <p:bldP spid="167975" grpId="0" animBg="1"/>
      <p:bldP spid="16797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文本框 171009"/>
          <p:cNvSpPr txBox="1">
            <a:spLocks noChangeArrowheads="1"/>
          </p:cNvSpPr>
          <p:nvPr/>
        </p:nvSpPr>
        <p:spPr bwMode="auto">
          <a:xfrm>
            <a:off x="711200" y="1295401"/>
            <a:ext cx="100584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0"/>
              </a:spcBef>
            </a:pPr>
            <a:r>
              <a:rPr lang="en-US" altLang="zh-CN" sz="3600" b="1">
                <a:solidFill>
                  <a:schemeClr val="tx1"/>
                </a:solidFill>
                <a:ea typeface="楷体_GB2312" charset="0"/>
                <a:cs typeface="楷体_GB2312" charset="0"/>
              </a:rPr>
              <a:t>    </a:t>
            </a:r>
            <a:r>
              <a:rPr lang="zh-CN" altLang="en-US" sz="4000" b="1">
                <a:solidFill>
                  <a:schemeClr val="tx1"/>
                </a:solidFill>
                <a:ea typeface="楷体_GB2312" charset="0"/>
                <a:cs typeface="楷体_GB2312" charset="0"/>
              </a:rPr>
              <a:t>有些微生物如病毒和有些致病细菌是寄生在宿主细胞中的，而抗体是不能进入宿主细胞的，那么机体如何消灭这些病原体呢？</a:t>
            </a:r>
          </a:p>
          <a:p>
            <a:pPr>
              <a:spcBef>
                <a:spcPct val="0"/>
              </a:spcBef>
            </a:pPr>
            <a:r>
              <a:rPr lang="zh-CN" altLang="en-US" sz="4000" b="1">
                <a:solidFill>
                  <a:schemeClr val="tx1"/>
                </a:solidFill>
                <a:ea typeface="楷体_GB2312" charset="0"/>
                <a:cs typeface="楷体_GB2312" charset="0"/>
              </a:rPr>
              <a:t>  </a:t>
            </a:r>
          </a:p>
        </p:txBody>
      </p:sp>
    </p:spTree>
    <p:extLst>
      <p:ext uri="{BB962C8B-B14F-4D97-AF65-F5344CB8AC3E}">
        <p14:creationId xmlns:p14="http://schemas.microsoft.com/office/powerpoint/2010/main" val="22461193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矩形 169985"/>
          <p:cNvSpPr>
            <a:spLocks noChangeArrowheads="1"/>
          </p:cNvSpPr>
          <p:nvPr/>
        </p:nvSpPr>
        <p:spPr bwMode="auto">
          <a:xfrm>
            <a:off x="5181600" y="6013044"/>
            <a:ext cx="3600451" cy="543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lnSpc>
                <a:spcPct val="90000"/>
              </a:lnSpc>
              <a:spcBef>
                <a:spcPct val="0"/>
              </a:spcBef>
              <a:buFont typeface="Wingdings" charset="0"/>
              <a:buNone/>
            </a:pPr>
            <a:r>
              <a:rPr lang="en-US" altLang="zh-CN" sz="3200" b="1">
                <a:solidFill>
                  <a:schemeClr val="bg1"/>
                </a:solidFill>
                <a:latin typeface="Times New Roman" charset="0"/>
                <a:ea typeface="楷体_GB2312" charset="0"/>
                <a:cs typeface="楷体_GB2312" charset="0"/>
              </a:rPr>
              <a:t> </a:t>
            </a:r>
            <a:r>
              <a:rPr lang="zh-CN" altLang="en-US" sz="3200" b="1">
                <a:solidFill>
                  <a:schemeClr val="tx1"/>
                </a:solidFill>
                <a:latin typeface="Times New Roman" charset="0"/>
                <a:ea typeface="黑体" charset="0"/>
                <a:cs typeface="黑体" charset="0"/>
              </a:rPr>
              <a:t>病原体释放</a:t>
            </a:r>
          </a:p>
        </p:txBody>
      </p:sp>
      <p:sp>
        <p:nvSpPr>
          <p:cNvPr id="19458" name="矩形 169986"/>
          <p:cNvSpPr>
            <a:spLocks noChangeArrowheads="1"/>
          </p:cNvSpPr>
          <p:nvPr/>
        </p:nvSpPr>
        <p:spPr bwMode="auto">
          <a:xfrm>
            <a:off x="5073652" y="141200"/>
            <a:ext cx="2305049"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lnSpc>
                <a:spcPct val="90000"/>
              </a:lnSpc>
              <a:spcBef>
                <a:spcPct val="0"/>
              </a:spcBef>
              <a:buFont typeface="Wingdings" charset="0"/>
              <a:buNone/>
            </a:pPr>
            <a:r>
              <a:rPr lang="zh-CN" altLang="en-US" b="1">
                <a:solidFill>
                  <a:schemeClr val="tx1"/>
                </a:solidFill>
                <a:latin typeface="Times New Roman" charset="0"/>
                <a:ea typeface="黑体" charset="0"/>
                <a:cs typeface="黑体" charset="0"/>
              </a:rPr>
              <a:t>抗原</a:t>
            </a:r>
          </a:p>
        </p:txBody>
      </p:sp>
      <p:sp>
        <p:nvSpPr>
          <p:cNvPr id="169988" name="矩形 169987"/>
          <p:cNvSpPr>
            <a:spLocks noChangeArrowheads="1"/>
          </p:cNvSpPr>
          <p:nvPr/>
        </p:nvSpPr>
        <p:spPr bwMode="auto">
          <a:xfrm>
            <a:off x="1016000" y="2895600"/>
            <a:ext cx="2946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spcBef>
                <a:spcPct val="0"/>
              </a:spcBef>
            </a:pPr>
            <a:r>
              <a:rPr lang="zh-CN" altLang="en-US" sz="3200" b="1">
                <a:solidFill>
                  <a:schemeClr val="tx1"/>
                </a:solidFill>
                <a:latin typeface="Times New Roman" charset="0"/>
                <a:ea typeface="黑体" charset="0"/>
                <a:cs typeface="黑体" charset="0"/>
              </a:rPr>
              <a:t>记忆</a:t>
            </a:r>
            <a:r>
              <a:rPr lang="en-US" sz="3200" b="1">
                <a:solidFill>
                  <a:schemeClr val="tx1"/>
                </a:solidFill>
                <a:latin typeface="Times New Roman" charset="0"/>
                <a:ea typeface="黑体" charset="0"/>
                <a:cs typeface="黑体" charset="0"/>
              </a:rPr>
              <a:t>细胞</a:t>
            </a:r>
          </a:p>
        </p:txBody>
      </p:sp>
      <p:sp>
        <p:nvSpPr>
          <p:cNvPr id="169989" name="文本框 169988"/>
          <p:cNvSpPr txBox="1">
            <a:spLocks noChangeArrowheads="1"/>
          </p:cNvSpPr>
          <p:nvPr/>
        </p:nvSpPr>
        <p:spPr bwMode="auto">
          <a:xfrm>
            <a:off x="3689351" y="3248025"/>
            <a:ext cx="142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50000"/>
              </a:spcBef>
            </a:pPr>
            <a:r>
              <a:rPr lang="zh-CN" altLang="en-US" b="1">
                <a:solidFill>
                  <a:schemeClr val="tx1"/>
                </a:solidFill>
                <a:ea typeface="黑体" charset="0"/>
                <a:cs typeface="黑体" charset="0"/>
              </a:rPr>
              <a:t>分泌</a:t>
            </a:r>
          </a:p>
        </p:txBody>
      </p:sp>
      <p:sp>
        <p:nvSpPr>
          <p:cNvPr id="169990" name="矩形 169989"/>
          <p:cNvSpPr>
            <a:spLocks noChangeArrowheads="1"/>
          </p:cNvSpPr>
          <p:nvPr/>
        </p:nvSpPr>
        <p:spPr bwMode="auto">
          <a:xfrm>
            <a:off x="5139267" y="5111344"/>
            <a:ext cx="5386917" cy="543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lnSpc>
                <a:spcPct val="90000"/>
              </a:lnSpc>
              <a:spcBef>
                <a:spcPct val="0"/>
              </a:spcBef>
              <a:buFont typeface="Wingdings" charset="0"/>
              <a:buNone/>
            </a:pPr>
            <a:r>
              <a:rPr lang="zh-CN" altLang="en-US" sz="3200" b="1">
                <a:solidFill>
                  <a:schemeClr val="tx1"/>
                </a:solidFill>
                <a:ea typeface="黑体" charset="0"/>
                <a:cs typeface="黑体" charset="0"/>
              </a:rPr>
              <a:t>靶</a:t>
            </a:r>
            <a:r>
              <a:rPr lang="zh-CN" altLang="en-US" sz="3200" b="1">
                <a:solidFill>
                  <a:schemeClr val="tx1"/>
                </a:solidFill>
                <a:latin typeface="Times New Roman" charset="0"/>
                <a:ea typeface="黑体" charset="0"/>
                <a:cs typeface="黑体" charset="0"/>
              </a:rPr>
              <a:t>细胞裂解死亡</a:t>
            </a:r>
          </a:p>
        </p:txBody>
      </p:sp>
      <p:sp>
        <p:nvSpPr>
          <p:cNvPr id="169991" name="矩形 169990"/>
          <p:cNvSpPr>
            <a:spLocks noChangeArrowheads="1"/>
          </p:cNvSpPr>
          <p:nvPr/>
        </p:nvSpPr>
        <p:spPr bwMode="auto">
          <a:xfrm>
            <a:off x="5467351" y="4051300"/>
            <a:ext cx="3024716"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spcBef>
                <a:spcPct val="0"/>
              </a:spcBef>
            </a:pPr>
            <a:r>
              <a:rPr lang="zh-CN" altLang="en-US" sz="3200" b="1">
                <a:solidFill>
                  <a:schemeClr val="tx1"/>
                </a:solidFill>
                <a:latin typeface="Times New Roman" charset="0"/>
                <a:ea typeface="黑体" charset="0"/>
                <a:cs typeface="黑体" charset="0"/>
              </a:rPr>
              <a:t>靶细胞</a:t>
            </a:r>
          </a:p>
        </p:txBody>
      </p:sp>
      <p:sp>
        <p:nvSpPr>
          <p:cNvPr id="169992" name="直接连接符 169991"/>
          <p:cNvSpPr>
            <a:spLocks noChangeShapeType="1"/>
          </p:cNvSpPr>
          <p:nvPr/>
        </p:nvSpPr>
        <p:spPr bwMode="auto">
          <a:xfrm>
            <a:off x="6282268" y="1312864"/>
            <a:ext cx="4233" cy="574675"/>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69993" name="矩形 169992"/>
          <p:cNvSpPr>
            <a:spLocks noChangeArrowheads="1"/>
          </p:cNvSpPr>
          <p:nvPr/>
        </p:nvSpPr>
        <p:spPr bwMode="auto">
          <a:xfrm>
            <a:off x="4021667" y="1704976"/>
            <a:ext cx="415713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spcBef>
                <a:spcPct val="0"/>
              </a:spcBef>
            </a:pPr>
            <a:r>
              <a:rPr lang="en-US" sz="4000" b="1">
                <a:solidFill>
                  <a:srgbClr val="0066FF"/>
                </a:solidFill>
                <a:latin typeface="Times New Roman" charset="0"/>
                <a:ea typeface="黑体" charset="0"/>
                <a:cs typeface="黑体" charset="0"/>
              </a:rPr>
              <a:t>T细胞</a:t>
            </a:r>
          </a:p>
        </p:txBody>
      </p:sp>
      <p:sp>
        <p:nvSpPr>
          <p:cNvPr id="169994" name="矩形 169993"/>
          <p:cNvSpPr>
            <a:spLocks noChangeArrowheads="1"/>
          </p:cNvSpPr>
          <p:nvPr/>
        </p:nvSpPr>
        <p:spPr bwMode="auto">
          <a:xfrm>
            <a:off x="5562600" y="2908300"/>
            <a:ext cx="376766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spcBef>
                <a:spcPct val="0"/>
              </a:spcBef>
            </a:pPr>
            <a:r>
              <a:rPr lang="en-US" sz="3200" b="1">
                <a:solidFill>
                  <a:schemeClr val="tx1"/>
                </a:solidFill>
                <a:latin typeface="Times New Roman" charset="0"/>
                <a:ea typeface="黑体" charset="0"/>
                <a:cs typeface="黑体" charset="0"/>
              </a:rPr>
              <a:t>效应T细胞</a:t>
            </a:r>
          </a:p>
        </p:txBody>
      </p:sp>
      <p:sp>
        <p:nvSpPr>
          <p:cNvPr id="169995" name="直接连接符 169994"/>
          <p:cNvSpPr>
            <a:spLocks noChangeShapeType="1"/>
          </p:cNvSpPr>
          <p:nvPr/>
        </p:nvSpPr>
        <p:spPr bwMode="auto">
          <a:xfrm>
            <a:off x="7069667" y="3473451"/>
            <a:ext cx="2117" cy="644525"/>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69996" name="矩形 169995"/>
          <p:cNvSpPr>
            <a:spLocks noChangeArrowheads="1"/>
          </p:cNvSpPr>
          <p:nvPr/>
        </p:nvSpPr>
        <p:spPr bwMode="auto">
          <a:xfrm>
            <a:off x="7234767" y="3460750"/>
            <a:ext cx="285326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spcBef>
                <a:spcPct val="0"/>
              </a:spcBef>
            </a:pPr>
            <a:r>
              <a:rPr lang="zh-CN" altLang="en-US" sz="3200" b="1">
                <a:solidFill>
                  <a:schemeClr val="tx1"/>
                </a:solidFill>
                <a:latin typeface="Times New Roman" charset="0"/>
                <a:ea typeface="黑体" charset="0"/>
                <a:cs typeface="黑体" charset="0"/>
              </a:rPr>
              <a:t>密切接触</a:t>
            </a:r>
          </a:p>
        </p:txBody>
      </p:sp>
      <p:sp>
        <p:nvSpPr>
          <p:cNvPr id="169997" name="直接连接符 169996"/>
          <p:cNvSpPr>
            <a:spLocks noChangeShapeType="1"/>
          </p:cNvSpPr>
          <p:nvPr/>
        </p:nvSpPr>
        <p:spPr bwMode="auto">
          <a:xfrm>
            <a:off x="7069667" y="4660900"/>
            <a:ext cx="2117" cy="38100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69998" name="直接连接符 169997"/>
          <p:cNvSpPr>
            <a:spLocks noChangeShapeType="1"/>
          </p:cNvSpPr>
          <p:nvPr/>
        </p:nvSpPr>
        <p:spPr bwMode="auto">
          <a:xfrm>
            <a:off x="7069667" y="5651500"/>
            <a:ext cx="2117" cy="38100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69999" name="直接连接符 169998"/>
          <p:cNvSpPr>
            <a:spLocks noChangeShapeType="1"/>
          </p:cNvSpPr>
          <p:nvPr/>
        </p:nvSpPr>
        <p:spPr bwMode="auto">
          <a:xfrm flipH="1">
            <a:off x="4732867" y="2257426"/>
            <a:ext cx="886884" cy="1566863"/>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0000" name="文本框 169999"/>
          <p:cNvSpPr txBox="1">
            <a:spLocks noChangeArrowheads="1"/>
          </p:cNvSpPr>
          <p:nvPr/>
        </p:nvSpPr>
        <p:spPr bwMode="auto">
          <a:xfrm>
            <a:off x="2700867" y="3746500"/>
            <a:ext cx="2641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50000"/>
              </a:spcBef>
            </a:pPr>
            <a:r>
              <a:rPr lang="zh-CN" altLang="en-US" sz="3200" b="1">
                <a:solidFill>
                  <a:schemeClr val="tx1"/>
                </a:solidFill>
                <a:ea typeface="黑体" charset="0"/>
                <a:cs typeface="黑体" charset="0"/>
              </a:rPr>
              <a:t>淋巴因子</a:t>
            </a:r>
          </a:p>
        </p:txBody>
      </p:sp>
      <p:sp>
        <p:nvSpPr>
          <p:cNvPr id="170001" name="直接连接符 170000"/>
          <p:cNvSpPr>
            <a:spLocks noChangeShapeType="1"/>
          </p:cNvSpPr>
          <p:nvPr/>
        </p:nvSpPr>
        <p:spPr bwMode="auto">
          <a:xfrm>
            <a:off x="3587751" y="4314825"/>
            <a:ext cx="2116" cy="60960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0002" name="文本框 170001"/>
          <p:cNvSpPr txBox="1">
            <a:spLocks noChangeArrowheads="1"/>
          </p:cNvSpPr>
          <p:nvPr/>
        </p:nvSpPr>
        <p:spPr bwMode="auto">
          <a:xfrm>
            <a:off x="1828801" y="4870450"/>
            <a:ext cx="3553884"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50000"/>
              </a:spcBef>
            </a:pPr>
            <a:r>
              <a:rPr lang="zh-CN" altLang="en-US" sz="3200" b="1">
                <a:solidFill>
                  <a:schemeClr val="tx1"/>
                </a:solidFill>
                <a:ea typeface="黑体" charset="0"/>
                <a:cs typeface="黑体" charset="0"/>
              </a:rPr>
              <a:t>增强免疫效应</a:t>
            </a:r>
          </a:p>
        </p:txBody>
      </p:sp>
      <p:sp>
        <p:nvSpPr>
          <p:cNvPr id="170003" name="直接连接符 170002"/>
          <p:cNvSpPr>
            <a:spLocks noChangeShapeType="1"/>
          </p:cNvSpPr>
          <p:nvPr/>
        </p:nvSpPr>
        <p:spPr bwMode="auto">
          <a:xfrm>
            <a:off x="2774951" y="2638425"/>
            <a:ext cx="0" cy="304800"/>
          </a:xfrm>
          <a:prstGeom prst="line">
            <a:avLst/>
          </a:prstGeom>
          <a:noFill/>
          <a:ln w="412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70004" name="直接连接符 170003"/>
          <p:cNvSpPr>
            <a:spLocks noChangeShapeType="1"/>
          </p:cNvSpPr>
          <p:nvPr/>
        </p:nvSpPr>
        <p:spPr bwMode="auto">
          <a:xfrm>
            <a:off x="6320367" y="2251075"/>
            <a:ext cx="2117" cy="431800"/>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0005" name="矩形 170004"/>
          <p:cNvSpPr>
            <a:spLocks noChangeArrowheads="1"/>
          </p:cNvSpPr>
          <p:nvPr/>
        </p:nvSpPr>
        <p:spPr bwMode="auto">
          <a:xfrm>
            <a:off x="6299200" y="2274800"/>
            <a:ext cx="2853267"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90000"/>
              </a:lnSpc>
              <a:spcBef>
                <a:spcPct val="0"/>
              </a:spcBef>
              <a:buFont typeface="Wingdings" charset="0"/>
              <a:buNone/>
            </a:pPr>
            <a:r>
              <a:rPr lang="zh-CN" altLang="en-US" b="1">
                <a:solidFill>
                  <a:schemeClr val="tx1"/>
                </a:solidFill>
                <a:latin typeface="Times New Roman" charset="0"/>
                <a:ea typeface="黑体" charset="0"/>
                <a:cs typeface="黑体" charset="0"/>
              </a:rPr>
              <a:t>增殖分化</a:t>
            </a:r>
          </a:p>
        </p:txBody>
      </p:sp>
      <p:sp>
        <p:nvSpPr>
          <p:cNvPr id="170006" name="直接连接符 170005"/>
          <p:cNvSpPr>
            <a:spLocks noChangeShapeType="1"/>
          </p:cNvSpPr>
          <p:nvPr/>
        </p:nvSpPr>
        <p:spPr bwMode="auto">
          <a:xfrm>
            <a:off x="2802467" y="2663825"/>
            <a:ext cx="4673600" cy="1588"/>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0007" name="直接连接符 170006"/>
          <p:cNvSpPr>
            <a:spLocks noChangeShapeType="1"/>
          </p:cNvSpPr>
          <p:nvPr/>
        </p:nvSpPr>
        <p:spPr bwMode="auto">
          <a:xfrm>
            <a:off x="7457018" y="2681288"/>
            <a:ext cx="2116" cy="290512"/>
          </a:xfrm>
          <a:prstGeom prst="line">
            <a:avLst/>
          </a:prstGeom>
          <a:noFill/>
          <a:ln w="412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70008" name="直接连接符 170007"/>
          <p:cNvSpPr>
            <a:spLocks noChangeShapeType="1"/>
          </p:cNvSpPr>
          <p:nvPr/>
        </p:nvSpPr>
        <p:spPr bwMode="auto">
          <a:xfrm flipH="1">
            <a:off x="2417234" y="304800"/>
            <a:ext cx="3166533" cy="0"/>
          </a:xfrm>
          <a:prstGeom prst="line">
            <a:avLst/>
          </a:prstGeom>
          <a:noFill/>
          <a:ln w="41275">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0009" name="直接连接符 170008"/>
          <p:cNvSpPr>
            <a:spLocks noChangeShapeType="1"/>
          </p:cNvSpPr>
          <p:nvPr/>
        </p:nvSpPr>
        <p:spPr bwMode="auto">
          <a:xfrm>
            <a:off x="2514600" y="304801"/>
            <a:ext cx="27517" cy="2574925"/>
          </a:xfrm>
          <a:prstGeom prst="line">
            <a:avLst/>
          </a:prstGeom>
          <a:noFill/>
          <a:ln w="4127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0010" name="直接连接符 170009"/>
          <p:cNvSpPr>
            <a:spLocks noChangeShapeType="1"/>
          </p:cNvSpPr>
          <p:nvPr/>
        </p:nvSpPr>
        <p:spPr bwMode="auto">
          <a:xfrm>
            <a:off x="3994151" y="3171825"/>
            <a:ext cx="2072216" cy="12700"/>
          </a:xfrm>
          <a:prstGeom prst="line">
            <a:avLst/>
          </a:prstGeom>
          <a:noFill/>
          <a:ln w="4127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0011" name="直接连接符 170010"/>
          <p:cNvSpPr>
            <a:spLocks noChangeShapeType="1"/>
          </p:cNvSpPr>
          <p:nvPr/>
        </p:nvSpPr>
        <p:spPr bwMode="auto">
          <a:xfrm>
            <a:off x="6261100" y="425451"/>
            <a:ext cx="0" cy="454025"/>
          </a:xfrm>
          <a:prstGeom prst="line">
            <a:avLst/>
          </a:prstGeom>
          <a:noFill/>
          <a:ln w="412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70012" name="矩形 170011"/>
          <p:cNvSpPr>
            <a:spLocks noChangeArrowheads="1"/>
          </p:cNvSpPr>
          <p:nvPr/>
        </p:nvSpPr>
        <p:spPr bwMode="auto">
          <a:xfrm>
            <a:off x="6201834" y="1283951"/>
            <a:ext cx="273896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90000"/>
              </a:lnSpc>
              <a:spcBef>
                <a:spcPct val="0"/>
              </a:spcBef>
              <a:buFont typeface="Wingdings" charset="0"/>
              <a:buNone/>
            </a:pPr>
            <a:r>
              <a:rPr lang="zh-CN" altLang="en-US" sz="2400" b="1">
                <a:solidFill>
                  <a:schemeClr val="tx1"/>
                </a:solidFill>
                <a:latin typeface="Times New Roman" charset="0"/>
                <a:ea typeface="黑体" charset="0"/>
                <a:cs typeface="黑体" charset="0"/>
              </a:rPr>
              <a:t>呈递抗原</a:t>
            </a:r>
          </a:p>
        </p:txBody>
      </p:sp>
      <p:sp>
        <p:nvSpPr>
          <p:cNvPr id="170013" name="矩形 170012"/>
          <p:cNvSpPr>
            <a:spLocks noChangeArrowheads="1"/>
          </p:cNvSpPr>
          <p:nvPr/>
        </p:nvSpPr>
        <p:spPr bwMode="auto">
          <a:xfrm>
            <a:off x="4627034" y="832306"/>
            <a:ext cx="604731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lnSpc>
                <a:spcPct val="90000"/>
              </a:lnSpc>
              <a:spcBef>
                <a:spcPct val="0"/>
              </a:spcBef>
              <a:buFont typeface="Wingdings" charset="0"/>
              <a:buNone/>
            </a:pPr>
            <a:r>
              <a:rPr lang="zh-CN" altLang="en-US" b="1">
                <a:solidFill>
                  <a:schemeClr val="tx1"/>
                </a:solidFill>
                <a:latin typeface="Times New Roman" charset="0"/>
                <a:ea typeface="黑体" charset="0"/>
                <a:cs typeface="黑体" charset="0"/>
              </a:rPr>
              <a:t>吞噬细胞</a:t>
            </a:r>
            <a:r>
              <a:rPr lang="zh-CN" altLang="en-US" sz="2400" b="1">
                <a:solidFill>
                  <a:schemeClr val="tx1"/>
                </a:solidFill>
                <a:latin typeface="Times New Roman" charset="0"/>
                <a:ea typeface="黑体" charset="0"/>
                <a:cs typeface="黑体" charset="0"/>
              </a:rPr>
              <a:t>（摄取、处理）</a:t>
            </a:r>
          </a:p>
        </p:txBody>
      </p:sp>
      <p:sp>
        <p:nvSpPr>
          <p:cNvPr id="170014" name="文本框 170013"/>
          <p:cNvSpPr txBox="1">
            <a:spLocks noChangeArrowheads="1"/>
          </p:cNvSpPr>
          <p:nvPr/>
        </p:nvSpPr>
        <p:spPr bwMode="auto">
          <a:xfrm>
            <a:off x="1841501" y="736601"/>
            <a:ext cx="768351"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50000"/>
              </a:spcBef>
            </a:pPr>
            <a:r>
              <a:rPr lang="zh-CN" altLang="en-US" b="1">
                <a:solidFill>
                  <a:srgbClr val="FF0000"/>
                </a:solidFill>
                <a:ea typeface="黑体" charset="0"/>
                <a:cs typeface="黑体" charset="0"/>
              </a:rPr>
              <a:t>二次免疫</a:t>
            </a:r>
          </a:p>
        </p:txBody>
      </p:sp>
      <p:sp>
        <p:nvSpPr>
          <p:cNvPr id="170015" name="任意多边形 170014"/>
          <p:cNvSpPr>
            <a:spLocks noChangeArrowheads="1"/>
          </p:cNvSpPr>
          <p:nvPr/>
        </p:nvSpPr>
        <p:spPr bwMode="auto">
          <a:xfrm rot="-819858">
            <a:off x="1117600" y="2667000"/>
            <a:ext cx="1371600" cy="1066800"/>
          </a:xfrm>
          <a:custGeom>
            <a:avLst/>
            <a:gdLst>
              <a:gd name="T0" fmla="*/ 18795 w 21600"/>
              <a:gd name="T1" fmla="*/ 4629 h 21600"/>
              <a:gd name="T2" fmla="*/ 10799 w 21600"/>
              <a:gd name="T3" fmla="*/ 700 h 21600"/>
              <a:gd name="T4" fmla="*/ 699 w 21600"/>
              <a:gd name="T5" fmla="*/ 10800 h 21600"/>
              <a:gd name="T6" fmla="*/ 10799 w 21600"/>
              <a:gd name="T7" fmla="*/ 20900 h 21600"/>
              <a:gd name="T8" fmla="*/ 18540 w 21600"/>
              <a:gd name="T9" fmla="*/ 17288 h 21600"/>
              <a:gd name="T10" fmla="*/ 19076 w 21600"/>
              <a:gd name="T11" fmla="*/ 17737 h 21600"/>
              <a:gd name="T12" fmla="*/ 10799 w 21600"/>
              <a:gd name="T13" fmla="*/ 21599 h 21600"/>
              <a:gd name="T14" fmla="*/ -1 w 21600"/>
              <a:gd name="T15" fmla="*/ 10799 h 21600"/>
              <a:gd name="T16" fmla="*/ 10799 w 21600"/>
              <a:gd name="T17" fmla="*/ -1 h 21600"/>
              <a:gd name="T18" fmla="*/ 19349 w 21600"/>
              <a:gd name="T19" fmla="*/ 4200 h 21600"/>
              <a:gd name="T20" fmla="*/ 21487 w 21600"/>
              <a:gd name="T21" fmla="*/ 2551 h 21600"/>
              <a:gd name="T22" fmla="*/ 20936 w 21600"/>
              <a:gd name="T23" fmla="*/ 6829 h 21600"/>
              <a:gd name="T24" fmla="*/ 16658 w 21600"/>
              <a:gd name="T25" fmla="*/ 6278 h 21600"/>
              <a:gd name="T26" fmla="*/ 18795 w 21600"/>
              <a:gd name="T27" fmla="*/ 4629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00" h="21600">
                <a:moveTo>
                  <a:pt x="18795" y="4629"/>
                </a:moveTo>
                <a:cubicBezTo>
                  <a:pt x="16948" y="2239"/>
                  <a:pt x="14053" y="700"/>
                  <a:pt x="10799" y="700"/>
                </a:cubicBezTo>
                <a:cubicBezTo>
                  <a:pt x="5221" y="700"/>
                  <a:pt x="699" y="5222"/>
                  <a:pt x="699" y="10800"/>
                </a:cubicBezTo>
                <a:cubicBezTo>
                  <a:pt x="699" y="16378"/>
                  <a:pt x="5221" y="20900"/>
                  <a:pt x="10799" y="20900"/>
                </a:cubicBezTo>
                <a:cubicBezTo>
                  <a:pt x="13907" y="20900"/>
                  <a:pt x="16687" y="19496"/>
                  <a:pt x="18540" y="17288"/>
                </a:cubicBezTo>
                <a:lnTo>
                  <a:pt x="19076" y="17737"/>
                </a:lnTo>
                <a:cubicBezTo>
                  <a:pt x="17095" y="20098"/>
                  <a:pt x="14122" y="21599"/>
                  <a:pt x="10799" y="21599"/>
                </a:cubicBezTo>
                <a:cubicBezTo>
                  <a:pt x="4834" y="21599"/>
                  <a:pt x="-1" y="16764"/>
                  <a:pt x="-1" y="10799"/>
                </a:cubicBezTo>
                <a:cubicBezTo>
                  <a:pt x="-1" y="4834"/>
                  <a:pt x="4834" y="-1"/>
                  <a:pt x="10799" y="-1"/>
                </a:cubicBezTo>
                <a:cubicBezTo>
                  <a:pt x="14279" y="-1"/>
                  <a:pt x="17374" y="1645"/>
                  <a:pt x="19349" y="4200"/>
                </a:cubicBezTo>
                <a:lnTo>
                  <a:pt x="21487" y="2551"/>
                </a:lnTo>
                <a:lnTo>
                  <a:pt x="20936" y="6829"/>
                </a:lnTo>
                <a:lnTo>
                  <a:pt x="16658" y="6278"/>
                </a:lnTo>
                <a:lnTo>
                  <a:pt x="18795" y="4629"/>
                </a:lnTo>
                <a:close/>
              </a:path>
            </a:pathLst>
          </a:custGeom>
          <a:solidFill>
            <a:srgbClr val="FF0000"/>
          </a:solidFill>
          <a:ln w="9525">
            <a:solidFill>
              <a:srgbClr val="FF0000"/>
            </a:solidFill>
            <a:miter lim="800000"/>
            <a:headEnd/>
            <a:tailEnd/>
          </a:ln>
        </p:spPr>
        <p:txBody>
          <a:bodyPr/>
          <a:lstStyle/>
          <a:p>
            <a:endParaRPr lang="zh-CN" altLang="en-US"/>
          </a:p>
        </p:txBody>
      </p:sp>
      <p:sp>
        <p:nvSpPr>
          <p:cNvPr id="19487" name="文本框 170015"/>
          <p:cNvSpPr txBox="1">
            <a:spLocks noChangeArrowheads="1"/>
          </p:cNvSpPr>
          <p:nvPr/>
        </p:nvSpPr>
        <p:spPr bwMode="auto">
          <a:xfrm>
            <a:off x="-70999" y="228600"/>
            <a:ext cx="1169551"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vert="eaVert">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0"/>
              </a:spcBef>
            </a:pPr>
            <a:r>
              <a:rPr lang="zh-CN" altLang="en-US" sz="3200" b="1">
                <a:solidFill>
                  <a:srgbClr val="0000FF"/>
                </a:solidFill>
                <a:latin typeface="Calibri" charset="0"/>
                <a:ea typeface="黑体" charset="0"/>
                <a:cs typeface="黑体" charset="0"/>
              </a:rPr>
              <a:t>二、细胞免疫的过程（</a:t>
            </a:r>
            <a:r>
              <a:rPr lang="zh-CN" altLang="en-US" sz="3200" b="1">
                <a:solidFill>
                  <a:srgbClr val="FF3300"/>
                </a:solidFill>
                <a:latin typeface="Calibri" charset="0"/>
                <a:ea typeface="黑体" charset="0"/>
                <a:cs typeface="黑体" charset="0"/>
              </a:rPr>
              <a:t>细胞内</a:t>
            </a:r>
            <a:r>
              <a:rPr lang="zh-CN" altLang="en-US" sz="3200" b="1">
                <a:solidFill>
                  <a:srgbClr val="0000FF"/>
                </a:solidFill>
                <a:latin typeface="Calibri" charset="0"/>
                <a:ea typeface="黑体" charset="0"/>
                <a:cs typeface="黑体" charset="0"/>
              </a:rPr>
              <a:t>）</a:t>
            </a:r>
            <a:endParaRPr lang="zh-CN" altLang="en-US" sz="3200" b="1">
              <a:solidFill>
                <a:srgbClr val="000000"/>
              </a:solidFill>
              <a:latin typeface="Calibri" charset="0"/>
              <a:ea typeface="黑体" charset="0"/>
              <a:cs typeface="黑体" charset="0"/>
            </a:endParaRPr>
          </a:p>
        </p:txBody>
      </p:sp>
      <p:sp>
        <p:nvSpPr>
          <p:cNvPr id="170017" name="文本框 170016"/>
          <p:cNvSpPr txBox="1">
            <a:spLocks noChangeArrowheads="1"/>
          </p:cNvSpPr>
          <p:nvPr/>
        </p:nvSpPr>
        <p:spPr bwMode="auto">
          <a:xfrm>
            <a:off x="10535617" y="381000"/>
            <a:ext cx="1169551"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vert="eaVert">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50000"/>
              </a:spcBef>
            </a:pPr>
            <a:r>
              <a:rPr lang="zh-CN" altLang="en-US" sz="3200" b="1">
                <a:solidFill>
                  <a:srgbClr val="0000FF"/>
                </a:solidFill>
                <a:latin typeface="黑体" charset="0"/>
                <a:ea typeface="黑体" charset="0"/>
                <a:cs typeface="黑体" charset="0"/>
              </a:rPr>
              <a:t>主要靠效应</a:t>
            </a:r>
            <a:r>
              <a:rPr lang="en-US" altLang="zh-CN" sz="3200" b="1">
                <a:solidFill>
                  <a:srgbClr val="0000FF"/>
                </a:solidFill>
                <a:latin typeface="黑体" charset="0"/>
                <a:ea typeface="黑体" charset="0"/>
                <a:cs typeface="黑体" charset="0"/>
              </a:rPr>
              <a:t>T</a:t>
            </a:r>
            <a:r>
              <a:rPr lang="zh-CN" altLang="en-US" sz="3200" b="1">
                <a:solidFill>
                  <a:srgbClr val="0000FF"/>
                </a:solidFill>
                <a:latin typeface="黑体" charset="0"/>
                <a:ea typeface="黑体" charset="0"/>
                <a:cs typeface="黑体" charset="0"/>
              </a:rPr>
              <a:t>细胞直接接触靶细胞起作用</a:t>
            </a:r>
          </a:p>
        </p:txBody>
      </p:sp>
      <p:sp>
        <p:nvSpPr>
          <p:cNvPr id="19489" name="文本框 170017"/>
          <p:cNvSpPr txBox="1">
            <a:spLocks noChangeArrowheads="1"/>
          </p:cNvSpPr>
          <p:nvPr/>
        </p:nvSpPr>
        <p:spPr bwMode="auto">
          <a:xfrm>
            <a:off x="11582400" y="6400800"/>
            <a:ext cx="609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50000"/>
              </a:spcBef>
            </a:pPr>
            <a:r>
              <a:rPr lang="en-US" altLang="zh-CN" sz="1200" b="1">
                <a:solidFill>
                  <a:srgbClr val="000000"/>
                </a:solidFill>
                <a:latin typeface="Calibri" charset="0"/>
                <a:ea typeface="Gulim" charset="0"/>
                <a:cs typeface="Gulim" charset="0"/>
              </a:rPr>
              <a:t>10</a:t>
            </a:r>
          </a:p>
        </p:txBody>
      </p:sp>
    </p:spTree>
    <p:extLst>
      <p:ext uri="{BB962C8B-B14F-4D97-AF65-F5344CB8AC3E}">
        <p14:creationId xmlns:p14="http://schemas.microsoft.com/office/powerpoint/2010/main" val="117023569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0011"/>
                                        </p:tgtEl>
                                        <p:attrNameLst>
                                          <p:attrName>style.visibility</p:attrName>
                                        </p:attrNameLst>
                                      </p:cBhvr>
                                      <p:to>
                                        <p:strVal val="visible"/>
                                      </p:to>
                                    </p:set>
                                    <p:animEffect transition="in" filter="blinds(horizontal)">
                                      <p:cBhvr>
                                        <p:cTn id="7" dur="500"/>
                                        <p:tgtEl>
                                          <p:spTgt spid="170011"/>
                                        </p:tgtEl>
                                      </p:cBhvr>
                                    </p:animEffect>
                                  </p:childTnLst>
                                </p:cTn>
                              </p:par>
                              <p:par>
                                <p:cTn id="8" presetID="3" presetClass="entr" presetSubtype="10" fill="hold" nodeType="withEffect">
                                  <p:stCondLst>
                                    <p:cond delay="0"/>
                                  </p:stCondLst>
                                  <p:childTnLst>
                                    <p:set>
                                      <p:cBhvr>
                                        <p:cTn id="9" dur="1" fill="hold">
                                          <p:stCondLst>
                                            <p:cond delay="0"/>
                                          </p:stCondLst>
                                        </p:cTn>
                                        <p:tgtEl>
                                          <p:spTgt spid="170013">
                                            <p:txEl>
                                              <p:pRg st="0" end="0"/>
                                            </p:txEl>
                                          </p:spTgt>
                                        </p:tgtEl>
                                        <p:attrNameLst>
                                          <p:attrName>style.visibility</p:attrName>
                                        </p:attrNameLst>
                                      </p:cBhvr>
                                      <p:to>
                                        <p:strVal val="visible"/>
                                      </p:to>
                                    </p:set>
                                    <p:animEffect transition="in" filter="blinds(horizontal)">
                                      <p:cBhvr>
                                        <p:cTn id="10" dur="500"/>
                                        <p:tgtEl>
                                          <p:spTgt spid="170013">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70012"/>
                                        </p:tgtEl>
                                        <p:attrNameLst>
                                          <p:attrName>style.visibility</p:attrName>
                                        </p:attrNameLst>
                                      </p:cBhvr>
                                      <p:to>
                                        <p:strVal val="visible"/>
                                      </p:to>
                                    </p:set>
                                    <p:animEffect transition="in" filter="blinds(horizontal)">
                                      <p:cBhvr>
                                        <p:cTn id="13" dur="500"/>
                                        <p:tgtEl>
                                          <p:spTgt spid="17001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69992"/>
                                        </p:tgtEl>
                                        <p:attrNameLst>
                                          <p:attrName>style.visibility</p:attrName>
                                        </p:attrNameLst>
                                      </p:cBhvr>
                                      <p:to>
                                        <p:strVal val="visible"/>
                                      </p:to>
                                    </p:set>
                                    <p:animEffect transition="in" filter="blinds(horizontal)">
                                      <p:cBhvr>
                                        <p:cTn id="16" dur="500"/>
                                        <p:tgtEl>
                                          <p:spTgt spid="169992"/>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69993"/>
                                        </p:tgtEl>
                                        <p:attrNameLst>
                                          <p:attrName>style.visibility</p:attrName>
                                        </p:attrNameLst>
                                      </p:cBhvr>
                                      <p:to>
                                        <p:strVal val="visible"/>
                                      </p:to>
                                    </p:set>
                                    <p:animEffect transition="in" filter="blinds(horizontal)">
                                      <p:cBhvr>
                                        <p:cTn id="19" dur="500"/>
                                        <p:tgtEl>
                                          <p:spTgt spid="16999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70004"/>
                                        </p:tgtEl>
                                        <p:attrNameLst>
                                          <p:attrName>style.visibility</p:attrName>
                                        </p:attrNameLst>
                                      </p:cBhvr>
                                      <p:to>
                                        <p:strVal val="visible"/>
                                      </p:to>
                                    </p:set>
                                    <p:animEffect transition="in" filter="blinds(horizontal)">
                                      <p:cBhvr>
                                        <p:cTn id="24" dur="500"/>
                                        <p:tgtEl>
                                          <p:spTgt spid="170004"/>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70006"/>
                                        </p:tgtEl>
                                        <p:attrNameLst>
                                          <p:attrName>style.visibility</p:attrName>
                                        </p:attrNameLst>
                                      </p:cBhvr>
                                      <p:to>
                                        <p:strVal val="visible"/>
                                      </p:to>
                                    </p:set>
                                    <p:animEffect transition="in" filter="blinds(horizontal)">
                                      <p:cBhvr>
                                        <p:cTn id="27" dur="500"/>
                                        <p:tgtEl>
                                          <p:spTgt spid="170006"/>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70003"/>
                                        </p:tgtEl>
                                        <p:attrNameLst>
                                          <p:attrName>style.visibility</p:attrName>
                                        </p:attrNameLst>
                                      </p:cBhvr>
                                      <p:to>
                                        <p:strVal val="visible"/>
                                      </p:to>
                                    </p:set>
                                    <p:animEffect transition="in" filter="blinds(horizontal)">
                                      <p:cBhvr>
                                        <p:cTn id="30" dur="500"/>
                                        <p:tgtEl>
                                          <p:spTgt spid="170003"/>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70007"/>
                                        </p:tgtEl>
                                        <p:attrNameLst>
                                          <p:attrName>style.visibility</p:attrName>
                                        </p:attrNameLst>
                                      </p:cBhvr>
                                      <p:to>
                                        <p:strVal val="visible"/>
                                      </p:to>
                                    </p:set>
                                    <p:animEffect transition="in" filter="blinds(horizontal)">
                                      <p:cBhvr>
                                        <p:cTn id="33" dur="500"/>
                                        <p:tgtEl>
                                          <p:spTgt spid="170007"/>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70005"/>
                                        </p:tgtEl>
                                        <p:attrNameLst>
                                          <p:attrName>style.visibility</p:attrName>
                                        </p:attrNameLst>
                                      </p:cBhvr>
                                      <p:to>
                                        <p:strVal val="visible"/>
                                      </p:to>
                                    </p:set>
                                    <p:animEffect transition="in" filter="blinds(horizontal)">
                                      <p:cBhvr>
                                        <p:cTn id="36" dur="500"/>
                                        <p:tgtEl>
                                          <p:spTgt spid="170005"/>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69988"/>
                                        </p:tgtEl>
                                        <p:attrNameLst>
                                          <p:attrName>style.visibility</p:attrName>
                                        </p:attrNameLst>
                                      </p:cBhvr>
                                      <p:to>
                                        <p:strVal val="visible"/>
                                      </p:to>
                                    </p:set>
                                    <p:animEffect transition="in" filter="blinds(horizontal)">
                                      <p:cBhvr>
                                        <p:cTn id="39" dur="500"/>
                                        <p:tgtEl>
                                          <p:spTgt spid="169988"/>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69994"/>
                                        </p:tgtEl>
                                        <p:attrNameLst>
                                          <p:attrName>style.visibility</p:attrName>
                                        </p:attrNameLst>
                                      </p:cBhvr>
                                      <p:to>
                                        <p:strVal val="visible"/>
                                      </p:to>
                                    </p:set>
                                    <p:animEffect transition="in" filter="blinds(horizontal)">
                                      <p:cBhvr>
                                        <p:cTn id="42" dur="500"/>
                                        <p:tgtEl>
                                          <p:spTgt spid="169994"/>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69999"/>
                                        </p:tgtEl>
                                        <p:attrNameLst>
                                          <p:attrName>style.visibility</p:attrName>
                                        </p:attrNameLst>
                                      </p:cBhvr>
                                      <p:to>
                                        <p:strVal val="visible"/>
                                      </p:to>
                                    </p:set>
                                    <p:animEffect transition="in" filter="blinds(horizontal)">
                                      <p:cBhvr>
                                        <p:cTn id="45" dur="500"/>
                                        <p:tgtEl>
                                          <p:spTgt spid="169999"/>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69989"/>
                                        </p:tgtEl>
                                        <p:attrNameLst>
                                          <p:attrName>style.visibility</p:attrName>
                                        </p:attrNameLst>
                                      </p:cBhvr>
                                      <p:to>
                                        <p:strVal val="visible"/>
                                      </p:to>
                                    </p:set>
                                    <p:animEffect transition="in" filter="blinds(horizontal)">
                                      <p:cBhvr>
                                        <p:cTn id="48" dur="500"/>
                                        <p:tgtEl>
                                          <p:spTgt spid="169989"/>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70000"/>
                                        </p:tgtEl>
                                        <p:attrNameLst>
                                          <p:attrName>style.visibility</p:attrName>
                                        </p:attrNameLst>
                                      </p:cBhvr>
                                      <p:to>
                                        <p:strVal val="visible"/>
                                      </p:to>
                                    </p:set>
                                    <p:animEffect transition="in" filter="blinds(horizontal)">
                                      <p:cBhvr>
                                        <p:cTn id="51" dur="500"/>
                                        <p:tgtEl>
                                          <p:spTgt spid="170000"/>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70001"/>
                                        </p:tgtEl>
                                        <p:attrNameLst>
                                          <p:attrName>style.visibility</p:attrName>
                                        </p:attrNameLst>
                                      </p:cBhvr>
                                      <p:to>
                                        <p:strVal val="visible"/>
                                      </p:to>
                                    </p:set>
                                    <p:animEffect transition="in" filter="blinds(horizontal)">
                                      <p:cBhvr>
                                        <p:cTn id="54" dur="500"/>
                                        <p:tgtEl>
                                          <p:spTgt spid="170001"/>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170002"/>
                                        </p:tgtEl>
                                        <p:attrNameLst>
                                          <p:attrName>style.visibility</p:attrName>
                                        </p:attrNameLst>
                                      </p:cBhvr>
                                      <p:to>
                                        <p:strVal val="visible"/>
                                      </p:to>
                                    </p:set>
                                    <p:animEffect transition="in" filter="blinds(horizontal)">
                                      <p:cBhvr>
                                        <p:cTn id="57" dur="500"/>
                                        <p:tgtEl>
                                          <p:spTgt spid="17000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69995"/>
                                        </p:tgtEl>
                                        <p:attrNameLst>
                                          <p:attrName>style.visibility</p:attrName>
                                        </p:attrNameLst>
                                      </p:cBhvr>
                                      <p:to>
                                        <p:strVal val="visible"/>
                                      </p:to>
                                    </p:set>
                                    <p:animEffect transition="in" filter="blinds(horizontal)">
                                      <p:cBhvr>
                                        <p:cTn id="62" dur="500"/>
                                        <p:tgtEl>
                                          <p:spTgt spid="169995"/>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169996"/>
                                        </p:tgtEl>
                                        <p:attrNameLst>
                                          <p:attrName>style.visibility</p:attrName>
                                        </p:attrNameLst>
                                      </p:cBhvr>
                                      <p:to>
                                        <p:strVal val="visible"/>
                                      </p:to>
                                    </p:set>
                                    <p:animEffect transition="in" filter="blinds(horizontal)">
                                      <p:cBhvr>
                                        <p:cTn id="65" dur="500"/>
                                        <p:tgtEl>
                                          <p:spTgt spid="169996"/>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169991"/>
                                        </p:tgtEl>
                                        <p:attrNameLst>
                                          <p:attrName>style.visibility</p:attrName>
                                        </p:attrNameLst>
                                      </p:cBhvr>
                                      <p:to>
                                        <p:strVal val="visible"/>
                                      </p:to>
                                    </p:set>
                                    <p:animEffect transition="in" filter="blinds(horizontal)">
                                      <p:cBhvr>
                                        <p:cTn id="68" dur="500"/>
                                        <p:tgtEl>
                                          <p:spTgt spid="169991"/>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169997"/>
                                        </p:tgtEl>
                                        <p:attrNameLst>
                                          <p:attrName>style.visibility</p:attrName>
                                        </p:attrNameLst>
                                      </p:cBhvr>
                                      <p:to>
                                        <p:strVal val="visible"/>
                                      </p:to>
                                    </p:set>
                                    <p:animEffect transition="in" filter="blinds(horizontal)">
                                      <p:cBhvr>
                                        <p:cTn id="71" dur="500"/>
                                        <p:tgtEl>
                                          <p:spTgt spid="169997"/>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169990"/>
                                        </p:tgtEl>
                                        <p:attrNameLst>
                                          <p:attrName>style.visibility</p:attrName>
                                        </p:attrNameLst>
                                      </p:cBhvr>
                                      <p:to>
                                        <p:strVal val="visible"/>
                                      </p:to>
                                    </p:set>
                                    <p:animEffect transition="in" filter="blinds(horizontal)">
                                      <p:cBhvr>
                                        <p:cTn id="74" dur="500"/>
                                        <p:tgtEl>
                                          <p:spTgt spid="169990"/>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169998"/>
                                        </p:tgtEl>
                                        <p:attrNameLst>
                                          <p:attrName>style.visibility</p:attrName>
                                        </p:attrNameLst>
                                      </p:cBhvr>
                                      <p:to>
                                        <p:strVal val="visible"/>
                                      </p:to>
                                    </p:set>
                                    <p:animEffect transition="in" filter="blinds(horizontal)">
                                      <p:cBhvr>
                                        <p:cTn id="77" dur="500"/>
                                        <p:tgtEl>
                                          <p:spTgt spid="169998"/>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169986"/>
                                        </p:tgtEl>
                                        <p:attrNameLst>
                                          <p:attrName>style.visibility</p:attrName>
                                        </p:attrNameLst>
                                      </p:cBhvr>
                                      <p:to>
                                        <p:strVal val="visible"/>
                                      </p:to>
                                    </p:set>
                                    <p:animEffect transition="in" filter="blinds(horizontal)">
                                      <p:cBhvr>
                                        <p:cTn id="80" dur="500"/>
                                        <p:tgtEl>
                                          <p:spTgt spid="169986"/>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170008"/>
                                        </p:tgtEl>
                                        <p:attrNameLst>
                                          <p:attrName>style.visibility</p:attrName>
                                        </p:attrNameLst>
                                      </p:cBhvr>
                                      <p:to>
                                        <p:strVal val="visible"/>
                                      </p:to>
                                    </p:set>
                                    <p:animEffect transition="in" filter="blinds(horizontal)">
                                      <p:cBhvr>
                                        <p:cTn id="85" dur="500"/>
                                        <p:tgtEl>
                                          <p:spTgt spid="170008"/>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170009"/>
                                        </p:tgtEl>
                                        <p:attrNameLst>
                                          <p:attrName>style.visibility</p:attrName>
                                        </p:attrNameLst>
                                      </p:cBhvr>
                                      <p:to>
                                        <p:strVal val="visible"/>
                                      </p:to>
                                    </p:set>
                                    <p:animEffect transition="in" filter="blinds(horizontal)">
                                      <p:cBhvr>
                                        <p:cTn id="88" dur="500"/>
                                        <p:tgtEl>
                                          <p:spTgt spid="170009"/>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170014"/>
                                        </p:tgtEl>
                                        <p:attrNameLst>
                                          <p:attrName>style.visibility</p:attrName>
                                        </p:attrNameLst>
                                      </p:cBhvr>
                                      <p:to>
                                        <p:strVal val="visible"/>
                                      </p:to>
                                    </p:set>
                                    <p:animEffect transition="in" filter="blinds(horizontal)">
                                      <p:cBhvr>
                                        <p:cTn id="91" dur="500"/>
                                        <p:tgtEl>
                                          <p:spTgt spid="170014"/>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170015"/>
                                        </p:tgtEl>
                                        <p:attrNameLst>
                                          <p:attrName>style.visibility</p:attrName>
                                        </p:attrNameLst>
                                      </p:cBhvr>
                                      <p:to>
                                        <p:strVal val="visible"/>
                                      </p:to>
                                    </p:set>
                                    <p:animEffect transition="in" filter="blinds(horizontal)">
                                      <p:cBhvr>
                                        <p:cTn id="94" dur="500"/>
                                        <p:tgtEl>
                                          <p:spTgt spid="170015"/>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170010"/>
                                        </p:tgtEl>
                                        <p:attrNameLst>
                                          <p:attrName>style.visibility</p:attrName>
                                        </p:attrNameLst>
                                      </p:cBhvr>
                                      <p:to>
                                        <p:strVal val="visible"/>
                                      </p:to>
                                    </p:set>
                                    <p:animEffect transition="in" filter="blinds(horizontal)">
                                      <p:cBhvr>
                                        <p:cTn id="97" dur="500"/>
                                        <p:tgtEl>
                                          <p:spTgt spid="170010"/>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 presetClass="entr" presetSubtype="4" fill="hold" grpId="0" nodeType="clickEffect">
                                  <p:stCondLst>
                                    <p:cond delay="0"/>
                                  </p:stCondLst>
                                  <p:childTnLst>
                                    <p:set>
                                      <p:cBhvr>
                                        <p:cTn id="101" dur="1" fill="hold">
                                          <p:stCondLst>
                                            <p:cond delay="0"/>
                                          </p:stCondLst>
                                        </p:cTn>
                                        <p:tgtEl>
                                          <p:spTgt spid="170017"/>
                                        </p:tgtEl>
                                        <p:attrNameLst>
                                          <p:attrName>style.visibility</p:attrName>
                                        </p:attrNameLst>
                                      </p:cBhvr>
                                      <p:to>
                                        <p:strVal val="visible"/>
                                      </p:to>
                                    </p:set>
                                    <p:anim calcmode="lin" valueType="num">
                                      <p:cBhvr additive="base">
                                        <p:cTn id="102" dur="500" fill="hold"/>
                                        <p:tgtEl>
                                          <p:spTgt spid="170017"/>
                                        </p:tgtEl>
                                        <p:attrNameLst>
                                          <p:attrName>ppt_x</p:attrName>
                                        </p:attrNameLst>
                                      </p:cBhvr>
                                      <p:tavLst>
                                        <p:tav tm="0">
                                          <p:val>
                                            <p:strVal val="#ppt_x"/>
                                          </p:val>
                                        </p:tav>
                                        <p:tav tm="100000">
                                          <p:val>
                                            <p:strVal val="#ppt_x"/>
                                          </p:val>
                                        </p:tav>
                                      </p:tavLst>
                                    </p:anim>
                                    <p:anim calcmode="lin" valueType="num">
                                      <p:cBhvr additive="base">
                                        <p:cTn id="103" dur="500" fill="hold"/>
                                        <p:tgtEl>
                                          <p:spTgt spid="1700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6" grpId="0"/>
      <p:bldP spid="169988" grpId="0"/>
      <p:bldP spid="169989" grpId="0"/>
      <p:bldP spid="169990" grpId="0"/>
      <p:bldP spid="169991" grpId="0"/>
      <p:bldP spid="169992" grpId="0" animBg="1"/>
      <p:bldP spid="169993" grpId="0"/>
      <p:bldP spid="169994" grpId="0"/>
      <p:bldP spid="169995" grpId="0" animBg="1"/>
      <p:bldP spid="169996" grpId="0"/>
      <p:bldP spid="169997" grpId="0" animBg="1"/>
      <p:bldP spid="169998" grpId="0" animBg="1"/>
      <p:bldP spid="169999" grpId="0" animBg="1"/>
      <p:bldP spid="170000" grpId="0"/>
      <p:bldP spid="170001" grpId="0" animBg="1"/>
      <p:bldP spid="170002" grpId="0"/>
      <p:bldP spid="170003" grpId="0" animBg="1"/>
      <p:bldP spid="170004" grpId="0" animBg="1"/>
      <p:bldP spid="170005" grpId="0"/>
      <p:bldP spid="170006" grpId="0" animBg="1"/>
      <p:bldP spid="170007" grpId="0" animBg="1"/>
      <p:bldP spid="170008" grpId="0" animBg="1"/>
      <p:bldP spid="170009" grpId="0" animBg="1"/>
      <p:bldP spid="170010" grpId="0" animBg="1"/>
      <p:bldP spid="170011" grpId="0" animBg="1"/>
      <p:bldP spid="170012" grpId="0"/>
      <p:bldP spid="170014" grpId="0"/>
      <p:bldP spid="170015" grpId="0" animBg="1"/>
      <p:bldP spid="1700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文本框 168961"/>
          <p:cNvSpPr txBox="1"/>
          <p:nvPr/>
        </p:nvSpPr>
        <p:spPr>
          <a:xfrm>
            <a:off x="258234" y="4879975"/>
            <a:ext cx="11472333" cy="1384300"/>
          </a:xfrm>
          <a:prstGeom prst="rect">
            <a:avLst/>
          </a:prstGeom>
          <a:noFill/>
          <a:ln w="9525">
            <a:noFill/>
          </a:ln>
        </p:spPr>
        <p:txBody>
          <a:bodyPr>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0"/>
              </a:spcBef>
            </a:pPr>
            <a:r>
              <a:rPr lang="en-US" altLang="zh-CN" b="1">
                <a:solidFill>
                  <a:schemeClr val="tx1"/>
                </a:solidFill>
                <a:latin typeface="宋体" charset="0"/>
              </a:rPr>
              <a:t>1.a</a:t>
            </a:r>
            <a:r>
              <a:rPr lang="zh-CN" altLang="en-US" b="1">
                <a:solidFill>
                  <a:schemeClr val="tx1"/>
                </a:solidFill>
                <a:latin typeface="宋体" charset="0"/>
              </a:rPr>
              <a:t>，</a:t>
            </a:r>
            <a:r>
              <a:rPr lang="en-US" altLang="zh-CN" b="1">
                <a:solidFill>
                  <a:schemeClr val="tx1"/>
                </a:solidFill>
                <a:latin typeface="宋体" charset="0"/>
              </a:rPr>
              <a:t>b</a:t>
            </a:r>
            <a:r>
              <a:rPr lang="zh-CN" altLang="en-US" b="1">
                <a:solidFill>
                  <a:schemeClr val="tx1"/>
                </a:solidFill>
                <a:latin typeface="宋体" charset="0"/>
              </a:rPr>
              <a:t>各表示什么？</a:t>
            </a:r>
          </a:p>
          <a:p>
            <a:pPr>
              <a:spcBef>
                <a:spcPct val="0"/>
              </a:spcBef>
            </a:pPr>
            <a:r>
              <a:rPr lang="zh-CN" altLang="en-US">
                <a:solidFill>
                  <a:schemeClr val="tx2"/>
                </a:solidFill>
                <a:effectLst>
                  <a:outerShdw blurRad="38100" dist="38100" dir="2700000" algn="tl">
                    <a:srgbClr val="DDDDDD"/>
                  </a:outerShdw>
                </a:effectLst>
                <a:latin typeface="Garamond" charset="0"/>
              </a:rPr>
              <a:t> </a:t>
            </a:r>
            <a:endParaRPr lang="en-US" altLang="zh-CN" b="1">
              <a:solidFill>
                <a:schemeClr val="tx1"/>
              </a:solidFill>
              <a:latin typeface="宋体" charset="0"/>
            </a:endParaRPr>
          </a:p>
          <a:p>
            <a:pPr>
              <a:spcBef>
                <a:spcPct val="0"/>
              </a:spcBef>
            </a:pPr>
            <a:r>
              <a:rPr lang="en-US" altLang="zh-CN" b="1">
                <a:solidFill>
                  <a:schemeClr val="tx1"/>
                </a:solidFill>
                <a:latin typeface="宋体" charset="0"/>
              </a:rPr>
              <a:t>2.</a:t>
            </a:r>
            <a:r>
              <a:rPr lang="zh-CN" altLang="en-US" b="1">
                <a:solidFill>
                  <a:schemeClr val="tx1"/>
                </a:solidFill>
                <a:latin typeface="Garamond" charset="0"/>
              </a:rPr>
              <a:t>记忆细胞的二次应答有何特点？</a:t>
            </a:r>
            <a:endParaRPr lang="zh-CN" altLang="en-US" b="1">
              <a:solidFill>
                <a:schemeClr val="tx1"/>
              </a:solidFill>
              <a:latin typeface="宋体" charset="0"/>
            </a:endParaRPr>
          </a:p>
        </p:txBody>
      </p:sp>
      <p:pic>
        <p:nvPicPr>
          <p:cNvPr id="20482" name="图片 168962" descr="sw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752600"/>
            <a:ext cx="93472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8965" name="矩形 168964"/>
          <p:cNvSpPr>
            <a:spLocks noChangeArrowheads="1"/>
          </p:cNvSpPr>
          <p:nvPr/>
        </p:nvSpPr>
        <p:spPr bwMode="auto">
          <a:xfrm>
            <a:off x="4588933" y="4724401"/>
            <a:ext cx="660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en-US" altLang="zh-CN" b="1">
                <a:solidFill>
                  <a:srgbClr val="0000FF"/>
                </a:solidFill>
                <a:latin typeface="黑体" charset="0"/>
                <a:ea typeface="黑体" charset="0"/>
                <a:cs typeface="黑体" charset="0"/>
              </a:rPr>
              <a:t>a</a:t>
            </a:r>
            <a:r>
              <a:rPr lang="zh-CN" altLang="en-US" b="1">
                <a:solidFill>
                  <a:srgbClr val="0000FF"/>
                </a:solidFill>
                <a:latin typeface="黑体" charset="0"/>
                <a:ea typeface="黑体" charset="0"/>
                <a:cs typeface="黑体" charset="0"/>
              </a:rPr>
              <a:t>为抗体浓度 </a:t>
            </a:r>
            <a:r>
              <a:rPr lang="en-US" altLang="zh-CN" b="1">
                <a:solidFill>
                  <a:srgbClr val="0000FF"/>
                </a:solidFill>
                <a:latin typeface="黑体" charset="0"/>
                <a:ea typeface="黑体" charset="0"/>
                <a:cs typeface="黑体" charset="0"/>
              </a:rPr>
              <a:t>b</a:t>
            </a:r>
            <a:r>
              <a:rPr lang="zh-CN" altLang="en-US" b="1">
                <a:solidFill>
                  <a:srgbClr val="0000FF"/>
                </a:solidFill>
                <a:latin typeface="黑体" charset="0"/>
                <a:ea typeface="黑体" charset="0"/>
                <a:cs typeface="黑体" charset="0"/>
              </a:rPr>
              <a:t>为患病程度</a:t>
            </a:r>
          </a:p>
        </p:txBody>
      </p:sp>
      <p:sp>
        <p:nvSpPr>
          <p:cNvPr id="168967" name="矩形 168966"/>
          <p:cNvSpPr>
            <a:spLocks noChangeArrowheads="1"/>
          </p:cNvSpPr>
          <p:nvPr/>
        </p:nvSpPr>
        <p:spPr bwMode="auto">
          <a:xfrm>
            <a:off x="7336367" y="5511801"/>
            <a:ext cx="406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zh-CN" altLang="en-US" b="1">
                <a:solidFill>
                  <a:srgbClr val="0000FF"/>
                </a:solidFill>
                <a:latin typeface="黑体" charset="0"/>
                <a:ea typeface="黑体" charset="0"/>
                <a:cs typeface="黑体" charset="0"/>
              </a:rPr>
              <a:t>二次免疫既快且强</a:t>
            </a:r>
          </a:p>
        </p:txBody>
      </p:sp>
      <p:sp>
        <p:nvSpPr>
          <p:cNvPr id="20485" name="矩形 168967"/>
          <p:cNvSpPr>
            <a:spLocks noChangeArrowheads="1"/>
          </p:cNvSpPr>
          <p:nvPr/>
        </p:nvSpPr>
        <p:spPr bwMode="auto">
          <a:xfrm>
            <a:off x="304800" y="533401"/>
            <a:ext cx="11379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p>
            <a:r>
              <a:rPr lang="zh-CN" altLang="en-US" sz="2400" b="1">
                <a:solidFill>
                  <a:srgbClr val="FF3300"/>
                </a:solidFill>
                <a:latin typeface="Calibri" charset="0"/>
              </a:rPr>
              <a:t>二次免疫反应：</a:t>
            </a:r>
            <a:r>
              <a:rPr lang="zh-CN" altLang="en-US" sz="2400" b="1">
                <a:solidFill>
                  <a:srgbClr val="000000"/>
                </a:solidFill>
                <a:latin typeface="Calibri" charset="0"/>
              </a:rPr>
              <a:t>相同抗原再次入侵时，记忆细胞很快地作出反应，即很快分裂产生新的效应细胞和记忆细胞，效应细胞最终消灭抗原，此为二次免疫反应。</a:t>
            </a:r>
          </a:p>
        </p:txBody>
      </p:sp>
      <p:sp>
        <p:nvSpPr>
          <p:cNvPr id="20486" name="矩形 168968"/>
          <p:cNvSpPr>
            <a:spLocks noChangeArrowheads="1"/>
          </p:cNvSpPr>
          <p:nvPr/>
        </p:nvSpPr>
        <p:spPr bwMode="auto">
          <a:xfrm>
            <a:off x="304801" y="-73025"/>
            <a:ext cx="27238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nSpc>
                <a:spcPct val="140000"/>
              </a:lnSpc>
              <a:spcBef>
                <a:spcPct val="0"/>
              </a:spcBef>
            </a:pPr>
            <a:r>
              <a:rPr lang="zh-CN" altLang="en-US" b="1">
                <a:solidFill>
                  <a:srgbClr val="0000FF"/>
                </a:solidFill>
                <a:latin typeface="Calibri" charset="0"/>
                <a:ea typeface="黑体" charset="0"/>
                <a:cs typeface="黑体" charset="0"/>
              </a:rPr>
              <a:t>记忆细胞与二次免疫反应</a:t>
            </a:r>
          </a:p>
        </p:txBody>
      </p:sp>
      <p:sp>
        <p:nvSpPr>
          <p:cNvPr id="20487" name="直接连接符 168970"/>
          <p:cNvSpPr>
            <a:spLocks noChangeShapeType="1"/>
          </p:cNvSpPr>
          <p:nvPr/>
        </p:nvSpPr>
        <p:spPr bwMode="auto">
          <a:xfrm>
            <a:off x="3454400" y="914400"/>
            <a:ext cx="1422400"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8" name="文本框 168971"/>
          <p:cNvSpPr txBox="1">
            <a:spLocks noChangeArrowheads="1"/>
          </p:cNvSpPr>
          <p:nvPr/>
        </p:nvSpPr>
        <p:spPr bwMode="auto">
          <a:xfrm>
            <a:off x="11785600" y="6507164"/>
            <a:ext cx="304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50000"/>
              </a:spcBef>
            </a:pPr>
            <a:r>
              <a:rPr lang="en-US" altLang="zh-CN" sz="1200" b="1">
                <a:solidFill>
                  <a:srgbClr val="000000"/>
                </a:solidFill>
                <a:latin typeface="Calibri" charset="0"/>
                <a:ea typeface="Gulim" charset="0"/>
                <a:cs typeface="Gulim" charset="0"/>
              </a:rPr>
              <a:t>9</a:t>
            </a:r>
          </a:p>
        </p:txBody>
      </p:sp>
    </p:spTree>
    <p:extLst>
      <p:ext uri="{BB962C8B-B14F-4D97-AF65-F5344CB8AC3E}">
        <p14:creationId xmlns:p14="http://schemas.microsoft.com/office/powerpoint/2010/main" val="27644061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8967"/>
                                        </p:tgtEl>
                                        <p:attrNameLst>
                                          <p:attrName>style.visibility</p:attrName>
                                        </p:attrNameLst>
                                      </p:cBhvr>
                                      <p:to>
                                        <p:strVal val="visible"/>
                                      </p:to>
                                    </p:set>
                                    <p:anim calcmode="lin" valueType="num">
                                      <p:cBhvr additive="base">
                                        <p:cTn id="7" dur="500" fill="hold"/>
                                        <p:tgtEl>
                                          <p:spTgt spid="168967"/>
                                        </p:tgtEl>
                                        <p:attrNameLst>
                                          <p:attrName>ppt_x</p:attrName>
                                        </p:attrNameLst>
                                      </p:cBhvr>
                                      <p:tavLst>
                                        <p:tav tm="0">
                                          <p:val>
                                            <p:strVal val="#ppt_x"/>
                                          </p:val>
                                        </p:tav>
                                        <p:tav tm="100000">
                                          <p:val>
                                            <p:strVal val="#ppt_x"/>
                                          </p:val>
                                        </p:tav>
                                      </p:tavLst>
                                    </p:anim>
                                    <p:anim calcmode="lin" valueType="num">
                                      <p:cBhvr additive="base">
                                        <p:cTn id="8" dur="500" fill="hold"/>
                                        <p:tgtEl>
                                          <p:spTgt spid="16896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8965"/>
                                        </p:tgtEl>
                                        <p:attrNameLst>
                                          <p:attrName>style.visibility</p:attrName>
                                        </p:attrNameLst>
                                      </p:cBhvr>
                                      <p:to>
                                        <p:strVal val="visible"/>
                                      </p:to>
                                    </p:set>
                                    <p:anim calcmode="lin" valueType="num">
                                      <p:cBhvr additive="base">
                                        <p:cTn id="13" dur="500" fill="hold"/>
                                        <p:tgtEl>
                                          <p:spTgt spid="168965"/>
                                        </p:tgtEl>
                                        <p:attrNameLst>
                                          <p:attrName>ppt_x</p:attrName>
                                        </p:attrNameLst>
                                      </p:cBhvr>
                                      <p:tavLst>
                                        <p:tav tm="0">
                                          <p:val>
                                            <p:strVal val="#ppt_x"/>
                                          </p:val>
                                        </p:tav>
                                        <p:tav tm="100000">
                                          <p:val>
                                            <p:strVal val="#ppt_x"/>
                                          </p:val>
                                        </p:tav>
                                      </p:tavLst>
                                    </p:anim>
                                    <p:anim calcmode="lin" valueType="num">
                                      <p:cBhvr additive="base">
                                        <p:cTn id="14" dur="500" fill="hold"/>
                                        <p:tgtEl>
                                          <p:spTgt spid="1689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5" grpId="0"/>
      <p:bldP spid="16896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矩形 118785"/>
          <p:cNvSpPr>
            <a:spLocks noChangeArrowheads="1"/>
          </p:cNvSpPr>
          <p:nvPr/>
        </p:nvSpPr>
        <p:spPr bwMode="auto">
          <a:xfrm>
            <a:off x="1930400" y="228601"/>
            <a:ext cx="6494085" cy="707886"/>
          </a:xfrm>
          <a:prstGeom prst="rect">
            <a:avLst/>
          </a:prstGeom>
          <a:noFill/>
          <a:ln>
            <a:noFill/>
          </a:ln>
          <a:effectLst>
            <a:outerShdw blurRad="63500" dist="38099"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spcBef>
                <a:spcPct val="0"/>
              </a:spcBef>
            </a:pPr>
            <a:r>
              <a:rPr lang="en-US" altLang="zh-CN" sz="4000" b="1">
                <a:solidFill>
                  <a:srgbClr val="FF3300"/>
                </a:solidFill>
                <a:latin typeface="Times New Roman" charset="0"/>
                <a:ea typeface="华文中宋" charset="0"/>
                <a:cs typeface="华文中宋" charset="0"/>
              </a:rPr>
              <a:t>3</a:t>
            </a:r>
            <a:r>
              <a:rPr lang="zh-CN" altLang="en-US" sz="4000" b="1">
                <a:solidFill>
                  <a:srgbClr val="FF3300"/>
                </a:solidFill>
                <a:latin typeface="Times New Roman" charset="0"/>
                <a:ea typeface="华文中宋" charset="0"/>
                <a:cs typeface="华文中宋" charset="0"/>
              </a:rPr>
              <a:t>、</a:t>
            </a:r>
            <a:r>
              <a:rPr lang="zh-CN" altLang="en-US" sz="3600" b="1">
                <a:solidFill>
                  <a:srgbClr val="FF3300"/>
                </a:solidFill>
                <a:latin typeface="Times New Roman" charset="0"/>
                <a:ea typeface="黑体" charset="0"/>
                <a:cs typeface="黑体" charset="0"/>
              </a:rPr>
              <a:t>体液免疫与细胞免疫的关系</a:t>
            </a:r>
          </a:p>
        </p:txBody>
      </p:sp>
      <p:sp>
        <p:nvSpPr>
          <p:cNvPr id="21506" name="矩形 118787"/>
          <p:cNvSpPr>
            <a:spLocks noChangeArrowheads="1"/>
          </p:cNvSpPr>
          <p:nvPr/>
        </p:nvSpPr>
        <p:spPr bwMode="auto">
          <a:xfrm>
            <a:off x="2641600" y="5602288"/>
            <a:ext cx="9144000" cy="96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lstStyle/>
          <a:p>
            <a:pPr algn="ctr"/>
            <a:r>
              <a:rPr lang="zh-CN" altLang="en-US" b="1">
                <a:solidFill>
                  <a:schemeClr val="tx1"/>
                </a:solidFill>
              </a:rPr>
              <a:t>相互配合，共同发挥作用</a:t>
            </a:r>
          </a:p>
        </p:txBody>
      </p:sp>
      <p:sp>
        <p:nvSpPr>
          <p:cNvPr id="21507" name="矩形 118788"/>
          <p:cNvSpPr>
            <a:spLocks noChangeArrowheads="1"/>
          </p:cNvSpPr>
          <p:nvPr/>
        </p:nvSpPr>
        <p:spPr bwMode="auto">
          <a:xfrm>
            <a:off x="406400" y="5602288"/>
            <a:ext cx="2235200" cy="96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lstStyle/>
          <a:p>
            <a:pPr algn="ctr"/>
            <a:r>
              <a:rPr lang="zh-CN" altLang="en-US">
                <a:solidFill>
                  <a:schemeClr val="tx1"/>
                </a:solidFill>
              </a:rPr>
              <a:t>相互关系</a:t>
            </a:r>
          </a:p>
        </p:txBody>
      </p:sp>
      <p:sp>
        <p:nvSpPr>
          <p:cNvPr id="21508" name="矩形 118789"/>
          <p:cNvSpPr>
            <a:spLocks noChangeArrowheads="1"/>
          </p:cNvSpPr>
          <p:nvPr/>
        </p:nvSpPr>
        <p:spPr bwMode="auto">
          <a:xfrm>
            <a:off x="7213600" y="4230688"/>
            <a:ext cx="4572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lstStyle/>
          <a:p>
            <a:r>
              <a:rPr lang="zh-CN" altLang="en-US" b="1">
                <a:solidFill>
                  <a:schemeClr val="tx1"/>
                </a:solidFill>
              </a:rPr>
              <a:t>效应</a:t>
            </a:r>
            <a:r>
              <a:rPr lang="en-US" altLang="zh-CN" b="1">
                <a:solidFill>
                  <a:schemeClr val="tx1"/>
                </a:solidFill>
              </a:rPr>
              <a:t>T</a:t>
            </a:r>
            <a:r>
              <a:rPr lang="zh-CN" altLang="en-US" b="1">
                <a:solidFill>
                  <a:schemeClr val="tx1"/>
                </a:solidFill>
              </a:rPr>
              <a:t>细胞与靶细胞接触，使靶细胞破裂</a:t>
            </a:r>
          </a:p>
        </p:txBody>
      </p:sp>
      <p:sp>
        <p:nvSpPr>
          <p:cNvPr id="21509" name="矩形 118790"/>
          <p:cNvSpPr>
            <a:spLocks noChangeArrowheads="1"/>
          </p:cNvSpPr>
          <p:nvPr/>
        </p:nvSpPr>
        <p:spPr bwMode="auto">
          <a:xfrm>
            <a:off x="2641600" y="4230688"/>
            <a:ext cx="4572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lstStyle/>
          <a:p>
            <a:r>
              <a:rPr lang="en-US" altLang="zh-CN"/>
              <a:t> </a:t>
            </a:r>
            <a:r>
              <a:rPr lang="zh-CN" altLang="en-US" b="1">
                <a:solidFill>
                  <a:schemeClr val="tx1"/>
                </a:solidFill>
              </a:rPr>
              <a:t>浆细胞产生抗体与抗原结合</a:t>
            </a:r>
          </a:p>
        </p:txBody>
      </p:sp>
      <p:sp>
        <p:nvSpPr>
          <p:cNvPr id="21510" name="矩形 118791"/>
          <p:cNvSpPr>
            <a:spLocks noChangeArrowheads="1"/>
          </p:cNvSpPr>
          <p:nvPr/>
        </p:nvSpPr>
        <p:spPr bwMode="auto">
          <a:xfrm>
            <a:off x="406400" y="4230688"/>
            <a:ext cx="2235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lstStyle/>
          <a:p>
            <a:pPr algn="ctr"/>
            <a:r>
              <a:rPr lang="zh-CN" altLang="en-US">
                <a:solidFill>
                  <a:schemeClr val="tx1"/>
                </a:solidFill>
              </a:rPr>
              <a:t>产生效应</a:t>
            </a:r>
          </a:p>
          <a:p>
            <a:pPr algn="ctr"/>
            <a:r>
              <a:rPr lang="zh-CN" altLang="en-US">
                <a:solidFill>
                  <a:schemeClr val="tx1"/>
                </a:solidFill>
              </a:rPr>
              <a:t>方式</a:t>
            </a:r>
          </a:p>
        </p:txBody>
      </p:sp>
      <p:sp>
        <p:nvSpPr>
          <p:cNvPr id="21511" name="矩形 118792"/>
          <p:cNvSpPr>
            <a:spLocks noChangeArrowheads="1"/>
          </p:cNvSpPr>
          <p:nvPr/>
        </p:nvSpPr>
        <p:spPr bwMode="auto">
          <a:xfrm>
            <a:off x="7213600" y="3200400"/>
            <a:ext cx="457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lstStyle/>
          <a:p>
            <a:pPr algn="ctr"/>
            <a:r>
              <a:rPr lang="zh-CN" altLang="en-US" b="1">
                <a:solidFill>
                  <a:schemeClr val="tx1"/>
                </a:solidFill>
              </a:rPr>
              <a:t>效应</a:t>
            </a:r>
            <a:r>
              <a:rPr lang="en-US" altLang="zh-CN" b="1">
                <a:solidFill>
                  <a:schemeClr val="tx1"/>
                </a:solidFill>
              </a:rPr>
              <a:t>T</a:t>
            </a:r>
            <a:r>
              <a:rPr lang="zh-CN" altLang="en-US" b="1">
                <a:solidFill>
                  <a:schemeClr val="tx1"/>
                </a:solidFill>
              </a:rPr>
              <a:t>细胞</a:t>
            </a:r>
          </a:p>
        </p:txBody>
      </p:sp>
      <p:sp>
        <p:nvSpPr>
          <p:cNvPr id="21512" name="矩形 118793"/>
          <p:cNvSpPr>
            <a:spLocks noChangeArrowheads="1"/>
          </p:cNvSpPr>
          <p:nvPr/>
        </p:nvSpPr>
        <p:spPr bwMode="auto">
          <a:xfrm>
            <a:off x="2641600" y="3200400"/>
            <a:ext cx="457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lstStyle/>
          <a:p>
            <a:pPr algn="ctr"/>
            <a:r>
              <a:rPr lang="zh-CN" altLang="en-US" b="1">
                <a:solidFill>
                  <a:schemeClr val="tx1"/>
                </a:solidFill>
              </a:rPr>
              <a:t>浆细胞</a:t>
            </a:r>
          </a:p>
        </p:txBody>
      </p:sp>
      <p:sp>
        <p:nvSpPr>
          <p:cNvPr id="21513" name="矩形 118794"/>
          <p:cNvSpPr>
            <a:spLocks noChangeArrowheads="1"/>
          </p:cNvSpPr>
          <p:nvPr/>
        </p:nvSpPr>
        <p:spPr bwMode="auto">
          <a:xfrm>
            <a:off x="406400" y="3200400"/>
            <a:ext cx="22352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lstStyle/>
          <a:p>
            <a:pPr algn="ctr"/>
            <a:r>
              <a:rPr lang="zh-CN" altLang="en-US">
                <a:solidFill>
                  <a:schemeClr val="tx1"/>
                </a:solidFill>
              </a:rPr>
              <a:t>产生效应</a:t>
            </a:r>
          </a:p>
          <a:p>
            <a:pPr algn="ctr"/>
            <a:r>
              <a:rPr lang="zh-CN" altLang="en-US">
                <a:solidFill>
                  <a:schemeClr val="tx1"/>
                </a:solidFill>
              </a:rPr>
              <a:t>细胞</a:t>
            </a:r>
          </a:p>
        </p:txBody>
      </p:sp>
      <p:sp>
        <p:nvSpPr>
          <p:cNvPr id="21514" name="矩形 118795"/>
          <p:cNvSpPr>
            <a:spLocks noChangeArrowheads="1"/>
          </p:cNvSpPr>
          <p:nvPr/>
        </p:nvSpPr>
        <p:spPr bwMode="auto">
          <a:xfrm>
            <a:off x="7213600" y="2062164"/>
            <a:ext cx="4572000"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lstStyle/>
          <a:p>
            <a:pPr algn="ctr"/>
            <a:r>
              <a:rPr lang="zh-CN" altLang="en-US" b="1">
                <a:solidFill>
                  <a:schemeClr val="tx1"/>
                </a:solidFill>
              </a:rPr>
              <a:t>靶细胞</a:t>
            </a:r>
          </a:p>
        </p:txBody>
      </p:sp>
      <p:sp>
        <p:nvSpPr>
          <p:cNvPr id="21515" name="矩形 118796"/>
          <p:cNvSpPr>
            <a:spLocks noChangeArrowheads="1"/>
          </p:cNvSpPr>
          <p:nvPr/>
        </p:nvSpPr>
        <p:spPr bwMode="auto">
          <a:xfrm>
            <a:off x="2946400" y="2362200"/>
            <a:ext cx="3759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lstStyle/>
          <a:p>
            <a:pPr algn="ctr"/>
            <a:r>
              <a:rPr lang="zh-CN" altLang="en-US" b="1">
                <a:solidFill>
                  <a:schemeClr val="tx1"/>
                </a:solidFill>
              </a:rPr>
              <a:t>抗原</a:t>
            </a:r>
          </a:p>
          <a:p>
            <a:pPr algn="ctr"/>
            <a:endParaRPr lang="zh-CN" altLang="en-US" b="1">
              <a:solidFill>
                <a:schemeClr val="tx1"/>
              </a:solidFill>
            </a:endParaRPr>
          </a:p>
        </p:txBody>
      </p:sp>
      <p:sp>
        <p:nvSpPr>
          <p:cNvPr id="21516" name="矩形 118797"/>
          <p:cNvSpPr>
            <a:spLocks noChangeArrowheads="1"/>
          </p:cNvSpPr>
          <p:nvPr/>
        </p:nvSpPr>
        <p:spPr bwMode="auto">
          <a:xfrm>
            <a:off x="406400" y="2062164"/>
            <a:ext cx="2235200"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lstStyle/>
          <a:p>
            <a:pPr algn="ctr"/>
            <a:r>
              <a:rPr lang="zh-CN" altLang="en-US">
                <a:solidFill>
                  <a:schemeClr val="tx1"/>
                </a:solidFill>
              </a:rPr>
              <a:t>作用对象</a:t>
            </a:r>
          </a:p>
        </p:txBody>
      </p:sp>
      <p:sp>
        <p:nvSpPr>
          <p:cNvPr id="21517" name="矩形 118798"/>
          <p:cNvSpPr>
            <a:spLocks noChangeArrowheads="1"/>
          </p:cNvSpPr>
          <p:nvPr/>
        </p:nvSpPr>
        <p:spPr bwMode="auto">
          <a:xfrm>
            <a:off x="7213600" y="1066801"/>
            <a:ext cx="4572000"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lstStyle/>
          <a:p>
            <a:pPr algn="ctr"/>
            <a:r>
              <a:rPr lang="zh-CN" altLang="en-US" b="1">
                <a:solidFill>
                  <a:schemeClr val="tx1"/>
                </a:solidFill>
              </a:rPr>
              <a:t>细胞免疫</a:t>
            </a:r>
          </a:p>
        </p:txBody>
      </p:sp>
      <p:sp>
        <p:nvSpPr>
          <p:cNvPr id="21518" name="矩形 118799"/>
          <p:cNvSpPr>
            <a:spLocks noChangeArrowheads="1"/>
          </p:cNvSpPr>
          <p:nvPr/>
        </p:nvSpPr>
        <p:spPr bwMode="auto">
          <a:xfrm>
            <a:off x="2641600" y="1066801"/>
            <a:ext cx="4572000"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p>
        </p:txBody>
      </p:sp>
      <p:sp>
        <p:nvSpPr>
          <p:cNvPr id="21519" name="矩形 118800"/>
          <p:cNvSpPr>
            <a:spLocks noChangeArrowheads="1"/>
          </p:cNvSpPr>
          <p:nvPr/>
        </p:nvSpPr>
        <p:spPr bwMode="auto">
          <a:xfrm>
            <a:off x="406400" y="1066801"/>
            <a:ext cx="2235200"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lstStyle/>
          <a:p>
            <a:pPr algn="ctr"/>
            <a:r>
              <a:rPr lang="zh-CN" altLang="en-US">
                <a:solidFill>
                  <a:schemeClr val="tx1"/>
                </a:solidFill>
              </a:rPr>
              <a:t>项目</a:t>
            </a:r>
          </a:p>
        </p:txBody>
      </p:sp>
      <p:sp>
        <p:nvSpPr>
          <p:cNvPr id="21520" name="直接连接符 118801"/>
          <p:cNvSpPr>
            <a:spLocks noChangeShapeType="1"/>
          </p:cNvSpPr>
          <p:nvPr/>
        </p:nvSpPr>
        <p:spPr bwMode="auto">
          <a:xfrm>
            <a:off x="406400" y="1066800"/>
            <a:ext cx="11379200" cy="0"/>
          </a:xfrm>
          <a:prstGeom prst="line">
            <a:avLst/>
          </a:prstGeom>
          <a:noFill/>
          <a:ln w="28575" cap="sq">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521" name="直接连接符 118802"/>
          <p:cNvSpPr>
            <a:spLocks noChangeShapeType="1"/>
          </p:cNvSpPr>
          <p:nvPr/>
        </p:nvSpPr>
        <p:spPr bwMode="auto">
          <a:xfrm>
            <a:off x="406400" y="2062163"/>
            <a:ext cx="11379200" cy="0"/>
          </a:xfrm>
          <a:prstGeom prst="line">
            <a:avLst/>
          </a:prstGeom>
          <a:noFill/>
          <a:ln w="28575">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522" name="直接连接符 118803"/>
          <p:cNvSpPr>
            <a:spLocks noChangeShapeType="1"/>
          </p:cNvSpPr>
          <p:nvPr/>
        </p:nvSpPr>
        <p:spPr bwMode="auto">
          <a:xfrm>
            <a:off x="406400" y="3200400"/>
            <a:ext cx="11379200" cy="0"/>
          </a:xfrm>
          <a:prstGeom prst="line">
            <a:avLst/>
          </a:prstGeom>
          <a:noFill/>
          <a:ln w="28575">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523" name="直接连接符 118804"/>
          <p:cNvSpPr>
            <a:spLocks noChangeShapeType="1"/>
          </p:cNvSpPr>
          <p:nvPr/>
        </p:nvSpPr>
        <p:spPr bwMode="auto">
          <a:xfrm>
            <a:off x="406400" y="4230688"/>
            <a:ext cx="11379200" cy="0"/>
          </a:xfrm>
          <a:prstGeom prst="line">
            <a:avLst/>
          </a:prstGeom>
          <a:noFill/>
          <a:ln w="28575">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524" name="直接连接符 118805"/>
          <p:cNvSpPr>
            <a:spLocks noChangeShapeType="1"/>
          </p:cNvSpPr>
          <p:nvPr/>
        </p:nvSpPr>
        <p:spPr bwMode="auto">
          <a:xfrm>
            <a:off x="406400" y="5602288"/>
            <a:ext cx="11379200" cy="0"/>
          </a:xfrm>
          <a:prstGeom prst="line">
            <a:avLst/>
          </a:prstGeom>
          <a:noFill/>
          <a:ln w="28575">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525" name="直接连接符 118806"/>
          <p:cNvSpPr>
            <a:spLocks noChangeShapeType="1"/>
          </p:cNvSpPr>
          <p:nvPr/>
        </p:nvSpPr>
        <p:spPr bwMode="auto">
          <a:xfrm>
            <a:off x="406400" y="6572250"/>
            <a:ext cx="11379200" cy="0"/>
          </a:xfrm>
          <a:prstGeom prst="line">
            <a:avLst/>
          </a:prstGeom>
          <a:noFill/>
          <a:ln w="28575" cap="sq">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526" name="直接连接符 118807"/>
          <p:cNvSpPr>
            <a:spLocks noChangeShapeType="1"/>
          </p:cNvSpPr>
          <p:nvPr/>
        </p:nvSpPr>
        <p:spPr bwMode="auto">
          <a:xfrm>
            <a:off x="406400" y="1066800"/>
            <a:ext cx="0" cy="5505450"/>
          </a:xfrm>
          <a:prstGeom prst="line">
            <a:avLst/>
          </a:prstGeom>
          <a:noFill/>
          <a:ln w="28575" cap="sq">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527" name="直接连接符 118808"/>
          <p:cNvSpPr>
            <a:spLocks noChangeShapeType="1"/>
          </p:cNvSpPr>
          <p:nvPr/>
        </p:nvSpPr>
        <p:spPr bwMode="auto">
          <a:xfrm>
            <a:off x="2641600" y="1066800"/>
            <a:ext cx="0" cy="5505450"/>
          </a:xfrm>
          <a:prstGeom prst="line">
            <a:avLst/>
          </a:prstGeom>
          <a:noFill/>
          <a:ln w="28575">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528" name="直接连接符 118809"/>
          <p:cNvSpPr>
            <a:spLocks noChangeShapeType="1"/>
          </p:cNvSpPr>
          <p:nvPr/>
        </p:nvSpPr>
        <p:spPr bwMode="auto">
          <a:xfrm>
            <a:off x="7213600" y="1066800"/>
            <a:ext cx="0" cy="4535488"/>
          </a:xfrm>
          <a:prstGeom prst="line">
            <a:avLst/>
          </a:prstGeom>
          <a:noFill/>
          <a:ln w="28575">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529" name="直接连接符 118810"/>
          <p:cNvSpPr>
            <a:spLocks noChangeShapeType="1"/>
          </p:cNvSpPr>
          <p:nvPr/>
        </p:nvSpPr>
        <p:spPr bwMode="auto">
          <a:xfrm>
            <a:off x="11785600" y="1066800"/>
            <a:ext cx="0" cy="5505450"/>
          </a:xfrm>
          <a:prstGeom prst="line">
            <a:avLst/>
          </a:prstGeom>
          <a:noFill/>
          <a:ln w="28575" cap="sq">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530" name="文本框 118811"/>
          <p:cNvSpPr txBox="1">
            <a:spLocks noChangeArrowheads="1"/>
          </p:cNvSpPr>
          <p:nvPr/>
        </p:nvSpPr>
        <p:spPr bwMode="auto">
          <a:xfrm>
            <a:off x="4572000" y="6469063"/>
            <a:ext cx="314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50000"/>
              </a:spcBef>
            </a:pPr>
            <a:endParaRPr lang="zh-CN" b="1">
              <a:solidFill>
                <a:srgbClr val="08080C"/>
              </a:solidFill>
              <a:ea typeface="华文细黑" charset="0"/>
              <a:cs typeface="华文细黑" charset="0"/>
            </a:endParaRPr>
          </a:p>
        </p:txBody>
      </p:sp>
      <p:sp>
        <p:nvSpPr>
          <p:cNvPr id="21531" name="文本框 118812"/>
          <p:cNvSpPr txBox="1">
            <a:spLocks noChangeArrowheads="1"/>
          </p:cNvSpPr>
          <p:nvPr/>
        </p:nvSpPr>
        <p:spPr bwMode="auto">
          <a:xfrm>
            <a:off x="3454400" y="1371601"/>
            <a:ext cx="274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50000"/>
              </a:spcBef>
            </a:pPr>
            <a:r>
              <a:rPr lang="zh-CN" altLang="en-US" b="1">
                <a:solidFill>
                  <a:schemeClr val="tx1"/>
                </a:solidFill>
                <a:latin typeface="Tahoma" charset="0"/>
              </a:rPr>
              <a:t>体液免疫</a:t>
            </a:r>
            <a:r>
              <a:rPr lang="zh-CN" altLang="en-US">
                <a:solidFill>
                  <a:schemeClr val="tx1"/>
                </a:solidFill>
                <a:latin typeface="Tahoma" charset="0"/>
              </a:rPr>
              <a:t>  </a:t>
            </a:r>
          </a:p>
        </p:txBody>
      </p:sp>
    </p:spTree>
    <p:extLst>
      <p:ext uri="{BB962C8B-B14F-4D97-AF65-F5344CB8AC3E}">
        <p14:creationId xmlns:p14="http://schemas.microsoft.com/office/powerpoint/2010/main" val="348958060"/>
      </p:ext>
    </p:extLst>
  </p:cSld>
  <p:clrMapOvr>
    <a:masterClrMapping/>
  </p:clrMapOvr>
  <p:transition xmlns:p14="http://schemas.microsoft.com/office/powerpoint/2010/main" spd="med">
    <p:zoom/>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8786"/>
                                        </p:tgtEl>
                                        <p:attrNameLst>
                                          <p:attrName>style.visibility</p:attrName>
                                        </p:attrNameLst>
                                      </p:cBhvr>
                                      <p:to>
                                        <p:strVal val="visible"/>
                                      </p:to>
                                    </p:set>
                                    <p:anim calcmode="lin" valueType="num">
                                      <p:cBhvr additive="base">
                                        <p:cTn id="7" dur="500" fill="hold"/>
                                        <p:tgtEl>
                                          <p:spTgt spid="118786"/>
                                        </p:tgtEl>
                                        <p:attrNameLst>
                                          <p:attrName>ppt_x</p:attrName>
                                        </p:attrNameLst>
                                      </p:cBhvr>
                                      <p:tavLst>
                                        <p:tav tm="0">
                                          <p:val>
                                            <p:strVal val="0-#ppt_w/2"/>
                                          </p:val>
                                        </p:tav>
                                        <p:tav tm="100000">
                                          <p:val>
                                            <p:strVal val="#ppt_x"/>
                                          </p:val>
                                        </p:tav>
                                      </p:tavLst>
                                    </p:anim>
                                    <p:anim calcmode="lin" valueType="num">
                                      <p:cBhvr additive="base">
                                        <p:cTn id="8" dur="500" fill="hold"/>
                                        <p:tgtEl>
                                          <p:spTgt spid="1187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文本占位符 172034"/>
          <p:cNvSpPr>
            <a:spLocks noGrp="1" noChangeArrowheads="1"/>
          </p:cNvSpPr>
          <p:nvPr>
            <p:ph idx="1"/>
          </p:nvPr>
        </p:nvSpPr>
        <p:spPr>
          <a:xfrm>
            <a:off x="609600" y="381000"/>
            <a:ext cx="10972800" cy="3810000"/>
          </a:xfrm>
        </p:spPr>
        <p:txBody>
          <a:bodyPr/>
          <a:lstStyle/>
          <a:p>
            <a:pPr>
              <a:buFontTx/>
              <a:buNone/>
            </a:pPr>
            <a:r>
              <a:rPr lang="en-US" altLang="zh-CN">
                <a:latin typeface="Arial" charset="0"/>
                <a:ea typeface="宋体" charset="0"/>
              </a:rPr>
              <a:t>1.</a:t>
            </a:r>
            <a:r>
              <a:rPr lang="zh-CN" altLang="en-US">
                <a:latin typeface="Arial" charset="0"/>
                <a:ea typeface="宋体" charset="0"/>
              </a:rPr>
              <a:t>抗原和抗体</a:t>
            </a:r>
          </a:p>
          <a:p>
            <a:pPr>
              <a:buFontTx/>
              <a:buNone/>
            </a:pPr>
            <a:r>
              <a:rPr lang="zh-CN" altLang="en-US">
                <a:latin typeface="Arial" charset="0"/>
                <a:ea typeface="宋体" charset="0"/>
              </a:rPr>
              <a:t>（</a:t>
            </a:r>
            <a:r>
              <a:rPr lang="en-US" altLang="zh-CN">
                <a:latin typeface="Arial" charset="0"/>
                <a:ea typeface="宋体" charset="0"/>
              </a:rPr>
              <a:t>1</a:t>
            </a:r>
            <a:r>
              <a:rPr lang="zh-CN" altLang="en-US">
                <a:latin typeface="Arial" charset="0"/>
                <a:ea typeface="宋体" charset="0"/>
              </a:rPr>
              <a:t>）成分：抗原并非都是蛋白质，但抗体一定是蛋白质</a:t>
            </a:r>
          </a:p>
          <a:p>
            <a:pPr>
              <a:buFontTx/>
              <a:buNone/>
            </a:pPr>
            <a:r>
              <a:rPr lang="zh-CN" altLang="en-US">
                <a:latin typeface="Arial" charset="0"/>
                <a:ea typeface="宋体" charset="0"/>
              </a:rPr>
              <a:t>（</a:t>
            </a:r>
            <a:r>
              <a:rPr lang="en-US" altLang="zh-CN">
                <a:latin typeface="Arial" charset="0"/>
                <a:ea typeface="宋体" charset="0"/>
              </a:rPr>
              <a:t>2</a:t>
            </a:r>
            <a:r>
              <a:rPr lang="zh-CN" altLang="en-US">
                <a:latin typeface="Arial" charset="0"/>
                <a:ea typeface="宋体" charset="0"/>
              </a:rPr>
              <a:t>）来源：抗原并非都是外来物质（异物性），体内衰老、癌变的细胞也是抗原；抗体是人体受抗原刺激后产生的，但也可通过免疫治疗输入。</a:t>
            </a:r>
          </a:p>
        </p:txBody>
      </p:sp>
      <p:sp>
        <p:nvSpPr>
          <p:cNvPr id="22530" name="文本框 172035"/>
          <p:cNvSpPr txBox="1">
            <a:spLocks noChangeArrowheads="1"/>
          </p:cNvSpPr>
          <p:nvPr/>
        </p:nvSpPr>
        <p:spPr bwMode="auto">
          <a:xfrm>
            <a:off x="1524000" y="5029201"/>
            <a:ext cx="152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50000"/>
              </a:spcBef>
            </a:pPr>
            <a:endParaRPr lang="zh-CN"/>
          </a:p>
        </p:txBody>
      </p:sp>
      <p:sp>
        <p:nvSpPr>
          <p:cNvPr id="22531" name="文本框 172036"/>
          <p:cNvSpPr txBox="1">
            <a:spLocks noChangeArrowheads="1"/>
          </p:cNvSpPr>
          <p:nvPr/>
        </p:nvSpPr>
        <p:spPr bwMode="auto">
          <a:xfrm>
            <a:off x="406400" y="4191000"/>
            <a:ext cx="10972800" cy="301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50000"/>
              </a:spcBef>
            </a:pPr>
            <a:r>
              <a:rPr lang="en-US" altLang="zh-CN" sz="3200">
                <a:solidFill>
                  <a:schemeClr val="tx1"/>
                </a:solidFill>
              </a:rPr>
              <a:t>2.T</a:t>
            </a:r>
            <a:r>
              <a:rPr lang="zh-CN" altLang="en-US" sz="3200">
                <a:solidFill>
                  <a:schemeClr val="tx1"/>
                </a:solidFill>
              </a:rPr>
              <a:t>细胞和</a:t>
            </a:r>
            <a:r>
              <a:rPr lang="en-US" altLang="zh-CN" sz="3200">
                <a:solidFill>
                  <a:schemeClr val="tx1"/>
                </a:solidFill>
              </a:rPr>
              <a:t>B</a:t>
            </a:r>
            <a:r>
              <a:rPr lang="zh-CN" altLang="en-US" sz="3200">
                <a:solidFill>
                  <a:schemeClr val="tx1"/>
                </a:solidFill>
              </a:rPr>
              <a:t>细胞的形成不需要抗原的刺激，而浆细胞和效应</a:t>
            </a:r>
            <a:r>
              <a:rPr lang="en-US" altLang="zh-CN" sz="3200">
                <a:solidFill>
                  <a:schemeClr val="tx1"/>
                </a:solidFill>
              </a:rPr>
              <a:t>T</a:t>
            </a:r>
            <a:r>
              <a:rPr lang="zh-CN" altLang="en-US" sz="3200">
                <a:solidFill>
                  <a:schemeClr val="tx1"/>
                </a:solidFill>
              </a:rPr>
              <a:t>细胞的形成需要抗原的刺激。</a:t>
            </a:r>
          </a:p>
          <a:p>
            <a:pPr>
              <a:spcBef>
                <a:spcPct val="50000"/>
              </a:spcBef>
            </a:pPr>
            <a:r>
              <a:rPr lang="en-US" altLang="zh-CN" sz="3200">
                <a:solidFill>
                  <a:schemeClr val="tx1"/>
                </a:solidFill>
              </a:rPr>
              <a:t>3.</a:t>
            </a:r>
            <a:r>
              <a:rPr lang="zh-CN" altLang="en-US" sz="3200">
                <a:solidFill>
                  <a:schemeClr val="tx1"/>
                </a:solidFill>
              </a:rPr>
              <a:t>免疫活性物质并非都由免疫细胞产生，如唾液腺、泪腺细胞都可产生溶菌酶。</a:t>
            </a:r>
          </a:p>
          <a:p>
            <a:pPr>
              <a:spcBef>
                <a:spcPct val="50000"/>
              </a:spcBef>
            </a:pPr>
            <a:endParaRPr lang="zh-CN" altLang="en-US" sz="3200">
              <a:solidFill>
                <a:schemeClr val="tx1"/>
              </a:solidFill>
            </a:endParaRPr>
          </a:p>
        </p:txBody>
      </p:sp>
    </p:spTree>
    <p:extLst>
      <p:ext uri="{BB962C8B-B14F-4D97-AF65-F5344CB8AC3E}">
        <p14:creationId xmlns:p14="http://schemas.microsoft.com/office/powerpoint/2010/main" val="4287259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框 163842"/>
          <p:cNvSpPr txBox="1">
            <a:spLocks noChangeArrowheads="1"/>
          </p:cNvSpPr>
          <p:nvPr/>
        </p:nvSpPr>
        <p:spPr bwMode="auto">
          <a:xfrm>
            <a:off x="1117600" y="2590801"/>
            <a:ext cx="1320800" cy="792163"/>
          </a:xfrm>
          <a:prstGeom prst="rect">
            <a:avLst/>
          </a:prstGeom>
          <a:noFill/>
          <a:ln w="12700"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50000"/>
              </a:spcBef>
            </a:pPr>
            <a:r>
              <a:rPr lang="zh-CN" altLang="en-US" sz="1800" b="1">
                <a:solidFill>
                  <a:schemeClr val="tx1"/>
                </a:solidFill>
              </a:rPr>
              <a:t>人体三</a:t>
            </a:r>
          </a:p>
          <a:p>
            <a:pPr>
              <a:spcBef>
                <a:spcPct val="50000"/>
              </a:spcBef>
            </a:pPr>
            <a:r>
              <a:rPr lang="zh-CN" altLang="en-US" sz="1800" b="1">
                <a:solidFill>
                  <a:schemeClr val="tx1"/>
                </a:solidFill>
              </a:rPr>
              <a:t>道防线</a:t>
            </a:r>
          </a:p>
        </p:txBody>
      </p:sp>
      <p:sp>
        <p:nvSpPr>
          <p:cNvPr id="23555" name="左大括号 163843"/>
          <p:cNvSpPr>
            <a:spLocks/>
          </p:cNvSpPr>
          <p:nvPr/>
        </p:nvSpPr>
        <p:spPr bwMode="auto">
          <a:xfrm>
            <a:off x="2540000" y="2057400"/>
            <a:ext cx="101600" cy="1981200"/>
          </a:xfrm>
          <a:prstGeom prst="leftBrace">
            <a:avLst>
              <a:gd name="adj1" fmla="val 216065"/>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56" name="文本框 163844"/>
          <p:cNvSpPr txBox="1">
            <a:spLocks noChangeArrowheads="1"/>
          </p:cNvSpPr>
          <p:nvPr/>
        </p:nvSpPr>
        <p:spPr bwMode="auto">
          <a:xfrm>
            <a:off x="2844800" y="2133601"/>
            <a:ext cx="2032000" cy="379413"/>
          </a:xfrm>
          <a:prstGeom prst="rect">
            <a:avLst/>
          </a:prstGeom>
          <a:noFill/>
          <a:ln w="12700"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50000"/>
              </a:spcBef>
            </a:pPr>
            <a:r>
              <a:rPr lang="zh-CN" altLang="en-US" sz="1800" b="1">
                <a:solidFill>
                  <a:schemeClr val="tx1"/>
                </a:solidFill>
              </a:rPr>
              <a:t>第一道防线</a:t>
            </a:r>
          </a:p>
        </p:txBody>
      </p:sp>
      <p:sp>
        <p:nvSpPr>
          <p:cNvPr id="23557" name="文本框 163845"/>
          <p:cNvSpPr txBox="1">
            <a:spLocks noChangeArrowheads="1"/>
          </p:cNvSpPr>
          <p:nvPr/>
        </p:nvSpPr>
        <p:spPr bwMode="auto">
          <a:xfrm>
            <a:off x="2844800" y="2819401"/>
            <a:ext cx="2032000" cy="379413"/>
          </a:xfrm>
          <a:prstGeom prst="rect">
            <a:avLst/>
          </a:prstGeom>
          <a:noFill/>
          <a:ln w="12700"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50000"/>
              </a:spcBef>
            </a:pPr>
            <a:r>
              <a:rPr lang="zh-CN" altLang="en-US" sz="1800" b="1">
                <a:solidFill>
                  <a:schemeClr val="tx1"/>
                </a:solidFill>
              </a:rPr>
              <a:t>第二道防线</a:t>
            </a:r>
          </a:p>
        </p:txBody>
      </p:sp>
      <p:sp>
        <p:nvSpPr>
          <p:cNvPr id="23558" name="文本框 163846"/>
          <p:cNvSpPr txBox="1">
            <a:spLocks noChangeArrowheads="1"/>
          </p:cNvSpPr>
          <p:nvPr/>
        </p:nvSpPr>
        <p:spPr bwMode="auto">
          <a:xfrm>
            <a:off x="2844800" y="3581401"/>
            <a:ext cx="2032000" cy="379413"/>
          </a:xfrm>
          <a:prstGeom prst="rect">
            <a:avLst/>
          </a:prstGeom>
          <a:noFill/>
          <a:ln w="12700"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50000"/>
              </a:spcBef>
            </a:pPr>
            <a:r>
              <a:rPr lang="zh-CN" altLang="en-US" sz="1800" b="1">
                <a:solidFill>
                  <a:schemeClr val="tx1"/>
                </a:solidFill>
              </a:rPr>
              <a:t>第三道防线</a:t>
            </a:r>
          </a:p>
        </p:txBody>
      </p:sp>
      <p:sp>
        <p:nvSpPr>
          <p:cNvPr id="23559" name="右大括号 163847"/>
          <p:cNvSpPr>
            <a:spLocks/>
          </p:cNvSpPr>
          <p:nvPr/>
        </p:nvSpPr>
        <p:spPr bwMode="auto">
          <a:xfrm>
            <a:off x="4978400" y="1981200"/>
            <a:ext cx="304800" cy="1295400"/>
          </a:xfrm>
          <a:prstGeom prst="rightBrace">
            <a:avLst>
              <a:gd name="adj1" fmla="val 47091"/>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60" name="文本框 163848"/>
          <p:cNvSpPr txBox="1">
            <a:spLocks noChangeArrowheads="1"/>
          </p:cNvSpPr>
          <p:nvPr/>
        </p:nvSpPr>
        <p:spPr bwMode="auto">
          <a:xfrm>
            <a:off x="5384800" y="2438401"/>
            <a:ext cx="2336800" cy="379413"/>
          </a:xfrm>
          <a:prstGeom prst="rect">
            <a:avLst/>
          </a:prstGeom>
          <a:noFill/>
          <a:ln w="12700"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50000"/>
              </a:spcBef>
            </a:pPr>
            <a:r>
              <a:rPr lang="zh-CN" altLang="en-US" sz="1800" b="1">
                <a:solidFill>
                  <a:schemeClr val="tx1"/>
                </a:solidFill>
              </a:rPr>
              <a:t>非特异性免疫</a:t>
            </a:r>
          </a:p>
        </p:txBody>
      </p:sp>
      <p:sp>
        <p:nvSpPr>
          <p:cNvPr id="23561" name="直接连接符 163849"/>
          <p:cNvSpPr>
            <a:spLocks noChangeShapeType="1"/>
          </p:cNvSpPr>
          <p:nvPr/>
        </p:nvSpPr>
        <p:spPr bwMode="auto">
          <a:xfrm>
            <a:off x="4978400" y="3733800"/>
            <a:ext cx="508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3562" name="文本框 163850"/>
          <p:cNvSpPr txBox="1">
            <a:spLocks noChangeArrowheads="1"/>
          </p:cNvSpPr>
          <p:nvPr/>
        </p:nvSpPr>
        <p:spPr bwMode="auto">
          <a:xfrm>
            <a:off x="5588000" y="3581401"/>
            <a:ext cx="1930400" cy="379413"/>
          </a:xfrm>
          <a:prstGeom prst="rect">
            <a:avLst/>
          </a:prstGeom>
          <a:noFill/>
          <a:ln w="12700"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50000"/>
              </a:spcBef>
            </a:pPr>
            <a:r>
              <a:rPr lang="zh-CN" altLang="en-US" sz="1800" b="1">
                <a:solidFill>
                  <a:schemeClr val="tx1"/>
                </a:solidFill>
              </a:rPr>
              <a:t>特异性免疫</a:t>
            </a:r>
          </a:p>
        </p:txBody>
      </p:sp>
      <p:sp>
        <p:nvSpPr>
          <p:cNvPr id="23563" name="左大括号 163851"/>
          <p:cNvSpPr>
            <a:spLocks/>
          </p:cNvSpPr>
          <p:nvPr/>
        </p:nvSpPr>
        <p:spPr bwMode="auto">
          <a:xfrm>
            <a:off x="7823200" y="2133600"/>
            <a:ext cx="101600" cy="914400"/>
          </a:xfrm>
          <a:prstGeom prst="leftBrace">
            <a:avLst>
              <a:gd name="adj1" fmla="val 100000"/>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64" name="左大括号 163852"/>
          <p:cNvSpPr>
            <a:spLocks/>
          </p:cNvSpPr>
          <p:nvPr/>
        </p:nvSpPr>
        <p:spPr bwMode="auto">
          <a:xfrm>
            <a:off x="7823200" y="3276600"/>
            <a:ext cx="203200" cy="914400"/>
          </a:xfrm>
          <a:prstGeom prst="leftBrace">
            <a:avLst>
              <a:gd name="adj1" fmla="val 50000"/>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65" name="文本框 163853"/>
          <p:cNvSpPr txBox="1">
            <a:spLocks noChangeArrowheads="1"/>
          </p:cNvSpPr>
          <p:nvPr/>
        </p:nvSpPr>
        <p:spPr bwMode="auto">
          <a:xfrm>
            <a:off x="8229600" y="2133601"/>
            <a:ext cx="1930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50000"/>
              </a:spcBef>
            </a:pPr>
            <a:r>
              <a:rPr lang="zh-CN" altLang="en-US" sz="1800" b="1">
                <a:solidFill>
                  <a:schemeClr val="tx1"/>
                </a:solidFill>
              </a:rPr>
              <a:t>物质基础</a:t>
            </a:r>
          </a:p>
        </p:txBody>
      </p:sp>
      <p:sp>
        <p:nvSpPr>
          <p:cNvPr id="23566" name="文本框 163854"/>
          <p:cNvSpPr txBox="1">
            <a:spLocks noChangeArrowheads="1"/>
          </p:cNvSpPr>
          <p:nvPr/>
        </p:nvSpPr>
        <p:spPr bwMode="auto">
          <a:xfrm>
            <a:off x="8331200" y="2590801"/>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50000"/>
              </a:spcBef>
            </a:pPr>
            <a:r>
              <a:rPr lang="zh-CN" altLang="en-US" sz="1800" b="1">
                <a:solidFill>
                  <a:schemeClr val="tx1"/>
                </a:solidFill>
              </a:rPr>
              <a:t>特点</a:t>
            </a:r>
          </a:p>
        </p:txBody>
      </p:sp>
      <p:sp>
        <p:nvSpPr>
          <p:cNvPr id="23567" name="文本框 163855"/>
          <p:cNvSpPr txBox="1">
            <a:spLocks noChangeArrowheads="1"/>
          </p:cNvSpPr>
          <p:nvPr/>
        </p:nvSpPr>
        <p:spPr bwMode="auto">
          <a:xfrm>
            <a:off x="8128000" y="3200401"/>
            <a:ext cx="1625600" cy="379413"/>
          </a:xfrm>
          <a:prstGeom prst="rect">
            <a:avLst/>
          </a:prstGeom>
          <a:noFill/>
          <a:ln w="12700"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50000"/>
              </a:spcBef>
            </a:pPr>
            <a:r>
              <a:rPr lang="zh-CN" altLang="en-US" sz="1800" b="1">
                <a:solidFill>
                  <a:schemeClr val="tx1"/>
                </a:solidFill>
              </a:rPr>
              <a:t>物质基础</a:t>
            </a:r>
          </a:p>
        </p:txBody>
      </p:sp>
      <p:sp>
        <p:nvSpPr>
          <p:cNvPr id="23568" name="文本框 163856"/>
          <p:cNvSpPr txBox="1">
            <a:spLocks noChangeArrowheads="1"/>
          </p:cNvSpPr>
          <p:nvPr/>
        </p:nvSpPr>
        <p:spPr bwMode="auto">
          <a:xfrm>
            <a:off x="8128000" y="37338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50000"/>
              </a:spcBef>
            </a:pPr>
            <a:r>
              <a:rPr lang="zh-CN" altLang="en-US" sz="1800" b="1">
                <a:solidFill>
                  <a:schemeClr val="tx1"/>
                </a:solidFill>
              </a:rPr>
              <a:t>特点</a:t>
            </a:r>
          </a:p>
        </p:txBody>
      </p:sp>
      <p:sp>
        <p:nvSpPr>
          <p:cNvPr id="23569" name="直接连接符 163857"/>
          <p:cNvSpPr>
            <a:spLocks noChangeShapeType="1"/>
          </p:cNvSpPr>
          <p:nvPr/>
        </p:nvSpPr>
        <p:spPr bwMode="auto">
          <a:xfrm>
            <a:off x="9855200" y="3352800"/>
            <a:ext cx="4064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3570" name="文本框 163858"/>
          <p:cNvSpPr txBox="1">
            <a:spLocks noChangeArrowheads="1"/>
          </p:cNvSpPr>
          <p:nvPr/>
        </p:nvSpPr>
        <p:spPr bwMode="auto">
          <a:xfrm>
            <a:off x="10363200" y="3200401"/>
            <a:ext cx="1524000" cy="379413"/>
          </a:xfrm>
          <a:prstGeom prst="rect">
            <a:avLst/>
          </a:prstGeom>
          <a:noFill/>
          <a:ln w="12700"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50000"/>
              </a:spcBef>
            </a:pPr>
            <a:r>
              <a:rPr lang="zh-CN" altLang="en-US" sz="1800" b="1">
                <a:solidFill>
                  <a:schemeClr val="tx1"/>
                </a:solidFill>
              </a:rPr>
              <a:t>免疫系统</a:t>
            </a:r>
          </a:p>
        </p:txBody>
      </p:sp>
      <p:sp>
        <p:nvSpPr>
          <p:cNvPr id="23571" name="文本框 163859"/>
          <p:cNvSpPr txBox="1">
            <a:spLocks noChangeArrowheads="1"/>
          </p:cNvSpPr>
          <p:nvPr/>
        </p:nvSpPr>
        <p:spPr bwMode="auto">
          <a:xfrm>
            <a:off x="203200" y="2743200"/>
            <a:ext cx="812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50000"/>
              </a:spcBef>
            </a:pPr>
            <a:r>
              <a:rPr lang="zh-CN" altLang="en-US" sz="1800" b="1">
                <a:solidFill>
                  <a:srgbClr val="FF0000"/>
                </a:solidFill>
              </a:rPr>
              <a:t>二、</a:t>
            </a:r>
          </a:p>
        </p:txBody>
      </p:sp>
      <p:sp>
        <p:nvSpPr>
          <p:cNvPr id="23572" name="文本框 163860"/>
          <p:cNvSpPr txBox="1">
            <a:spLocks noChangeArrowheads="1"/>
          </p:cNvSpPr>
          <p:nvPr/>
        </p:nvSpPr>
        <p:spPr bwMode="auto">
          <a:xfrm>
            <a:off x="406400" y="1436688"/>
            <a:ext cx="3454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50000"/>
              </a:spcBef>
            </a:pPr>
            <a:r>
              <a:rPr lang="zh-CN" altLang="en-US" sz="1800" b="1">
                <a:solidFill>
                  <a:srgbClr val="FF0000"/>
                </a:solidFill>
              </a:rPr>
              <a:t>一、</a:t>
            </a:r>
            <a:r>
              <a:rPr lang="zh-CN" altLang="en-US" sz="1800" b="1">
                <a:solidFill>
                  <a:schemeClr val="tx1"/>
                </a:solidFill>
              </a:rPr>
              <a:t>免疫系统的组成</a:t>
            </a:r>
          </a:p>
        </p:txBody>
      </p:sp>
      <p:sp>
        <p:nvSpPr>
          <p:cNvPr id="23573" name="文本框 163861"/>
          <p:cNvSpPr txBox="1">
            <a:spLocks noChangeArrowheads="1"/>
          </p:cNvSpPr>
          <p:nvPr/>
        </p:nvSpPr>
        <p:spPr bwMode="auto">
          <a:xfrm>
            <a:off x="203200" y="5638801"/>
            <a:ext cx="386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50000"/>
              </a:spcBef>
            </a:pPr>
            <a:r>
              <a:rPr lang="zh-CN" altLang="en-US" sz="1800" b="1">
                <a:solidFill>
                  <a:srgbClr val="FF0000"/>
                </a:solidFill>
              </a:rPr>
              <a:t>三、</a:t>
            </a:r>
            <a:r>
              <a:rPr lang="zh-CN" altLang="en-US" sz="1800" b="1">
                <a:solidFill>
                  <a:schemeClr val="tx1"/>
                </a:solidFill>
              </a:rPr>
              <a:t>特异性免疫的类型</a:t>
            </a:r>
          </a:p>
        </p:txBody>
      </p:sp>
      <p:sp>
        <p:nvSpPr>
          <p:cNvPr id="23574" name="左大括号 163862"/>
          <p:cNvSpPr>
            <a:spLocks/>
          </p:cNvSpPr>
          <p:nvPr/>
        </p:nvSpPr>
        <p:spPr bwMode="auto">
          <a:xfrm>
            <a:off x="4064000" y="5181600"/>
            <a:ext cx="203200" cy="1447800"/>
          </a:xfrm>
          <a:prstGeom prst="leftBrace">
            <a:avLst>
              <a:gd name="adj1" fmla="val 78947"/>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75" name="文本框 163863"/>
          <p:cNvSpPr txBox="1">
            <a:spLocks noChangeArrowheads="1"/>
          </p:cNvSpPr>
          <p:nvPr/>
        </p:nvSpPr>
        <p:spPr bwMode="auto">
          <a:xfrm>
            <a:off x="4673600" y="5105401"/>
            <a:ext cx="1625600" cy="379413"/>
          </a:xfrm>
          <a:prstGeom prst="rect">
            <a:avLst/>
          </a:prstGeom>
          <a:noFill/>
          <a:ln w="12700"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50000"/>
              </a:spcBef>
            </a:pPr>
            <a:r>
              <a:rPr lang="zh-CN" altLang="en-US" sz="1800" b="1">
                <a:solidFill>
                  <a:schemeClr val="tx1"/>
                </a:solidFill>
              </a:rPr>
              <a:t>体液免疫</a:t>
            </a:r>
          </a:p>
        </p:txBody>
      </p:sp>
      <p:sp>
        <p:nvSpPr>
          <p:cNvPr id="23576" name="文本框 163864"/>
          <p:cNvSpPr txBox="1">
            <a:spLocks noChangeArrowheads="1"/>
          </p:cNvSpPr>
          <p:nvPr/>
        </p:nvSpPr>
        <p:spPr bwMode="auto">
          <a:xfrm>
            <a:off x="4673600" y="6172201"/>
            <a:ext cx="1625600" cy="379413"/>
          </a:xfrm>
          <a:prstGeom prst="rect">
            <a:avLst/>
          </a:prstGeom>
          <a:noFill/>
          <a:ln w="12700"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50000"/>
              </a:spcBef>
            </a:pPr>
            <a:r>
              <a:rPr lang="zh-CN" altLang="en-US" sz="1800" b="1">
                <a:solidFill>
                  <a:schemeClr val="tx1"/>
                </a:solidFill>
              </a:rPr>
              <a:t>细胞免疫</a:t>
            </a:r>
          </a:p>
        </p:txBody>
      </p:sp>
      <p:sp>
        <p:nvSpPr>
          <p:cNvPr id="23577" name="右大括号 163865"/>
          <p:cNvSpPr>
            <a:spLocks/>
          </p:cNvSpPr>
          <p:nvPr/>
        </p:nvSpPr>
        <p:spPr bwMode="auto">
          <a:xfrm>
            <a:off x="6604000" y="5105400"/>
            <a:ext cx="304800" cy="1524000"/>
          </a:xfrm>
          <a:prstGeom prst="rightBrace">
            <a:avLst>
              <a:gd name="adj1" fmla="val 55401"/>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78" name="左大括号 163866"/>
          <p:cNvSpPr>
            <a:spLocks/>
          </p:cNvSpPr>
          <p:nvPr/>
        </p:nvSpPr>
        <p:spPr bwMode="auto">
          <a:xfrm>
            <a:off x="7213600" y="4343400"/>
            <a:ext cx="101600" cy="2209800"/>
          </a:xfrm>
          <a:prstGeom prst="leftBrace">
            <a:avLst>
              <a:gd name="adj1" fmla="val 240995"/>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79" name="文本框 163867"/>
          <p:cNvSpPr txBox="1">
            <a:spLocks noChangeArrowheads="1"/>
          </p:cNvSpPr>
          <p:nvPr/>
        </p:nvSpPr>
        <p:spPr bwMode="auto">
          <a:xfrm>
            <a:off x="7315200" y="4191001"/>
            <a:ext cx="203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50000"/>
              </a:spcBef>
            </a:pPr>
            <a:r>
              <a:rPr lang="zh-CN" altLang="en-US" sz="1800" b="1">
                <a:solidFill>
                  <a:schemeClr val="tx1"/>
                </a:solidFill>
              </a:rPr>
              <a:t>感应阶段</a:t>
            </a:r>
          </a:p>
        </p:txBody>
      </p:sp>
      <p:sp>
        <p:nvSpPr>
          <p:cNvPr id="23580" name="文本框 163868"/>
          <p:cNvSpPr txBox="1">
            <a:spLocks noChangeArrowheads="1"/>
          </p:cNvSpPr>
          <p:nvPr/>
        </p:nvSpPr>
        <p:spPr bwMode="auto">
          <a:xfrm>
            <a:off x="7315200" y="4800601"/>
            <a:ext cx="2540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50000"/>
              </a:spcBef>
            </a:pPr>
            <a:r>
              <a:rPr lang="zh-CN" altLang="en-US" sz="1800" b="1">
                <a:solidFill>
                  <a:schemeClr val="tx1"/>
                </a:solidFill>
              </a:rPr>
              <a:t>反应阶段</a:t>
            </a:r>
          </a:p>
        </p:txBody>
      </p:sp>
      <p:sp>
        <p:nvSpPr>
          <p:cNvPr id="23581" name="文本框 163869"/>
          <p:cNvSpPr txBox="1">
            <a:spLocks noChangeArrowheads="1"/>
          </p:cNvSpPr>
          <p:nvPr/>
        </p:nvSpPr>
        <p:spPr bwMode="auto">
          <a:xfrm>
            <a:off x="7416800" y="5638801"/>
            <a:ext cx="243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50000"/>
              </a:spcBef>
            </a:pPr>
            <a:r>
              <a:rPr lang="zh-CN" altLang="en-US" sz="1800" b="1">
                <a:solidFill>
                  <a:schemeClr val="tx1"/>
                </a:solidFill>
              </a:rPr>
              <a:t>效应阶段</a:t>
            </a:r>
          </a:p>
        </p:txBody>
      </p:sp>
      <p:sp>
        <p:nvSpPr>
          <p:cNvPr id="23582" name="文本框 163870"/>
          <p:cNvSpPr txBox="1">
            <a:spLocks noChangeArrowheads="1"/>
          </p:cNvSpPr>
          <p:nvPr/>
        </p:nvSpPr>
        <p:spPr bwMode="auto">
          <a:xfrm>
            <a:off x="7416800" y="4495801"/>
            <a:ext cx="4775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50000"/>
              </a:spcBef>
            </a:pPr>
            <a:r>
              <a:rPr lang="zh-CN" altLang="en-US" sz="2000" b="1">
                <a:solidFill>
                  <a:srgbClr val="FF00FF"/>
                </a:solidFill>
              </a:rPr>
              <a:t>抗原处理、呈递和识别的阶段</a:t>
            </a:r>
          </a:p>
        </p:txBody>
      </p:sp>
      <p:sp>
        <p:nvSpPr>
          <p:cNvPr id="23583" name="文本框 163871"/>
          <p:cNvSpPr txBox="1">
            <a:spLocks noChangeArrowheads="1"/>
          </p:cNvSpPr>
          <p:nvPr/>
        </p:nvSpPr>
        <p:spPr bwMode="auto">
          <a:xfrm>
            <a:off x="8839200" y="5410201"/>
            <a:ext cx="3352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50000"/>
              </a:spcBef>
            </a:pPr>
            <a:endParaRPr lang="zh-CN" sz="1800">
              <a:solidFill>
                <a:schemeClr val="tx1"/>
              </a:solidFill>
            </a:endParaRPr>
          </a:p>
        </p:txBody>
      </p:sp>
      <p:sp>
        <p:nvSpPr>
          <p:cNvPr id="23584" name="文本框 163872"/>
          <p:cNvSpPr txBox="1">
            <a:spLocks noChangeArrowheads="1"/>
          </p:cNvSpPr>
          <p:nvPr/>
        </p:nvSpPr>
        <p:spPr bwMode="auto">
          <a:xfrm>
            <a:off x="7620000" y="5029201"/>
            <a:ext cx="4572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50000"/>
              </a:spcBef>
            </a:pPr>
            <a:r>
              <a:rPr lang="zh-CN" altLang="en-US" sz="2000" b="1">
                <a:solidFill>
                  <a:srgbClr val="FF00FF"/>
                </a:solidFill>
              </a:rPr>
              <a:t>Ｂ细胞、Ｔ细胞增殖分化，以及记忆细胞形成的阶段</a:t>
            </a:r>
          </a:p>
        </p:txBody>
      </p:sp>
      <p:sp>
        <p:nvSpPr>
          <p:cNvPr id="23585" name="文本框 163873"/>
          <p:cNvSpPr txBox="1">
            <a:spLocks noChangeArrowheads="1"/>
          </p:cNvSpPr>
          <p:nvPr/>
        </p:nvSpPr>
        <p:spPr bwMode="auto">
          <a:xfrm>
            <a:off x="7518400" y="5943601"/>
            <a:ext cx="4673600" cy="7016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50000"/>
              </a:spcBef>
            </a:pPr>
            <a:r>
              <a:rPr lang="zh-CN" altLang="en-US" sz="2000" b="1">
                <a:solidFill>
                  <a:srgbClr val="FF00FF"/>
                </a:solidFill>
              </a:rPr>
              <a:t>是效应Ｔ细胞、抗体和淋巴因子发挥免疫效应的阶段</a:t>
            </a:r>
          </a:p>
        </p:txBody>
      </p:sp>
    </p:spTree>
    <p:extLst>
      <p:ext uri="{BB962C8B-B14F-4D97-AF65-F5344CB8AC3E}">
        <p14:creationId xmlns:p14="http://schemas.microsoft.com/office/powerpoint/2010/main" val="4005437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标题 11265"/>
          <p:cNvSpPr>
            <a:spLocks noGrp="1" noChangeArrowheads="1"/>
          </p:cNvSpPr>
          <p:nvPr>
            <p:ph type="title"/>
          </p:nvPr>
        </p:nvSpPr>
        <p:spPr>
          <a:xfrm>
            <a:off x="742951" y="2946400"/>
            <a:ext cx="9448800" cy="2590800"/>
          </a:xfrm>
        </p:spPr>
        <p:txBody>
          <a:bodyPr/>
          <a:lstStyle/>
          <a:p>
            <a:r>
              <a:rPr lang="zh-CN" altLang="en-US" sz="6000" b="1">
                <a:solidFill>
                  <a:schemeClr val="tx1"/>
                </a:solidFill>
                <a:latin typeface="华文彩云" charset="0"/>
                <a:ea typeface="华文彩云" charset="0"/>
                <a:cs typeface="华文彩云" charset="0"/>
              </a:rPr>
              <a:t>你知道</a:t>
            </a:r>
            <a:br>
              <a:rPr lang="zh-CN" altLang="en-US" sz="6000" b="1">
                <a:solidFill>
                  <a:schemeClr val="tx1"/>
                </a:solidFill>
                <a:latin typeface="华文彩云" charset="0"/>
                <a:ea typeface="华文彩云" charset="0"/>
                <a:cs typeface="华文彩云" charset="0"/>
              </a:rPr>
            </a:br>
            <a:r>
              <a:rPr lang="zh-CN" altLang="en-US" sz="6000" b="1">
                <a:solidFill>
                  <a:schemeClr val="tx1"/>
                </a:solidFill>
                <a:latin typeface="华文彩云" charset="0"/>
                <a:ea typeface="华文彩云" charset="0"/>
                <a:cs typeface="华文彩云" charset="0"/>
              </a:rPr>
              <a:t>此刻你的手上</a:t>
            </a:r>
            <a:br>
              <a:rPr lang="zh-CN" altLang="en-US" sz="6000" b="1">
                <a:solidFill>
                  <a:schemeClr val="tx1"/>
                </a:solidFill>
                <a:latin typeface="华文彩云" charset="0"/>
                <a:ea typeface="华文彩云" charset="0"/>
                <a:cs typeface="华文彩云" charset="0"/>
              </a:rPr>
            </a:br>
            <a:r>
              <a:rPr lang="zh-CN" altLang="en-US" sz="6000" b="1">
                <a:solidFill>
                  <a:schemeClr val="tx1"/>
                </a:solidFill>
                <a:latin typeface="华文彩云" charset="0"/>
                <a:ea typeface="华文彩云" charset="0"/>
                <a:cs typeface="华文彩云" charset="0"/>
              </a:rPr>
              <a:t>有多少个细菌吗</a:t>
            </a:r>
            <a:r>
              <a:rPr lang="en-US" altLang="zh-CN" sz="6000" b="1">
                <a:solidFill>
                  <a:schemeClr val="tx1"/>
                </a:solidFill>
                <a:latin typeface="华文彩云" charset="0"/>
                <a:ea typeface="华文彩云" charset="0"/>
                <a:cs typeface="华文彩云" charset="0"/>
              </a:rPr>
              <a:t>?</a:t>
            </a:r>
            <a:r>
              <a:rPr lang="en-US" altLang="zh-CN" sz="6000" b="1">
                <a:solidFill>
                  <a:srgbClr val="0000FF"/>
                </a:solidFill>
                <a:latin typeface="Arial" charset="0"/>
                <a:ea typeface="宋体" charset="0"/>
              </a:rPr>
              <a:t> </a:t>
            </a:r>
          </a:p>
        </p:txBody>
      </p:sp>
      <p:pic>
        <p:nvPicPr>
          <p:cNvPr id="3074" name="图片 11266" descr="000425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3185" y="188914"/>
            <a:ext cx="3456516"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8056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lum bright="-36000" contrast="60000"/>
            <a:extLst>
              <a:ext uri="{28A0092B-C50C-407E-A947-70E740481C1C}">
                <a14:useLocalDpi xmlns:a14="http://schemas.microsoft.com/office/drawing/2010/main" val="0"/>
              </a:ext>
            </a:extLst>
          </a:blip>
          <a:srcRect l="13525" t="2744" r="14288" b="27185"/>
          <a:stretch>
            <a:fillRect/>
          </a:stretch>
        </p:blipFill>
        <p:spPr bwMode="auto">
          <a:xfrm>
            <a:off x="527051" y="188913"/>
            <a:ext cx="11330516" cy="568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099" name="Rectangle 3"/>
          <p:cNvSpPr>
            <a:spLocks noChangeArrowheads="1"/>
          </p:cNvSpPr>
          <p:nvPr/>
        </p:nvSpPr>
        <p:spPr bwMode="auto">
          <a:xfrm>
            <a:off x="88900" y="5751514"/>
            <a:ext cx="11626851"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endParaRPr kumimoji="1" lang="en-US" altLang="zh-CN" sz="2000" b="1">
              <a:ea typeface="仿宋_GB2312" charset="0"/>
              <a:cs typeface="仿宋_GB2312" charset="0"/>
            </a:endParaRPr>
          </a:p>
          <a:p>
            <a:pPr algn="ctr" eaLnBrk="0" hangingPunct="0"/>
            <a:r>
              <a:rPr kumimoji="1" lang="zh-CN" altLang="en-US" sz="2000" b="1">
                <a:ea typeface="仿宋_GB2312" charset="0"/>
                <a:cs typeface="仿宋_GB2312" charset="0"/>
              </a:rPr>
              <a:t>免疫系统对抗体浓度变化的感知和自行启动的反馈调节</a:t>
            </a:r>
            <a:endParaRPr kumimoji="1" lang="zh-CN" altLang="en-US" sz="800" b="1">
              <a:ea typeface="仿宋_GB2312" charset="0"/>
              <a:cs typeface="仿宋_GB2312" charset="0"/>
            </a:endParaRPr>
          </a:p>
        </p:txBody>
      </p:sp>
    </p:spTree>
    <p:extLst>
      <p:ext uri="{BB962C8B-B14F-4D97-AF65-F5344CB8AC3E}">
        <p14:creationId xmlns:p14="http://schemas.microsoft.com/office/powerpoint/2010/main" val="217442636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4068234" y="581025"/>
            <a:ext cx="2763898" cy="584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a:solidFill>
                  <a:schemeClr val="tx1"/>
                </a:solidFill>
                <a:latin typeface="Arial" charset="0"/>
                <a:ea typeface="宋体" charset="0"/>
                <a:cs typeface="宋体" charset="0"/>
              </a:defRPr>
            </a:lvl1pPr>
            <a:lvl2pPr marL="742950" indent="-285750" eaLnBrk="0" hangingPunct="0">
              <a:defRPr sz="2400">
                <a:solidFill>
                  <a:schemeClr val="tx1"/>
                </a:solidFill>
                <a:latin typeface="Arial" charset="0"/>
                <a:ea typeface="宋体" charset="0"/>
              </a:defRPr>
            </a:lvl2pPr>
            <a:lvl3pPr marL="1143000" indent="-228600" eaLnBrk="0" hangingPunct="0">
              <a:defRPr sz="2400">
                <a:solidFill>
                  <a:schemeClr val="tx1"/>
                </a:solidFill>
                <a:latin typeface="Arial" charset="0"/>
                <a:ea typeface="宋体" charset="0"/>
              </a:defRPr>
            </a:lvl3pPr>
            <a:lvl4pPr marL="1600200" indent="-228600" eaLnBrk="0" hangingPunct="0">
              <a:defRPr sz="2400">
                <a:solidFill>
                  <a:schemeClr val="tx1"/>
                </a:solidFill>
                <a:latin typeface="Arial" charset="0"/>
                <a:ea typeface="宋体" charset="0"/>
              </a:defRPr>
            </a:lvl4pPr>
            <a:lvl5pPr marL="2057400" indent="-228600" eaLnBrk="0" hangingPunct="0">
              <a:defRPr sz="2400">
                <a:solidFill>
                  <a:schemeClr val="tx1"/>
                </a:solidFill>
                <a:latin typeface="Arial" charset="0"/>
                <a:ea typeface="宋体" charset="0"/>
              </a:defRPr>
            </a:lvl5pPr>
            <a:lvl6pPr marL="2514600" indent="-228600" eaLnBrk="0" fontAlgn="base" hangingPunct="0">
              <a:spcBef>
                <a:spcPct val="0"/>
              </a:spcBef>
              <a:spcAft>
                <a:spcPct val="0"/>
              </a:spcAft>
              <a:defRPr sz="2400">
                <a:solidFill>
                  <a:schemeClr val="tx1"/>
                </a:solidFill>
                <a:latin typeface="Arial" charset="0"/>
                <a:ea typeface="宋体" charset="0"/>
              </a:defRPr>
            </a:lvl6pPr>
            <a:lvl7pPr marL="2971800" indent="-228600" eaLnBrk="0" fontAlgn="base" hangingPunct="0">
              <a:spcBef>
                <a:spcPct val="0"/>
              </a:spcBef>
              <a:spcAft>
                <a:spcPct val="0"/>
              </a:spcAft>
              <a:defRPr sz="2400">
                <a:solidFill>
                  <a:schemeClr val="tx1"/>
                </a:solidFill>
                <a:latin typeface="Arial" charset="0"/>
                <a:ea typeface="宋体" charset="0"/>
              </a:defRPr>
            </a:lvl7pPr>
            <a:lvl8pPr marL="3429000" indent="-228600" eaLnBrk="0" fontAlgn="base" hangingPunct="0">
              <a:spcBef>
                <a:spcPct val="0"/>
              </a:spcBef>
              <a:spcAft>
                <a:spcPct val="0"/>
              </a:spcAft>
              <a:defRPr sz="2400">
                <a:solidFill>
                  <a:schemeClr val="tx1"/>
                </a:solidFill>
                <a:latin typeface="Arial" charset="0"/>
                <a:ea typeface="宋体" charset="0"/>
              </a:defRPr>
            </a:lvl8pPr>
            <a:lvl9pPr marL="3886200" indent="-228600" eaLnBrk="0" fontAlgn="base" hangingPunct="0">
              <a:spcBef>
                <a:spcPct val="0"/>
              </a:spcBef>
              <a:spcAft>
                <a:spcPct val="0"/>
              </a:spcAft>
              <a:defRPr sz="2400">
                <a:solidFill>
                  <a:schemeClr val="tx1"/>
                </a:solidFill>
                <a:latin typeface="Arial" charset="0"/>
                <a:ea typeface="宋体" charset="0"/>
              </a:defRPr>
            </a:lvl9pPr>
          </a:lstStyle>
          <a:p>
            <a:pPr eaLnBrk="1" hangingPunct="1"/>
            <a:r>
              <a:rPr lang="en-US" altLang="zh-CN" sz="3200" b="1">
                <a:solidFill>
                  <a:schemeClr val="accent2"/>
                </a:solidFill>
                <a:latin typeface="Arial Narrow" charset="0"/>
                <a:ea typeface="隶书" charset="0"/>
                <a:cs typeface="隶书" charset="0"/>
              </a:rPr>
              <a:t>INTRODUCTION</a:t>
            </a:r>
          </a:p>
        </p:txBody>
      </p:sp>
      <p:sp>
        <p:nvSpPr>
          <p:cNvPr id="5123" name="Text Box 3"/>
          <p:cNvSpPr txBox="1">
            <a:spLocks noChangeArrowheads="1"/>
          </p:cNvSpPr>
          <p:nvPr/>
        </p:nvSpPr>
        <p:spPr bwMode="auto">
          <a:xfrm>
            <a:off x="1109579" y="1569453"/>
            <a:ext cx="9218863" cy="300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eaLnBrk="0" hangingPunct="0">
              <a:defRPr sz="2400">
                <a:solidFill>
                  <a:schemeClr val="tx1"/>
                </a:solidFill>
                <a:latin typeface="Arial" charset="0"/>
                <a:ea typeface="宋体" charset="0"/>
                <a:cs typeface="宋体" charset="0"/>
              </a:defRPr>
            </a:lvl1pPr>
            <a:lvl2pPr marL="742950" indent="-285750" eaLnBrk="0" hangingPunct="0">
              <a:defRPr sz="2400">
                <a:solidFill>
                  <a:schemeClr val="tx1"/>
                </a:solidFill>
                <a:latin typeface="Arial" charset="0"/>
                <a:ea typeface="宋体" charset="0"/>
              </a:defRPr>
            </a:lvl2pPr>
            <a:lvl3pPr marL="1143000" indent="-228600" eaLnBrk="0" hangingPunct="0">
              <a:defRPr sz="2400">
                <a:solidFill>
                  <a:schemeClr val="tx1"/>
                </a:solidFill>
                <a:latin typeface="Arial" charset="0"/>
                <a:ea typeface="宋体" charset="0"/>
              </a:defRPr>
            </a:lvl3pPr>
            <a:lvl4pPr marL="1600200" indent="-228600" eaLnBrk="0" hangingPunct="0">
              <a:defRPr sz="2400">
                <a:solidFill>
                  <a:schemeClr val="tx1"/>
                </a:solidFill>
                <a:latin typeface="Arial" charset="0"/>
                <a:ea typeface="宋体" charset="0"/>
              </a:defRPr>
            </a:lvl4pPr>
            <a:lvl5pPr marL="2057400" indent="-228600" eaLnBrk="0" hangingPunct="0">
              <a:defRPr sz="2400">
                <a:solidFill>
                  <a:schemeClr val="tx1"/>
                </a:solidFill>
                <a:latin typeface="Arial" charset="0"/>
                <a:ea typeface="宋体" charset="0"/>
              </a:defRPr>
            </a:lvl5pPr>
            <a:lvl6pPr marL="2514600" indent="-228600" eaLnBrk="0" fontAlgn="base" hangingPunct="0">
              <a:spcBef>
                <a:spcPct val="0"/>
              </a:spcBef>
              <a:spcAft>
                <a:spcPct val="0"/>
              </a:spcAft>
              <a:defRPr sz="2400">
                <a:solidFill>
                  <a:schemeClr val="tx1"/>
                </a:solidFill>
                <a:latin typeface="Arial" charset="0"/>
                <a:ea typeface="宋体" charset="0"/>
              </a:defRPr>
            </a:lvl6pPr>
            <a:lvl7pPr marL="2971800" indent="-228600" eaLnBrk="0" fontAlgn="base" hangingPunct="0">
              <a:spcBef>
                <a:spcPct val="0"/>
              </a:spcBef>
              <a:spcAft>
                <a:spcPct val="0"/>
              </a:spcAft>
              <a:defRPr sz="2400">
                <a:solidFill>
                  <a:schemeClr val="tx1"/>
                </a:solidFill>
                <a:latin typeface="Arial" charset="0"/>
                <a:ea typeface="宋体" charset="0"/>
              </a:defRPr>
            </a:lvl7pPr>
            <a:lvl8pPr marL="3429000" indent="-228600" eaLnBrk="0" fontAlgn="base" hangingPunct="0">
              <a:spcBef>
                <a:spcPct val="0"/>
              </a:spcBef>
              <a:spcAft>
                <a:spcPct val="0"/>
              </a:spcAft>
              <a:defRPr sz="2400">
                <a:solidFill>
                  <a:schemeClr val="tx1"/>
                </a:solidFill>
                <a:latin typeface="Arial" charset="0"/>
                <a:ea typeface="宋体" charset="0"/>
              </a:defRPr>
            </a:lvl8pPr>
            <a:lvl9pPr marL="3886200" indent="-228600" eaLnBrk="0" fontAlgn="base" hangingPunct="0">
              <a:spcBef>
                <a:spcPct val="0"/>
              </a:spcBef>
              <a:spcAft>
                <a:spcPct val="0"/>
              </a:spcAft>
              <a:defRPr sz="2400">
                <a:solidFill>
                  <a:schemeClr val="tx1"/>
                </a:solidFill>
                <a:latin typeface="Arial" charset="0"/>
                <a:ea typeface="宋体" charset="0"/>
              </a:defRPr>
            </a:lvl9pPr>
          </a:lstStyle>
          <a:p>
            <a:pPr eaLnBrk="1" hangingPunct="1">
              <a:lnSpc>
                <a:spcPct val="125000"/>
              </a:lnSpc>
            </a:pPr>
            <a:r>
              <a:rPr lang="zh-CN" altLang="en-US" sz="2800" b="1" dirty="0">
                <a:solidFill>
                  <a:srgbClr val="000000"/>
                </a:solidFill>
                <a:ea typeface="隶书" charset="0"/>
                <a:cs typeface="隶书" charset="0"/>
              </a:rPr>
              <a:t>1、概念</a:t>
            </a:r>
          </a:p>
          <a:p>
            <a:pPr eaLnBrk="1" hangingPunct="1">
              <a:lnSpc>
                <a:spcPct val="125000"/>
              </a:lnSpc>
            </a:pPr>
            <a:r>
              <a:rPr lang="zh-CN" altLang="en-US" b="1" dirty="0">
                <a:solidFill>
                  <a:srgbClr val="000000"/>
                </a:solidFill>
                <a:latin typeface="隶书" charset="0"/>
                <a:ea typeface="隶书" charset="0"/>
                <a:cs typeface="隶书" charset="0"/>
              </a:rPr>
              <a:t>免疫调节（</a:t>
            </a:r>
            <a:r>
              <a:rPr lang="en-US" altLang="zh-CN" b="1" dirty="0">
                <a:solidFill>
                  <a:srgbClr val="FF0000"/>
                </a:solidFill>
                <a:latin typeface="隶书" charset="0"/>
                <a:ea typeface="隶书" charset="0"/>
                <a:cs typeface="隶书" charset="0"/>
              </a:rPr>
              <a:t>immune regulation</a:t>
            </a:r>
            <a:r>
              <a:rPr lang="en-US" altLang="zh-CN" b="1" dirty="0">
                <a:solidFill>
                  <a:srgbClr val="000000"/>
                </a:solidFill>
                <a:latin typeface="隶书" charset="0"/>
                <a:ea typeface="隶书" charset="0"/>
                <a:cs typeface="隶书" charset="0"/>
              </a:rPr>
              <a:t>）：</a:t>
            </a:r>
            <a:r>
              <a:rPr lang="zh-CN" altLang="en-US" b="1" dirty="0">
                <a:solidFill>
                  <a:srgbClr val="000000"/>
                </a:solidFill>
                <a:latin typeface="隶书" charset="0"/>
                <a:ea typeface="隶书" charset="0"/>
                <a:cs typeface="隶书" charset="0"/>
              </a:rPr>
              <a:t>是指在免疫应答过程中，各种免疫细胞与免疫分子相互促进和抑制，形成正负作用的网络结构，在遗传基因的</a:t>
            </a:r>
            <a:r>
              <a:rPr lang="zh-CN" altLang="en-US" sz="2800" b="1" dirty="0">
                <a:solidFill>
                  <a:srgbClr val="000000"/>
                </a:solidFill>
                <a:latin typeface="隶书" charset="0"/>
                <a:ea typeface="隶书" charset="0"/>
                <a:cs typeface="隶书" charset="0"/>
              </a:rPr>
              <a:t>控制下</a:t>
            </a:r>
            <a:r>
              <a:rPr lang="zh-CN" altLang="en-US" b="1" dirty="0">
                <a:solidFill>
                  <a:srgbClr val="000000"/>
                </a:solidFill>
                <a:latin typeface="隶书" charset="0"/>
                <a:ea typeface="隶书" charset="0"/>
                <a:cs typeface="隶书" charset="0"/>
              </a:rPr>
              <a:t>，与神经内分泌系统一起调控免疫系统对抗原的识别和应答，从而维持内环境的稳定。</a:t>
            </a:r>
          </a:p>
          <a:p>
            <a:pPr eaLnBrk="1" hangingPunct="1">
              <a:lnSpc>
                <a:spcPct val="125000"/>
              </a:lnSpc>
            </a:pPr>
            <a:endParaRPr lang="zh-CN" altLang="en-US" b="1" dirty="0">
              <a:solidFill>
                <a:srgbClr val="000000"/>
              </a:solidFill>
              <a:latin typeface="隶书" charset="0"/>
              <a:ea typeface="隶书" charset="0"/>
              <a:cs typeface="隶书" charset="0"/>
            </a:endParaRPr>
          </a:p>
        </p:txBody>
      </p:sp>
    </p:spTree>
    <p:extLst>
      <p:ext uri="{BB962C8B-B14F-4D97-AF65-F5344CB8AC3E}">
        <p14:creationId xmlns:p14="http://schemas.microsoft.com/office/powerpoint/2010/main" val="16430033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08001" y="381000"/>
            <a:ext cx="10646833" cy="939800"/>
          </a:xfrm>
        </p:spPr>
        <p:txBody>
          <a:bodyPr/>
          <a:lstStyle/>
          <a:p>
            <a:pPr algn="ctr" eaLnBrk="1" hangingPunct="1"/>
            <a:r>
              <a:rPr lang="en-US" altLang="zh-CN" sz="3200" b="1">
                <a:solidFill>
                  <a:schemeClr val="accent2"/>
                </a:solidFill>
                <a:latin typeface="Arial Narrow" charset="0"/>
                <a:cs typeface="宋体" charset="0"/>
              </a:rPr>
              <a:t>INTRODUCTION</a:t>
            </a:r>
          </a:p>
        </p:txBody>
      </p:sp>
      <p:sp>
        <p:nvSpPr>
          <p:cNvPr id="6147" name="Rectangle 3"/>
          <p:cNvSpPr>
            <a:spLocks noGrp="1" noChangeArrowheads="1"/>
          </p:cNvSpPr>
          <p:nvPr>
            <p:ph type="body" idx="1"/>
          </p:nvPr>
        </p:nvSpPr>
        <p:spPr>
          <a:xfrm>
            <a:off x="609600" y="1417053"/>
            <a:ext cx="10972800" cy="5036135"/>
          </a:xfrm>
        </p:spPr>
        <p:txBody>
          <a:bodyPr>
            <a:normAutofit/>
          </a:bodyPr>
          <a:lstStyle/>
          <a:p>
            <a:pPr eaLnBrk="1" hangingPunct="1">
              <a:lnSpc>
                <a:spcPct val="135000"/>
              </a:lnSpc>
            </a:pPr>
            <a:r>
              <a:rPr lang="zh-CN" altLang="en-US" b="1" dirty="0">
                <a:latin typeface="隶书" charset="0"/>
                <a:ea typeface="隶书" charset="0"/>
                <a:cs typeface="隶书" charset="0"/>
              </a:rPr>
              <a:t>免疫调节系统的组成：包括正负反馈两个方面，是由多个因素参与的复杂的免疫生物学过程。涉及到</a:t>
            </a:r>
            <a:r>
              <a:rPr lang="zh-CN" altLang="en-US" b="1" dirty="0">
                <a:solidFill>
                  <a:srgbClr val="FF0000"/>
                </a:solidFill>
                <a:latin typeface="隶书" charset="0"/>
                <a:ea typeface="隶书" charset="0"/>
                <a:cs typeface="隶书" charset="0"/>
              </a:rPr>
              <a:t>分子、细胞、免疫系统内及免疫系统外整体等不同水平</a:t>
            </a:r>
            <a:r>
              <a:rPr lang="zh-CN" altLang="en-US" b="1" dirty="0">
                <a:latin typeface="隶书" charset="0"/>
                <a:ea typeface="隶书" charset="0"/>
                <a:cs typeface="隶书" charset="0"/>
              </a:rPr>
              <a:t>。</a:t>
            </a:r>
          </a:p>
          <a:p>
            <a:pPr eaLnBrk="1" hangingPunct="1">
              <a:lnSpc>
                <a:spcPct val="135000"/>
              </a:lnSpc>
            </a:pPr>
            <a:r>
              <a:rPr lang="zh-CN" altLang="en-US" b="1" dirty="0">
                <a:latin typeface="隶书" charset="0"/>
                <a:ea typeface="隶书" charset="0"/>
                <a:cs typeface="隶书" charset="0"/>
              </a:rPr>
              <a:t>调节异常：任何一个调节环节的失误，均可能引起全身或局部</a:t>
            </a:r>
            <a:r>
              <a:rPr lang="en-US" altLang="zh-CN" b="1" dirty="0">
                <a:latin typeface="隶书" charset="0"/>
                <a:ea typeface="隶书" charset="0"/>
                <a:cs typeface="隶书" charset="0"/>
              </a:rPr>
              <a:t>IR</a:t>
            </a:r>
            <a:r>
              <a:rPr lang="zh-CN" altLang="en-US" b="1" dirty="0">
                <a:latin typeface="隶书" charset="0"/>
                <a:ea typeface="隶书" charset="0"/>
                <a:cs typeface="隶书" charset="0"/>
              </a:rPr>
              <a:t>的异常，最终可能导致各种免疫性疾病的发生。</a:t>
            </a:r>
          </a:p>
        </p:txBody>
      </p:sp>
    </p:spTree>
    <p:extLst>
      <p:ext uri="{BB962C8B-B14F-4D97-AF65-F5344CB8AC3E}">
        <p14:creationId xmlns:p14="http://schemas.microsoft.com/office/powerpoint/2010/main" val="225921981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1032042" y="592222"/>
            <a:ext cx="10058400" cy="5392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65000"/>
              </a:lnSpc>
              <a:spcBef>
                <a:spcPct val="50000"/>
              </a:spcBef>
            </a:pPr>
            <a:r>
              <a:rPr lang="zh-CN" altLang="en-US" sz="3200" b="1" dirty="0">
                <a:solidFill>
                  <a:srgbClr val="3366FF"/>
                </a:solidFill>
                <a:latin typeface="隶书" charset="0"/>
                <a:ea typeface="隶书" charset="0"/>
                <a:cs typeface="隶书" charset="0"/>
              </a:rPr>
              <a:t>2、免疫调节的层次</a:t>
            </a:r>
          </a:p>
          <a:p>
            <a:pPr>
              <a:lnSpc>
                <a:spcPct val="65000"/>
              </a:lnSpc>
              <a:spcBef>
                <a:spcPct val="50000"/>
              </a:spcBef>
            </a:pPr>
            <a:endParaRPr lang="zh-CN" altLang="en-US" sz="2800" b="1" dirty="0">
              <a:solidFill>
                <a:srgbClr val="3366FF"/>
              </a:solidFill>
              <a:latin typeface="隶书" charset="0"/>
              <a:ea typeface="隶书" charset="0"/>
              <a:cs typeface="隶书" charset="0"/>
            </a:endParaRPr>
          </a:p>
          <a:p>
            <a:pPr>
              <a:lnSpc>
                <a:spcPct val="65000"/>
              </a:lnSpc>
              <a:spcBef>
                <a:spcPct val="50000"/>
              </a:spcBef>
            </a:pPr>
            <a:r>
              <a:rPr lang="zh-CN" altLang="en-US" sz="2800" b="1" dirty="0">
                <a:latin typeface="隶书" charset="0"/>
                <a:ea typeface="隶书" charset="0"/>
                <a:cs typeface="隶书" charset="0"/>
              </a:rPr>
              <a:t>基因水平</a:t>
            </a:r>
            <a:r>
              <a:rPr lang="zh-CN" altLang="en-US" sz="2800" b="1" dirty="0">
                <a:solidFill>
                  <a:srgbClr val="3366FF"/>
                </a:solidFill>
                <a:latin typeface="隶书" charset="0"/>
                <a:ea typeface="隶书" charset="0"/>
                <a:cs typeface="隶书" charset="0"/>
              </a:rPr>
              <a:t>：如</a:t>
            </a:r>
            <a:r>
              <a:rPr lang="en-US" altLang="zh-CN" sz="2800" b="1" dirty="0">
                <a:solidFill>
                  <a:srgbClr val="3366FF"/>
                </a:solidFill>
                <a:latin typeface="隶书" charset="0"/>
                <a:ea typeface="隶书" charset="0"/>
                <a:cs typeface="隶书" charset="0"/>
              </a:rPr>
              <a:t>MHC</a:t>
            </a:r>
            <a:r>
              <a:rPr lang="zh-CN" altLang="en-US" sz="2800" b="1" dirty="0">
                <a:solidFill>
                  <a:srgbClr val="3366FF"/>
                </a:solidFill>
                <a:latin typeface="隶书" charset="0"/>
                <a:ea typeface="隶书" charset="0"/>
                <a:cs typeface="隶书" charset="0"/>
              </a:rPr>
              <a:t>参与对</a:t>
            </a:r>
            <a:r>
              <a:rPr lang="en-US" altLang="zh-CN" sz="2800" b="1" dirty="0">
                <a:solidFill>
                  <a:srgbClr val="3366FF"/>
                </a:solidFill>
                <a:latin typeface="隶书" charset="0"/>
                <a:ea typeface="隶书" charset="0"/>
                <a:cs typeface="隶书" charset="0"/>
              </a:rPr>
              <a:t>T</a:t>
            </a:r>
            <a:r>
              <a:rPr lang="zh-CN" altLang="en-US" sz="2800" b="1" dirty="0">
                <a:solidFill>
                  <a:srgbClr val="3366FF"/>
                </a:solidFill>
                <a:latin typeface="隶书" charset="0"/>
                <a:ea typeface="隶书" charset="0"/>
                <a:cs typeface="隶书" charset="0"/>
              </a:rPr>
              <a:t>细胞发育、</a:t>
            </a:r>
            <a:r>
              <a:rPr lang="en-US" altLang="zh-CN" sz="2800" b="1" dirty="0">
                <a:solidFill>
                  <a:srgbClr val="3366FF"/>
                </a:solidFill>
                <a:latin typeface="隶书" charset="0"/>
                <a:ea typeface="隶书" charset="0"/>
                <a:cs typeface="隶书" charset="0"/>
              </a:rPr>
              <a:t>T</a:t>
            </a:r>
            <a:r>
              <a:rPr lang="zh-CN" altLang="en-US" sz="2800" b="1" dirty="0">
                <a:solidFill>
                  <a:srgbClr val="3366FF"/>
                </a:solidFill>
                <a:latin typeface="隶书" charset="0"/>
                <a:ea typeface="隶书" charset="0"/>
                <a:cs typeface="隶书" charset="0"/>
              </a:rPr>
              <a:t>细胞识别抗原及</a:t>
            </a:r>
            <a:r>
              <a:rPr lang="en-US" altLang="zh-CN" sz="2800" b="1" dirty="0">
                <a:solidFill>
                  <a:srgbClr val="3366FF"/>
                </a:solidFill>
                <a:latin typeface="隶书" charset="0"/>
                <a:ea typeface="隶书" charset="0"/>
                <a:cs typeface="隶书" charset="0"/>
              </a:rPr>
              <a:t>B</a:t>
            </a:r>
          </a:p>
          <a:p>
            <a:pPr>
              <a:lnSpc>
                <a:spcPct val="65000"/>
              </a:lnSpc>
              <a:spcBef>
                <a:spcPct val="50000"/>
              </a:spcBef>
            </a:pPr>
            <a:r>
              <a:rPr lang="zh-CN" altLang="en-US" sz="2800" b="1" dirty="0">
                <a:solidFill>
                  <a:srgbClr val="3366FF"/>
                </a:solidFill>
                <a:latin typeface="隶书" charset="0"/>
                <a:ea typeface="隶书" charset="0"/>
                <a:cs typeface="隶书" charset="0"/>
              </a:rPr>
              <a:t>          细胞对</a:t>
            </a:r>
            <a:r>
              <a:rPr lang="en-US" altLang="zh-CN" sz="2800" b="1" dirty="0">
                <a:solidFill>
                  <a:srgbClr val="3366FF"/>
                </a:solidFill>
                <a:latin typeface="隶书" charset="0"/>
                <a:ea typeface="隶书" charset="0"/>
                <a:cs typeface="隶书" charset="0"/>
              </a:rPr>
              <a:t>TD</a:t>
            </a:r>
            <a:r>
              <a:rPr lang="zh-CN" altLang="en-US" sz="2800" b="1" dirty="0">
                <a:solidFill>
                  <a:srgbClr val="3366FF"/>
                </a:solidFill>
                <a:latin typeface="隶书" charset="0"/>
                <a:ea typeface="隶书" charset="0"/>
                <a:cs typeface="隶书" charset="0"/>
              </a:rPr>
              <a:t>抗原应答的调节；</a:t>
            </a:r>
          </a:p>
          <a:p>
            <a:pPr>
              <a:lnSpc>
                <a:spcPct val="65000"/>
              </a:lnSpc>
              <a:spcBef>
                <a:spcPct val="50000"/>
              </a:spcBef>
            </a:pPr>
            <a:r>
              <a:rPr lang="zh-CN" altLang="en-US" sz="2800" b="1" dirty="0">
                <a:solidFill>
                  <a:srgbClr val="000000"/>
                </a:solidFill>
                <a:latin typeface="隶书" charset="0"/>
                <a:ea typeface="隶书" charset="0"/>
                <a:cs typeface="隶书" charset="0"/>
              </a:rPr>
              <a:t>分子水平</a:t>
            </a:r>
            <a:r>
              <a:rPr lang="zh-CN" altLang="en-US" sz="2800" b="1" dirty="0">
                <a:solidFill>
                  <a:srgbClr val="3366FF"/>
                </a:solidFill>
                <a:latin typeface="隶书" charset="0"/>
                <a:ea typeface="隶书" charset="0"/>
                <a:cs typeface="隶书" charset="0"/>
              </a:rPr>
              <a:t>：抗原、抗体、抗原抗体复合物、补体和免疫</a:t>
            </a:r>
          </a:p>
          <a:p>
            <a:pPr>
              <a:lnSpc>
                <a:spcPct val="65000"/>
              </a:lnSpc>
              <a:spcBef>
                <a:spcPct val="50000"/>
              </a:spcBef>
            </a:pPr>
            <a:r>
              <a:rPr lang="zh-CN" altLang="en-US" sz="2800" b="1" dirty="0">
                <a:solidFill>
                  <a:srgbClr val="3366FF"/>
                </a:solidFill>
                <a:latin typeface="隶书" charset="0"/>
                <a:ea typeface="隶书" charset="0"/>
                <a:cs typeface="隶书" charset="0"/>
              </a:rPr>
              <a:t>          细胞激活或抑制性受体等的免疫调节；</a:t>
            </a:r>
          </a:p>
          <a:p>
            <a:pPr>
              <a:lnSpc>
                <a:spcPct val="65000"/>
              </a:lnSpc>
              <a:spcBef>
                <a:spcPct val="50000"/>
              </a:spcBef>
            </a:pPr>
            <a:r>
              <a:rPr lang="zh-CN" altLang="en-US" sz="2800" b="1" dirty="0">
                <a:solidFill>
                  <a:srgbClr val="000000"/>
                </a:solidFill>
                <a:latin typeface="隶书" charset="0"/>
                <a:ea typeface="隶书" charset="0"/>
                <a:cs typeface="隶书" charset="0"/>
              </a:rPr>
              <a:t>细胞水平</a:t>
            </a:r>
            <a:r>
              <a:rPr lang="zh-CN" altLang="en-US" sz="2800" b="1" dirty="0">
                <a:solidFill>
                  <a:srgbClr val="3366FF"/>
                </a:solidFill>
                <a:latin typeface="隶书" charset="0"/>
                <a:ea typeface="隶书" charset="0"/>
                <a:cs typeface="隶书" charset="0"/>
              </a:rPr>
              <a:t>：</a:t>
            </a:r>
            <a:r>
              <a:rPr lang="en-US" altLang="zh-CN" sz="2800" b="1" dirty="0">
                <a:solidFill>
                  <a:srgbClr val="3366FF"/>
                </a:solidFill>
                <a:latin typeface="隶书" charset="0"/>
                <a:ea typeface="隶书" charset="0"/>
                <a:cs typeface="隶书" charset="0"/>
              </a:rPr>
              <a:t>APC、T</a:t>
            </a:r>
            <a:r>
              <a:rPr lang="zh-CN" altLang="en-US" sz="2800" b="1" dirty="0">
                <a:solidFill>
                  <a:srgbClr val="3366FF"/>
                </a:solidFill>
                <a:latin typeface="隶书" charset="0"/>
                <a:ea typeface="隶书" charset="0"/>
                <a:cs typeface="隶书" charset="0"/>
              </a:rPr>
              <a:t>细胞亚群、</a:t>
            </a:r>
            <a:r>
              <a:rPr lang="en-US" altLang="zh-CN" sz="2800" b="1" dirty="0">
                <a:solidFill>
                  <a:srgbClr val="3366FF"/>
                </a:solidFill>
                <a:latin typeface="隶书" charset="0"/>
                <a:ea typeface="隶书" charset="0"/>
                <a:cs typeface="隶书" charset="0"/>
              </a:rPr>
              <a:t>B</a:t>
            </a:r>
            <a:r>
              <a:rPr lang="zh-CN" altLang="en-US" sz="2800" b="1" dirty="0">
                <a:solidFill>
                  <a:srgbClr val="3366FF"/>
                </a:solidFill>
                <a:latin typeface="隶书" charset="0"/>
                <a:ea typeface="隶书" charset="0"/>
                <a:cs typeface="隶书" charset="0"/>
              </a:rPr>
              <a:t>细胞、</a:t>
            </a:r>
            <a:r>
              <a:rPr lang="en-US" altLang="zh-CN" sz="2800" b="1" dirty="0">
                <a:solidFill>
                  <a:srgbClr val="3366FF"/>
                </a:solidFill>
                <a:latin typeface="隶书" charset="0"/>
                <a:ea typeface="隶书" charset="0"/>
                <a:cs typeface="隶书" charset="0"/>
              </a:rPr>
              <a:t>NK、</a:t>
            </a:r>
            <a:r>
              <a:rPr lang="zh-CN" altLang="en-US" sz="2800" b="1" dirty="0">
                <a:solidFill>
                  <a:srgbClr val="3366FF"/>
                </a:solidFill>
                <a:latin typeface="隶书" charset="0"/>
                <a:ea typeface="隶书" charset="0"/>
                <a:cs typeface="隶书" charset="0"/>
              </a:rPr>
              <a:t>细胞凋亡等</a:t>
            </a:r>
          </a:p>
          <a:p>
            <a:pPr>
              <a:lnSpc>
                <a:spcPct val="65000"/>
              </a:lnSpc>
              <a:spcBef>
                <a:spcPct val="50000"/>
              </a:spcBef>
            </a:pPr>
            <a:r>
              <a:rPr lang="zh-CN" altLang="en-US" sz="2800" b="1" dirty="0">
                <a:solidFill>
                  <a:srgbClr val="3366FF"/>
                </a:solidFill>
                <a:latin typeface="隶书" charset="0"/>
                <a:ea typeface="隶书" charset="0"/>
                <a:cs typeface="隶书" charset="0"/>
              </a:rPr>
              <a:t>          的调节</a:t>
            </a:r>
            <a:r>
              <a:rPr lang="zh-CN" altLang="en-US" sz="2800" b="1" dirty="0" smtClean="0">
                <a:solidFill>
                  <a:srgbClr val="3366FF"/>
                </a:solidFill>
                <a:latin typeface="隶书" charset="0"/>
                <a:ea typeface="隶书" charset="0"/>
                <a:cs typeface="隶书" charset="0"/>
              </a:rPr>
              <a:t>；独特型网络</a:t>
            </a:r>
            <a:r>
              <a:rPr lang="zh-CN" altLang="en-US" sz="2800" b="1" dirty="0">
                <a:solidFill>
                  <a:srgbClr val="3366FF"/>
                </a:solidFill>
                <a:latin typeface="隶书" charset="0"/>
                <a:ea typeface="隶书" charset="0"/>
                <a:cs typeface="隶书" charset="0"/>
              </a:rPr>
              <a:t>的调节；</a:t>
            </a:r>
          </a:p>
          <a:p>
            <a:pPr>
              <a:lnSpc>
                <a:spcPct val="65000"/>
              </a:lnSpc>
              <a:spcBef>
                <a:spcPct val="50000"/>
              </a:spcBef>
            </a:pPr>
            <a:r>
              <a:rPr lang="zh-CN" altLang="en-US" sz="2800" b="1" dirty="0">
                <a:solidFill>
                  <a:srgbClr val="FF0000"/>
                </a:solidFill>
                <a:latin typeface="隶书" charset="0"/>
                <a:ea typeface="隶书" charset="0"/>
                <a:cs typeface="隶书" charset="0"/>
              </a:rPr>
              <a:t>整体水平</a:t>
            </a:r>
            <a:r>
              <a:rPr lang="zh-CN" altLang="en-US" sz="2800" b="1" dirty="0">
                <a:solidFill>
                  <a:srgbClr val="3366FF"/>
                </a:solidFill>
                <a:latin typeface="隶书" charset="0"/>
                <a:ea typeface="隶书" charset="0"/>
                <a:cs typeface="隶书" charset="0"/>
              </a:rPr>
              <a:t>：神经-内分泌-免疫网络的调节；</a:t>
            </a:r>
          </a:p>
          <a:p>
            <a:pPr>
              <a:lnSpc>
                <a:spcPct val="65000"/>
              </a:lnSpc>
              <a:spcBef>
                <a:spcPct val="50000"/>
              </a:spcBef>
            </a:pPr>
            <a:r>
              <a:rPr lang="zh-CN" altLang="en-US" sz="2800" b="1" dirty="0">
                <a:solidFill>
                  <a:srgbClr val="FF0000"/>
                </a:solidFill>
                <a:latin typeface="隶书" charset="0"/>
                <a:ea typeface="隶书" charset="0"/>
                <a:cs typeface="隶书" charset="0"/>
              </a:rPr>
              <a:t>群体水平</a:t>
            </a:r>
            <a:r>
              <a:rPr lang="zh-CN" altLang="en-US" sz="2800" b="1" dirty="0">
                <a:solidFill>
                  <a:srgbClr val="3366FF"/>
                </a:solidFill>
                <a:latin typeface="隶书" charset="0"/>
                <a:ea typeface="隶书" charset="0"/>
                <a:cs typeface="隶书" charset="0"/>
              </a:rPr>
              <a:t>：</a:t>
            </a:r>
            <a:r>
              <a:rPr lang="en-US" altLang="zh-CN" sz="2800" b="1" dirty="0">
                <a:solidFill>
                  <a:srgbClr val="3366FF"/>
                </a:solidFill>
                <a:latin typeface="隶书" charset="0"/>
                <a:ea typeface="隶书" charset="0"/>
                <a:cs typeface="隶书" charset="0"/>
              </a:rPr>
              <a:t>MHC</a:t>
            </a:r>
            <a:r>
              <a:rPr lang="zh-CN" altLang="en-US" sz="2800" b="1" dirty="0">
                <a:solidFill>
                  <a:srgbClr val="3366FF"/>
                </a:solidFill>
                <a:latin typeface="隶书" charset="0"/>
                <a:ea typeface="隶书" charset="0"/>
                <a:cs typeface="隶书" charset="0"/>
              </a:rPr>
              <a:t>多态性、</a:t>
            </a:r>
            <a:r>
              <a:rPr lang="en-US" altLang="zh-CN" sz="2800" b="1" dirty="0">
                <a:solidFill>
                  <a:srgbClr val="3366FF"/>
                </a:solidFill>
                <a:latin typeface="隶书" charset="0"/>
                <a:ea typeface="隶书" charset="0"/>
                <a:cs typeface="隶书" charset="0"/>
              </a:rPr>
              <a:t>BCR/TCR</a:t>
            </a:r>
            <a:r>
              <a:rPr lang="zh-CN" altLang="en-US" sz="2800" b="1" dirty="0">
                <a:solidFill>
                  <a:srgbClr val="3366FF"/>
                </a:solidFill>
                <a:latin typeface="隶书" charset="0"/>
                <a:ea typeface="隶书" charset="0"/>
                <a:cs typeface="隶书" charset="0"/>
              </a:rPr>
              <a:t>库的多样性对群体水</a:t>
            </a:r>
          </a:p>
          <a:p>
            <a:pPr>
              <a:lnSpc>
                <a:spcPct val="65000"/>
              </a:lnSpc>
              <a:spcBef>
                <a:spcPct val="50000"/>
              </a:spcBef>
            </a:pPr>
            <a:r>
              <a:rPr lang="zh-CN" altLang="en-US" sz="2800" b="1" dirty="0">
                <a:solidFill>
                  <a:srgbClr val="3366FF"/>
                </a:solidFill>
                <a:latin typeface="隶书" charset="0"/>
                <a:ea typeface="隶书" charset="0"/>
                <a:cs typeface="隶书" charset="0"/>
              </a:rPr>
              <a:t>          平的免疫调节。</a:t>
            </a:r>
          </a:p>
        </p:txBody>
      </p:sp>
    </p:spTree>
    <p:extLst>
      <p:ext uri="{BB962C8B-B14F-4D97-AF65-F5344CB8AC3E}">
        <p14:creationId xmlns:p14="http://schemas.microsoft.com/office/powerpoint/2010/main" val="378541548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2"/>
          <p:cNvGrpSpPr>
            <a:grpSpLocks/>
          </p:cNvGrpSpPr>
          <p:nvPr/>
        </p:nvGrpSpPr>
        <p:grpSpPr bwMode="auto">
          <a:xfrm>
            <a:off x="624418" y="766763"/>
            <a:ext cx="10560049" cy="4392612"/>
            <a:chOff x="295" y="300"/>
            <a:chExt cx="4989" cy="2903"/>
          </a:xfrm>
        </p:grpSpPr>
        <p:sp>
          <p:nvSpPr>
            <p:cNvPr id="8197" name="AutoShape 3"/>
            <p:cNvSpPr>
              <a:spLocks noChangeArrowheads="1"/>
            </p:cNvSpPr>
            <p:nvPr/>
          </p:nvSpPr>
          <p:spPr bwMode="auto">
            <a:xfrm>
              <a:off x="295" y="300"/>
              <a:ext cx="4989" cy="2903"/>
            </a:xfrm>
            <a:prstGeom prst="roundRect">
              <a:avLst>
                <a:gd name="adj" fmla="val 16667"/>
              </a:avLst>
            </a:prstGeom>
            <a:gradFill rotWithShape="1">
              <a:gsLst>
                <a:gs pos="0">
                  <a:schemeClr val="tx1"/>
                </a:gs>
                <a:gs pos="100000">
                  <a:srgbClr val="FFFFCD"/>
                </a:gs>
              </a:gsLst>
              <a:lin ang="5400000" scaled="1"/>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198" name="Oval 4"/>
            <p:cNvSpPr>
              <a:spLocks noChangeArrowheads="1"/>
            </p:cNvSpPr>
            <p:nvPr/>
          </p:nvSpPr>
          <p:spPr bwMode="auto">
            <a:xfrm>
              <a:off x="864" y="1344"/>
              <a:ext cx="1584" cy="1440"/>
            </a:xfrm>
            <a:prstGeom prst="ellipse">
              <a:avLst/>
            </a:prstGeom>
            <a:gradFill rotWithShape="0">
              <a:gsLst>
                <a:gs pos="0">
                  <a:srgbClr val="A76F37"/>
                </a:gs>
                <a:gs pos="100000">
                  <a:srgbClr val="402A15"/>
                </a:gs>
              </a:gsLst>
              <a:path path="shape">
                <a:fillToRect l="50000" t="50000" r="50000" b="50000"/>
              </a:path>
            </a:gradFill>
            <a:ln w="1905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199" name="Oval 5"/>
            <p:cNvSpPr>
              <a:spLocks noChangeArrowheads="1"/>
            </p:cNvSpPr>
            <p:nvPr/>
          </p:nvSpPr>
          <p:spPr bwMode="auto">
            <a:xfrm>
              <a:off x="2976" y="1344"/>
              <a:ext cx="1584" cy="1440"/>
            </a:xfrm>
            <a:prstGeom prst="ellipse">
              <a:avLst/>
            </a:prstGeom>
            <a:gradFill rotWithShape="0">
              <a:gsLst>
                <a:gs pos="0">
                  <a:srgbClr val="00A200"/>
                </a:gs>
                <a:gs pos="100000">
                  <a:srgbClr val="002400"/>
                </a:gs>
              </a:gsLst>
              <a:path path="shape">
                <a:fillToRect l="50000" t="50000" r="50000" b="50000"/>
              </a:path>
            </a:gradFill>
            <a:ln w="1905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00" name="Rectangle 6"/>
            <p:cNvSpPr>
              <a:spLocks noChangeArrowheads="1"/>
            </p:cNvSpPr>
            <p:nvPr/>
          </p:nvSpPr>
          <p:spPr bwMode="auto">
            <a:xfrm>
              <a:off x="1234" y="768"/>
              <a:ext cx="96" cy="720"/>
            </a:xfrm>
            <a:prstGeom prst="rect">
              <a:avLst/>
            </a:prstGeom>
            <a:solidFill>
              <a:srgbClr val="CC00FF"/>
            </a:solidFill>
            <a:ln w="222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01" name="Rectangle 7"/>
            <p:cNvSpPr>
              <a:spLocks noChangeArrowheads="1"/>
            </p:cNvSpPr>
            <p:nvPr/>
          </p:nvSpPr>
          <p:spPr bwMode="auto">
            <a:xfrm>
              <a:off x="1330" y="768"/>
              <a:ext cx="96" cy="720"/>
            </a:xfrm>
            <a:prstGeom prst="rect">
              <a:avLst/>
            </a:prstGeom>
            <a:solidFill>
              <a:srgbClr val="CC00FF"/>
            </a:solidFill>
            <a:ln w="222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02" name="AutoShape 8"/>
            <p:cNvSpPr>
              <a:spLocks noChangeArrowheads="1"/>
            </p:cNvSpPr>
            <p:nvPr/>
          </p:nvSpPr>
          <p:spPr bwMode="auto">
            <a:xfrm rot="5400000">
              <a:off x="1656" y="936"/>
              <a:ext cx="432" cy="192"/>
            </a:xfrm>
            <a:prstGeom prst="chevron">
              <a:avLst>
                <a:gd name="adj" fmla="val 56250"/>
              </a:avLst>
            </a:prstGeom>
            <a:solidFill>
              <a:srgbClr val="990033"/>
            </a:solidFill>
            <a:ln w="222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03" name="AutoShape 9"/>
            <p:cNvSpPr>
              <a:spLocks noChangeArrowheads="1"/>
            </p:cNvSpPr>
            <p:nvPr/>
          </p:nvSpPr>
          <p:spPr bwMode="auto">
            <a:xfrm rot="5400000">
              <a:off x="3672" y="985"/>
              <a:ext cx="432" cy="192"/>
            </a:xfrm>
            <a:prstGeom prst="chevron">
              <a:avLst>
                <a:gd name="adj" fmla="val 56250"/>
              </a:avLst>
            </a:prstGeom>
            <a:solidFill>
              <a:srgbClr val="990033"/>
            </a:solidFill>
            <a:ln w="222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04" name="AutoShape 10"/>
            <p:cNvSpPr>
              <a:spLocks noChangeArrowheads="1"/>
            </p:cNvSpPr>
            <p:nvPr/>
          </p:nvSpPr>
          <p:spPr bwMode="auto">
            <a:xfrm rot="5400000">
              <a:off x="3816" y="888"/>
              <a:ext cx="432" cy="192"/>
            </a:xfrm>
            <a:prstGeom prst="chevron">
              <a:avLst>
                <a:gd name="adj" fmla="val 56250"/>
              </a:avLst>
            </a:prstGeom>
            <a:solidFill>
              <a:srgbClr val="008000"/>
            </a:solidFill>
            <a:ln w="222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05" name="Rectangle 11"/>
            <p:cNvSpPr>
              <a:spLocks noChangeArrowheads="1"/>
            </p:cNvSpPr>
            <p:nvPr/>
          </p:nvSpPr>
          <p:spPr bwMode="auto">
            <a:xfrm>
              <a:off x="3351" y="768"/>
              <a:ext cx="96" cy="720"/>
            </a:xfrm>
            <a:prstGeom prst="rect">
              <a:avLst/>
            </a:prstGeom>
            <a:solidFill>
              <a:srgbClr val="CC00FF"/>
            </a:solidFill>
            <a:ln w="222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06" name="Rectangle 12"/>
            <p:cNvSpPr>
              <a:spLocks noChangeArrowheads="1"/>
            </p:cNvSpPr>
            <p:nvPr/>
          </p:nvSpPr>
          <p:spPr bwMode="auto">
            <a:xfrm>
              <a:off x="3447" y="768"/>
              <a:ext cx="96" cy="720"/>
            </a:xfrm>
            <a:prstGeom prst="rect">
              <a:avLst/>
            </a:prstGeom>
            <a:solidFill>
              <a:srgbClr val="CC00FF"/>
            </a:solidFill>
            <a:ln w="222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07" name="Oval 13"/>
            <p:cNvSpPr>
              <a:spLocks noChangeArrowheads="1"/>
            </p:cNvSpPr>
            <p:nvPr/>
          </p:nvSpPr>
          <p:spPr bwMode="auto">
            <a:xfrm>
              <a:off x="1234" y="672"/>
              <a:ext cx="192" cy="192"/>
            </a:xfrm>
            <a:prstGeom prst="ellipse">
              <a:avLst/>
            </a:prstGeom>
            <a:solidFill>
              <a:srgbClr val="545036"/>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08" name="Rectangle 14"/>
            <p:cNvSpPr>
              <a:spLocks noChangeArrowheads="1"/>
            </p:cNvSpPr>
            <p:nvPr/>
          </p:nvSpPr>
          <p:spPr bwMode="auto">
            <a:xfrm>
              <a:off x="1179" y="596"/>
              <a:ext cx="309" cy="192"/>
            </a:xfrm>
            <a:prstGeom prst="rect">
              <a:avLst/>
            </a:prstGeom>
            <a:solidFill>
              <a:srgbClr val="4A463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09" name="Oval 15"/>
            <p:cNvSpPr>
              <a:spLocks noChangeArrowheads="1"/>
            </p:cNvSpPr>
            <p:nvPr/>
          </p:nvSpPr>
          <p:spPr bwMode="auto">
            <a:xfrm>
              <a:off x="3351" y="672"/>
              <a:ext cx="192" cy="192"/>
            </a:xfrm>
            <a:prstGeom prst="ellipse">
              <a:avLst/>
            </a:prstGeom>
            <a:solidFill>
              <a:srgbClr val="3D3A27"/>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10" name="Rectangle 16"/>
            <p:cNvSpPr>
              <a:spLocks noChangeArrowheads="1"/>
            </p:cNvSpPr>
            <p:nvPr/>
          </p:nvSpPr>
          <p:spPr bwMode="auto">
            <a:xfrm>
              <a:off x="1202" y="618"/>
              <a:ext cx="242" cy="143"/>
            </a:xfrm>
            <a:prstGeom prst="rect">
              <a:avLst/>
            </a:prstGeom>
            <a:solidFill>
              <a:srgbClr val="4A463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11" name="Line 17"/>
            <p:cNvSpPr>
              <a:spLocks noChangeShapeType="1"/>
            </p:cNvSpPr>
            <p:nvPr/>
          </p:nvSpPr>
          <p:spPr bwMode="auto">
            <a:xfrm>
              <a:off x="1872" y="1248"/>
              <a:ext cx="0" cy="576"/>
            </a:xfrm>
            <a:prstGeom prst="line">
              <a:avLst/>
            </a:prstGeom>
            <a:noFill/>
            <a:ln w="317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12" name="Rectangle 18"/>
            <p:cNvSpPr>
              <a:spLocks noChangeArrowheads="1"/>
            </p:cNvSpPr>
            <p:nvPr/>
          </p:nvSpPr>
          <p:spPr bwMode="auto">
            <a:xfrm>
              <a:off x="1847" y="1549"/>
              <a:ext cx="48" cy="96"/>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13" name="Line 19"/>
            <p:cNvSpPr>
              <a:spLocks noChangeShapeType="1"/>
            </p:cNvSpPr>
            <p:nvPr/>
          </p:nvSpPr>
          <p:spPr bwMode="auto">
            <a:xfrm>
              <a:off x="1480" y="1316"/>
              <a:ext cx="0" cy="576"/>
            </a:xfrm>
            <a:prstGeom prst="line">
              <a:avLst/>
            </a:prstGeom>
            <a:noFill/>
            <a:ln w="762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14" name="Line 20"/>
            <p:cNvSpPr>
              <a:spLocks noChangeShapeType="1"/>
            </p:cNvSpPr>
            <p:nvPr/>
          </p:nvSpPr>
          <p:spPr bwMode="auto">
            <a:xfrm>
              <a:off x="1545" y="1316"/>
              <a:ext cx="0" cy="576"/>
            </a:xfrm>
            <a:prstGeom prst="line">
              <a:avLst/>
            </a:prstGeom>
            <a:noFill/>
            <a:ln w="762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15" name="Rectangle 21"/>
            <p:cNvSpPr>
              <a:spLocks noChangeArrowheads="1"/>
            </p:cNvSpPr>
            <p:nvPr/>
          </p:nvSpPr>
          <p:spPr bwMode="auto">
            <a:xfrm>
              <a:off x="1448" y="1523"/>
              <a:ext cx="123" cy="48"/>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16" name="Rectangle 22"/>
            <p:cNvSpPr>
              <a:spLocks noChangeArrowheads="1"/>
            </p:cNvSpPr>
            <p:nvPr/>
          </p:nvSpPr>
          <p:spPr bwMode="auto">
            <a:xfrm>
              <a:off x="1448" y="1619"/>
              <a:ext cx="123" cy="48"/>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17" name="Rectangle 23"/>
            <p:cNvSpPr>
              <a:spLocks noChangeArrowheads="1"/>
            </p:cNvSpPr>
            <p:nvPr/>
          </p:nvSpPr>
          <p:spPr bwMode="auto">
            <a:xfrm>
              <a:off x="1448" y="1721"/>
              <a:ext cx="123" cy="48"/>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18" name="Line 24"/>
            <p:cNvSpPr>
              <a:spLocks noChangeShapeType="1"/>
            </p:cNvSpPr>
            <p:nvPr/>
          </p:nvSpPr>
          <p:spPr bwMode="auto">
            <a:xfrm>
              <a:off x="4032" y="1200"/>
              <a:ext cx="0" cy="576"/>
            </a:xfrm>
            <a:prstGeom prst="line">
              <a:avLst/>
            </a:prstGeom>
            <a:noFill/>
            <a:ln w="317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19" name="Line 25"/>
            <p:cNvSpPr>
              <a:spLocks noChangeShapeType="1"/>
            </p:cNvSpPr>
            <p:nvPr/>
          </p:nvSpPr>
          <p:spPr bwMode="auto">
            <a:xfrm>
              <a:off x="3888" y="1297"/>
              <a:ext cx="0" cy="576"/>
            </a:xfrm>
            <a:prstGeom prst="line">
              <a:avLst/>
            </a:prstGeom>
            <a:noFill/>
            <a:ln w="317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20" name="Rectangle 26"/>
            <p:cNvSpPr>
              <a:spLocks noChangeArrowheads="1"/>
            </p:cNvSpPr>
            <p:nvPr/>
          </p:nvSpPr>
          <p:spPr bwMode="auto">
            <a:xfrm>
              <a:off x="4005" y="1488"/>
              <a:ext cx="48" cy="96"/>
            </a:xfrm>
            <a:prstGeom prst="rect">
              <a:avLst/>
            </a:prstGeom>
            <a:solidFill>
              <a:schemeClr val="tx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21" name="Line 27"/>
            <p:cNvSpPr>
              <a:spLocks noChangeShapeType="1"/>
            </p:cNvSpPr>
            <p:nvPr/>
          </p:nvSpPr>
          <p:spPr bwMode="auto">
            <a:xfrm>
              <a:off x="3593" y="1310"/>
              <a:ext cx="0" cy="576"/>
            </a:xfrm>
            <a:prstGeom prst="line">
              <a:avLst/>
            </a:prstGeom>
            <a:noFill/>
            <a:ln w="762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22" name="Line 28"/>
            <p:cNvSpPr>
              <a:spLocks noChangeShapeType="1"/>
            </p:cNvSpPr>
            <p:nvPr/>
          </p:nvSpPr>
          <p:spPr bwMode="auto">
            <a:xfrm>
              <a:off x="3652" y="1310"/>
              <a:ext cx="0" cy="576"/>
            </a:xfrm>
            <a:prstGeom prst="line">
              <a:avLst/>
            </a:prstGeom>
            <a:noFill/>
            <a:ln w="762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23" name="Rectangle 29"/>
            <p:cNvSpPr>
              <a:spLocks noChangeArrowheads="1"/>
            </p:cNvSpPr>
            <p:nvPr/>
          </p:nvSpPr>
          <p:spPr bwMode="auto">
            <a:xfrm>
              <a:off x="3561" y="1517"/>
              <a:ext cx="123" cy="48"/>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24" name="Rectangle 30"/>
            <p:cNvSpPr>
              <a:spLocks noChangeArrowheads="1"/>
            </p:cNvSpPr>
            <p:nvPr/>
          </p:nvSpPr>
          <p:spPr bwMode="auto">
            <a:xfrm>
              <a:off x="3561" y="1613"/>
              <a:ext cx="123" cy="48"/>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25" name="Rectangle 31"/>
            <p:cNvSpPr>
              <a:spLocks noChangeArrowheads="1"/>
            </p:cNvSpPr>
            <p:nvPr/>
          </p:nvSpPr>
          <p:spPr bwMode="auto">
            <a:xfrm>
              <a:off x="3561" y="1715"/>
              <a:ext cx="123" cy="48"/>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26" name="AutoShape 32"/>
            <p:cNvSpPr>
              <a:spLocks noChangeArrowheads="1"/>
            </p:cNvSpPr>
            <p:nvPr/>
          </p:nvSpPr>
          <p:spPr bwMode="auto">
            <a:xfrm>
              <a:off x="1790" y="658"/>
              <a:ext cx="165" cy="180"/>
            </a:xfrm>
            <a:prstGeom prst="diamond">
              <a:avLst/>
            </a:prstGeom>
            <a:solidFill>
              <a:srgbClr val="3333CC"/>
            </a:solidFill>
            <a:ln w="254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27" name="AutoShape 33"/>
            <p:cNvSpPr>
              <a:spLocks noChangeArrowheads="1"/>
            </p:cNvSpPr>
            <p:nvPr/>
          </p:nvSpPr>
          <p:spPr bwMode="auto">
            <a:xfrm>
              <a:off x="3949" y="624"/>
              <a:ext cx="165" cy="180"/>
            </a:xfrm>
            <a:prstGeom prst="diamond">
              <a:avLst/>
            </a:prstGeom>
            <a:solidFill>
              <a:srgbClr val="3333CC"/>
            </a:solidFill>
            <a:ln w="254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28" name="AutoShape 34"/>
            <p:cNvSpPr>
              <a:spLocks noChangeArrowheads="1"/>
            </p:cNvSpPr>
            <p:nvPr/>
          </p:nvSpPr>
          <p:spPr bwMode="auto">
            <a:xfrm>
              <a:off x="1392" y="1968"/>
              <a:ext cx="144" cy="240"/>
            </a:xfrm>
            <a:prstGeom prst="downArrow">
              <a:avLst>
                <a:gd name="adj1" fmla="val 50000"/>
                <a:gd name="adj2" fmla="val 41667"/>
              </a:avLst>
            </a:prstGeom>
            <a:solidFill>
              <a:srgbClr val="C40000"/>
            </a:solidFill>
            <a:ln w="1905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29" name="AutoShape 35"/>
            <p:cNvSpPr>
              <a:spLocks noChangeArrowheads="1"/>
            </p:cNvSpPr>
            <p:nvPr/>
          </p:nvSpPr>
          <p:spPr bwMode="auto">
            <a:xfrm>
              <a:off x="1776" y="1968"/>
              <a:ext cx="144" cy="240"/>
            </a:xfrm>
            <a:prstGeom prst="downArrow">
              <a:avLst>
                <a:gd name="adj1" fmla="val 50000"/>
                <a:gd name="adj2" fmla="val 41667"/>
              </a:avLst>
            </a:prstGeom>
            <a:solidFill>
              <a:srgbClr val="C40000"/>
            </a:solidFill>
            <a:ln w="1905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30" name="AutoShape 36"/>
            <p:cNvSpPr>
              <a:spLocks noChangeArrowheads="1"/>
            </p:cNvSpPr>
            <p:nvPr/>
          </p:nvSpPr>
          <p:spPr bwMode="auto">
            <a:xfrm>
              <a:off x="3552" y="1968"/>
              <a:ext cx="144" cy="240"/>
            </a:xfrm>
            <a:prstGeom prst="downArrow">
              <a:avLst>
                <a:gd name="adj1" fmla="val 50000"/>
                <a:gd name="adj2" fmla="val 41667"/>
              </a:avLst>
            </a:prstGeom>
            <a:solidFill>
              <a:srgbClr val="C40000"/>
            </a:solidFill>
            <a:ln w="1905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31" name="AutoShape 37"/>
            <p:cNvSpPr>
              <a:spLocks noChangeArrowheads="1"/>
            </p:cNvSpPr>
            <p:nvPr/>
          </p:nvSpPr>
          <p:spPr bwMode="auto">
            <a:xfrm>
              <a:off x="3552" y="2256"/>
              <a:ext cx="144" cy="240"/>
            </a:xfrm>
            <a:prstGeom prst="downArrow">
              <a:avLst>
                <a:gd name="adj1" fmla="val 50000"/>
                <a:gd name="adj2" fmla="val 41667"/>
              </a:avLst>
            </a:prstGeom>
            <a:solidFill>
              <a:srgbClr val="C40000"/>
            </a:solidFill>
            <a:ln w="1905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32" name="AutoShape 38"/>
            <p:cNvSpPr>
              <a:spLocks noChangeArrowheads="1"/>
            </p:cNvSpPr>
            <p:nvPr/>
          </p:nvSpPr>
          <p:spPr bwMode="auto">
            <a:xfrm>
              <a:off x="3956" y="1824"/>
              <a:ext cx="144" cy="240"/>
            </a:xfrm>
            <a:prstGeom prst="downArrow">
              <a:avLst>
                <a:gd name="adj1" fmla="val 50000"/>
                <a:gd name="adj2" fmla="val 41667"/>
              </a:avLst>
            </a:prstGeom>
            <a:solidFill>
              <a:schemeClr val="tx1"/>
            </a:solidFill>
            <a:ln w="1905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33" name="Line 39"/>
            <p:cNvSpPr>
              <a:spLocks noChangeShapeType="1"/>
            </p:cNvSpPr>
            <p:nvPr/>
          </p:nvSpPr>
          <p:spPr bwMode="auto">
            <a:xfrm>
              <a:off x="1510" y="1522"/>
              <a:ext cx="0" cy="4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34" name="Line 40"/>
            <p:cNvSpPr>
              <a:spLocks noChangeShapeType="1"/>
            </p:cNvSpPr>
            <p:nvPr/>
          </p:nvSpPr>
          <p:spPr bwMode="auto">
            <a:xfrm>
              <a:off x="1509" y="1625"/>
              <a:ext cx="0" cy="4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35" name="Line 41"/>
            <p:cNvSpPr>
              <a:spLocks noChangeShapeType="1"/>
            </p:cNvSpPr>
            <p:nvPr/>
          </p:nvSpPr>
          <p:spPr bwMode="auto">
            <a:xfrm>
              <a:off x="1510" y="1728"/>
              <a:ext cx="0" cy="4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36" name="Line 42"/>
            <p:cNvSpPr>
              <a:spLocks noChangeShapeType="1"/>
            </p:cNvSpPr>
            <p:nvPr/>
          </p:nvSpPr>
          <p:spPr bwMode="auto">
            <a:xfrm>
              <a:off x="3621" y="1519"/>
              <a:ext cx="0" cy="4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37" name="Line 43"/>
            <p:cNvSpPr>
              <a:spLocks noChangeShapeType="1"/>
            </p:cNvSpPr>
            <p:nvPr/>
          </p:nvSpPr>
          <p:spPr bwMode="auto">
            <a:xfrm>
              <a:off x="3620" y="1610"/>
              <a:ext cx="0" cy="4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38" name="Line 44"/>
            <p:cNvSpPr>
              <a:spLocks noChangeShapeType="1"/>
            </p:cNvSpPr>
            <p:nvPr/>
          </p:nvSpPr>
          <p:spPr bwMode="auto">
            <a:xfrm>
              <a:off x="3621" y="1718"/>
              <a:ext cx="0" cy="4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39" name="Rectangle 45"/>
            <p:cNvSpPr>
              <a:spLocks noChangeArrowheads="1"/>
            </p:cNvSpPr>
            <p:nvPr/>
          </p:nvSpPr>
          <p:spPr bwMode="auto">
            <a:xfrm>
              <a:off x="3861" y="1599"/>
              <a:ext cx="48" cy="96"/>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40" name="Line 46"/>
            <p:cNvSpPr>
              <a:spLocks noChangeShapeType="1"/>
            </p:cNvSpPr>
            <p:nvPr/>
          </p:nvSpPr>
          <p:spPr bwMode="auto">
            <a:xfrm>
              <a:off x="3552" y="2304"/>
              <a:ext cx="144" cy="96"/>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41" name="Line 47"/>
            <p:cNvSpPr>
              <a:spLocks noChangeShapeType="1"/>
            </p:cNvSpPr>
            <p:nvPr/>
          </p:nvSpPr>
          <p:spPr bwMode="auto">
            <a:xfrm flipH="1">
              <a:off x="3552" y="2304"/>
              <a:ext cx="144" cy="96"/>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42" name="AutoShape 48"/>
            <p:cNvSpPr>
              <a:spLocks noChangeArrowheads="1"/>
            </p:cNvSpPr>
            <p:nvPr/>
          </p:nvSpPr>
          <p:spPr bwMode="auto">
            <a:xfrm>
              <a:off x="2530" y="2016"/>
              <a:ext cx="381" cy="144"/>
            </a:xfrm>
            <a:prstGeom prst="rightArrow">
              <a:avLst>
                <a:gd name="adj1" fmla="val 50000"/>
                <a:gd name="adj2" fmla="val 66146"/>
              </a:avLst>
            </a:prstGeom>
            <a:gradFill rotWithShape="1">
              <a:gsLst>
                <a:gs pos="0">
                  <a:srgbClr val="3333CC"/>
                </a:gs>
                <a:gs pos="100000">
                  <a:srgbClr val="0000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43" name="Rectangle 49"/>
            <p:cNvSpPr>
              <a:spLocks noChangeArrowheads="1"/>
            </p:cNvSpPr>
            <p:nvPr/>
          </p:nvSpPr>
          <p:spPr bwMode="auto">
            <a:xfrm>
              <a:off x="2462" y="1776"/>
              <a:ext cx="432" cy="24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kumimoji="1" lang="en-US" altLang="zh-CN" sz="1600" b="1"/>
                <a:t>24</a:t>
              </a:r>
              <a:r>
                <a:rPr kumimoji="1" lang="en-US" altLang="zh-CN" sz="800" b="1"/>
                <a:t> </a:t>
              </a:r>
              <a:r>
                <a:rPr kumimoji="1" lang="en-US" altLang="zh-CN" sz="1600" b="1"/>
                <a:t>h</a:t>
              </a:r>
            </a:p>
          </p:txBody>
        </p:sp>
        <p:sp>
          <p:nvSpPr>
            <p:cNvPr id="8244" name="Rectangle 50"/>
            <p:cNvSpPr>
              <a:spLocks noChangeArrowheads="1"/>
            </p:cNvSpPr>
            <p:nvPr/>
          </p:nvSpPr>
          <p:spPr bwMode="auto">
            <a:xfrm>
              <a:off x="2016" y="528"/>
              <a:ext cx="336" cy="720"/>
            </a:xfrm>
            <a:prstGeom prst="rect">
              <a:avLst/>
            </a:prstGeom>
            <a:noFill/>
            <a:ln>
              <a:noFill/>
            </a:ln>
            <a:effectLst/>
            <a:extLst>
              <a:ext uri="{909E8E84-426E-40dd-AFC4-6F175D3DCCD1}">
                <a14:hiddenFill xmlns:a14="http://schemas.microsoft.com/office/drawing/2010/main">
                  <a:gradFill rotWithShape="1">
                    <a:gsLst>
                      <a:gs pos="0">
                        <a:schemeClr val="tx1"/>
                      </a:gs>
                      <a:gs pos="100000">
                        <a:srgbClr val="000018"/>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r>
                <a:rPr kumimoji="1" lang="en-US" altLang="zh-CN">
                  <a:solidFill>
                    <a:schemeClr val="bg1"/>
                  </a:solidFill>
                </a:rPr>
                <a:t>B7</a:t>
              </a:r>
            </a:p>
            <a:p>
              <a:pPr eaLnBrk="0" hangingPunct="0"/>
              <a:endParaRPr kumimoji="1" lang="en-US" altLang="zh-CN">
                <a:solidFill>
                  <a:schemeClr val="bg1"/>
                </a:solidFill>
              </a:endParaRPr>
            </a:p>
            <a:p>
              <a:pPr eaLnBrk="0" hangingPunct="0"/>
              <a:r>
                <a:rPr kumimoji="1" lang="en-US" altLang="zh-CN">
                  <a:solidFill>
                    <a:schemeClr val="bg1"/>
                  </a:solidFill>
                </a:rPr>
                <a:t>CD28</a:t>
              </a:r>
            </a:p>
          </p:txBody>
        </p:sp>
        <p:sp>
          <p:nvSpPr>
            <p:cNvPr id="8245" name="Rectangle 51"/>
            <p:cNvSpPr>
              <a:spLocks noChangeArrowheads="1"/>
            </p:cNvSpPr>
            <p:nvPr/>
          </p:nvSpPr>
          <p:spPr bwMode="auto">
            <a:xfrm>
              <a:off x="864" y="528"/>
              <a:ext cx="336" cy="720"/>
            </a:xfrm>
            <a:prstGeom prst="rect">
              <a:avLst/>
            </a:prstGeom>
            <a:noFill/>
            <a:ln>
              <a:noFill/>
            </a:ln>
            <a:effectLst/>
            <a:extLst>
              <a:ext uri="{909E8E84-426E-40dd-AFC4-6F175D3DCCD1}">
                <a14:hiddenFill xmlns:a14="http://schemas.microsoft.com/office/drawing/2010/main">
                  <a:gradFill rotWithShape="1">
                    <a:gsLst>
                      <a:gs pos="0">
                        <a:schemeClr val="tx1"/>
                      </a:gs>
                      <a:gs pos="100000">
                        <a:srgbClr val="000018"/>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eaLnBrk="0" hangingPunct="0"/>
              <a:r>
                <a:rPr kumimoji="1" lang="en-US" altLang="zh-CN">
                  <a:solidFill>
                    <a:schemeClr val="bg1"/>
                  </a:solidFill>
                </a:rPr>
                <a:t>Ag</a:t>
              </a:r>
            </a:p>
            <a:p>
              <a:pPr algn="r" eaLnBrk="0" hangingPunct="0"/>
              <a:endParaRPr kumimoji="1" lang="en-US" altLang="zh-CN">
                <a:solidFill>
                  <a:schemeClr val="bg1"/>
                </a:solidFill>
              </a:endParaRPr>
            </a:p>
            <a:p>
              <a:pPr algn="r" eaLnBrk="0" hangingPunct="0"/>
              <a:r>
                <a:rPr kumimoji="1" lang="en-US" altLang="zh-CN">
                  <a:solidFill>
                    <a:schemeClr val="bg1"/>
                  </a:solidFill>
                </a:rPr>
                <a:t>TCR</a:t>
              </a:r>
            </a:p>
          </p:txBody>
        </p:sp>
        <p:sp>
          <p:nvSpPr>
            <p:cNvPr id="8246" name="Arc 52"/>
            <p:cNvSpPr>
              <a:spLocks/>
            </p:cNvSpPr>
            <p:nvPr/>
          </p:nvSpPr>
          <p:spPr bwMode="auto">
            <a:xfrm rot="10800000" flipH="1">
              <a:off x="3792" y="2112"/>
              <a:ext cx="240"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a:solidFill>
                <a:schemeClr val="bg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7" name="Line 53"/>
            <p:cNvSpPr>
              <a:spLocks noChangeShapeType="1"/>
            </p:cNvSpPr>
            <p:nvPr/>
          </p:nvSpPr>
          <p:spPr bwMode="auto">
            <a:xfrm flipH="1">
              <a:off x="3730" y="2352"/>
              <a:ext cx="96"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48" name="Rectangle 54"/>
            <p:cNvSpPr>
              <a:spLocks noChangeArrowheads="1"/>
            </p:cNvSpPr>
            <p:nvPr/>
          </p:nvSpPr>
          <p:spPr bwMode="auto">
            <a:xfrm>
              <a:off x="4128" y="528"/>
              <a:ext cx="336" cy="720"/>
            </a:xfrm>
            <a:prstGeom prst="rect">
              <a:avLst/>
            </a:prstGeom>
            <a:noFill/>
            <a:ln>
              <a:noFill/>
            </a:ln>
            <a:effectLst/>
            <a:extLst>
              <a:ext uri="{909E8E84-426E-40dd-AFC4-6F175D3DCCD1}">
                <a14:hiddenFill xmlns:a14="http://schemas.microsoft.com/office/drawing/2010/main">
                  <a:gradFill rotWithShape="1">
                    <a:gsLst>
                      <a:gs pos="0">
                        <a:schemeClr val="tx1"/>
                      </a:gs>
                      <a:gs pos="100000">
                        <a:srgbClr val="000018"/>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r>
                <a:rPr kumimoji="1" lang="en-US" altLang="zh-CN">
                  <a:solidFill>
                    <a:schemeClr val="bg1"/>
                  </a:solidFill>
                </a:rPr>
                <a:t>B7</a:t>
              </a:r>
            </a:p>
            <a:p>
              <a:pPr eaLnBrk="0" hangingPunct="0"/>
              <a:endParaRPr kumimoji="1" lang="en-US" altLang="zh-CN">
                <a:solidFill>
                  <a:schemeClr val="bg1"/>
                </a:solidFill>
              </a:endParaRPr>
            </a:p>
            <a:p>
              <a:pPr eaLnBrk="0" hangingPunct="0"/>
              <a:r>
                <a:rPr kumimoji="1" lang="en-US" altLang="zh-CN">
                  <a:solidFill>
                    <a:schemeClr val="bg1"/>
                  </a:solidFill>
                </a:rPr>
                <a:t>CTLA-4</a:t>
              </a:r>
            </a:p>
          </p:txBody>
        </p:sp>
        <p:sp>
          <p:nvSpPr>
            <p:cNvPr id="8249" name="Rectangle 55"/>
            <p:cNvSpPr>
              <a:spLocks noChangeArrowheads="1"/>
            </p:cNvSpPr>
            <p:nvPr/>
          </p:nvSpPr>
          <p:spPr bwMode="auto">
            <a:xfrm>
              <a:off x="588" y="2486"/>
              <a:ext cx="841" cy="264"/>
            </a:xfrm>
            <a:prstGeom prst="rect">
              <a:avLst/>
            </a:prstGeom>
            <a:solidFill>
              <a:srgbClr val="3E003E"/>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eaLnBrk="0" hangingPunct="0">
                <a:lnSpc>
                  <a:spcPct val="90000"/>
                </a:lnSpc>
              </a:pPr>
              <a:r>
                <a:rPr kumimoji="1" lang="zh-CN" altLang="en-US" b="1">
                  <a:solidFill>
                    <a:schemeClr val="bg1"/>
                  </a:solidFill>
                  <a:latin typeface="楷体_GB2312" charset="0"/>
                  <a:ea typeface="楷体_GB2312" charset="0"/>
                  <a:cs typeface="楷体_GB2312" charset="0"/>
                </a:rPr>
                <a:t>激活信号 </a:t>
              </a:r>
            </a:p>
          </p:txBody>
        </p:sp>
        <p:sp>
          <p:nvSpPr>
            <p:cNvPr id="8250" name="Line 56"/>
            <p:cNvSpPr>
              <a:spLocks noChangeShapeType="1"/>
            </p:cNvSpPr>
            <p:nvPr/>
          </p:nvSpPr>
          <p:spPr bwMode="auto">
            <a:xfrm>
              <a:off x="4080" y="2064"/>
              <a:ext cx="206" cy="277"/>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51" name="Line 57"/>
            <p:cNvSpPr>
              <a:spLocks noChangeShapeType="1"/>
            </p:cNvSpPr>
            <p:nvPr/>
          </p:nvSpPr>
          <p:spPr bwMode="auto">
            <a:xfrm flipV="1">
              <a:off x="1383" y="2208"/>
              <a:ext cx="393" cy="224"/>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52" name="Line 58"/>
            <p:cNvSpPr>
              <a:spLocks noChangeShapeType="1"/>
            </p:cNvSpPr>
            <p:nvPr/>
          </p:nvSpPr>
          <p:spPr bwMode="auto">
            <a:xfrm flipH="1">
              <a:off x="1383" y="2229"/>
              <a:ext cx="71" cy="203"/>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53" name="Rectangle 59"/>
            <p:cNvSpPr>
              <a:spLocks noChangeArrowheads="1"/>
            </p:cNvSpPr>
            <p:nvPr/>
          </p:nvSpPr>
          <p:spPr bwMode="auto">
            <a:xfrm>
              <a:off x="3320" y="618"/>
              <a:ext cx="242" cy="143"/>
            </a:xfrm>
            <a:prstGeom prst="rect">
              <a:avLst/>
            </a:prstGeom>
            <a:solidFill>
              <a:srgbClr val="3D3A27"/>
            </a:solidFill>
            <a:ln>
              <a:noFill/>
            </a:ln>
            <a:effectLst/>
            <a:extLst>
              <a:ext uri="{91240B29-F687-4f45-9708-019B960494DF}">
                <a14:hiddenLine xmlns:a14="http://schemas.microsoft.com/office/drawing/2010/main" w="9525">
                  <a:solidFill>
                    <a:srgbClr val="928D7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54" name="Oval 60"/>
            <p:cNvSpPr>
              <a:spLocks noChangeArrowheads="1"/>
            </p:cNvSpPr>
            <p:nvPr/>
          </p:nvSpPr>
          <p:spPr bwMode="auto">
            <a:xfrm>
              <a:off x="1255" y="600"/>
              <a:ext cx="144" cy="192"/>
            </a:xfrm>
            <a:prstGeom prst="ellipse">
              <a:avLst/>
            </a:prstGeom>
            <a:solidFill>
              <a:srgbClr val="800080"/>
            </a:soli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55" name="Rectangle 61"/>
            <p:cNvSpPr>
              <a:spLocks noChangeArrowheads="1"/>
            </p:cNvSpPr>
            <p:nvPr/>
          </p:nvSpPr>
          <p:spPr bwMode="auto">
            <a:xfrm>
              <a:off x="4335" y="1242"/>
              <a:ext cx="499" cy="226"/>
            </a:xfrm>
            <a:prstGeom prst="rect">
              <a:avLst/>
            </a:prstGeom>
            <a:solidFill>
              <a:srgbClr val="00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kumimoji="1" lang="en-US" altLang="zh-CN">
                  <a:solidFill>
                    <a:schemeClr val="bg1"/>
                  </a:solidFill>
                </a:rPr>
                <a:t>I</a:t>
              </a:r>
              <a:r>
                <a:rPr kumimoji="1" lang="en-US" altLang="zh-CN" sz="800">
                  <a:solidFill>
                    <a:schemeClr val="bg1"/>
                  </a:solidFill>
                </a:rPr>
                <a:t> </a:t>
              </a:r>
              <a:r>
                <a:rPr kumimoji="1" lang="en-US" altLang="zh-CN">
                  <a:solidFill>
                    <a:schemeClr val="bg1"/>
                  </a:solidFill>
                </a:rPr>
                <a:t>T</a:t>
              </a:r>
              <a:r>
                <a:rPr kumimoji="1" lang="en-US" altLang="zh-CN" sz="800">
                  <a:solidFill>
                    <a:schemeClr val="bg1"/>
                  </a:solidFill>
                </a:rPr>
                <a:t> </a:t>
              </a:r>
              <a:r>
                <a:rPr kumimoji="1" lang="en-US" altLang="zh-CN">
                  <a:solidFill>
                    <a:schemeClr val="bg1"/>
                  </a:solidFill>
                </a:rPr>
                <a:t>I</a:t>
              </a:r>
              <a:r>
                <a:rPr kumimoji="1" lang="en-US" altLang="zh-CN" sz="800">
                  <a:solidFill>
                    <a:schemeClr val="bg1"/>
                  </a:solidFill>
                </a:rPr>
                <a:t> </a:t>
              </a:r>
              <a:r>
                <a:rPr kumimoji="1" lang="en-US" altLang="zh-CN">
                  <a:solidFill>
                    <a:schemeClr val="bg1"/>
                  </a:solidFill>
                </a:rPr>
                <a:t>M</a:t>
              </a:r>
            </a:p>
          </p:txBody>
        </p:sp>
        <p:sp>
          <p:nvSpPr>
            <p:cNvPr id="8256" name="Line 62"/>
            <p:cNvSpPr>
              <a:spLocks noChangeShapeType="1"/>
            </p:cNvSpPr>
            <p:nvPr/>
          </p:nvSpPr>
          <p:spPr bwMode="auto">
            <a:xfrm flipV="1">
              <a:off x="4080" y="1344"/>
              <a:ext cx="297" cy="144"/>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57" name="Rectangle 63"/>
            <p:cNvSpPr>
              <a:spLocks noChangeArrowheads="1"/>
            </p:cNvSpPr>
            <p:nvPr/>
          </p:nvSpPr>
          <p:spPr bwMode="auto">
            <a:xfrm>
              <a:off x="2231" y="1249"/>
              <a:ext cx="499" cy="226"/>
            </a:xfrm>
            <a:prstGeom prst="rect">
              <a:avLst/>
            </a:prstGeom>
            <a:solidFill>
              <a:srgbClr val="66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kumimoji="1" lang="en-US" altLang="zh-CN">
                  <a:solidFill>
                    <a:schemeClr val="bg1"/>
                  </a:solidFill>
                </a:rPr>
                <a:t>I</a:t>
              </a:r>
              <a:r>
                <a:rPr kumimoji="1" lang="en-US" altLang="zh-CN" sz="800">
                  <a:solidFill>
                    <a:schemeClr val="bg1"/>
                  </a:solidFill>
                </a:rPr>
                <a:t> </a:t>
              </a:r>
              <a:r>
                <a:rPr kumimoji="1" lang="en-US" altLang="zh-CN">
                  <a:solidFill>
                    <a:schemeClr val="bg1"/>
                  </a:solidFill>
                </a:rPr>
                <a:t>TAM</a:t>
              </a:r>
            </a:p>
          </p:txBody>
        </p:sp>
        <p:sp>
          <p:nvSpPr>
            <p:cNvPr id="8258" name="Line 64"/>
            <p:cNvSpPr>
              <a:spLocks noChangeShapeType="1"/>
            </p:cNvSpPr>
            <p:nvPr/>
          </p:nvSpPr>
          <p:spPr bwMode="auto">
            <a:xfrm flipV="1">
              <a:off x="1920" y="1389"/>
              <a:ext cx="370" cy="195"/>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59" name="Line 65"/>
            <p:cNvSpPr>
              <a:spLocks noChangeShapeType="1"/>
            </p:cNvSpPr>
            <p:nvPr/>
          </p:nvSpPr>
          <p:spPr bwMode="auto">
            <a:xfrm flipV="1">
              <a:off x="1584" y="1389"/>
              <a:ext cx="706" cy="147"/>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60" name="Rectangle 66"/>
            <p:cNvSpPr>
              <a:spLocks noChangeArrowheads="1"/>
            </p:cNvSpPr>
            <p:nvPr/>
          </p:nvSpPr>
          <p:spPr bwMode="auto">
            <a:xfrm>
              <a:off x="4262" y="2441"/>
              <a:ext cx="841" cy="264"/>
            </a:xfrm>
            <a:prstGeom prst="rect">
              <a:avLst/>
            </a:prstGeom>
            <a:solidFill>
              <a:srgbClr val="003300"/>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eaLnBrk="0" hangingPunct="0">
                <a:lnSpc>
                  <a:spcPct val="90000"/>
                </a:lnSpc>
              </a:pPr>
              <a:r>
                <a:rPr kumimoji="1" lang="zh-CN" altLang="en-US" b="1">
                  <a:solidFill>
                    <a:schemeClr val="bg1"/>
                  </a:solidFill>
                  <a:latin typeface="楷体_GB2312" charset="0"/>
                  <a:ea typeface="楷体_GB2312" charset="0"/>
                  <a:cs typeface="楷体_GB2312" charset="0"/>
                </a:rPr>
                <a:t>抑制信号 </a:t>
              </a:r>
            </a:p>
          </p:txBody>
        </p:sp>
        <p:sp>
          <p:nvSpPr>
            <p:cNvPr id="8261" name="Rectangle 67"/>
            <p:cNvSpPr>
              <a:spLocks noChangeArrowheads="1"/>
            </p:cNvSpPr>
            <p:nvPr/>
          </p:nvSpPr>
          <p:spPr bwMode="auto">
            <a:xfrm>
              <a:off x="2381" y="2750"/>
              <a:ext cx="726" cy="27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kumimoji="1" lang="en-US" altLang="zh-CN">
                  <a:ea typeface="楷体_GB2312" charset="0"/>
                  <a:cs typeface="楷体_GB2312" charset="0"/>
                </a:rPr>
                <a:t>  T</a:t>
              </a:r>
              <a:r>
                <a:rPr kumimoji="1" lang="zh-CN" altLang="en-US" b="1">
                  <a:ea typeface="楷体_GB2312" charset="0"/>
                  <a:cs typeface="楷体_GB2312" charset="0"/>
                </a:rPr>
                <a:t>细胞   </a:t>
              </a:r>
            </a:p>
          </p:txBody>
        </p:sp>
      </p:grpSp>
      <p:sp>
        <p:nvSpPr>
          <p:cNvPr id="8195" name="Rectangle 68"/>
          <p:cNvSpPr>
            <a:spLocks noChangeArrowheads="1"/>
          </p:cNvSpPr>
          <p:nvPr/>
        </p:nvSpPr>
        <p:spPr bwMode="auto">
          <a:xfrm>
            <a:off x="912285" y="5303838"/>
            <a:ext cx="9503833" cy="7921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kumimoji="1" lang="en-US" altLang="zh-CN" sz="2000" dirty="0">
                <a:ea typeface="仿宋_GB2312" charset="0"/>
                <a:cs typeface="仿宋_GB2312" charset="0"/>
              </a:rPr>
              <a:t>CTLA-4</a:t>
            </a:r>
            <a:r>
              <a:rPr kumimoji="1" lang="zh-CN" altLang="en-US" sz="2000" b="1" dirty="0">
                <a:ea typeface="仿宋_GB2312" charset="0"/>
                <a:cs typeface="仿宋_GB2312" charset="0"/>
              </a:rPr>
              <a:t>对</a:t>
            </a:r>
            <a:r>
              <a:rPr kumimoji="1" lang="en-US" altLang="zh-CN" sz="2000" dirty="0">
                <a:ea typeface="仿宋_GB2312" charset="0"/>
                <a:cs typeface="仿宋_GB2312" charset="0"/>
              </a:rPr>
              <a:t>T</a:t>
            </a:r>
            <a:r>
              <a:rPr kumimoji="1" lang="zh-CN" altLang="en-US" sz="2000" b="1" dirty="0">
                <a:ea typeface="仿宋_GB2312" charset="0"/>
                <a:cs typeface="仿宋_GB2312" charset="0"/>
              </a:rPr>
              <a:t>细胞激</a:t>
            </a:r>
            <a:r>
              <a:rPr kumimoji="1" lang="zh-CN" altLang="en-US" sz="2000" b="1" dirty="0" smtClean="0">
                <a:ea typeface="仿宋_GB2312" charset="0"/>
                <a:cs typeface="仿宋_GB2312" charset="0"/>
              </a:rPr>
              <a:t>活的反馈调节</a:t>
            </a:r>
            <a:r>
              <a:rPr kumimoji="1" lang="zh-CN" altLang="en-US" sz="2000" b="1" dirty="0" smtClean="0">
                <a:ea typeface="仿宋_GB2312" charset="0"/>
                <a:cs typeface="仿宋_GB2312" charset="0"/>
              </a:rPr>
              <a:t>（</a:t>
            </a:r>
            <a:r>
              <a:rPr kumimoji="1" lang="zh-CN" altLang="en-US" sz="2000" b="1" dirty="0" smtClean="0">
                <a:solidFill>
                  <a:srgbClr val="3366FF"/>
                </a:solidFill>
                <a:ea typeface="仿宋_GB2312" charset="0"/>
                <a:cs typeface="仿宋_GB2312" charset="0"/>
              </a:rPr>
              <a:t>提问</a:t>
            </a:r>
            <a:r>
              <a:rPr kumimoji="1" lang="zh-CN" altLang="en-US" sz="2000" b="1" dirty="0" smtClean="0">
                <a:ea typeface="仿宋_GB2312" charset="0"/>
                <a:cs typeface="仿宋_GB2312" charset="0"/>
              </a:rPr>
              <a:t>）</a:t>
            </a:r>
            <a:r>
              <a:rPr kumimoji="1" lang="zh-CN" altLang="en-US" sz="2000" b="1" dirty="0" smtClean="0">
                <a:ea typeface="仿宋_GB2312" charset="0"/>
                <a:cs typeface="仿宋_GB2312" charset="0"/>
              </a:rPr>
              <a:t> </a:t>
            </a:r>
            <a:endParaRPr kumimoji="1" lang="zh-CN" altLang="en-US" sz="2000" b="1" dirty="0">
              <a:ea typeface="仿宋_GB2312" charset="0"/>
              <a:cs typeface="仿宋_GB2312" charset="0"/>
            </a:endParaRPr>
          </a:p>
        </p:txBody>
      </p:sp>
      <p:sp>
        <p:nvSpPr>
          <p:cNvPr id="8196" name="Rectangle 2"/>
          <p:cNvSpPr txBox="1">
            <a:spLocks noChangeArrowheads="1"/>
          </p:cNvSpPr>
          <p:nvPr/>
        </p:nvSpPr>
        <p:spPr bwMode="auto">
          <a:xfrm>
            <a:off x="912617" y="0"/>
            <a:ext cx="8534400" cy="962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0"/>
                <a:cs typeface="宋体" charset="0"/>
              </a:defRPr>
            </a:lvl1pPr>
            <a:lvl2pPr marL="742950" indent="-285750" eaLnBrk="0" hangingPunct="0">
              <a:defRPr sz="2400">
                <a:solidFill>
                  <a:schemeClr val="tx1"/>
                </a:solidFill>
                <a:latin typeface="Arial" charset="0"/>
                <a:ea typeface="宋体" charset="0"/>
              </a:defRPr>
            </a:lvl2pPr>
            <a:lvl3pPr marL="1143000" indent="-228600" eaLnBrk="0" hangingPunct="0">
              <a:defRPr sz="2400">
                <a:solidFill>
                  <a:schemeClr val="tx1"/>
                </a:solidFill>
                <a:latin typeface="Arial" charset="0"/>
                <a:ea typeface="宋体" charset="0"/>
              </a:defRPr>
            </a:lvl3pPr>
            <a:lvl4pPr marL="1600200" indent="-228600" eaLnBrk="0" hangingPunct="0">
              <a:defRPr sz="2400">
                <a:solidFill>
                  <a:schemeClr val="tx1"/>
                </a:solidFill>
                <a:latin typeface="Arial" charset="0"/>
                <a:ea typeface="宋体" charset="0"/>
              </a:defRPr>
            </a:lvl4pPr>
            <a:lvl5pPr marL="2057400" indent="-228600" eaLnBrk="0" hangingPunct="0">
              <a:defRPr sz="2400">
                <a:solidFill>
                  <a:schemeClr val="tx1"/>
                </a:solidFill>
                <a:latin typeface="Arial" charset="0"/>
                <a:ea typeface="宋体" charset="0"/>
              </a:defRPr>
            </a:lvl5pPr>
            <a:lvl6pPr marL="2514600" indent="-228600" eaLnBrk="0" fontAlgn="base" hangingPunct="0">
              <a:spcBef>
                <a:spcPct val="0"/>
              </a:spcBef>
              <a:spcAft>
                <a:spcPct val="0"/>
              </a:spcAft>
              <a:defRPr sz="2400">
                <a:solidFill>
                  <a:schemeClr val="tx1"/>
                </a:solidFill>
                <a:latin typeface="Arial" charset="0"/>
                <a:ea typeface="宋体" charset="0"/>
              </a:defRPr>
            </a:lvl6pPr>
            <a:lvl7pPr marL="2971800" indent="-228600" eaLnBrk="0" fontAlgn="base" hangingPunct="0">
              <a:spcBef>
                <a:spcPct val="0"/>
              </a:spcBef>
              <a:spcAft>
                <a:spcPct val="0"/>
              </a:spcAft>
              <a:defRPr sz="2400">
                <a:solidFill>
                  <a:schemeClr val="tx1"/>
                </a:solidFill>
                <a:latin typeface="Arial" charset="0"/>
                <a:ea typeface="宋体" charset="0"/>
              </a:defRPr>
            </a:lvl7pPr>
            <a:lvl8pPr marL="3429000" indent="-228600" eaLnBrk="0" fontAlgn="base" hangingPunct="0">
              <a:spcBef>
                <a:spcPct val="0"/>
              </a:spcBef>
              <a:spcAft>
                <a:spcPct val="0"/>
              </a:spcAft>
              <a:defRPr sz="2400">
                <a:solidFill>
                  <a:schemeClr val="tx1"/>
                </a:solidFill>
                <a:latin typeface="Arial" charset="0"/>
                <a:ea typeface="宋体" charset="0"/>
              </a:defRPr>
            </a:lvl8pPr>
            <a:lvl9pPr marL="3886200" indent="-228600" eaLnBrk="0" fontAlgn="base" hangingPunct="0">
              <a:spcBef>
                <a:spcPct val="0"/>
              </a:spcBef>
              <a:spcAft>
                <a:spcPct val="0"/>
              </a:spcAft>
              <a:defRPr sz="2400">
                <a:solidFill>
                  <a:schemeClr val="tx1"/>
                </a:solidFill>
                <a:latin typeface="Arial" charset="0"/>
                <a:ea typeface="宋体" charset="0"/>
              </a:defRPr>
            </a:lvl9pPr>
          </a:lstStyle>
          <a:p>
            <a:pPr eaLnBrk="1" hangingPunct="1"/>
            <a:r>
              <a:rPr lang="zh-CN" altLang="en-US" sz="3600" dirty="0">
                <a:solidFill>
                  <a:srgbClr val="3366FF"/>
                </a:solidFill>
                <a:latin typeface="隶书" charset="0"/>
                <a:ea typeface="隶书" charset="0"/>
                <a:cs typeface="隶书" charset="0"/>
              </a:rPr>
              <a:t>分子水平的免疫调节</a:t>
            </a:r>
          </a:p>
        </p:txBody>
      </p:sp>
    </p:spTree>
    <p:extLst>
      <p:ext uri="{BB962C8B-B14F-4D97-AF65-F5344CB8AC3E}">
        <p14:creationId xmlns:p14="http://schemas.microsoft.com/office/powerpoint/2010/main" val="141874798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209675"/>
            <a:ext cx="10972800" cy="541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762001"/>
            <a:ext cx="8229600" cy="29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9220" name="Text Box 4"/>
          <p:cNvSpPr txBox="1">
            <a:spLocks noChangeArrowheads="1"/>
          </p:cNvSpPr>
          <p:nvPr/>
        </p:nvSpPr>
        <p:spPr bwMode="auto">
          <a:xfrm>
            <a:off x="0" y="152400"/>
            <a:ext cx="172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charset="0"/>
                <a:ea typeface="宋体" charset="0"/>
                <a:cs typeface="宋体" charset="0"/>
              </a:defRPr>
            </a:lvl1pPr>
            <a:lvl2pPr marL="742950" indent="-285750" eaLnBrk="0" hangingPunct="0">
              <a:defRPr sz="2400">
                <a:solidFill>
                  <a:schemeClr val="tx1"/>
                </a:solidFill>
                <a:latin typeface="Arial" charset="0"/>
                <a:ea typeface="宋体" charset="0"/>
              </a:defRPr>
            </a:lvl2pPr>
            <a:lvl3pPr marL="1143000" indent="-228600" eaLnBrk="0" hangingPunct="0">
              <a:defRPr sz="2400">
                <a:solidFill>
                  <a:schemeClr val="tx1"/>
                </a:solidFill>
                <a:latin typeface="Arial" charset="0"/>
                <a:ea typeface="宋体" charset="0"/>
              </a:defRPr>
            </a:lvl3pPr>
            <a:lvl4pPr marL="1600200" indent="-228600" eaLnBrk="0" hangingPunct="0">
              <a:defRPr sz="2400">
                <a:solidFill>
                  <a:schemeClr val="tx1"/>
                </a:solidFill>
                <a:latin typeface="Arial" charset="0"/>
                <a:ea typeface="宋体" charset="0"/>
              </a:defRPr>
            </a:lvl4pPr>
            <a:lvl5pPr marL="2057400" indent="-228600" eaLnBrk="0" hangingPunct="0">
              <a:defRPr sz="2400">
                <a:solidFill>
                  <a:schemeClr val="tx1"/>
                </a:solidFill>
                <a:latin typeface="Arial" charset="0"/>
                <a:ea typeface="宋体" charset="0"/>
              </a:defRPr>
            </a:lvl5pPr>
            <a:lvl6pPr marL="2514600" indent="-228600" eaLnBrk="0" fontAlgn="base" hangingPunct="0">
              <a:spcBef>
                <a:spcPct val="0"/>
              </a:spcBef>
              <a:spcAft>
                <a:spcPct val="0"/>
              </a:spcAft>
              <a:defRPr sz="2400">
                <a:solidFill>
                  <a:schemeClr val="tx1"/>
                </a:solidFill>
                <a:latin typeface="Arial" charset="0"/>
                <a:ea typeface="宋体" charset="0"/>
              </a:defRPr>
            </a:lvl6pPr>
            <a:lvl7pPr marL="2971800" indent="-228600" eaLnBrk="0" fontAlgn="base" hangingPunct="0">
              <a:spcBef>
                <a:spcPct val="0"/>
              </a:spcBef>
              <a:spcAft>
                <a:spcPct val="0"/>
              </a:spcAft>
              <a:defRPr sz="2400">
                <a:solidFill>
                  <a:schemeClr val="tx1"/>
                </a:solidFill>
                <a:latin typeface="Arial" charset="0"/>
                <a:ea typeface="宋体" charset="0"/>
              </a:defRPr>
            </a:lvl7pPr>
            <a:lvl8pPr marL="3429000" indent="-228600" eaLnBrk="0" fontAlgn="base" hangingPunct="0">
              <a:spcBef>
                <a:spcPct val="0"/>
              </a:spcBef>
              <a:spcAft>
                <a:spcPct val="0"/>
              </a:spcAft>
              <a:defRPr sz="2400">
                <a:solidFill>
                  <a:schemeClr val="tx1"/>
                </a:solidFill>
                <a:latin typeface="Arial" charset="0"/>
                <a:ea typeface="宋体" charset="0"/>
              </a:defRPr>
            </a:lvl8pPr>
            <a:lvl9pPr marL="3886200" indent="-228600" eaLnBrk="0" fontAlgn="base" hangingPunct="0">
              <a:spcBef>
                <a:spcPct val="0"/>
              </a:spcBef>
              <a:spcAft>
                <a:spcPct val="0"/>
              </a:spcAft>
              <a:defRPr sz="2400">
                <a:solidFill>
                  <a:schemeClr val="tx1"/>
                </a:solidFill>
                <a:latin typeface="Arial" charset="0"/>
                <a:ea typeface="宋体" charset="0"/>
              </a:defRPr>
            </a:lvl9pPr>
          </a:lstStyle>
          <a:p>
            <a:pPr eaLnBrk="1" hangingPunct="1">
              <a:spcBef>
                <a:spcPct val="50000"/>
              </a:spcBef>
            </a:pPr>
            <a:r>
              <a:rPr lang="zh-CN" altLang="en-US">
                <a:solidFill>
                  <a:srgbClr val="FF0000"/>
                </a:solidFill>
              </a:rPr>
              <a:t>讲述</a:t>
            </a:r>
          </a:p>
        </p:txBody>
      </p:sp>
    </p:spTree>
    <p:extLst>
      <p:ext uri="{BB962C8B-B14F-4D97-AF65-F5344CB8AC3E}">
        <p14:creationId xmlns:p14="http://schemas.microsoft.com/office/powerpoint/2010/main" val="355017929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37E31D04-104A-4087-9EA5-8A010E690138}"/>
              </a:ext>
            </a:extLst>
          </p:cNvPr>
          <p:cNvSpPr>
            <a:spLocks noGrp="1"/>
          </p:cNvSpPr>
          <p:nvPr>
            <p:ph idx="1"/>
          </p:nvPr>
        </p:nvSpPr>
        <p:spPr>
          <a:xfrm>
            <a:off x="838200" y="403823"/>
            <a:ext cx="10515600" cy="5965948"/>
          </a:xfrm>
        </p:spPr>
        <p:txBody>
          <a:bodyPr>
            <a:normAutofit/>
          </a:bodyPr>
          <a:lstStyle/>
          <a:p>
            <a:pPr marL="0" indent="0">
              <a:buNone/>
            </a:pPr>
            <a:r>
              <a:rPr lang="en-US" altLang="zh-CN" sz="2400" dirty="0">
                <a:latin typeface="宋体" panose="02010600030101010101" pitchFamily="2" charset="-122"/>
                <a:ea typeface="宋体" panose="02010600030101010101" pitchFamily="2" charset="-122"/>
              </a:rPr>
              <a:t>2.B</a:t>
            </a:r>
            <a:r>
              <a:rPr lang="zh-CN" altLang="en-US" sz="2400" dirty="0">
                <a:latin typeface="宋体" panose="02010600030101010101" pitchFamily="2" charset="-122"/>
                <a:ea typeface="宋体" panose="02010600030101010101" pitchFamily="2" charset="-122"/>
              </a:rPr>
              <a:t>细胞表面的抑制性受体</a:t>
            </a:r>
            <a:endParaRPr lang="en-US" altLang="zh-CN" sz="2400" dirty="0">
              <a:latin typeface="宋体" panose="02010600030101010101" pitchFamily="2" charset="-122"/>
              <a:ea typeface="宋体" panose="02010600030101010101" pitchFamily="2" charset="-122"/>
            </a:endParaRPr>
          </a:p>
          <a:p>
            <a:pPr marL="0" indent="0">
              <a:buNone/>
            </a:pPr>
            <a:r>
              <a:rPr lang="en-US" altLang="zh-CN" sz="2400" dirty="0">
                <a:latin typeface="宋体" panose="02010600030101010101" pitchFamily="2" charset="-122"/>
                <a:ea typeface="宋体" panose="02010600030101010101" pitchFamily="2" charset="-122"/>
              </a:rPr>
              <a:t>Fc</a:t>
            </a:r>
            <a:r>
              <a:rPr lang="el-GR" altLang="zh-CN" sz="2400" dirty="0">
                <a:ea typeface="宋体" panose="02010600030101010101" pitchFamily="2" charset="-122"/>
              </a:rPr>
              <a:t>γ</a:t>
            </a:r>
            <a:r>
              <a:rPr lang="en-US" altLang="zh-CN" sz="2400" dirty="0">
                <a:latin typeface="宋体" panose="02010600030101010101" pitchFamily="2" charset="-122"/>
                <a:ea typeface="宋体" panose="02010600030101010101" pitchFamily="2" charset="-122"/>
              </a:rPr>
              <a:t>RII‐B</a:t>
            </a:r>
            <a:r>
              <a:rPr lang="zh-CN" altLang="en-US" sz="2400" dirty="0">
                <a:latin typeface="宋体" panose="02010600030101010101" pitchFamily="2" charset="-122"/>
                <a:ea typeface="宋体" panose="02010600030101010101" pitchFamily="2" charset="-122"/>
              </a:rPr>
              <a:t>是</a:t>
            </a:r>
            <a:r>
              <a:rPr lang="en-US" altLang="zh-CN" sz="2400" dirty="0">
                <a:latin typeface="宋体" panose="02010600030101010101" pitchFamily="2" charset="-122"/>
                <a:ea typeface="宋体" panose="02010600030101010101" pitchFamily="2" charset="-122"/>
              </a:rPr>
              <a:t>B</a:t>
            </a:r>
            <a:r>
              <a:rPr lang="zh-CN" altLang="en-US" sz="2400" dirty="0">
                <a:latin typeface="宋体" panose="02010600030101010101" pitchFamily="2" charset="-122"/>
                <a:ea typeface="宋体" panose="02010600030101010101" pitchFamily="2" charset="-122"/>
              </a:rPr>
              <a:t>细胞表面主要的抑制性受体，其胞内段含</a:t>
            </a:r>
            <a:r>
              <a:rPr lang="en-US" altLang="zh-CN" sz="2400" dirty="0">
                <a:latin typeface="宋体" panose="02010600030101010101" pitchFamily="2" charset="-122"/>
                <a:ea typeface="宋体" panose="02010600030101010101" pitchFamily="2" charset="-122"/>
              </a:rPr>
              <a:t>ITIM</a:t>
            </a:r>
            <a:r>
              <a:rPr lang="zh-CN" altLang="en-US" sz="2400" dirty="0">
                <a:latin typeface="宋体" panose="02010600030101010101" pitchFamily="2" charset="-122"/>
                <a:ea typeface="宋体" panose="02010600030101010101" pitchFamily="2" charset="-122"/>
              </a:rPr>
              <a:t>，通过受体交联可启动抑制性信号 。</a:t>
            </a:r>
          </a:p>
          <a:p>
            <a:pPr marL="0" indent="0">
              <a:buNone/>
            </a:pPr>
            <a:endParaRPr lang="zh-CN" altLang="en-US" sz="2400" dirty="0">
              <a:latin typeface="宋体" panose="02010600030101010101" pitchFamily="2" charset="-122"/>
              <a:ea typeface="宋体" panose="02010600030101010101" pitchFamily="2" charset="-122"/>
            </a:endParaRPr>
          </a:p>
        </p:txBody>
      </p:sp>
      <p:pic>
        <p:nvPicPr>
          <p:cNvPr id="4" name="内容占位符 3">
            <a:extLst>
              <a:ext uri="{FF2B5EF4-FFF2-40B4-BE49-F238E27FC236}">
                <a16:creationId xmlns="" xmlns:a16="http://schemas.microsoft.com/office/drawing/2014/main" id="{619DCA63-15BF-4093-B7A0-D296CAD01F49}"/>
              </a:ext>
            </a:extLst>
          </p:cNvPr>
          <p:cNvPicPr>
            <a:picLocks noChangeAspect="1"/>
          </p:cNvPicPr>
          <p:nvPr/>
        </p:nvPicPr>
        <p:blipFill>
          <a:blip r:embed="rId2"/>
          <a:stretch>
            <a:fillRect/>
          </a:stretch>
        </p:blipFill>
        <p:spPr>
          <a:xfrm>
            <a:off x="3839488" y="1899205"/>
            <a:ext cx="3640828" cy="4780055"/>
          </a:xfrm>
          <a:prstGeom prst="rect">
            <a:avLst/>
          </a:prstGeom>
        </p:spPr>
      </p:pic>
    </p:spTree>
    <p:extLst>
      <p:ext uri="{BB962C8B-B14F-4D97-AF65-F5344CB8AC3E}">
        <p14:creationId xmlns:p14="http://schemas.microsoft.com/office/powerpoint/2010/main" val="17405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1510633" y="743284"/>
            <a:ext cx="912495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charset="0"/>
                <a:ea typeface="宋体" charset="0"/>
                <a:cs typeface="宋体" charset="0"/>
              </a:defRPr>
            </a:lvl1pPr>
            <a:lvl2pPr marL="742950" indent="-285750" eaLnBrk="0" hangingPunct="0">
              <a:defRPr sz="2400">
                <a:solidFill>
                  <a:schemeClr val="tx1"/>
                </a:solidFill>
                <a:latin typeface="Arial" charset="0"/>
                <a:ea typeface="宋体" charset="0"/>
              </a:defRPr>
            </a:lvl2pPr>
            <a:lvl3pPr marL="1143000" indent="-228600" eaLnBrk="0" hangingPunct="0">
              <a:defRPr sz="2400">
                <a:solidFill>
                  <a:schemeClr val="tx1"/>
                </a:solidFill>
                <a:latin typeface="Arial" charset="0"/>
                <a:ea typeface="宋体" charset="0"/>
              </a:defRPr>
            </a:lvl3pPr>
            <a:lvl4pPr marL="1600200" indent="-228600" eaLnBrk="0" hangingPunct="0">
              <a:defRPr sz="2400">
                <a:solidFill>
                  <a:schemeClr val="tx1"/>
                </a:solidFill>
                <a:latin typeface="Arial" charset="0"/>
                <a:ea typeface="宋体" charset="0"/>
              </a:defRPr>
            </a:lvl4pPr>
            <a:lvl5pPr marL="2057400" indent="-228600" eaLnBrk="0" hangingPunct="0">
              <a:defRPr sz="2400">
                <a:solidFill>
                  <a:schemeClr val="tx1"/>
                </a:solidFill>
                <a:latin typeface="Arial" charset="0"/>
                <a:ea typeface="宋体" charset="0"/>
              </a:defRPr>
            </a:lvl5pPr>
            <a:lvl6pPr marL="2514600" indent="-228600" eaLnBrk="0" fontAlgn="base" hangingPunct="0">
              <a:spcBef>
                <a:spcPct val="0"/>
              </a:spcBef>
              <a:spcAft>
                <a:spcPct val="0"/>
              </a:spcAft>
              <a:defRPr sz="2400">
                <a:solidFill>
                  <a:schemeClr val="tx1"/>
                </a:solidFill>
                <a:latin typeface="Arial" charset="0"/>
                <a:ea typeface="宋体" charset="0"/>
              </a:defRPr>
            </a:lvl6pPr>
            <a:lvl7pPr marL="2971800" indent="-228600" eaLnBrk="0" fontAlgn="base" hangingPunct="0">
              <a:spcBef>
                <a:spcPct val="0"/>
              </a:spcBef>
              <a:spcAft>
                <a:spcPct val="0"/>
              </a:spcAft>
              <a:defRPr sz="2400">
                <a:solidFill>
                  <a:schemeClr val="tx1"/>
                </a:solidFill>
                <a:latin typeface="Arial" charset="0"/>
                <a:ea typeface="宋体" charset="0"/>
              </a:defRPr>
            </a:lvl7pPr>
            <a:lvl8pPr marL="3429000" indent="-228600" eaLnBrk="0" fontAlgn="base" hangingPunct="0">
              <a:spcBef>
                <a:spcPct val="0"/>
              </a:spcBef>
              <a:spcAft>
                <a:spcPct val="0"/>
              </a:spcAft>
              <a:defRPr sz="2400">
                <a:solidFill>
                  <a:schemeClr val="tx1"/>
                </a:solidFill>
                <a:latin typeface="Arial" charset="0"/>
                <a:ea typeface="宋体" charset="0"/>
              </a:defRPr>
            </a:lvl8pPr>
            <a:lvl9pPr marL="3886200" indent="-228600" eaLnBrk="0" fontAlgn="base" hangingPunct="0">
              <a:spcBef>
                <a:spcPct val="0"/>
              </a:spcBef>
              <a:spcAft>
                <a:spcPct val="0"/>
              </a:spcAft>
              <a:defRPr sz="2400">
                <a:solidFill>
                  <a:schemeClr val="tx1"/>
                </a:solidFill>
                <a:latin typeface="Arial" charset="0"/>
                <a:ea typeface="宋体" charset="0"/>
              </a:defRPr>
            </a:lvl9pPr>
          </a:lstStyle>
          <a:p>
            <a:pPr eaLnBrk="1" hangingPunct="1">
              <a:spcBef>
                <a:spcPct val="50000"/>
              </a:spcBef>
            </a:pPr>
            <a:r>
              <a:rPr lang="zh-CN" altLang="en-US" sz="2800" b="1" dirty="0">
                <a:solidFill>
                  <a:srgbClr val="3366FF"/>
                </a:solidFill>
                <a:latin typeface="隶书" charset="0"/>
                <a:ea typeface="隶书" charset="0"/>
                <a:cs typeface="隶书" charset="0"/>
              </a:rPr>
              <a:t>表</a:t>
            </a:r>
            <a:r>
              <a:rPr lang="en-US" altLang="zh-CN" sz="2800" b="1" dirty="0">
                <a:solidFill>
                  <a:srgbClr val="3366FF"/>
                </a:solidFill>
                <a:latin typeface="隶书" charset="0"/>
                <a:ea typeface="隶书" charset="0"/>
                <a:cs typeface="隶书" charset="0"/>
              </a:rPr>
              <a:t>17-1   </a:t>
            </a:r>
            <a:r>
              <a:rPr lang="zh-CN" altLang="en-US" sz="2800" b="1" dirty="0">
                <a:solidFill>
                  <a:srgbClr val="3366FF"/>
                </a:solidFill>
                <a:latin typeface="隶书" charset="0"/>
                <a:ea typeface="隶书" charset="0"/>
                <a:cs typeface="隶书" charset="0"/>
              </a:rPr>
              <a:t>免疫细胞的激活性受体和抑制性受体</a:t>
            </a:r>
          </a:p>
        </p:txBody>
      </p:sp>
      <p:sp>
        <p:nvSpPr>
          <p:cNvPr id="10243" name="Line 3"/>
          <p:cNvSpPr>
            <a:spLocks noChangeShapeType="1"/>
          </p:cNvSpPr>
          <p:nvPr/>
        </p:nvSpPr>
        <p:spPr bwMode="auto">
          <a:xfrm>
            <a:off x="1524000" y="1860884"/>
            <a:ext cx="87376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0244" name="Text Box 4"/>
          <p:cNvSpPr txBox="1">
            <a:spLocks noChangeArrowheads="1"/>
          </p:cNvSpPr>
          <p:nvPr/>
        </p:nvSpPr>
        <p:spPr bwMode="auto">
          <a:xfrm>
            <a:off x="1660359" y="1834148"/>
            <a:ext cx="2032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charset="0"/>
                <a:ea typeface="宋体" charset="0"/>
                <a:cs typeface="宋体" charset="0"/>
              </a:defRPr>
            </a:lvl1pPr>
            <a:lvl2pPr marL="742950" indent="-285750" eaLnBrk="0" hangingPunct="0">
              <a:defRPr sz="2400">
                <a:solidFill>
                  <a:schemeClr val="tx1"/>
                </a:solidFill>
                <a:latin typeface="Arial" charset="0"/>
                <a:ea typeface="宋体" charset="0"/>
              </a:defRPr>
            </a:lvl2pPr>
            <a:lvl3pPr marL="1143000" indent="-228600" eaLnBrk="0" hangingPunct="0">
              <a:defRPr sz="2400">
                <a:solidFill>
                  <a:schemeClr val="tx1"/>
                </a:solidFill>
                <a:latin typeface="Arial" charset="0"/>
                <a:ea typeface="宋体" charset="0"/>
              </a:defRPr>
            </a:lvl3pPr>
            <a:lvl4pPr marL="1600200" indent="-228600" eaLnBrk="0" hangingPunct="0">
              <a:defRPr sz="2400">
                <a:solidFill>
                  <a:schemeClr val="tx1"/>
                </a:solidFill>
                <a:latin typeface="Arial" charset="0"/>
                <a:ea typeface="宋体" charset="0"/>
              </a:defRPr>
            </a:lvl4pPr>
            <a:lvl5pPr marL="2057400" indent="-228600" eaLnBrk="0" hangingPunct="0">
              <a:defRPr sz="2400">
                <a:solidFill>
                  <a:schemeClr val="tx1"/>
                </a:solidFill>
                <a:latin typeface="Arial" charset="0"/>
                <a:ea typeface="宋体" charset="0"/>
              </a:defRPr>
            </a:lvl5pPr>
            <a:lvl6pPr marL="2514600" indent="-228600" eaLnBrk="0" fontAlgn="base" hangingPunct="0">
              <a:spcBef>
                <a:spcPct val="0"/>
              </a:spcBef>
              <a:spcAft>
                <a:spcPct val="0"/>
              </a:spcAft>
              <a:defRPr sz="2400">
                <a:solidFill>
                  <a:schemeClr val="tx1"/>
                </a:solidFill>
                <a:latin typeface="Arial" charset="0"/>
                <a:ea typeface="宋体" charset="0"/>
              </a:defRPr>
            </a:lvl6pPr>
            <a:lvl7pPr marL="2971800" indent="-228600" eaLnBrk="0" fontAlgn="base" hangingPunct="0">
              <a:spcBef>
                <a:spcPct val="0"/>
              </a:spcBef>
              <a:spcAft>
                <a:spcPct val="0"/>
              </a:spcAft>
              <a:defRPr sz="2400">
                <a:solidFill>
                  <a:schemeClr val="tx1"/>
                </a:solidFill>
                <a:latin typeface="Arial" charset="0"/>
                <a:ea typeface="宋体" charset="0"/>
              </a:defRPr>
            </a:lvl7pPr>
            <a:lvl8pPr marL="3429000" indent="-228600" eaLnBrk="0" fontAlgn="base" hangingPunct="0">
              <a:spcBef>
                <a:spcPct val="0"/>
              </a:spcBef>
              <a:spcAft>
                <a:spcPct val="0"/>
              </a:spcAft>
              <a:defRPr sz="2400">
                <a:solidFill>
                  <a:schemeClr val="tx1"/>
                </a:solidFill>
                <a:latin typeface="Arial" charset="0"/>
                <a:ea typeface="宋体" charset="0"/>
              </a:defRPr>
            </a:lvl8pPr>
            <a:lvl9pPr marL="3886200" indent="-228600" eaLnBrk="0" fontAlgn="base" hangingPunct="0">
              <a:spcBef>
                <a:spcPct val="0"/>
              </a:spcBef>
              <a:spcAft>
                <a:spcPct val="0"/>
              </a:spcAft>
              <a:defRPr sz="2400">
                <a:solidFill>
                  <a:schemeClr val="tx1"/>
                </a:solidFill>
                <a:latin typeface="Arial" charset="0"/>
                <a:ea typeface="宋体" charset="0"/>
              </a:defRPr>
            </a:lvl9pPr>
          </a:lstStyle>
          <a:p>
            <a:pPr eaLnBrk="1" hangingPunct="1">
              <a:spcBef>
                <a:spcPct val="50000"/>
              </a:spcBef>
            </a:pPr>
            <a:r>
              <a:rPr lang="zh-CN" altLang="en-US" sz="2800" b="1" dirty="0">
                <a:solidFill>
                  <a:srgbClr val="000000"/>
                </a:solidFill>
                <a:latin typeface="Arial Narrow" charset="0"/>
                <a:ea typeface="楷体_GB2312" charset="0"/>
                <a:cs typeface="楷体_GB2312" charset="0"/>
              </a:rPr>
              <a:t>免疫细胞</a:t>
            </a:r>
          </a:p>
        </p:txBody>
      </p:sp>
      <p:sp>
        <p:nvSpPr>
          <p:cNvPr id="10245" name="Text Box 5"/>
          <p:cNvSpPr txBox="1">
            <a:spLocks noChangeArrowheads="1"/>
          </p:cNvSpPr>
          <p:nvPr/>
        </p:nvSpPr>
        <p:spPr bwMode="auto">
          <a:xfrm>
            <a:off x="4395537" y="1834149"/>
            <a:ext cx="2946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charset="0"/>
                <a:ea typeface="宋体" charset="0"/>
                <a:cs typeface="宋体" charset="0"/>
              </a:defRPr>
            </a:lvl1pPr>
            <a:lvl2pPr marL="742950" indent="-285750" eaLnBrk="0" hangingPunct="0">
              <a:defRPr sz="2400">
                <a:solidFill>
                  <a:schemeClr val="tx1"/>
                </a:solidFill>
                <a:latin typeface="Arial" charset="0"/>
                <a:ea typeface="宋体" charset="0"/>
              </a:defRPr>
            </a:lvl2pPr>
            <a:lvl3pPr marL="1143000" indent="-228600" eaLnBrk="0" hangingPunct="0">
              <a:defRPr sz="2400">
                <a:solidFill>
                  <a:schemeClr val="tx1"/>
                </a:solidFill>
                <a:latin typeface="Arial" charset="0"/>
                <a:ea typeface="宋体" charset="0"/>
              </a:defRPr>
            </a:lvl3pPr>
            <a:lvl4pPr marL="1600200" indent="-228600" eaLnBrk="0" hangingPunct="0">
              <a:defRPr sz="2400">
                <a:solidFill>
                  <a:schemeClr val="tx1"/>
                </a:solidFill>
                <a:latin typeface="Arial" charset="0"/>
                <a:ea typeface="宋体" charset="0"/>
              </a:defRPr>
            </a:lvl4pPr>
            <a:lvl5pPr marL="2057400" indent="-228600" eaLnBrk="0" hangingPunct="0">
              <a:defRPr sz="2400">
                <a:solidFill>
                  <a:schemeClr val="tx1"/>
                </a:solidFill>
                <a:latin typeface="Arial" charset="0"/>
                <a:ea typeface="宋体" charset="0"/>
              </a:defRPr>
            </a:lvl5pPr>
            <a:lvl6pPr marL="2514600" indent="-228600" eaLnBrk="0" fontAlgn="base" hangingPunct="0">
              <a:spcBef>
                <a:spcPct val="0"/>
              </a:spcBef>
              <a:spcAft>
                <a:spcPct val="0"/>
              </a:spcAft>
              <a:defRPr sz="2400">
                <a:solidFill>
                  <a:schemeClr val="tx1"/>
                </a:solidFill>
                <a:latin typeface="Arial" charset="0"/>
                <a:ea typeface="宋体" charset="0"/>
              </a:defRPr>
            </a:lvl6pPr>
            <a:lvl7pPr marL="2971800" indent="-228600" eaLnBrk="0" fontAlgn="base" hangingPunct="0">
              <a:spcBef>
                <a:spcPct val="0"/>
              </a:spcBef>
              <a:spcAft>
                <a:spcPct val="0"/>
              </a:spcAft>
              <a:defRPr sz="2400">
                <a:solidFill>
                  <a:schemeClr val="tx1"/>
                </a:solidFill>
                <a:latin typeface="Arial" charset="0"/>
                <a:ea typeface="宋体" charset="0"/>
              </a:defRPr>
            </a:lvl7pPr>
            <a:lvl8pPr marL="3429000" indent="-228600" eaLnBrk="0" fontAlgn="base" hangingPunct="0">
              <a:spcBef>
                <a:spcPct val="0"/>
              </a:spcBef>
              <a:spcAft>
                <a:spcPct val="0"/>
              </a:spcAft>
              <a:defRPr sz="2400">
                <a:solidFill>
                  <a:schemeClr val="tx1"/>
                </a:solidFill>
                <a:latin typeface="Arial" charset="0"/>
                <a:ea typeface="宋体" charset="0"/>
              </a:defRPr>
            </a:lvl8pPr>
            <a:lvl9pPr marL="3886200" indent="-228600" eaLnBrk="0" fontAlgn="base" hangingPunct="0">
              <a:spcBef>
                <a:spcPct val="0"/>
              </a:spcBef>
              <a:spcAft>
                <a:spcPct val="0"/>
              </a:spcAft>
              <a:defRPr sz="2400">
                <a:solidFill>
                  <a:schemeClr val="tx1"/>
                </a:solidFill>
                <a:latin typeface="Arial" charset="0"/>
                <a:ea typeface="宋体" charset="0"/>
              </a:defRPr>
            </a:lvl9pPr>
          </a:lstStyle>
          <a:p>
            <a:pPr eaLnBrk="1" hangingPunct="1">
              <a:spcBef>
                <a:spcPct val="50000"/>
              </a:spcBef>
            </a:pPr>
            <a:r>
              <a:rPr lang="zh-CN" altLang="en-US" sz="2800" b="1" dirty="0">
                <a:solidFill>
                  <a:srgbClr val="000000"/>
                </a:solidFill>
                <a:latin typeface="Arial Narrow" charset="0"/>
                <a:ea typeface="楷体_GB2312" charset="0"/>
                <a:cs typeface="楷体_GB2312" charset="0"/>
              </a:rPr>
              <a:t>激活性受体</a:t>
            </a:r>
          </a:p>
        </p:txBody>
      </p:sp>
      <p:sp>
        <p:nvSpPr>
          <p:cNvPr id="10246" name="Text Box 6"/>
          <p:cNvSpPr txBox="1">
            <a:spLocks noChangeArrowheads="1"/>
          </p:cNvSpPr>
          <p:nvPr/>
        </p:nvSpPr>
        <p:spPr bwMode="auto">
          <a:xfrm>
            <a:off x="7898064" y="1833480"/>
            <a:ext cx="2946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charset="0"/>
                <a:ea typeface="宋体" charset="0"/>
                <a:cs typeface="宋体" charset="0"/>
              </a:defRPr>
            </a:lvl1pPr>
            <a:lvl2pPr marL="742950" indent="-285750" eaLnBrk="0" hangingPunct="0">
              <a:defRPr sz="2400">
                <a:solidFill>
                  <a:schemeClr val="tx1"/>
                </a:solidFill>
                <a:latin typeface="Arial" charset="0"/>
                <a:ea typeface="宋体" charset="0"/>
              </a:defRPr>
            </a:lvl2pPr>
            <a:lvl3pPr marL="1143000" indent="-228600" eaLnBrk="0" hangingPunct="0">
              <a:defRPr sz="2400">
                <a:solidFill>
                  <a:schemeClr val="tx1"/>
                </a:solidFill>
                <a:latin typeface="Arial" charset="0"/>
                <a:ea typeface="宋体" charset="0"/>
              </a:defRPr>
            </a:lvl3pPr>
            <a:lvl4pPr marL="1600200" indent="-228600" eaLnBrk="0" hangingPunct="0">
              <a:defRPr sz="2400">
                <a:solidFill>
                  <a:schemeClr val="tx1"/>
                </a:solidFill>
                <a:latin typeface="Arial" charset="0"/>
                <a:ea typeface="宋体" charset="0"/>
              </a:defRPr>
            </a:lvl4pPr>
            <a:lvl5pPr marL="2057400" indent="-228600" eaLnBrk="0" hangingPunct="0">
              <a:defRPr sz="2400">
                <a:solidFill>
                  <a:schemeClr val="tx1"/>
                </a:solidFill>
                <a:latin typeface="Arial" charset="0"/>
                <a:ea typeface="宋体" charset="0"/>
              </a:defRPr>
            </a:lvl5pPr>
            <a:lvl6pPr marL="2514600" indent="-228600" eaLnBrk="0" fontAlgn="base" hangingPunct="0">
              <a:spcBef>
                <a:spcPct val="0"/>
              </a:spcBef>
              <a:spcAft>
                <a:spcPct val="0"/>
              </a:spcAft>
              <a:defRPr sz="2400">
                <a:solidFill>
                  <a:schemeClr val="tx1"/>
                </a:solidFill>
                <a:latin typeface="Arial" charset="0"/>
                <a:ea typeface="宋体" charset="0"/>
              </a:defRPr>
            </a:lvl6pPr>
            <a:lvl7pPr marL="2971800" indent="-228600" eaLnBrk="0" fontAlgn="base" hangingPunct="0">
              <a:spcBef>
                <a:spcPct val="0"/>
              </a:spcBef>
              <a:spcAft>
                <a:spcPct val="0"/>
              </a:spcAft>
              <a:defRPr sz="2400">
                <a:solidFill>
                  <a:schemeClr val="tx1"/>
                </a:solidFill>
                <a:latin typeface="Arial" charset="0"/>
                <a:ea typeface="宋体" charset="0"/>
              </a:defRPr>
            </a:lvl7pPr>
            <a:lvl8pPr marL="3429000" indent="-228600" eaLnBrk="0" fontAlgn="base" hangingPunct="0">
              <a:spcBef>
                <a:spcPct val="0"/>
              </a:spcBef>
              <a:spcAft>
                <a:spcPct val="0"/>
              </a:spcAft>
              <a:defRPr sz="2400">
                <a:solidFill>
                  <a:schemeClr val="tx1"/>
                </a:solidFill>
                <a:latin typeface="Arial" charset="0"/>
                <a:ea typeface="宋体" charset="0"/>
              </a:defRPr>
            </a:lvl8pPr>
            <a:lvl9pPr marL="3886200" indent="-228600" eaLnBrk="0" fontAlgn="base" hangingPunct="0">
              <a:spcBef>
                <a:spcPct val="0"/>
              </a:spcBef>
              <a:spcAft>
                <a:spcPct val="0"/>
              </a:spcAft>
              <a:defRPr sz="2400">
                <a:solidFill>
                  <a:schemeClr val="tx1"/>
                </a:solidFill>
                <a:latin typeface="Arial" charset="0"/>
                <a:ea typeface="宋体" charset="0"/>
              </a:defRPr>
            </a:lvl9pPr>
          </a:lstStyle>
          <a:p>
            <a:pPr eaLnBrk="1" hangingPunct="1">
              <a:spcBef>
                <a:spcPct val="50000"/>
              </a:spcBef>
            </a:pPr>
            <a:r>
              <a:rPr lang="zh-CN" altLang="en-US" sz="2800" b="1" dirty="0">
                <a:solidFill>
                  <a:srgbClr val="000000"/>
                </a:solidFill>
                <a:latin typeface="Arial Narrow" charset="0"/>
                <a:ea typeface="楷体_GB2312" charset="0"/>
                <a:cs typeface="楷体_GB2312" charset="0"/>
              </a:rPr>
              <a:t>抑制性受体</a:t>
            </a:r>
          </a:p>
        </p:txBody>
      </p:sp>
      <p:sp>
        <p:nvSpPr>
          <p:cNvPr id="10247" name="Line 7"/>
          <p:cNvSpPr>
            <a:spLocks noChangeShapeType="1"/>
          </p:cNvSpPr>
          <p:nvPr/>
        </p:nvSpPr>
        <p:spPr bwMode="auto">
          <a:xfrm>
            <a:off x="1524000" y="2362200"/>
            <a:ext cx="87376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0248" name="Text Box 8"/>
          <p:cNvSpPr txBox="1">
            <a:spLocks noChangeArrowheads="1"/>
          </p:cNvSpPr>
          <p:nvPr/>
        </p:nvSpPr>
        <p:spPr bwMode="auto">
          <a:xfrm>
            <a:off x="1638968" y="2335463"/>
            <a:ext cx="9245600" cy="2766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charset="0"/>
                <a:ea typeface="宋体" charset="0"/>
                <a:cs typeface="宋体" charset="0"/>
              </a:defRPr>
            </a:lvl1pPr>
            <a:lvl2pPr marL="742950" indent="-285750" eaLnBrk="0" hangingPunct="0">
              <a:defRPr sz="2400">
                <a:solidFill>
                  <a:schemeClr val="tx1"/>
                </a:solidFill>
                <a:latin typeface="Arial" charset="0"/>
                <a:ea typeface="宋体" charset="0"/>
              </a:defRPr>
            </a:lvl2pPr>
            <a:lvl3pPr marL="1143000" indent="-228600" eaLnBrk="0" hangingPunct="0">
              <a:defRPr sz="2400">
                <a:solidFill>
                  <a:schemeClr val="tx1"/>
                </a:solidFill>
                <a:latin typeface="Arial" charset="0"/>
                <a:ea typeface="宋体" charset="0"/>
              </a:defRPr>
            </a:lvl3pPr>
            <a:lvl4pPr marL="1600200" indent="-228600" eaLnBrk="0" hangingPunct="0">
              <a:defRPr sz="2400">
                <a:solidFill>
                  <a:schemeClr val="tx1"/>
                </a:solidFill>
                <a:latin typeface="Arial" charset="0"/>
                <a:ea typeface="宋体" charset="0"/>
              </a:defRPr>
            </a:lvl4pPr>
            <a:lvl5pPr marL="2057400" indent="-228600" eaLnBrk="0" hangingPunct="0">
              <a:defRPr sz="2400">
                <a:solidFill>
                  <a:schemeClr val="tx1"/>
                </a:solidFill>
                <a:latin typeface="Arial" charset="0"/>
                <a:ea typeface="宋体" charset="0"/>
              </a:defRPr>
            </a:lvl5pPr>
            <a:lvl6pPr marL="2514600" indent="-228600" eaLnBrk="0" fontAlgn="base" hangingPunct="0">
              <a:spcBef>
                <a:spcPct val="0"/>
              </a:spcBef>
              <a:spcAft>
                <a:spcPct val="0"/>
              </a:spcAft>
              <a:defRPr sz="2400">
                <a:solidFill>
                  <a:schemeClr val="tx1"/>
                </a:solidFill>
                <a:latin typeface="Arial" charset="0"/>
                <a:ea typeface="宋体" charset="0"/>
              </a:defRPr>
            </a:lvl6pPr>
            <a:lvl7pPr marL="2971800" indent="-228600" eaLnBrk="0" fontAlgn="base" hangingPunct="0">
              <a:spcBef>
                <a:spcPct val="0"/>
              </a:spcBef>
              <a:spcAft>
                <a:spcPct val="0"/>
              </a:spcAft>
              <a:defRPr sz="2400">
                <a:solidFill>
                  <a:schemeClr val="tx1"/>
                </a:solidFill>
                <a:latin typeface="Arial" charset="0"/>
                <a:ea typeface="宋体" charset="0"/>
              </a:defRPr>
            </a:lvl7pPr>
            <a:lvl8pPr marL="3429000" indent="-228600" eaLnBrk="0" fontAlgn="base" hangingPunct="0">
              <a:spcBef>
                <a:spcPct val="0"/>
              </a:spcBef>
              <a:spcAft>
                <a:spcPct val="0"/>
              </a:spcAft>
              <a:defRPr sz="2400">
                <a:solidFill>
                  <a:schemeClr val="tx1"/>
                </a:solidFill>
                <a:latin typeface="Arial" charset="0"/>
                <a:ea typeface="宋体" charset="0"/>
              </a:defRPr>
            </a:lvl8pPr>
            <a:lvl9pPr marL="3886200" indent="-228600" eaLnBrk="0" fontAlgn="base" hangingPunct="0">
              <a:spcBef>
                <a:spcPct val="0"/>
              </a:spcBef>
              <a:spcAft>
                <a:spcPct val="0"/>
              </a:spcAft>
              <a:defRPr sz="2400">
                <a:solidFill>
                  <a:schemeClr val="tx1"/>
                </a:solidFill>
                <a:latin typeface="Arial" charset="0"/>
                <a:ea typeface="宋体" charset="0"/>
              </a:defRPr>
            </a:lvl9pPr>
          </a:lstStyle>
          <a:p>
            <a:pPr eaLnBrk="1" hangingPunct="1">
              <a:lnSpc>
                <a:spcPct val="105000"/>
              </a:lnSpc>
              <a:spcBef>
                <a:spcPct val="50000"/>
              </a:spcBef>
            </a:pPr>
            <a:r>
              <a:rPr lang="en-US" altLang="zh-CN" b="1" dirty="0">
                <a:solidFill>
                  <a:schemeClr val="accent2"/>
                </a:solidFill>
                <a:latin typeface="Arial Narrow" charset="0"/>
                <a:ea typeface="楷体_GB2312" charset="0"/>
                <a:cs typeface="楷体_GB2312" charset="0"/>
              </a:rPr>
              <a:t>   B</a:t>
            </a:r>
            <a:r>
              <a:rPr lang="zh-CN" altLang="en-US" b="1" dirty="0">
                <a:solidFill>
                  <a:schemeClr val="accent2"/>
                </a:solidFill>
                <a:latin typeface="Arial Narrow" charset="0"/>
                <a:ea typeface="楷体_GB2312" charset="0"/>
                <a:cs typeface="楷体_GB2312" charset="0"/>
              </a:rPr>
              <a:t>细胞                         </a:t>
            </a:r>
            <a:r>
              <a:rPr lang="en-US" altLang="zh-CN" b="1" dirty="0">
                <a:solidFill>
                  <a:schemeClr val="accent2"/>
                </a:solidFill>
                <a:latin typeface="Arial Narrow" charset="0"/>
                <a:ea typeface="楷体_GB2312" charset="0"/>
                <a:cs typeface="楷体_GB2312" charset="0"/>
              </a:rPr>
              <a:t>BCR                                </a:t>
            </a:r>
            <a:r>
              <a:rPr lang="en-US" altLang="zh-CN" b="1" dirty="0" err="1">
                <a:solidFill>
                  <a:schemeClr val="accent2"/>
                </a:solidFill>
                <a:latin typeface="Arial Narrow" charset="0"/>
                <a:ea typeface="楷体_GB2312" charset="0"/>
                <a:cs typeface="楷体_GB2312" charset="0"/>
              </a:rPr>
              <a:t>Fc</a:t>
            </a:r>
            <a:r>
              <a:rPr lang="en-US" altLang="zh-CN" b="1" dirty="0" err="1">
                <a:solidFill>
                  <a:schemeClr val="accent2"/>
                </a:solidFill>
                <a:latin typeface="Arial Narrow" charset="0"/>
                <a:ea typeface="楷体_GB2312" charset="0"/>
                <a:cs typeface="Tahoma" charset="0"/>
              </a:rPr>
              <a:t>γ</a:t>
            </a:r>
            <a:r>
              <a:rPr lang="en-US" altLang="zh-CN" b="1" dirty="0" err="1">
                <a:solidFill>
                  <a:schemeClr val="accent2"/>
                </a:solidFill>
                <a:latin typeface="Arial Narrow" charset="0"/>
                <a:ea typeface="楷体_GB2312" charset="0"/>
                <a:cs typeface="楷体_GB2312" charset="0"/>
              </a:rPr>
              <a:t>RII</a:t>
            </a:r>
            <a:r>
              <a:rPr lang="en-US" altLang="zh-CN" b="1" dirty="0">
                <a:solidFill>
                  <a:schemeClr val="accent2"/>
                </a:solidFill>
                <a:latin typeface="Arial Narrow" charset="0"/>
                <a:ea typeface="楷体_GB2312" charset="0"/>
                <a:cs typeface="楷体_GB2312" charset="0"/>
              </a:rPr>
              <a:t>-B</a:t>
            </a:r>
            <a:r>
              <a:rPr lang="zh-CN" altLang="en-US" b="1" dirty="0">
                <a:solidFill>
                  <a:schemeClr val="accent2"/>
                </a:solidFill>
                <a:latin typeface="Arial Narrow" charset="0"/>
                <a:ea typeface="楷体_GB2312" charset="0"/>
                <a:cs typeface="楷体_GB2312" charset="0"/>
              </a:rPr>
              <a:t>，</a:t>
            </a:r>
            <a:r>
              <a:rPr lang="en-US" altLang="zh-CN" b="1" dirty="0">
                <a:solidFill>
                  <a:schemeClr val="accent2"/>
                </a:solidFill>
                <a:latin typeface="Arial Narrow" charset="0"/>
                <a:ea typeface="楷体_GB2312" charset="0"/>
                <a:cs typeface="楷体_GB2312" charset="0"/>
              </a:rPr>
              <a:t>CD22</a:t>
            </a:r>
            <a:r>
              <a:rPr lang="zh-CN" altLang="en-US" b="1" dirty="0">
                <a:solidFill>
                  <a:schemeClr val="accent2"/>
                </a:solidFill>
                <a:latin typeface="Arial Narrow" charset="0"/>
                <a:ea typeface="楷体_GB2312" charset="0"/>
                <a:cs typeface="楷体_GB2312" charset="0"/>
              </a:rPr>
              <a:t>，</a:t>
            </a:r>
            <a:r>
              <a:rPr lang="en-US" altLang="zh-CN" b="1" dirty="0">
                <a:solidFill>
                  <a:schemeClr val="accent2"/>
                </a:solidFill>
                <a:latin typeface="Arial Narrow" charset="0"/>
                <a:ea typeface="楷体_GB2312" charset="0"/>
                <a:cs typeface="楷体_GB2312" charset="0"/>
              </a:rPr>
              <a:t>CD72</a:t>
            </a:r>
          </a:p>
          <a:p>
            <a:pPr eaLnBrk="1" hangingPunct="1">
              <a:lnSpc>
                <a:spcPct val="105000"/>
              </a:lnSpc>
              <a:spcBef>
                <a:spcPct val="50000"/>
              </a:spcBef>
            </a:pPr>
            <a:r>
              <a:rPr lang="en-US" altLang="zh-CN" b="1" dirty="0">
                <a:solidFill>
                  <a:schemeClr val="accent2"/>
                </a:solidFill>
                <a:latin typeface="Arial Narrow" charset="0"/>
                <a:ea typeface="楷体_GB2312" charset="0"/>
                <a:cs typeface="楷体_GB2312" charset="0"/>
              </a:rPr>
              <a:t>   T</a:t>
            </a:r>
            <a:r>
              <a:rPr lang="zh-CN" altLang="en-US" b="1" dirty="0">
                <a:solidFill>
                  <a:schemeClr val="accent2"/>
                </a:solidFill>
                <a:latin typeface="Arial Narrow" charset="0"/>
                <a:ea typeface="楷体_GB2312" charset="0"/>
                <a:cs typeface="楷体_GB2312" charset="0"/>
              </a:rPr>
              <a:t>细胞                        </a:t>
            </a:r>
            <a:r>
              <a:rPr lang="en-US" altLang="zh-CN" b="1" dirty="0">
                <a:solidFill>
                  <a:schemeClr val="accent2"/>
                </a:solidFill>
                <a:latin typeface="Arial Narrow" charset="0"/>
                <a:ea typeface="楷体_GB2312" charset="0"/>
                <a:cs typeface="楷体_GB2312" charset="0"/>
              </a:rPr>
              <a:t>TCR</a:t>
            </a:r>
            <a:r>
              <a:rPr lang="zh-CN" altLang="en-US" b="1" dirty="0">
                <a:solidFill>
                  <a:schemeClr val="accent2"/>
                </a:solidFill>
                <a:latin typeface="Arial Narrow" charset="0"/>
                <a:ea typeface="楷体_GB2312" charset="0"/>
                <a:cs typeface="楷体_GB2312" charset="0"/>
              </a:rPr>
              <a:t>，</a:t>
            </a:r>
            <a:r>
              <a:rPr lang="en-US" altLang="zh-CN" b="1" dirty="0">
                <a:solidFill>
                  <a:schemeClr val="accent2"/>
                </a:solidFill>
                <a:latin typeface="Arial Narrow" charset="0"/>
                <a:ea typeface="楷体_GB2312" charset="0"/>
                <a:cs typeface="楷体_GB2312" charset="0"/>
              </a:rPr>
              <a:t>CD28                    CTLA-4</a:t>
            </a:r>
            <a:r>
              <a:rPr lang="zh-CN" altLang="en-US" b="1" dirty="0">
                <a:solidFill>
                  <a:schemeClr val="accent2"/>
                </a:solidFill>
                <a:latin typeface="Arial Narrow" charset="0"/>
                <a:ea typeface="楷体_GB2312" charset="0"/>
                <a:cs typeface="楷体_GB2312" charset="0"/>
              </a:rPr>
              <a:t>，</a:t>
            </a:r>
            <a:r>
              <a:rPr lang="en-US" altLang="zh-CN" b="1" dirty="0">
                <a:solidFill>
                  <a:schemeClr val="accent2"/>
                </a:solidFill>
                <a:latin typeface="Arial Narrow" charset="0"/>
                <a:ea typeface="楷体_GB2312" charset="0"/>
                <a:cs typeface="楷体_GB2312" charset="0"/>
              </a:rPr>
              <a:t>PD-1</a:t>
            </a:r>
            <a:r>
              <a:rPr lang="zh-CN" altLang="en-US" b="1" dirty="0">
                <a:solidFill>
                  <a:schemeClr val="accent2"/>
                </a:solidFill>
                <a:latin typeface="Arial Narrow" charset="0"/>
                <a:ea typeface="楷体_GB2312" charset="0"/>
                <a:cs typeface="楷体_GB2312" charset="0"/>
              </a:rPr>
              <a:t>，</a:t>
            </a:r>
            <a:r>
              <a:rPr lang="en-US" altLang="zh-CN" b="1" dirty="0">
                <a:solidFill>
                  <a:schemeClr val="accent2"/>
                </a:solidFill>
                <a:latin typeface="Arial Narrow" charset="0"/>
                <a:ea typeface="楷体_GB2312" charset="0"/>
                <a:cs typeface="楷体_GB2312" charset="0"/>
              </a:rPr>
              <a:t>KIR*</a:t>
            </a:r>
          </a:p>
          <a:p>
            <a:pPr eaLnBrk="1" hangingPunct="1">
              <a:lnSpc>
                <a:spcPct val="105000"/>
              </a:lnSpc>
              <a:spcBef>
                <a:spcPct val="50000"/>
              </a:spcBef>
            </a:pPr>
            <a:r>
              <a:rPr lang="en-US" altLang="zh-CN" b="1" dirty="0">
                <a:solidFill>
                  <a:schemeClr val="accent2"/>
                </a:solidFill>
                <a:latin typeface="Arial Narrow" charset="0"/>
                <a:ea typeface="楷体_GB2312" charset="0"/>
                <a:cs typeface="楷体_GB2312" charset="0"/>
              </a:rPr>
              <a:t>   NK </a:t>
            </a:r>
            <a:r>
              <a:rPr lang="zh-CN" altLang="en-US" b="1" dirty="0">
                <a:solidFill>
                  <a:schemeClr val="accent2"/>
                </a:solidFill>
                <a:latin typeface="Arial Narrow" charset="0"/>
                <a:ea typeface="楷体_GB2312" charset="0"/>
                <a:cs typeface="楷体_GB2312" charset="0"/>
              </a:rPr>
              <a:t>细胞                  </a:t>
            </a:r>
            <a:r>
              <a:rPr lang="en-US" altLang="zh-CN" b="1" dirty="0" smtClean="0">
                <a:solidFill>
                  <a:schemeClr val="accent2"/>
                </a:solidFill>
                <a:latin typeface="Arial Narrow" charset="0"/>
                <a:ea typeface="楷体_GB2312" charset="0"/>
                <a:cs typeface="楷体_GB2312" charset="0"/>
              </a:rPr>
              <a:t> </a:t>
            </a:r>
            <a:r>
              <a:rPr lang="zh-CN" altLang="en-US" b="1" dirty="0" smtClean="0">
                <a:solidFill>
                  <a:schemeClr val="accent2"/>
                </a:solidFill>
                <a:latin typeface="Arial Narrow" charset="0"/>
                <a:ea typeface="楷体_GB2312" charset="0"/>
                <a:cs typeface="楷体_GB2312" charset="0"/>
              </a:rPr>
              <a:t>  </a:t>
            </a:r>
            <a:r>
              <a:rPr lang="en-US" altLang="zh-CN" b="1" dirty="0">
                <a:solidFill>
                  <a:schemeClr val="accent2"/>
                </a:solidFill>
                <a:latin typeface="Arial Narrow" charset="0"/>
                <a:ea typeface="楷体_GB2312" charset="0"/>
                <a:cs typeface="楷体_GB2312" charset="0"/>
              </a:rPr>
              <a:t>CD16</a:t>
            </a:r>
            <a:r>
              <a:rPr lang="zh-CN" altLang="en-US" b="1" dirty="0">
                <a:solidFill>
                  <a:schemeClr val="accent2"/>
                </a:solidFill>
                <a:latin typeface="Arial Narrow" charset="0"/>
                <a:ea typeface="楷体_GB2312" charset="0"/>
                <a:cs typeface="楷体_GB2312" charset="0"/>
              </a:rPr>
              <a:t>，</a:t>
            </a:r>
            <a:r>
              <a:rPr lang="en-US" altLang="zh-CN" b="1" dirty="0">
                <a:solidFill>
                  <a:schemeClr val="accent2"/>
                </a:solidFill>
                <a:latin typeface="Arial Narrow" charset="0"/>
                <a:ea typeface="楷体_GB2312" charset="0"/>
                <a:cs typeface="楷体_GB2312" charset="0"/>
              </a:rPr>
              <a:t>NCR                    KIR</a:t>
            </a:r>
            <a:r>
              <a:rPr lang="zh-CN" altLang="en-US" b="1" dirty="0">
                <a:solidFill>
                  <a:schemeClr val="accent2"/>
                </a:solidFill>
                <a:latin typeface="Arial Narrow" charset="0"/>
                <a:ea typeface="楷体_GB2312" charset="0"/>
                <a:cs typeface="楷体_GB2312" charset="0"/>
              </a:rPr>
              <a:t>，</a:t>
            </a:r>
            <a:r>
              <a:rPr lang="en-US" altLang="zh-CN" b="1" dirty="0">
                <a:solidFill>
                  <a:schemeClr val="accent2"/>
                </a:solidFill>
                <a:latin typeface="Arial Narrow" charset="0"/>
                <a:ea typeface="楷体_GB2312" charset="0"/>
                <a:cs typeface="楷体_GB2312" charset="0"/>
              </a:rPr>
              <a:t>CD94 / NKG2A</a:t>
            </a:r>
          </a:p>
          <a:p>
            <a:pPr eaLnBrk="1" hangingPunct="1">
              <a:lnSpc>
                <a:spcPct val="105000"/>
              </a:lnSpc>
              <a:spcBef>
                <a:spcPct val="50000"/>
              </a:spcBef>
            </a:pPr>
            <a:r>
              <a:rPr lang="en-US" altLang="zh-CN" b="1" dirty="0">
                <a:solidFill>
                  <a:schemeClr val="accent2"/>
                </a:solidFill>
                <a:latin typeface="Arial Narrow" charset="0"/>
                <a:ea typeface="楷体_GB2312" charset="0"/>
                <a:cs typeface="楷体_GB2312" charset="0"/>
              </a:rPr>
              <a:t>   </a:t>
            </a:r>
            <a:r>
              <a:rPr lang="zh-CN" altLang="en-US" b="1" dirty="0">
                <a:solidFill>
                  <a:schemeClr val="accent2"/>
                </a:solidFill>
                <a:latin typeface="Arial Narrow" charset="0"/>
                <a:ea typeface="楷体_GB2312" charset="0"/>
                <a:cs typeface="楷体_GB2312" charset="0"/>
              </a:rPr>
              <a:t>肥大细胞             </a:t>
            </a:r>
            <a:r>
              <a:rPr lang="en-US" altLang="zh-CN" b="1" dirty="0" smtClean="0">
                <a:solidFill>
                  <a:schemeClr val="accent2"/>
                </a:solidFill>
                <a:latin typeface="Arial Narrow" charset="0"/>
                <a:ea typeface="楷体_GB2312" charset="0"/>
                <a:cs typeface="楷体_GB2312" charset="0"/>
              </a:rPr>
              <a:t>     </a:t>
            </a:r>
            <a:r>
              <a:rPr lang="zh-CN" altLang="en-US" b="1" dirty="0" smtClean="0">
                <a:solidFill>
                  <a:schemeClr val="accent2"/>
                </a:solidFill>
                <a:latin typeface="Arial Narrow" charset="0"/>
                <a:ea typeface="楷体_GB2312" charset="0"/>
                <a:cs typeface="楷体_GB2312" charset="0"/>
              </a:rPr>
              <a:t>    </a:t>
            </a:r>
            <a:r>
              <a:rPr lang="en-US" altLang="zh-CN" b="1" dirty="0">
                <a:solidFill>
                  <a:schemeClr val="accent2"/>
                </a:solidFill>
                <a:latin typeface="Arial Narrow" charset="0"/>
                <a:ea typeface="楷体_GB2312" charset="0"/>
                <a:cs typeface="楷体_GB2312" charset="0"/>
              </a:rPr>
              <a:t>Fc </a:t>
            </a:r>
            <a:r>
              <a:rPr lang="en-US" altLang="zh-CN" b="1" dirty="0" err="1">
                <a:solidFill>
                  <a:schemeClr val="accent2"/>
                </a:solidFill>
                <a:latin typeface="Arial Narrow" charset="0"/>
                <a:ea typeface="楷体_GB2312" charset="0"/>
                <a:cs typeface="楷体_GB2312" charset="0"/>
              </a:rPr>
              <a:t>εRI</a:t>
            </a:r>
            <a:r>
              <a:rPr lang="en-US" altLang="zh-CN" b="1" dirty="0">
                <a:solidFill>
                  <a:schemeClr val="accent2"/>
                </a:solidFill>
                <a:latin typeface="Arial Narrow" charset="0"/>
                <a:ea typeface="楷体_GB2312" charset="0"/>
                <a:cs typeface="楷体_GB2312" charset="0"/>
              </a:rPr>
              <a:t>                        </a:t>
            </a:r>
            <a:r>
              <a:rPr lang="en-US" altLang="zh-CN" b="1" dirty="0" smtClean="0">
                <a:solidFill>
                  <a:schemeClr val="accent2"/>
                </a:solidFill>
                <a:latin typeface="Arial Narrow" charset="0"/>
                <a:ea typeface="楷体_GB2312" charset="0"/>
                <a:cs typeface="楷体_GB2312" charset="0"/>
              </a:rPr>
              <a:t>     </a:t>
            </a:r>
            <a:r>
              <a:rPr lang="en-US" altLang="zh-CN" b="1" dirty="0" err="1">
                <a:solidFill>
                  <a:schemeClr val="accent2"/>
                </a:solidFill>
                <a:latin typeface="Arial Narrow" charset="0"/>
                <a:ea typeface="楷体_GB2312" charset="0"/>
                <a:cs typeface="楷体_GB2312" charset="0"/>
              </a:rPr>
              <a:t>FcγRII</a:t>
            </a:r>
            <a:r>
              <a:rPr lang="en-US" altLang="zh-CN" b="1" dirty="0">
                <a:solidFill>
                  <a:schemeClr val="accent2"/>
                </a:solidFill>
                <a:latin typeface="Arial Narrow" charset="0"/>
                <a:ea typeface="楷体_GB2312" charset="0"/>
                <a:cs typeface="楷体_GB2312" charset="0"/>
              </a:rPr>
              <a:t>-B</a:t>
            </a:r>
            <a:r>
              <a:rPr lang="zh-CN" altLang="en-US" b="1" dirty="0">
                <a:solidFill>
                  <a:schemeClr val="accent2"/>
                </a:solidFill>
                <a:latin typeface="Arial Narrow" charset="0"/>
                <a:ea typeface="楷体_GB2312" charset="0"/>
                <a:cs typeface="楷体_GB2312" charset="0"/>
              </a:rPr>
              <a:t>，</a:t>
            </a:r>
            <a:r>
              <a:rPr lang="en-US" altLang="zh-CN" b="1" dirty="0">
                <a:solidFill>
                  <a:schemeClr val="accent2"/>
                </a:solidFill>
                <a:latin typeface="Arial Narrow" charset="0"/>
                <a:ea typeface="楷体_GB2312" charset="0"/>
                <a:cs typeface="楷体_GB2312" charset="0"/>
              </a:rPr>
              <a:t>gp49B1</a:t>
            </a:r>
          </a:p>
          <a:p>
            <a:pPr eaLnBrk="1" hangingPunct="1">
              <a:lnSpc>
                <a:spcPct val="105000"/>
              </a:lnSpc>
              <a:spcBef>
                <a:spcPct val="50000"/>
              </a:spcBef>
            </a:pPr>
            <a:r>
              <a:rPr lang="en-US" altLang="zh-CN" b="1" dirty="0">
                <a:solidFill>
                  <a:schemeClr val="accent2"/>
                </a:solidFill>
                <a:latin typeface="Arial Narrow" charset="0"/>
                <a:ea typeface="楷体_GB2312" charset="0"/>
                <a:cs typeface="楷体_GB2312" charset="0"/>
              </a:rPr>
              <a:t> </a:t>
            </a:r>
            <a:r>
              <a:rPr lang="el-GR" altLang="zh-CN" b="1" dirty="0">
                <a:solidFill>
                  <a:schemeClr val="accent2"/>
                </a:solidFill>
                <a:latin typeface="Arial Narrow" charset="0"/>
                <a:ea typeface="楷体_GB2312" charset="0"/>
                <a:cs typeface="楷体_GB2312" charset="0"/>
              </a:rPr>
              <a:t>γδ</a:t>
            </a:r>
            <a:r>
              <a:rPr lang="en-US" altLang="zh-CN" b="1" dirty="0">
                <a:solidFill>
                  <a:schemeClr val="accent2"/>
                </a:solidFill>
                <a:latin typeface="Arial Narrow" charset="0"/>
                <a:ea typeface="楷体_GB2312" charset="0"/>
                <a:cs typeface="楷体_GB2312" charset="0"/>
              </a:rPr>
              <a:t>T</a:t>
            </a:r>
            <a:r>
              <a:rPr lang="zh-CN" altLang="en-US" b="1" dirty="0">
                <a:solidFill>
                  <a:schemeClr val="accent2"/>
                </a:solidFill>
                <a:latin typeface="Arial Narrow" charset="0"/>
                <a:ea typeface="楷体_GB2312" charset="0"/>
                <a:cs typeface="楷体_GB2312" charset="0"/>
              </a:rPr>
              <a:t>细胞               </a:t>
            </a:r>
            <a:r>
              <a:rPr lang="en-US" altLang="zh-CN" b="1" dirty="0" smtClean="0">
                <a:solidFill>
                  <a:schemeClr val="accent2"/>
                </a:solidFill>
                <a:latin typeface="Arial Narrow" charset="0"/>
                <a:ea typeface="楷体_GB2312" charset="0"/>
                <a:cs typeface="楷体_GB2312" charset="0"/>
              </a:rPr>
              <a:t>      </a:t>
            </a:r>
            <a:r>
              <a:rPr lang="zh-CN" altLang="en-US" b="1" dirty="0" smtClean="0">
                <a:solidFill>
                  <a:schemeClr val="accent2"/>
                </a:solidFill>
                <a:latin typeface="Arial Narrow" charset="0"/>
                <a:ea typeface="楷体_GB2312" charset="0"/>
                <a:cs typeface="楷体_GB2312" charset="0"/>
              </a:rPr>
              <a:t>  </a:t>
            </a:r>
            <a:r>
              <a:rPr lang="en-US" altLang="zh-CN" b="1" dirty="0">
                <a:solidFill>
                  <a:schemeClr val="accent2"/>
                </a:solidFill>
                <a:latin typeface="Arial Narrow" charset="0"/>
                <a:ea typeface="楷体_GB2312" charset="0"/>
                <a:cs typeface="楷体_GB2312" charset="0"/>
              </a:rPr>
              <a:t>V</a:t>
            </a:r>
            <a:r>
              <a:rPr lang="el-GR" altLang="zh-CN" b="1" dirty="0">
                <a:solidFill>
                  <a:schemeClr val="accent2"/>
                </a:solidFill>
                <a:latin typeface="Arial Narrow" charset="0"/>
                <a:ea typeface="楷体_GB2312" charset="0"/>
                <a:cs typeface="楷体_GB2312" charset="0"/>
              </a:rPr>
              <a:t>γ</a:t>
            </a:r>
            <a:r>
              <a:rPr lang="en-US" altLang="zh-CN" b="1" dirty="0">
                <a:solidFill>
                  <a:schemeClr val="accent2"/>
                </a:solidFill>
                <a:latin typeface="Arial Narrow" charset="0"/>
                <a:ea typeface="楷体_GB2312" charset="0"/>
                <a:cs typeface="楷体_GB2312" charset="0"/>
              </a:rPr>
              <a:t>9V</a:t>
            </a:r>
            <a:r>
              <a:rPr lang="el-GR" altLang="zh-CN" b="1" dirty="0">
                <a:solidFill>
                  <a:schemeClr val="accent2"/>
                </a:solidFill>
                <a:latin typeface="Arial Narrow" charset="0"/>
                <a:ea typeface="楷体_GB2312" charset="0"/>
                <a:cs typeface="楷体_GB2312" charset="0"/>
              </a:rPr>
              <a:t>δ</a:t>
            </a:r>
            <a:r>
              <a:rPr lang="en-US" altLang="zh-CN" b="1" dirty="0">
                <a:solidFill>
                  <a:schemeClr val="accent2"/>
                </a:solidFill>
                <a:latin typeface="Arial Narrow" charset="0"/>
                <a:ea typeface="楷体_GB2312" charset="0"/>
                <a:cs typeface="楷体_GB2312" charset="0"/>
              </a:rPr>
              <a:t>2TCR             </a:t>
            </a:r>
            <a:r>
              <a:rPr lang="en-US" altLang="zh-CN" b="1" dirty="0" smtClean="0">
                <a:solidFill>
                  <a:schemeClr val="accent2"/>
                </a:solidFill>
                <a:latin typeface="Arial Narrow" charset="0"/>
                <a:ea typeface="楷体_GB2312" charset="0"/>
                <a:cs typeface="楷体_GB2312" charset="0"/>
              </a:rPr>
              <a:t>          </a:t>
            </a:r>
            <a:r>
              <a:rPr lang="en-US" altLang="zh-CN" b="1" dirty="0">
                <a:solidFill>
                  <a:schemeClr val="accent2"/>
                </a:solidFill>
                <a:latin typeface="Arial Narrow" charset="0"/>
                <a:ea typeface="楷体_GB2312" charset="0"/>
                <a:cs typeface="楷体_GB2312" charset="0"/>
              </a:rPr>
              <a:t>CD94 / NKG2A</a:t>
            </a:r>
            <a:endParaRPr lang="el-GR" altLang="zh-CN" b="1" dirty="0">
              <a:solidFill>
                <a:schemeClr val="accent2"/>
              </a:solidFill>
              <a:latin typeface="Arial Narrow" charset="0"/>
              <a:ea typeface="楷体_GB2312" charset="0"/>
              <a:cs typeface="楷体_GB2312" charset="0"/>
            </a:endParaRPr>
          </a:p>
        </p:txBody>
      </p:sp>
      <p:sp>
        <p:nvSpPr>
          <p:cNvPr id="10249" name="Line 9"/>
          <p:cNvSpPr>
            <a:spLocks noChangeShapeType="1"/>
          </p:cNvSpPr>
          <p:nvPr/>
        </p:nvSpPr>
        <p:spPr bwMode="auto">
          <a:xfrm>
            <a:off x="1435769" y="5190958"/>
            <a:ext cx="92456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0250" name="Text Box 10"/>
          <p:cNvSpPr txBox="1">
            <a:spLocks noChangeArrowheads="1"/>
          </p:cNvSpPr>
          <p:nvPr/>
        </p:nvSpPr>
        <p:spPr bwMode="auto">
          <a:xfrm>
            <a:off x="1524000" y="5200316"/>
            <a:ext cx="6908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charset="0"/>
                <a:ea typeface="宋体" charset="0"/>
                <a:cs typeface="宋体" charset="0"/>
              </a:defRPr>
            </a:lvl1pPr>
            <a:lvl2pPr marL="742950" indent="-285750" eaLnBrk="0" hangingPunct="0">
              <a:defRPr sz="2400">
                <a:solidFill>
                  <a:schemeClr val="tx1"/>
                </a:solidFill>
                <a:latin typeface="Arial" charset="0"/>
                <a:ea typeface="宋体" charset="0"/>
              </a:defRPr>
            </a:lvl2pPr>
            <a:lvl3pPr marL="1143000" indent="-228600" eaLnBrk="0" hangingPunct="0">
              <a:defRPr sz="2400">
                <a:solidFill>
                  <a:schemeClr val="tx1"/>
                </a:solidFill>
                <a:latin typeface="Arial" charset="0"/>
                <a:ea typeface="宋体" charset="0"/>
              </a:defRPr>
            </a:lvl3pPr>
            <a:lvl4pPr marL="1600200" indent="-228600" eaLnBrk="0" hangingPunct="0">
              <a:defRPr sz="2400">
                <a:solidFill>
                  <a:schemeClr val="tx1"/>
                </a:solidFill>
                <a:latin typeface="Arial" charset="0"/>
                <a:ea typeface="宋体" charset="0"/>
              </a:defRPr>
            </a:lvl4pPr>
            <a:lvl5pPr marL="2057400" indent="-228600" eaLnBrk="0" hangingPunct="0">
              <a:defRPr sz="2400">
                <a:solidFill>
                  <a:schemeClr val="tx1"/>
                </a:solidFill>
                <a:latin typeface="Arial" charset="0"/>
                <a:ea typeface="宋体" charset="0"/>
              </a:defRPr>
            </a:lvl5pPr>
            <a:lvl6pPr marL="2514600" indent="-228600" eaLnBrk="0" fontAlgn="base" hangingPunct="0">
              <a:spcBef>
                <a:spcPct val="0"/>
              </a:spcBef>
              <a:spcAft>
                <a:spcPct val="0"/>
              </a:spcAft>
              <a:defRPr sz="2400">
                <a:solidFill>
                  <a:schemeClr val="tx1"/>
                </a:solidFill>
                <a:latin typeface="Arial" charset="0"/>
                <a:ea typeface="宋体" charset="0"/>
              </a:defRPr>
            </a:lvl6pPr>
            <a:lvl7pPr marL="2971800" indent="-228600" eaLnBrk="0" fontAlgn="base" hangingPunct="0">
              <a:spcBef>
                <a:spcPct val="0"/>
              </a:spcBef>
              <a:spcAft>
                <a:spcPct val="0"/>
              </a:spcAft>
              <a:defRPr sz="2400">
                <a:solidFill>
                  <a:schemeClr val="tx1"/>
                </a:solidFill>
                <a:latin typeface="Arial" charset="0"/>
                <a:ea typeface="宋体" charset="0"/>
              </a:defRPr>
            </a:lvl7pPr>
            <a:lvl8pPr marL="3429000" indent="-228600" eaLnBrk="0" fontAlgn="base" hangingPunct="0">
              <a:spcBef>
                <a:spcPct val="0"/>
              </a:spcBef>
              <a:spcAft>
                <a:spcPct val="0"/>
              </a:spcAft>
              <a:defRPr sz="2400">
                <a:solidFill>
                  <a:schemeClr val="tx1"/>
                </a:solidFill>
                <a:latin typeface="Arial" charset="0"/>
                <a:ea typeface="宋体" charset="0"/>
              </a:defRPr>
            </a:lvl8pPr>
            <a:lvl9pPr marL="3886200" indent="-228600" eaLnBrk="0" fontAlgn="base" hangingPunct="0">
              <a:spcBef>
                <a:spcPct val="0"/>
              </a:spcBef>
              <a:spcAft>
                <a:spcPct val="0"/>
              </a:spcAft>
              <a:defRPr sz="2400">
                <a:solidFill>
                  <a:schemeClr val="tx1"/>
                </a:solidFill>
                <a:latin typeface="Arial" charset="0"/>
                <a:ea typeface="宋体" charset="0"/>
              </a:defRPr>
            </a:lvl9pPr>
          </a:lstStyle>
          <a:p>
            <a:pPr eaLnBrk="1" hangingPunct="1">
              <a:spcBef>
                <a:spcPct val="50000"/>
              </a:spcBef>
            </a:pPr>
            <a:r>
              <a:rPr lang="en-US" altLang="zh-CN" b="1" dirty="0">
                <a:solidFill>
                  <a:schemeClr val="accent2"/>
                </a:solidFill>
                <a:latin typeface="Arial Narrow" charset="0"/>
                <a:ea typeface="楷体_GB2312" charset="0"/>
                <a:cs typeface="楷体_GB2312" charset="0"/>
              </a:rPr>
              <a:t>* </a:t>
            </a:r>
            <a:r>
              <a:rPr lang="zh-CN" altLang="en-US" b="1" dirty="0">
                <a:solidFill>
                  <a:schemeClr val="accent2"/>
                </a:solidFill>
                <a:latin typeface="Arial Narrow" charset="0"/>
                <a:ea typeface="楷体_GB2312" charset="0"/>
                <a:cs typeface="楷体_GB2312" charset="0"/>
              </a:rPr>
              <a:t>仅表达于某些</a:t>
            </a:r>
            <a:r>
              <a:rPr lang="en-US" altLang="zh-CN" b="1" dirty="0">
                <a:solidFill>
                  <a:schemeClr val="accent2"/>
                </a:solidFill>
                <a:latin typeface="Arial Narrow" charset="0"/>
                <a:ea typeface="楷体_GB2312" charset="0"/>
                <a:cs typeface="楷体_GB2312" charset="0"/>
              </a:rPr>
              <a:t>CD8</a:t>
            </a:r>
            <a:r>
              <a:rPr lang="en-US" altLang="zh-CN" b="1" baseline="30000" dirty="0">
                <a:solidFill>
                  <a:schemeClr val="accent2"/>
                </a:solidFill>
                <a:latin typeface="Arial Narrow" charset="0"/>
                <a:ea typeface="楷体_GB2312" charset="0"/>
                <a:cs typeface="楷体_GB2312" charset="0"/>
              </a:rPr>
              <a:t>+</a:t>
            </a:r>
            <a:r>
              <a:rPr lang="en-US" altLang="zh-CN" b="1" dirty="0">
                <a:solidFill>
                  <a:schemeClr val="accent2"/>
                </a:solidFill>
                <a:latin typeface="Arial Narrow" charset="0"/>
                <a:ea typeface="楷体_GB2312" charset="0"/>
                <a:cs typeface="楷体_GB2312" charset="0"/>
              </a:rPr>
              <a:t>CTL</a:t>
            </a:r>
          </a:p>
        </p:txBody>
      </p:sp>
    </p:spTree>
    <p:extLst>
      <p:ext uri="{BB962C8B-B14F-4D97-AF65-F5344CB8AC3E}">
        <p14:creationId xmlns:p14="http://schemas.microsoft.com/office/powerpoint/2010/main" val="29339266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532063" y="838198"/>
            <a:ext cx="10720917" cy="6019801"/>
          </a:xfrm>
        </p:spPr>
        <p:txBody>
          <a:bodyPr>
            <a:noAutofit/>
          </a:bodyPr>
          <a:lstStyle/>
          <a:p>
            <a:pPr eaLnBrk="1" hangingPunct="1">
              <a:lnSpc>
                <a:spcPct val="80000"/>
              </a:lnSpc>
              <a:buFontTx/>
              <a:buNone/>
            </a:pPr>
            <a:r>
              <a:rPr lang="zh-CN" altLang="en-US" sz="2400" b="1" dirty="0">
                <a:latin typeface="隶书" charset="0"/>
                <a:ea typeface="隶书" charset="0"/>
                <a:cs typeface="隶书" charset="0"/>
              </a:rPr>
              <a:t>一、发挥调节作用的</a:t>
            </a:r>
            <a:r>
              <a:rPr lang="en-US" altLang="zh-CN" sz="2400" b="1" dirty="0">
                <a:latin typeface="隶书" charset="0"/>
                <a:ea typeface="隶书" charset="0"/>
                <a:cs typeface="隶书" charset="0"/>
              </a:rPr>
              <a:t>T</a:t>
            </a:r>
            <a:r>
              <a:rPr lang="zh-CN" altLang="en-US" sz="2400" b="1" dirty="0">
                <a:latin typeface="隶书" charset="0"/>
                <a:ea typeface="隶书" charset="0"/>
                <a:cs typeface="隶书" charset="0"/>
              </a:rPr>
              <a:t>细胞：</a:t>
            </a:r>
          </a:p>
          <a:p>
            <a:pPr eaLnBrk="1" hangingPunct="1">
              <a:lnSpc>
                <a:spcPct val="80000"/>
              </a:lnSpc>
              <a:buFontTx/>
              <a:buNone/>
            </a:pPr>
            <a:r>
              <a:rPr lang="zh-CN" altLang="en-US" sz="2400" b="1" dirty="0">
                <a:latin typeface="隶书" charset="0"/>
                <a:ea typeface="隶书" charset="0"/>
                <a:cs typeface="隶书" charset="0"/>
              </a:rPr>
              <a:t>（一）自然调节</a:t>
            </a:r>
            <a:r>
              <a:rPr lang="en-US" altLang="zh-CN" sz="2400" b="1" dirty="0">
                <a:latin typeface="隶书" charset="0"/>
                <a:ea typeface="隶书" charset="0"/>
                <a:cs typeface="隶书" charset="0"/>
              </a:rPr>
              <a:t>T</a:t>
            </a:r>
            <a:r>
              <a:rPr lang="zh-CN" altLang="en-US" sz="2400" b="1" dirty="0">
                <a:latin typeface="隶书" charset="0"/>
                <a:ea typeface="隶书" charset="0"/>
                <a:cs typeface="隶书" charset="0"/>
              </a:rPr>
              <a:t>细胞</a:t>
            </a:r>
          </a:p>
          <a:p>
            <a:pPr lvl="2" eaLnBrk="1" hangingPunct="1">
              <a:lnSpc>
                <a:spcPct val="80000"/>
              </a:lnSpc>
            </a:pPr>
            <a:r>
              <a:rPr lang="zh-CN" altLang="en-US" sz="2400" b="1" dirty="0">
                <a:latin typeface="隶书" charset="0"/>
                <a:ea typeface="隶书" charset="0"/>
                <a:cs typeface="隶书" charset="0"/>
              </a:rPr>
              <a:t>表型：</a:t>
            </a:r>
            <a:r>
              <a:rPr lang="en-US" altLang="zh-CN" sz="2400" b="1" dirty="0">
                <a:latin typeface="隶书" charset="0"/>
                <a:ea typeface="隶书" charset="0"/>
                <a:cs typeface="隶书" charset="0"/>
              </a:rPr>
              <a:t>CD4+CD25+foxp3+T</a:t>
            </a:r>
          </a:p>
          <a:p>
            <a:pPr lvl="2" eaLnBrk="1" hangingPunct="1">
              <a:lnSpc>
                <a:spcPct val="80000"/>
              </a:lnSpc>
            </a:pPr>
            <a:r>
              <a:rPr lang="zh-CN" altLang="en-US" sz="2400" b="1" dirty="0">
                <a:latin typeface="隶书" charset="0"/>
                <a:ea typeface="隶书" charset="0"/>
                <a:cs typeface="隶书" charset="0"/>
              </a:rPr>
              <a:t>特点：胸腺中天然存在； 组成高表达</a:t>
            </a:r>
            <a:r>
              <a:rPr lang="en-US" altLang="zh-CN" sz="2400" b="1" dirty="0">
                <a:latin typeface="隶书" charset="0"/>
                <a:ea typeface="隶书" charset="0"/>
                <a:cs typeface="隶书" charset="0"/>
              </a:rPr>
              <a:t>IL-2Rα</a:t>
            </a:r>
            <a:r>
              <a:rPr lang="zh-CN" altLang="en-US" sz="2400" b="1" dirty="0">
                <a:latin typeface="隶书" charset="0"/>
                <a:ea typeface="隶书" charset="0"/>
                <a:cs typeface="隶书" charset="0"/>
              </a:rPr>
              <a:t>链（</a:t>
            </a:r>
            <a:r>
              <a:rPr lang="en-US" altLang="zh-CN" sz="2400" b="1" dirty="0">
                <a:latin typeface="隶书" charset="0"/>
                <a:ea typeface="隶书" charset="0"/>
                <a:cs typeface="隶书" charset="0"/>
              </a:rPr>
              <a:t>CD25</a:t>
            </a:r>
            <a:r>
              <a:rPr lang="zh-CN" altLang="en-US" sz="2400" b="1" dirty="0">
                <a:latin typeface="隶书" charset="0"/>
                <a:ea typeface="隶书" charset="0"/>
                <a:cs typeface="隶书" charset="0"/>
              </a:rPr>
              <a:t>）；</a:t>
            </a:r>
          </a:p>
          <a:p>
            <a:pPr lvl="2" eaLnBrk="1" hangingPunct="1">
              <a:lnSpc>
                <a:spcPct val="80000"/>
              </a:lnSpc>
            </a:pPr>
            <a:r>
              <a:rPr lang="zh-CN" altLang="en-US" sz="2400" b="1" dirty="0">
                <a:latin typeface="隶书" charset="0"/>
                <a:ea typeface="隶书" charset="0"/>
                <a:cs typeface="隶书" charset="0"/>
              </a:rPr>
              <a:t>功能：阻遏自身免疫性</a:t>
            </a:r>
            <a:r>
              <a:rPr lang="en-US" altLang="zh-CN" sz="2400" b="1" dirty="0">
                <a:latin typeface="隶书" charset="0"/>
                <a:ea typeface="隶书" charset="0"/>
                <a:cs typeface="隶书" charset="0"/>
              </a:rPr>
              <a:t>CD4+CD25-T</a:t>
            </a:r>
            <a:r>
              <a:rPr lang="zh-CN" altLang="en-US" sz="2400" b="1" dirty="0">
                <a:latin typeface="隶书" charset="0"/>
                <a:ea typeface="隶书" charset="0"/>
                <a:cs typeface="隶书" charset="0"/>
              </a:rPr>
              <a:t>细胞增殖</a:t>
            </a:r>
          </a:p>
          <a:p>
            <a:pPr lvl="2" eaLnBrk="1" hangingPunct="1">
              <a:lnSpc>
                <a:spcPct val="80000"/>
              </a:lnSpc>
            </a:pPr>
            <a:r>
              <a:rPr lang="zh-CN" altLang="en-US" sz="2400" b="1" dirty="0">
                <a:latin typeface="隶书" charset="0"/>
                <a:ea typeface="隶书" charset="0"/>
                <a:cs typeface="隶书" charset="0"/>
              </a:rPr>
              <a:t>作用特点：激活需双信号</a:t>
            </a:r>
          </a:p>
          <a:p>
            <a:pPr eaLnBrk="1" hangingPunct="1">
              <a:lnSpc>
                <a:spcPct val="80000"/>
              </a:lnSpc>
              <a:buFontTx/>
              <a:buNone/>
            </a:pPr>
            <a:r>
              <a:rPr lang="zh-CN" altLang="en-US" sz="2400" b="1" dirty="0">
                <a:latin typeface="隶书" charset="0"/>
                <a:ea typeface="隶书" charset="0"/>
                <a:cs typeface="隶书" charset="0"/>
              </a:rPr>
              <a:t>                   行使抑制功能</a:t>
            </a:r>
            <a:r>
              <a:rPr lang="en-US" altLang="zh-CN" sz="2400" b="1" dirty="0">
                <a:latin typeface="Arial Narrow" charset="0"/>
                <a:ea typeface="隶书" charset="0"/>
                <a:cs typeface="隶书" charset="0"/>
              </a:rPr>
              <a:t>——</a:t>
            </a:r>
            <a:r>
              <a:rPr lang="zh-CN" altLang="en-US" sz="2400" b="1" dirty="0">
                <a:latin typeface="隶书" charset="0"/>
                <a:ea typeface="隶书" charset="0"/>
                <a:cs typeface="隶书" charset="0"/>
              </a:rPr>
              <a:t>依赖细胞间接触：</a:t>
            </a:r>
            <a:r>
              <a:rPr lang="en-US" altLang="zh-CN" sz="2400" b="1" dirty="0">
                <a:latin typeface="隶书" charset="0"/>
                <a:ea typeface="隶书" charset="0"/>
                <a:cs typeface="隶书" charset="0"/>
              </a:rPr>
              <a:t>T-T</a:t>
            </a:r>
            <a:r>
              <a:rPr lang="zh-CN" altLang="en-US" sz="2400" b="1" dirty="0">
                <a:latin typeface="隶书" charset="0"/>
                <a:ea typeface="隶书" charset="0"/>
                <a:cs typeface="隶书" charset="0"/>
              </a:rPr>
              <a:t>、</a:t>
            </a:r>
            <a:r>
              <a:rPr lang="en-US" altLang="zh-CN" sz="2400" b="1" dirty="0">
                <a:latin typeface="隶书" charset="0"/>
                <a:ea typeface="隶书" charset="0"/>
                <a:cs typeface="隶书" charset="0"/>
              </a:rPr>
              <a:t>T-APC</a:t>
            </a:r>
            <a:r>
              <a:rPr lang="zh-CN" altLang="en-US" sz="2400" b="1" dirty="0">
                <a:latin typeface="隶书" charset="0"/>
                <a:ea typeface="隶书" charset="0"/>
                <a:cs typeface="隶书" charset="0"/>
              </a:rPr>
              <a:t>，无</a:t>
            </a:r>
          </a:p>
          <a:p>
            <a:pPr eaLnBrk="1" hangingPunct="1">
              <a:lnSpc>
                <a:spcPct val="80000"/>
              </a:lnSpc>
              <a:buFontTx/>
              <a:buNone/>
            </a:pPr>
            <a:r>
              <a:rPr lang="zh-CN" altLang="en-US" sz="2400" b="1" dirty="0">
                <a:latin typeface="隶书" charset="0"/>
                <a:ea typeface="隶书" charset="0"/>
                <a:cs typeface="隶书" charset="0"/>
              </a:rPr>
              <a:t>                   需</a:t>
            </a:r>
            <a:r>
              <a:rPr lang="en-US" altLang="zh-CN" sz="2400" b="1" dirty="0">
                <a:latin typeface="隶书" charset="0"/>
                <a:ea typeface="隶书" charset="0"/>
                <a:cs typeface="隶书" charset="0"/>
              </a:rPr>
              <a:t>CK</a:t>
            </a:r>
          </a:p>
          <a:p>
            <a:pPr eaLnBrk="1" hangingPunct="1">
              <a:lnSpc>
                <a:spcPct val="80000"/>
              </a:lnSpc>
              <a:buFontTx/>
              <a:buNone/>
            </a:pPr>
            <a:r>
              <a:rPr lang="zh-CN" altLang="en-US" sz="2400" b="1" dirty="0">
                <a:latin typeface="隶书" charset="0"/>
                <a:ea typeface="隶书" charset="0"/>
                <a:cs typeface="隶书" charset="0"/>
              </a:rPr>
              <a:t>（二）适应性调节</a:t>
            </a:r>
            <a:r>
              <a:rPr lang="en-US" altLang="zh-CN" sz="2400" b="1" dirty="0">
                <a:latin typeface="隶书" charset="0"/>
                <a:ea typeface="隶书" charset="0"/>
                <a:cs typeface="隶书" charset="0"/>
              </a:rPr>
              <a:t>T</a:t>
            </a:r>
            <a:r>
              <a:rPr lang="zh-CN" altLang="en-US" sz="2400" b="1" dirty="0">
                <a:latin typeface="隶书" charset="0"/>
                <a:ea typeface="隶书" charset="0"/>
                <a:cs typeface="隶书" charset="0"/>
              </a:rPr>
              <a:t>细胞</a:t>
            </a:r>
          </a:p>
          <a:p>
            <a:pPr lvl="2" eaLnBrk="1" hangingPunct="1">
              <a:lnSpc>
                <a:spcPct val="80000"/>
              </a:lnSpc>
            </a:pPr>
            <a:r>
              <a:rPr lang="zh-CN" altLang="en-US" sz="2400" b="1" dirty="0">
                <a:latin typeface="隶书" charset="0"/>
                <a:ea typeface="隶书" charset="0"/>
                <a:cs typeface="隶书" charset="0"/>
              </a:rPr>
              <a:t>来源：外周由抗原诱导产生；</a:t>
            </a:r>
          </a:p>
          <a:p>
            <a:pPr eaLnBrk="1" hangingPunct="1">
              <a:lnSpc>
                <a:spcPct val="80000"/>
              </a:lnSpc>
              <a:buFontTx/>
              <a:buNone/>
            </a:pPr>
            <a:r>
              <a:rPr lang="zh-CN" altLang="en-US" sz="2400" b="1" dirty="0">
                <a:latin typeface="隶书" charset="0"/>
                <a:ea typeface="隶书" charset="0"/>
                <a:cs typeface="隶书" charset="0"/>
              </a:rPr>
              <a:t>               自然调节性</a:t>
            </a:r>
            <a:r>
              <a:rPr lang="en-US" altLang="zh-CN" sz="2400" b="1" dirty="0">
                <a:latin typeface="隶书" charset="0"/>
                <a:ea typeface="隶书" charset="0"/>
                <a:cs typeface="隶书" charset="0"/>
              </a:rPr>
              <a:t>T</a:t>
            </a:r>
            <a:r>
              <a:rPr lang="zh-CN" altLang="en-US" sz="2400" b="1" dirty="0">
                <a:latin typeface="隶书" charset="0"/>
                <a:ea typeface="隶书" charset="0"/>
                <a:cs typeface="隶书" charset="0"/>
              </a:rPr>
              <a:t>细胞分化而来；</a:t>
            </a:r>
          </a:p>
          <a:p>
            <a:pPr eaLnBrk="1" hangingPunct="1">
              <a:lnSpc>
                <a:spcPct val="80000"/>
              </a:lnSpc>
              <a:buFontTx/>
              <a:buNone/>
            </a:pPr>
            <a:r>
              <a:rPr lang="zh-CN" altLang="en-US" sz="2400" b="1" dirty="0">
                <a:latin typeface="隶书" charset="0"/>
                <a:ea typeface="隶书" charset="0"/>
                <a:cs typeface="隶书" charset="0"/>
              </a:rPr>
              <a:t>               来自其他初始</a:t>
            </a:r>
            <a:r>
              <a:rPr lang="en-US" altLang="zh-CN" sz="2400" b="1" dirty="0">
                <a:latin typeface="隶书" charset="0"/>
                <a:ea typeface="隶书" charset="0"/>
                <a:cs typeface="隶书" charset="0"/>
              </a:rPr>
              <a:t>T</a:t>
            </a:r>
            <a:r>
              <a:rPr lang="zh-CN" altLang="en-US" sz="2400" b="1" dirty="0">
                <a:latin typeface="隶书" charset="0"/>
                <a:ea typeface="隶书" charset="0"/>
                <a:cs typeface="隶书" charset="0"/>
              </a:rPr>
              <a:t>细胞</a:t>
            </a:r>
          </a:p>
          <a:p>
            <a:pPr lvl="2" eaLnBrk="1" hangingPunct="1">
              <a:lnSpc>
                <a:spcPct val="80000"/>
              </a:lnSpc>
            </a:pPr>
            <a:r>
              <a:rPr lang="zh-CN" altLang="en-US" sz="2400" b="1" dirty="0">
                <a:latin typeface="隶书" charset="0"/>
                <a:ea typeface="隶书" charset="0"/>
                <a:cs typeface="隶书" charset="0"/>
              </a:rPr>
              <a:t>特点：激活不依赖</a:t>
            </a:r>
            <a:r>
              <a:rPr lang="en-US" altLang="zh-CN" sz="2400" b="1" dirty="0">
                <a:latin typeface="隶书" charset="0"/>
                <a:ea typeface="隶书" charset="0"/>
                <a:cs typeface="隶书" charset="0"/>
              </a:rPr>
              <a:t>CD28</a:t>
            </a:r>
            <a:r>
              <a:rPr lang="zh-CN" altLang="en-US" sz="2400" b="1" dirty="0">
                <a:latin typeface="隶书" charset="0"/>
                <a:ea typeface="隶书" charset="0"/>
                <a:cs typeface="隶书" charset="0"/>
              </a:rPr>
              <a:t>提供的共刺激；</a:t>
            </a:r>
          </a:p>
          <a:p>
            <a:pPr eaLnBrk="1" hangingPunct="1">
              <a:lnSpc>
                <a:spcPct val="80000"/>
              </a:lnSpc>
              <a:buFontTx/>
              <a:buNone/>
            </a:pPr>
            <a:r>
              <a:rPr lang="zh-CN" altLang="en-US" sz="2400" b="1" dirty="0">
                <a:latin typeface="隶书" charset="0"/>
                <a:ea typeface="隶书" charset="0"/>
                <a:cs typeface="隶书" charset="0"/>
              </a:rPr>
              <a:t>               是否表达</a:t>
            </a:r>
            <a:r>
              <a:rPr lang="en-US" altLang="zh-CN" sz="2400" b="1" dirty="0">
                <a:latin typeface="隶书" charset="0"/>
                <a:ea typeface="隶书" charset="0"/>
                <a:cs typeface="隶书" charset="0"/>
              </a:rPr>
              <a:t>CD25</a:t>
            </a:r>
            <a:r>
              <a:rPr lang="zh-CN" altLang="en-US" sz="2400" b="1" dirty="0">
                <a:latin typeface="隶书" charset="0"/>
                <a:ea typeface="隶书" charset="0"/>
                <a:cs typeface="隶书" charset="0"/>
              </a:rPr>
              <a:t>不定； </a:t>
            </a:r>
          </a:p>
          <a:p>
            <a:pPr eaLnBrk="1" hangingPunct="1">
              <a:lnSpc>
                <a:spcPct val="80000"/>
              </a:lnSpc>
              <a:buFontTx/>
              <a:buNone/>
            </a:pPr>
            <a:r>
              <a:rPr lang="zh-CN" altLang="en-US" sz="2400" b="1" dirty="0">
                <a:latin typeface="隶书" charset="0"/>
                <a:ea typeface="隶书" charset="0"/>
                <a:cs typeface="隶书" charset="0"/>
              </a:rPr>
              <a:t>               发挥功能须有特定的</a:t>
            </a:r>
            <a:r>
              <a:rPr lang="en-US" altLang="zh-CN" sz="2400" b="1" dirty="0">
                <a:latin typeface="隶书" charset="0"/>
                <a:ea typeface="隶书" charset="0"/>
                <a:cs typeface="隶书" charset="0"/>
              </a:rPr>
              <a:t>CK</a:t>
            </a:r>
            <a:r>
              <a:rPr lang="zh-CN" altLang="en-US" sz="2400" b="1" dirty="0">
                <a:latin typeface="隶书" charset="0"/>
                <a:ea typeface="隶书" charset="0"/>
                <a:cs typeface="隶书" charset="0"/>
              </a:rPr>
              <a:t>参与。</a:t>
            </a:r>
          </a:p>
        </p:txBody>
      </p:sp>
      <p:sp>
        <p:nvSpPr>
          <p:cNvPr id="4" name="Rectangle 2"/>
          <p:cNvSpPr txBox="1">
            <a:spLocks noChangeArrowheads="1"/>
          </p:cNvSpPr>
          <p:nvPr/>
        </p:nvSpPr>
        <p:spPr>
          <a:xfrm>
            <a:off x="2117558" y="0"/>
            <a:ext cx="8636000" cy="890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3366FF"/>
                </a:solidFill>
                <a:latin typeface="隶书" charset="0"/>
                <a:ea typeface="隶书" charset="0"/>
                <a:cs typeface="隶书" charset="0"/>
              </a:rPr>
              <a:t>第二节  细胞水平的免疫调节</a:t>
            </a:r>
            <a:endParaRPr lang="zh-CN" altLang="en-US" sz="3600" dirty="0">
              <a:solidFill>
                <a:srgbClr val="3366FF"/>
              </a:solidFill>
              <a:latin typeface="隶书" charset="0"/>
              <a:ea typeface="隶书" charset="0"/>
              <a:cs typeface="隶书" charset="0"/>
            </a:endParaRPr>
          </a:p>
        </p:txBody>
      </p:sp>
    </p:spTree>
    <p:extLst>
      <p:ext uri="{BB962C8B-B14F-4D97-AF65-F5344CB8AC3E}">
        <p14:creationId xmlns:p14="http://schemas.microsoft.com/office/powerpoint/2010/main" val="247252401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a:xfrm>
            <a:off x="1216526" y="1384970"/>
            <a:ext cx="9247717" cy="2740025"/>
          </a:xfrm>
        </p:spPr>
        <p:txBody>
          <a:bodyPr>
            <a:normAutofit/>
          </a:bodyPr>
          <a:lstStyle/>
          <a:p>
            <a:pPr eaLnBrk="1" hangingPunct="1">
              <a:buFontTx/>
              <a:buNone/>
            </a:pPr>
            <a:r>
              <a:rPr lang="zh-CN" altLang="en-US" dirty="0">
                <a:solidFill>
                  <a:srgbClr val="000000"/>
                </a:solidFill>
                <a:latin typeface="隶书" charset="0"/>
                <a:ea typeface="隶书" charset="0"/>
                <a:cs typeface="隶书" charset="0"/>
              </a:rPr>
              <a:t>一、发挥调节作用的</a:t>
            </a:r>
            <a:r>
              <a:rPr lang="en-US" altLang="zh-CN" dirty="0">
                <a:solidFill>
                  <a:srgbClr val="000000"/>
                </a:solidFill>
                <a:latin typeface="隶书" charset="0"/>
                <a:ea typeface="隶书" charset="0"/>
                <a:cs typeface="隶书" charset="0"/>
              </a:rPr>
              <a:t>T</a:t>
            </a:r>
            <a:r>
              <a:rPr lang="zh-CN" altLang="en-US" dirty="0">
                <a:solidFill>
                  <a:srgbClr val="000000"/>
                </a:solidFill>
                <a:latin typeface="隶书" charset="0"/>
                <a:ea typeface="隶书" charset="0"/>
                <a:cs typeface="隶书" charset="0"/>
              </a:rPr>
              <a:t>细胞</a:t>
            </a:r>
          </a:p>
          <a:p>
            <a:pPr eaLnBrk="1" hangingPunct="1">
              <a:buFontTx/>
              <a:buNone/>
            </a:pPr>
            <a:r>
              <a:rPr lang="en-US" altLang="zh-CN" dirty="0">
                <a:solidFill>
                  <a:srgbClr val="000000"/>
                </a:solidFill>
                <a:latin typeface="隶书" charset="0"/>
                <a:ea typeface="隶书" charset="0"/>
                <a:cs typeface="隶书" charset="0"/>
              </a:rPr>
              <a:t>(</a:t>
            </a:r>
            <a:r>
              <a:rPr lang="zh-CN" altLang="en-US" b="1" dirty="0">
                <a:solidFill>
                  <a:srgbClr val="000000"/>
                </a:solidFill>
                <a:latin typeface="隶书" charset="0"/>
                <a:ea typeface="隶书" charset="0"/>
                <a:cs typeface="隶书" charset="0"/>
              </a:rPr>
              <a:t>二</a:t>
            </a:r>
            <a:r>
              <a:rPr lang="en-US" altLang="zh-CN" b="1" dirty="0">
                <a:solidFill>
                  <a:srgbClr val="000000"/>
                </a:solidFill>
                <a:latin typeface="隶书" charset="0"/>
                <a:ea typeface="隶书" charset="0"/>
                <a:cs typeface="隶书" charset="0"/>
              </a:rPr>
              <a:t>)</a:t>
            </a:r>
            <a:r>
              <a:rPr lang="zh-CN" altLang="en-US" b="1" dirty="0">
                <a:solidFill>
                  <a:srgbClr val="000000"/>
                </a:solidFill>
                <a:latin typeface="隶书" charset="0"/>
                <a:ea typeface="隶书" charset="0"/>
                <a:cs typeface="隶书" charset="0"/>
              </a:rPr>
              <a:t>适应性调节</a:t>
            </a:r>
            <a:r>
              <a:rPr lang="en-US" altLang="zh-CN" b="1" dirty="0">
                <a:solidFill>
                  <a:srgbClr val="000000"/>
                </a:solidFill>
                <a:latin typeface="隶书" charset="0"/>
                <a:ea typeface="隶书" charset="0"/>
                <a:cs typeface="隶书" charset="0"/>
              </a:rPr>
              <a:t>T</a:t>
            </a:r>
            <a:r>
              <a:rPr lang="zh-CN" altLang="en-US" b="1" dirty="0">
                <a:solidFill>
                  <a:srgbClr val="000000"/>
                </a:solidFill>
                <a:latin typeface="隶书" charset="0"/>
                <a:ea typeface="隶书" charset="0"/>
                <a:cs typeface="隶书" charset="0"/>
              </a:rPr>
              <a:t>细胞</a:t>
            </a:r>
          </a:p>
          <a:p>
            <a:pPr lvl="1" eaLnBrk="1" hangingPunct="1">
              <a:buFontTx/>
              <a:buNone/>
            </a:pPr>
            <a:r>
              <a:rPr lang="en-US" altLang="zh-CN" sz="2800" b="1" dirty="0">
                <a:solidFill>
                  <a:srgbClr val="000000"/>
                </a:solidFill>
                <a:latin typeface="隶书" charset="0"/>
                <a:ea typeface="隶书" charset="0"/>
                <a:cs typeface="隶书" charset="0"/>
              </a:rPr>
              <a:t>1.Th1</a:t>
            </a:r>
            <a:r>
              <a:rPr lang="zh-CN" altLang="en-US" sz="2800" b="1" dirty="0">
                <a:solidFill>
                  <a:srgbClr val="000000"/>
                </a:solidFill>
                <a:latin typeface="隶书" charset="0"/>
                <a:ea typeface="隶书" charset="0"/>
                <a:cs typeface="隶书" charset="0"/>
              </a:rPr>
              <a:t>、</a:t>
            </a:r>
            <a:r>
              <a:rPr lang="en-US" altLang="zh-CN" sz="2800" b="1" dirty="0">
                <a:solidFill>
                  <a:srgbClr val="000000"/>
                </a:solidFill>
                <a:latin typeface="隶书" charset="0"/>
                <a:ea typeface="隶书" charset="0"/>
                <a:cs typeface="隶书" charset="0"/>
              </a:rPr>
              <a:t>Th2</a:t>
            </a:r>
            <a:r>
              <a:rPr lang="zh-CN" altLang="en-US" sz="2800" b="1" dirty="0">
                <a:solidFill>
                  <a:srgbClr val="000000"/>
                </a:solidFill>
                <a:latin typeface="隶书" charset="0"/>
                <a:ea typeface="隶书" charset="0"/>
                <a:cs typeface="隶书" charset="0"/>
              </a:rPr>
              <a:t>互为抑制细胞</a:t>
            </a:r>
          </a:p>
          <a:p>
            <a:pPr lvl="2" eaLnBrk="1" hangingPunct="1"/>
            <a:r>
              <a:rPr lang="en-US" altLang="zh-CN" sz="2800" b="1" dirty="0">
                <a:solidFill>
                  <a:srgbClr val="000000"/>
                </a:solidFill>
                <a:latin typeface="隶书" charset="0"/>
                <a:ea typeface="隶书" charset="0"/>
                <a:cs typeface="隶书" charset="0"/>
              </a:rPr>
              <a:t>Th1</a:t>
            </a:r>
            <a:r>
              <a:rPr lang="zh-CN" altLang="en-US" sz="2800" b="1" dirty="0">
                <a:solidFill>
                  <a:srgbClr val="000000"/>
                </a:solidFill>
                <a:latin typeface="隶书" charset="0"/>
                <a:ea typeface="隶书" charset="0"/>
                <a:cs typeface="隶书" charset="0"/>
              </a:rPr>
              <a:t>、</a:t>
            </a:r>
            <a:r>
              <a:rPr lang="en-US" altLang="zh-CN" sz="2800" b="1" dirty="0">
                <a:solidFill>
                  <a:srgbClr val="000000"/>
                </a:solidFill>
                <a:latin typeface="隶书" charset="0"/>
                <a:ea typeface="隶书" charset="0"/>
                <a:cs typeface="隶书" charset="0"/>
              </a:rPr>
              <a:t>Th2</a:t>
            </a:r>
            <a:r>
              <a:rPr lang="zh-CN" altLang="en-US" sz="2800" b="1" dirty="0">
                <a:solidFill>
                  <a:srgbClr val="000000"/>
                </a:solidFill>
                <a:latin typeface="隶书" charset="0"/>
                <a:ea typeface="隶书" charset="0"/>
                <a:cs typeface="隶书" charset="0"/>
              </a:rPr>
              <a:t>通过释放的</a:t>
            </a:r>
            <a:r>
              <a:rPr lang="en-US" altLang="zh-CN" sz="2800" b="1" dirty="0">
                <a:solidFill>
                  <a:srgbClr val="000000"/>
                </a:solidFill>
                <a:latin typeface="隶书" charset="0"/>
                <a:ea typeface="隶书" charset="0"/>
                <a:cs typeface="隶书" charset="0"/>
              </a:rPr>
              <a:t>CK</a:t>
            </a:r>
            <a:r>
              <a:rPr lang="zh-CN" altLang="en-US" sz="2800" b="1" dirty="0">
                <a:solidFill>
                  <a:srgbClr val="000000"/>
                </a:solidFill>
                <a:latin typeface="隶书" charset="0"/>
                <a:ea typeface="隶书" charset="0"/>
                <a:cs typeface="隶书" charset="0"/>
              </a:rPr>
              <a:t>发挥抑制作用</a:t>
            </a:r>
            <a:endParaRPr kumimoji="1" lang="zh-CN" altLang="en-US" sz="2800" b="1" dirty="0">
              <a:solidFill>
                <a:srgbClr val="000000"/>
              </a:solidFill>
              <a:latin typeface="隶书" charset="0"/>
              <a:ea typeface="隶书" charset="0"/>
              <a:cs typeface="隶书" charset="0"/>
            </a:endParaRPr>
          </a:p>
          <a:p>
            <a:pPr lvl="2" eaLnBrk="1" hangingPunct="1"/>
            <a:r>
              <a:rPr kumimoji="1" lang="en-US" altLang="zh-CN" sz="2800" b="1" dirty="0">
                <a:solidFill>
                  <a:srgbClr val="000000"/>
                </a:solidFill>
                <a:latin typeface="隶书" charset="0"/>
                <a:ea typeface="隶书" charset="0"/>
                <a:cs typeface="隶书" charset="0"/>
              </a:rPr>
              <a:t>Th1</a:t>
            </a:r>
            <a:r>
              <a:rPr kumimoji="1" lang="zh-CN" altLang="en-US" sz="2800" b="1" dirty="0">
                <a:solidFill>
                  <a:srgbClr val="000000"/>
                </a:solidFill>
                <a:latin typeface="隶书" charset="0"/>
                <a:ea typeface="隶书" charset="0"/>
                <a:cs typeface="隶书" charset="0"/>
              </a:rPr>
              <a:t>、</a:t>
            </a:r>
            <a:r>
              <a:rPr kumimoji="1" lang="en-US" altLang="zh-CN" sz="2800" b="1" dirty="0">
                <a:solidFill>
                  <a:srgbClr val="000000"/>
                </a:solidFill>
                <a:latin typeface="隶书" charset="0"/>
                <a:ea typeface="隶书" charset="0"/>
                <a:cs typeface="隶书" charset="0"/>
              </a:rPr>
              <a:t>TH2</a:t>
            </a:r>
            <a:r>
              <a:rPr kumimoji="1" lang="zh-CN" altLang="en-US" sz="2800" b="1" dirty="0">
                <a:solidFill>
                  <a:srgbClr val="000000"/>
                </a:solidFill>
                <a:latin typeface="隶书" charset="0"/>
                <a:ea typeface="隶书" charset="0"/>
                <a:cs typeface="隶书" charset="0"/>
              </a:rPr>
              <a:t>类型逆转及其临床意义</a:t>
            </a:r>
          </a:p>
        </p:txBody>
      </p:sp>
    </p:spTree>
    <p:extLst>
      <p:ext uri="{BB962C8B-B14F-4D97-AF65-F5344CB8AC3E}">
        <p14:creationId xmlns:p14="http://schemas.microsoft.com/office/powerpoint/2010/main" val="175250082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12289"/>
          <p:cNvSpPr>
            <a:spLocks noGrp="1"/>
          </p:cNvSpPr>
          <p:nvPr>
            <p:ph idx="1"/>
          </p:nvPr>
        </p:nvSpPr>
        <p:spPr>
          <a:xfrm>
            <a:off x="503767" y="912813"/>
            <a:ext cx="11857567" cy="4114800"/>
          </a:xfrm>
        </p:spPr>
        <p:txBody>
          <a:bodyPr/>
          <a:lstStyle/>
          <a:p>
            <a:pPr marL="457200" lvl="1" indent="0">
              <a:buFontTx/>
              <a:buNone/>
            </a:pPr>
            <a:r>
              <a:rPr lang="zh-CN" altLang="en-US" sz="3500" b="1">
                <a:latin typeface="黑体" charset="0"/>
                <a:ea typeface="黑体" charset="0"/>
                <a:cs typeface="黑体" charset="0"/>
              </a:rPr>
              <a:t>一双未洗过的手上最多有</a:t>
            </a:r>
            <a:r>
              <a:rPr lang="en-US" altLang="zh-CN" sz="3500" b="1">
                <a:latin typeface="黑体" charset="0"/>
                <a:ea typeface="黑体" charset="0"/>
                <a:cs typeface="黑体" charset="0"/>
              </a:rPr>
              <a:t>80</a:t>
            </a:r>
            <a:r>
              <a:rPr lang="zh-CN" altLang="en-US" sz="3500" b="1">
                <a:latin typeface="黑体" charset="0"/>
                <a:ea typeface="黑体" charset="0"/>
                <a:cs typeface="黑体" charset="0"/>
              </a:rPr>
              <a:t>万个细菌</a:t>
            </a:r>
          </a:p>
          <a:p>
            <a:pPr marL="0" indent="0">
              <a:buFontTx/>
              <a:buNone/>
            </a:pPr>
            <a:r>
              <a:rPr lang="zh-CN" altLang="en-US" sz="4000" b="1">
                <a:latin typeface="黑体" charset="0"/>
                <a:ea typeface="黑体" charset="0"/>
                <a:cs typeface="黑体" charset="0"/>
              </a:rPr>
              <a:t>  </a:t>
            </a:r>
          </a:p>
          <a:p>
            <a:pPr marL="0" indent="0">
              <a:buFontTx/>
              <a:buNone/>
            </a:pPr>
            <a:r>
              <a:rPr lang="zh-CN" altLang="en-US" sz="4000" b="1">
                <a:latin typeface="黑体" charset="0"/>
                <a:ea typeface="黑体" charset="0"/>
                <a:cs typeface="黑体" charset="0"/>
              </a:rPr>
              <a:t>  一克指甲垢里藏有</a:t>
            </a:r>
            <a:r>
              <a:rPr lang="en-US" altLang="zh-CN" sz="4000" b="1">
                <a:latin typeface="黑体" charset="0"/>
                <a:ea typeface="黑体" charset="0"/>
                <a:cs typeface="黑体" charset="0"/>
              </a:rPr>
              <a:t>38</a:t>
            </a:r>
            <a:r>
              <a:rPr lang="zh-CN" altLang="en-US" sz="4000" b="1">
                <a:latin typeface="黑体" charset="0"/>
                <a:ea typeface="黑体" charset="0"/>
                <a:cs typeface="黑体" charset="0"/>
              </a:rPr>
              <a:t>亿个细菌</a:t>
            </a:r>
          </a:p>
          <a:p>
            <a:pPr marL="0" indent="0">
              <a:buFontTx/>
              <a:buNone/>
            </a:pPr>
            <a:r>
              <a:rPr lang="zh-CN" altLang="en-US" sz="4000" b="1">
                <a:latin typeface="黑体" charset="0"/>
                <a:ea typeface="黑体" charset="0"/>
                <a:cs typeface="黑体" charset="0"/>
              </a:rPr>
              <a:t>  </a:t>
            </a:r>
          </a:p>
          <a:p>
            <a:pPr marL="0" indent="0">
              <a:buFontTx/>
              <a:buNone/>
            </a:pPr>
            <a:r>
              <a:rPr lang="zh-CN" altLang="en-US" sz="4000" b="1">
                <a:latin typeface="黑体" charset="0"/>
                <a:ea typeface="黑体" charset="0"/>
                <a:cs typeface="黑体" charset="0"/>
              </a:rPr>
              <a:t>  将手洗干净还有</a:t>
            </a:r>
            <a:r>
              <a:rPr lang="en-US" altLang="zh-CN" sz="4000" b="1">
                <a:latin typeface="黑体" charset="0"/>
                <a:ea typeface="黑体" charset="0"/>
                <a:cs typeface="黑体" charset="0"/>
              </a:rPr>
              <a:t>182</a:t>
            </a:r>
            <a:r>
              <a:rPr lang="zh-CN" altLang="en-US" sz="4000" b="1">
                <a:latin typeface="黑体" charset="0"/>
                <a:ea typeface="黑体" charset="0"/>
                <a:cs typeface="黑体" charset="0"/>
              </a:rPr>
              <a:t>种细菌</a:t>
            </a:r>
          </a:p>
          <a:p>
            <a:pPr marL="0" indent="0">
              <a:buFontTx/>
              <a:buNone/>
            </a:pPr>
            <a:endParaRPr lang="zh-CN" altLang="en-US" sz="4000" b="1">
              <a:latin typeface="黑体" charset="0"/>
              <a:ea typeface="黑体" charset="0"/>
              <a:cs typeface="黑体" charset="0"/>
            </a:endParaRPr>
          </a:p>
        </p:txBody>
      </p:sp>
      <p:pic>
        <p:nvPicPr>
          <p:cNvPr id="4098" name="图片 12290" descr="2007091607210837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2368" y="4338638"/>
            <a:ext cx="3839633" cy="251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71029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286266" y="560472"/>
            <a:ext cx="32569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a:solidFill>
                  <a:schemeClr val="tx1"/>
                </a:solidFill>
                <a:latin typeface="Arial" charset="0"/>
                <a:ea typeface="宋体" charset="0"/>
                <a:cs typeface="宋体" charset="0"/>
              </a:defRPr>
            </a:lvl1pPr>
            <a:lvl2pPr marL="742950" indent="-285750" eaLnBrk="0" hangingPunct="0">
              <a:defRPr sz="2400">
                <a:solidFill>
                  <a:schemeClr val="tx1"/>
                </a:solidFill>
                <a:latin typeface="Arial" charset="0"/>
                <a:ea typeface="宋体" charset="0"/>
              </a:defRPr>
            </a:lvl2pPr>
            <a:lvl3pPr marL="1143000" indent="-228600" eaLnBrk="0" hangingPunct="0">
              <a:defRPr sz="2400">
                <a:solidFill>
                  <a:schemeClr val="tx1"/>
                </a:solidFill>
                <a:latin typeface="Arial" charset="0"/>
                <a:ea typeface="宋体" charset="0"/>
              </a:defRPr>
            </a:lvl3pPr>
            <a:lvl4pPr marL="1600200" indent="-228600" eaLnBrk="0" hangingPunct="0">
              <a:defRPr sz="2400">
                <a:solidFill>
                  <a:schemeClr val="tx1"/>
                </a:solidFill>
                <a:latin typeface="Arial" charset="0"/>
                <a:ea typeface="宋体" charset="0"/>
              </a:defRPr>
            </a:lvl4pPr>
            <a:lvl5pPr marL="2057400" indent="-228600" eaLnBrk="0" hangingPunct="0">
              <a:defRPr sz="2400">
                <a:solidFill>
                  <a:schemeClr val="tx1"/>
                </a:solidFill>
                <a:latin typeface="Arial" charset="0"/>
                <a:ea typeface="宋体" charset="0"/>
              </a:defRPr>
            </a:lvl5pPr>
            <a:lvl6pPr marL="2514600" indent="-228600" eaLnBrk="0" fontAlgn="base" hangingPunct="0">
              <a:spcBef>
                <a:spcPct val="0"/>
              </a:spcBef>
              <a:spcAft>
                <a:spcPct val="0"/>
              </a:spcAft>
              <a:defRPr sz="2400">
                <a:solidFill>
                  <a:schemeClr val="tx1"/>
                </a:solidFill>
                <a:latin typeface="Arial" charset="0"/>
                <a:ea typeface="宋体" charset="0"/>
              </a:defRPr>
            </a:lvl6pPr>
            <a:lvl7pPr marL="2971800" indent="-228600" eaLnBrk="0" fontAlgn="base" hangingPunct="0">
              <a:spcBef>
                <a:spcPct val="0"/>
              </a:spcBef>
              <a:spcAft>
                <a:spcPct val="0"/>
              </a:spcAft>
              <a:defRPr sz="2400">
                <a:solidFill>
                  <a:schemeClr val="tx1"/>
                </a:solidFill>
                <a:latin typeface="Arial" charset="0"/>
                <a:ea typeface="宋体" charset="0"/>
              </a:defRPr>
            </a:lvl7pPr>
            <a:lvl8pPr marL="3429000" indent="-228600" eaLnBrk="0" fontAlgn="base" hangingPunct="0">
              <a:spcBef>
                <a:spcPct val="0"/>
              </a:spcBef>
              <a:spcAft>
                <a:spcPct val="0"/>
              </a:spcAft>
              <a:defRPr sz="2400">
                <a:solidFill>
                  <a:schemeClr val="tx1"/>
                </a:solidFill>
                <a:latin typeface="Arial" charset="0"/>
                <a:ea typeface="宋体" charset="0"/>
              </a:defRPr>
            </a:lvl8pPr>
            <a:lvl9pPr marL="3886200" indent="-228600" eaLnBrk="0" fontAlgn="base" hangingPunct="0">
              <a:spcBef>
                <a:spcPct val="0"/>
              </a:spcBef>
              <a:spcAft>
                <a:spcPct val="0"/>
              </a:spcAft>
              <a:defRPr sz="2400">
                <a:solidFill>
                  <a:schemeClr val="tx1"/>
                </a:solidFill>
                <a:latin typeface="Arial" charset="0"/>
                <a:ea typeface="宋体" charset="0"/>
              </a:defRPr>
            </a:lvl9pPr>
          </a:lstStyle>
          <a:p>
            <a:pPr eaLnBrk="1" hangingPunct="1"/>
            <a:r>
              <a:rPr lang="zh-CN" altLang="en-US" sz="2800" b="1" dirty="0">
                <a:solidFill>
                  <a:srgbClr val="000000"/>
                </a:solidFill>
                <a:latin typeface="隶书" charset="0"/>
                <a:ea typeface="隶书" charset="0"/>
                <a:cs typeface="隶书" charset="0"/>
              </a:rPr>
              <a:t>3、免疫调节的意义</a:t>
            </a:r>
          </a:p>
        </p:txBody>
      </p:sp>
      <p:sp>
        <p:nvSpPr>
          <p:cNvPr id="13315" name="Text Box 3"/>
          <p:cNvSpPr txBox="1">
            <a:spLocks noChangeArrowheads="1"/>
          </p:cNvSpPr>
          <p:nvPr/>
        </p:nvSpPr>
        <p:spPr bwMode="auto">
          <a:xfrm>
            <a:off x="561475" y="1524000"/>
            <a:ext cx="1083889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457200" indent="-457200" eaLnBrk="0" hangingPunct="0">
              <a:defRPr sz="2400">
                <a:solidFill>
                  <a:schemeClr val="tx1"/>
                </a:solidFill>
                <a:latin typeface="Arial" charset="0"/>
                <a:ea typeface="宋体" charset="0"/>
                <a:cs typeface="宋体" charset="0"/>
              </a:defRPr>
            </a:lvl1pPr>
            <a:lvl2pPr marL="742950" indent="-285750" eaLnBrk="0" hangingPunct="0">
              <a:defRPr sz="2400">
                <a:solidFill>
                  <a:schemeClr val="tx1"/>
                </a:solidFill>
                <a:latin typeface="Arial" charset="0"/>
                <a:ea typeface="宋体" charset="0"/>
              </a:defRPr>
            </a:lvl2pPr>
            <a:lvl3pPr marL="1143000" indent="-228600" eaLnBrk="0" hangingPunct="0">
              <a:defRPr sz="2400">
                <a:solidFill>
                  <a:schemeClr val="tx1"/>
                </a:solidFill>
                <a:latin typeface="Arial" charset="0"/>
                <a:ea typeface="宋体" charset="0"/>
              </a:defRPr>
            </a:lvl3pPr>
            <a:lvl4pPr marL="1600200" indent="-228600" eaLnBrk="0" hangingPunct="0">
              <a:defRPr sz="2400">
                <a:solidFill>
                  <a:schemeClr val="tx1"/>
                </a:solidFill>
                <a:latin typeface="Arial" charset="0"/>
                <a:ea typeface="宋体" charset="0"/>
              </a:defRPr>
            </a:lvl4pPr>
            <a:lvl5pPr marL="2057400" indent="-228600" eaLnBrk="0" hangingPunct="0">
              <a:defRPr sz="2400">
                <a:solidFill>
                  <a:schemeClr val="tx1"/>
                </a:solidFill>
                <a:latin typeface="Arial" charset="0"/>
                <a:ea typeface="宋体" charset="0"/>
              </a:defRPr>
            </a:lvl5pPr>
            <a:lvl6pPr marL="2514600" indent="-228600" eaLnBrk="0" fontAlgn="base" hangingPunct="0">
              <a:spcBef>
                <a:spcPct val="0"/>
              </a:spcBef>
              <a:spcAft>
                <a:spcPct val="0"/>
              </a:spcAft>
              <a:defRPr sz="2400">
                <a:solidFill>
                  <a:schemeClr val="tx1"/>
                </a:solidFill>
                <a:latin typeface="Arial" charset="0"/>
                <a:ea typeface="宋体" charset="0"/>
              </a:defRPr>
            </a:lvl6pPr>
            <a:lvl7pPr marL="2971800" indent="-228600" eaLnBrk="0" fontAlgn="base" hangingPunct="0">
              <a:spcBef>
                <a:spcPct val="0"/>
              </a:spcBef>
              <a:spcAft>
                <a:spcPct val="0"/>
              </a:spcAft>
              <a:defRPr sz="2400">
                <a:solidFill>
                  <a:schemeClr val="tx1"/>
                </a:solidFill>
                <a:latin typeface="Arial" charset="0"/>
                <a:ea typeface="宋体" charset="0"/>
              </a:defRPr>
            </a:lvl7pPr>
            <a:lvl8pPr marL="3429000" indent="-228600" eaLnBrk="0" fontAlgn="base" hangingPunct="0">
              <a:spcBef>
                <a:spcPct val="0"/>
              </a:spcBef>
              <a:spcAft>
                <a:spcPct val="0"/>
              </a:spcAft>
              <a:defRPr sz="2400">
                <a:solidFill>
                  <a:schemeClr val="tx1"/>
                </a:solidFill>
                <a:latin typeface="Arial" charset="0"/>
                <a:ea typeface="宋体" charset="0"/>
              </a:defRPr>
            </a:lvl8pPr>
            <a:lvl9pPr marL="3886200" indent="-228600" eaLnBrk="0" fontAlgn="base" hangingPunct="0">
              <a:spcBef>
                <a:spcPct val="0"/>
              </a:spcBef>
              <a:spcAft>
                <a:spcPct val="0"/>
              </a:spcAft>
              <a:defRPr sz="2400">
                <a:solidFill>
                  <a:schemeClr val="tx1"/>
                </a:solidFill>
                <a:latin typeface="Arial" charset="0"/>
                <a:ea typeface="宋体" charset="0"/>
              </a:defRPr>
            </a:lvl9pPr>
          </a:lstStyle>
          <a:p>
            <a:pPr eaLnBrk="1" hangingPunct="1">
              <a:buFontTx/>
              <a:buAutoNum type="arabicParenR"/>
            </a:pPr>
            <a:r>
              <a:rPr lang="zh-CN" altLang="en-US" sz="2800" b="1" dirty="0">
                <a:solidFill>
                  <a:srgbClr val="000000"/>
                </a:solidFill>
                <a:latin typeface="隶书" charset="0"/>
                <a:ea typeface="隶书" charset="0"/>
                <a:cs typeface="隶书" charset="0"/>
              </a:rPr>
              <a:t>当某一特定抗原进入机体时，机体通过各种正负免疫调节机制控制免疫应答的强度和时限，以清除病原体，维持自身耐受；</a:t>
            </a:r>
          </a:p>
          <a:p>
            <a:pPr eaLnBrk="1" hangingPunct="1">
              <a:buFontTx/>
              <a:buAutoNum type="arabicParenR"/>
            </a:pPr>
            <a:r>
              <a:rPr lang="zh-CN" altLang="en-US" sz="2800" b="1" dirty="0">
                <a:solidFill>
                  <a:srgbClr val="000000"/>
                </a:solidFill>
                <a:latin typeface="隶书" charset="0"/>
                <a:ea typeface="隶书" charset="0"/>
                <a:cs typeface="隶书" charset="0"/>
              </a:rPr>
              <a:t>当针对特定抗原的应答不再需要时，机体通过多种调控机制使免疫系统恢复到静止状态，使机体自身保持自身平衡与稳定。</a:t>
            </a:r>
          </a:p>
          <a:p>
            <a:pPr eaLnBrk="1" hangingPunct="1">
              <a:buFontTx/>
              <a:buAutoNum type="arabicParenR"/>
            </a:pPr>
            <a:r>
              <a:rPr lang="zh-CN" altLang="en-US" sz="2800" b="1" dirty="0">
                <a:solidFill>
                  <a:srgbClr val="000000"/>
                </a:solidFill>
                <a:latin typeface="隶书" charset="0"/>
                <a:ea typeface="隶书" charset="0"/>
                <a:cs typeface="隶书" charset="0"/>
              </a:rPr>
              <a:t>免疫应答过强会导致自身免疫病、超敏反应，过弱会发生免疫缺陷，导致持续感染和肿瘤等疾病的发生。</a:t>
            </a:r>
          </a:p>
        </p:txBody>
      </p:sp>
    </p:spTree>
    <p:extLst>
      <p:ext uri="{BB962C8B-B14F-4D97-AF65-F5344CB8AC3E}">
        <p14:creationId xmlns:p14="http://schemas.microsoft.com/office/powerpoint/2010/main" val="113626150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117558" y="354263"/>
            <a:ext cx="8636000" cy="890588"/>
          </a:xfrm>
        </p:spPr>
        <p:txBody>
          <a:bodyPr/>
          <a:lstStyle/>
          <a:p>
            <a:pPr eaLnBrk="1" hangingPunct="1"/>
            <a:r>
              <a:rPr lang="zh-CN" altLang="en-US" sz="3600" dirty="0">
                <a:solidFill>
                  <a:srgbClr val="3366FF"/>
                </a:solidFill>
                <a:latin typeface="隶书" charset="0"/>
                <a:ea typeface="隶书" charset="0"/>
                <a:cs typeface="隶书" charset="0"/>
              </a:rPr>
              <a:t>第二节  细胞水平的免疫调节</a:t>
            </a:r>
          </a:p>
        </p:txBody>
      </p:sp>
      <p:sp>
        <p:nvSpPr>
          <p:cNvPr id="14339" name="Rectangle 3"/>
          <p:cNvSpPr>
            <a:spLocks noGrp="1" noChangeArrowheads="1"/>
          </p:cNvSpPr>
          <p:nvPr>
            <p:ph type="body" idx="1"/>
          </p:nvPr>
        </p:nvSpPr>
        <p:spPr>
          <a:xfrm>
            <a:off x="887217" y="1721852"/>
            <a:ext cx="9863667" cy="3048000"/>
          </a:xfrm>
        </p:spPr>
        <p:txBody>
          <a:bodyPr>
            <a:normAutofit/>
          </a:bodyPr>
          <a:lstStyle/>
          <a:p>
            <a:pPr eaLnBrk="1" hangingPunct="1">
              <a:buFontTx/>
              <a:buNone/>
            </a:pPr>
            <a:r>
              <a:rPr lang="zh-CN" altLang="en-US" b="1" dirty="0">
                <a:solidFill>
                  <a:srgbClr val="000000"/>
                </a:solidFill>
                <a:latin typeface="隶书" charset="0"/>
                <a:ea typeface="隶书" charset="0"/>
                <a:cs typeface="隶书" charset="0"/>
              </a:rPr>
              <a:t>二、独特型网络和免疫调节</a:t>
            </a:r>
          </a:p>
          <a:p>
            <a:pPr lvl="1" eaLnBrk="1" hangingPunct="1"/>
            <a:r>
              <a:rPr lang="zh-CN" altLang="en-US" sz="2800" b="1" dirty="0">
                <a:solidFill>
                  <a:srgbClr val="000000"/>
                </a:solidFill>
                <a:latin typeface="隶书" charset="0"/>
                <a:ea typeface="隶书" charset="0"/>
                <a:cs typeface="隶书" charset="0"/>
              </a:rPr>
              <a:t>独特型</a:t>
            </a:r>
            <a:r>
              <a:rPr lang="zh-CN" altLang="en-US" sz="2800" dirty="0">
                <a:solidFill>
                  <a:srgbClr val="000000"/>
                </a:solidFill>
                <a:latin typeface="隶书" charset="0"/>
                <a:ea typeface="隶书" charset="0"/>
                <a:cs typeface="隶书" charset="0"/>
              </a:rPr>
              <a:t>（</a:t>
            </a:r>
            <a:r>
              <a:rPr lang="en-US" altLang="zh-CN" sz="2800" dirty="0" err="1">
                <a:solidFill>
                  <a:srgbClr val="000000"/>
                </a:solidFill>
                <a:latin typeface="隶书" charset="0"/>
                <a:ea typeface="隶书" charset="0"/>
                <a:cs typeface="隶书" charset="0"/>
              </a:rPr>
              <a:t>idiotype</a:t>
            </a:r>
            <a:r>
              <a:rPr lang="zh-CN" altLang="en-US" sz="2800" dirty="0">
                <a:solidFill>
                  <a:srgbClr val="000000"/>
                </a:solidFill>
                <a:latin typeface="隶书" charset="0"/>
                <a:ea typeface="隶书" charset="0"/>
                <a:cs typeface="隶书" charset="0"/>
              </a:rPr>
              <a:t>，</a:t>
            </a:r>
            <a:r>
              <a:rPr lang="en-US" altLang="zh-CN" sz="2800" dirty="0">
                <a:solidFill>
                  <a:srgbClr val="000000"/>
                </a:solidFill>
                <a:latin typeface="隶书" charset="0"/>
                <a:ea typeface="隶书" charset="0"/>
                <a:cs typeface="隶书" charset="0"/>
              </a:rPr>
              <a:t>Id</a:t>
            </a:r>
            <a:r>
              <a:rPr lang="zh-CN" altLang="en-US" sz="2800" dirty="0">
                <a:solidFill>
                  <a:srgbClr val="000000"/>
                </a:solidFill>
                <a:latin typeface="隶书" charset="0"/>
                <a:ea typeface="隶书" charset="0"/>
                <a:cs typeface="隶书" charset="0"/>
              </a:rPr>
              <a:t>） </a:t>
            </a:r>
            <a:r>
              <a:rPr lang="zh-CN" altLang="en-US" sz="2800" b="1" dirty="0">
                <a:solidFill>
                  <a:srgbClr val="000000"/>
                </a:solidFill>
                <a:latin typeface="隶书" charset="0"/>
                <a:ea typeface="隶书" charset="0"/>
                <a:cs typeface="隶书" charset="0"/>
              </a:rPr>
              <a:t>：</a:t>
            </a:r>
            <a:endParaRPr lang="zh-CN" altLang="en-US" sz="2800" dirty="0">
              <a:solidFill>
                <a:srgbClr val="000000"/>
              </a:solidFill>
              <a:latin typeface="隶书" charset="0"/>
              <a:ea typeface="隶书" charset="0"/>
              <a:cs typeface="隶书" charset="0"/>
            </a:endParaRPr>
          </a:p>
          <a:p>
            <a:pPr eaLnBrk="1" hangingPunct="1">
              <a:buFontTx/>
              <a:buNone/>
            </a:pPr>
            <a:r>
              <a:rPr lang="zh-CN" altLang="en-US" dirty="0">
                <a:solidFill>
                  <a:srgbClr val="000000"/>
                </a:solidFill>
                <a:latin typeface="隶书" charset="0"/>
                <a:ea typeface="隶书" charset="0"/>
                <a:cs typeface="隶书" charset="0"/>
              </a:rPr>
              <a:t>    </a:t>
            </a:r>
            <a:r>
              <a:rPr lang="zh-CN" altLang="en-US" b="1" dirty="0">
                <a:solidFill>
                  <a:srgbClr val="000000"/>
                </a:solidFill>
                <a:latin typeface="隶书" charset="0"/>
                <a:ea typeface="隶书" charset="0"/>
                <a:cs typeface="隶书" charset="0"/>
              </a:rPr>
              <a:t> 每一种特异性</a:t>
            </a:r>
            <a:r>
              <a:rPr lang="en-US" altLang="zh-CN" b="1" dirty="0" err="1">
                <a:solidFill>
                  <a:srgbClr val="000000"/>
                </a:solidFill>
                <a:latin typeface="隶书" charset="0"/>
                <a:ea typeface="隶书" charset="0"/>
                <a:cs typeface="隶书" charset="0"/>
              </a:rPr>
              <a:t>Ig</a:t>
            </a:r>
            <a:r>
              <a:rPr lang="en-US" altLang="zh-CN" b="1" dirty="0">
                <a:solidFill>
                  <a:srgbClr val="000000"/>
                </a:solidFill>
                <a:latin typeface="隶书" charset="0"/>
                <a:ea typeface="隶书" charset="0"/>
                <a:cs typeface="隶书" charset="0"/>
              </a:rPr>
              <a:t> </a:t>
            </a:r>
            <a:r>
              <a:rPr lang="zh-CN" altLang="en-US" b="1" dirty="0">
                <a:solidFill>
                  <a:srgbClr val="000000"/>
                </a:solidFill>
                <a:latin typeface="隶书" charset="0"/>
                <a:ea typeface="隶书" charset="0"/>
                <a:cs typeface="隶书" charset="0"/>
              </a:rPr>
              <a:t>分子，其</a:t>
            </a:r>
            <a:r>
              <a:rPr lang="en-US" altLang="zh-CN" b="1" dirty="0">
                <a:solidFill>
                  <a:srgbClr val="000000"/>
                </a:solidFill>
                <a:latin typeface="隶书" charset="0"/>
                <a:ea typeface="隶书" charset="0"/>
                <a:cs typeface="隶书" charset="0"/>
              </a:rPr>
              <a:t>CDR</a:t>
            </a:r>
            <a:r>
              <a:rPr lang="zh-CN" altLang="en-US" b="1" dirty="0">
                <a:solidFill>
                  <a:srgbClr val="000000"/>
                </a:solidFill>
                <a:latin typeface="隶书" charset="0"/>
                <a:ea typeface="隶书" charset="0"/>
                <a:cs typeface="隶书" charset="0"/>
              </a:rPr>
              <a:t>区氨基酸序列不同</a:t>
            </a:r>
          </a:p>
          <a:p>
            <a:pPr eaLnBrk="1" hangingPunct="1">
              <a:buFontTx/>
              <a:buNone/>
            </a:pPr>
            <a:r>
              <a:rPr lang="zh-CN" altLang="en-US" b="1" dirty="0">
                <a:solidFill>
                  <a:srgbClr val="000000"/>
                </a:solidFill>
                <a:latin typeface="隶书" charset="0"/>
                <a:ea typeface="隶书" charset="0"/>
                <a:cs typeface="隶书" charset="0"/>
              </a:rPr>
              <a:t>     而显示的不同的免疫原性。</a:t>
            </a:r>
          </a:p>
          <a:p>
            <a:pPr lvl="1" eaLnBrk="1" hangingPunct="1"/>
            <a:r>
              <a:rPr lang="zh-CN" altLang="en-US" sz="2800" b="1" dirty="0">
                <a:solidFill>
                  <a:srgbClr val="000000"/>
                </a:solidFill>
                <a:latin typeface="隶书" charset="0"/>
                <a:ea typeface="隶书" charset="0"/>
                <a:cs typeface="隶书" charset="0"/>
              </a:rPr>
              <a:t>独特型分布：</a:t>
            </a:r>
          </a:p>
          <a:p>
            <a:pPr eaLnBrk="1" hangingPunct="1">
              <a:buFontTx/>
              <a:buNone/>
            </a:pPr>
            <a:r>
              <a:rPr lang="zh-CN" altLang="en-US" b="1" dirty="0">
                <a:solidFill>
                  <a:srgbClr val="000000"/>
                </a:solidFill>
                <a:latin typeface="隶书" charset="0"/>
                <a:ea typeface="隶书" charset="0"/>
                <a:cs typeface="隶书" charset="0"/>
              </a:rPr>
              <a:t>      </a:t>
            </a:r>
            <a:r>
              <a:rPr lang="en-US" altLang="zh-CN" b="1" dirty="0" err="1">
                <a:solidFill>
                  <a:srgbClr val="000000"/>
                </a:solidFill>
                <a:latin typeface="隶书" charset="0"/>
                <a:ea typeface="隶书" charset="0"/>
                <a:cs typeface="隶书" charset="0"/>
              </a:rPr>
              <a:t>Ig</a:t>
            </a:r>
            <a:r>
              <a:rPr lang="zh-CN" altLang="en-US" b="1" dirty="0">
                <a:solidFill>
                  <a:srgbClr val="000000"/>
                </a:solidFill>
                <a:latin typeface="隶书" charset="0"/>
                <a:ea typeface="隶书" charset="0"/>
                <a:cs typeface="隶书" charset="0"/>
              </a:rPr>
              <a:t>、</a:t>
            </a:r>
            <a:r>
              <a:rPr lang="en-US" altLang="zh-CN" b="1" dirty="0">
                <a:solidFill>
                  <a:srgbClr val="000000"/>
                </a:solidFill>
                <a:latin typeface="隶书" charset="0"/>
                <a:ea typeface="隶书" charset="0"/>
                <a:cs typeface="隶书" charset="0"/>
              </a:rPr>
              <a:t>TCR</a:t>
            </a:r>
            <a:r>
              <a:rPr lang="zh-CN" altLang="en-US" b="1" dirty="0">
                <a:solidFill>
                  <a:srgbClr val="000000"/>
                </a:solidFill>
                <a:latin typeface="隶书" charset="0"/>
                <a:ea typeface="隶书" charset="0"/>
                <a:cs typeface="隶书" charset="0"/>
              </a:rPr>
              <a:t>、</a:t>
            </a:r>
            <a:r>
              <a:rPr lang="en-US" altLang="zh-CN" b="1" dirty="0">
                <a:solidFill>
                  <a:srgbClr val="000000"/>
                </a:solidFill>
                <a:latin typeface="隶书" charset="0"/>
                <a:ea typeface="隶书" charset="0"/>
                <a:cs typeface="隶书" charset="0"/>
              </a:rPr>
              <a:t>BCR</a:t>
            </a:r>
            <a:endParaRPr lang="en-US" altLang="zh-CN" dirty="0">
              <a:solidFill>
                <a:srgbClr val="000000"/>
              </a:solidFill>
              <a:latin typeface="隶书" charset="0"/>
              <a:ea typeface="隶书" charset="0"/>
              <a:cs typeface="隶书" charset="0"/>
            </a:endParaRPr>
          </a:p>
        </p:txBody>
      </p:sp>
    </p:spTree>
    <p:extLst>
      <p:ext uri="{BB962C8B-B14F-4D97-AF65-F5344CB8AC3E}">
        <p14:creationId xmlns:p14="http://schemas.microsoft.com/office/powerpoint/2010/main" val="82103950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711201" y="762001"/>
            <a:ext cx="7539567"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charset="0"/>
                <a:ea typeface="宋体" charset="0"/>
                <a:cs typeface="宋体" charset="0"/>
              </a:defRPr>
            </a:lvl1pPr>
            <a:lvl2pPr marL="742950" indent="-285750" eaLnBrk="0" hangingPunct="0">
              <a:defRPr sz="2400">
                <a:solidFill>
                  <a:schemeClr val="tx1"/>
                </a:solidFill>
                <a:latin typeface="Arial" charset="0"/>
                <a:ea typeface="宋体" charset="0"/>
              </a:defRPr>
            </a:lvl2pPr>
            <a:lvl3pPr marL="1143000" indent="-228600" eaLnBrk="0" hangingPunct="0">
              <a:defRPr sz="2400">
                <a:solidFill>
                  <a:schemeClr val="tx1"/>
                </a:solidFill>
                <a:latin typeface="Arial" charset="0"/>
                <a:ea typeface="宋体" charset="0"/>
              </a:defRPr>
            </a:lvl3pPr>
            <a:lvl4pPr marL="1600200" indent="-228600" eaLnBrk="0" hangingPunct="0">
              <a:defRPr sz="2400">
                <a:solidFill>
                  <a:schemeClr val="tx1"/>
                </a:solidFill>
                <a:latin typeface="Arial" charset="0"/>
                <a:ea typeface="宋体" charset="0"/>
              </a:defRPr>
            </a:lvl4pPr>
            <a:lvl5pPr marL="2057400" indent="-228600" eaLnBrk="0" hangingPunct="0">
              <a:defRPr sz="2400">
                <a:solidFill>
                  <a:schemeClr val="tx1"/>
                </a:solidFill>
                <a:latin typeface="Arial" charset="0"/>
                <a:ea typeface="宋体" charset="0"/>
              </a:defRPr>
            </a:lvl5pPr>
            <a:lvl6pPr marL="2514600" indent="-228600" eaLnBrk="0" fontAlgn="base" hangingPunct="0">
              <a:spcBef>
                <a:spcPct val="0"/>
              </a:spcBef>
              <a:spcAft>
                <a:spcPct val="0"/>
              </a:spcAft>
              <a:defRPr sz="2400">
                <a:solidFill>
                  <a:schemeClr val="tx1"/>
                </a:solidFill>
                <a:latin typeface="Arial" charset="0"/>
                <a:ea typeface="宋体" charset="0"/>
              </a:defRPr>
            </a:lvl6pPr>
            <a:lvl7pPr marL="2971800" indent="-228600" eaLnBrk="0" fontAlgn="base" hangingPunct="0">
              <a:spcBef>
                <a:spcPct val="0"/>
              </a:spcBef>
              <a:spcAft>
                <a:spcPct val="0"/>
              </a:spcAft>
              <a:defRPr sz="2400">
                <a:solidFill>
                  <a:schemeClr val="tx1"/>
                </a:solidFill>
                <a:latin typeface="Arial" charset="0"/>
                <a:ea typeface="宋体" charset="0"/>
              </a:defRPr>
            </a:lvl7pPr>
            <a:lvl8pPr marL="3429000" indent="-228600" eaLnBrk="0" fontAlgn="base" hangingPunct="0">
              <a:spcBef>
                <a:spcPct val="0"/>
              </a:spcBef>
              <a:spcAft>
                <a:spcPct val="0"/>
              </a:spcAft>
              <a:defRPr sz="2400">
                <a:solidFill>
                  <a:schemeClr val="tx1"/>
                </a:solidFill>
                <a:latin typeface="Arial" charset="0"/>
                <a:ea typeface="宋体" charset="0"/>
              </a:defRPr>
            </a:lvl8pPr>
            <a:lvl9pPr marL="3886200" indent="-228600" eaLnBrk="0" fontAlgn="base" hangingPunct="0">
              <a:spcBef>
                <a:spcPct val="0"/>
              </a:spcBef>
              <a:spcAft>
                <a:spcPct val="0"/>
              </a:spcAft>
              <a:defRPr sz="2400">
                <a:solidFill>
                  <a:schemeClr val="tx1"/>
                </a:solidFill>
                <a:latin typeface="Arial" charset="0"/>
                <a:ea typeface="宋体" charset="0"/>
              </a:defRPr>
            </a:lvl9pPr>
          </a:lstStyle>
          <a:p>
            <a:pPr eaLnBrk="1" hangingPunct="1"/>
            <a:r>
              <a:rPr lang="en-US" altLang="zh-CN" dirty="0">
                <a:solidFill>
                  <a:srgbClr val="3366FF"/>
                </a:solidFill>
                <a:latin typeface="隶书" charset="0"/>
                <a:ea typeface="隶书" charset="0"/>
                <a:cs typeface="隶书" charset="0"/>
              </a:rPr>
              <a:t>Jerne</a:t>
            </a:r>
            <a:r>
              <a:rPr lang="zh-CN" altLang="en-US" dirty="0">
                <a:solidFill>
                  <a:srgbClr val="3366FF"/>
                </a:solidFill>
                <a:latin typeface="隶书" charset="0"/>
                <a:ea typeface="隶书" charset="0"/>
                <a:cs typeface="隶书" charset="0"/>
              </a:rPr>
              <a:t>的独特型网络学说</a:t>
            </a:r>
          </a:p>
          <a:p>
            <a:pPr eaLnBrk="1" hangingPunct="1"/>
            <a:endParaRPr lang="zh-CN" altLang="en-US" dirty="0">
              <a:solidFill>
                <a:srgbClr val="3366FF"/>
              </a:solidFill>
              <a:latin typeface="隶书" charset="0"/>
              <a:ea typeface="隶书" charset="0"/>
              <a:cs typeface="隶书" charset="0"/>
            </a:endParaRPr>
          </a:p>
          <a:p>
            <a:pPr eaLnBrk="1" hangingPunct="1"/>
            <a:r>
              <a:rPr lang="zh-CN" altLang="en-US" dirty="0">
                <a:solidFill>
                  <a:srgbClr val="3366FF"/>
                </a:solidFill>
                <a:latin typeface="隶书" charset="0"/>
                <a:ea typeface="隶书" charset="0"/>
                <a:cs typeface="隶书" charset="0"/>
              </a:rPr>
              <a:t>任何淋巴细胞的抗原受体上都存在着独特型，它们可以被机体内另一些淋巴细胞识别而刺激产生抗独特型抗体和致敏淋巴细胞。</a:t>
            </a:r>
          </a:p>
          <a:p>
            <a:pPr eaLnBrk="1" hangingPunct="1"/>
            <a:r>
              <a:rPr lang="zh-CN" altLang="en-US" dirty="0">
                <a:solidFill>
                  <a:srgbClr val="3366FF"/>
                </a:solidFill>
                <a:latin typeface="隶书" charset="0"/>
                <a:ea typeface="隶书" charset="0"/>
                <a:cs typeface="隶书" charset="0"/>
              </a:rPr>
              <a:t>1、独特型-抗独特型相互识别，相互调节，在免疫系统内部构成网络，发挥重要的调节作用。</a:t>
            </a:r>
          </a:p>
          <a:p>
            <a:pPr eaLnBrk="1" hangingPunct="1"/>
            <a:endParaRPr lang="zh-CN" altLang="en-US" dirty="0">
              <a:solidFill>
                <a:srgbClr val="3366FF"/>
              </a:solidFill>
              <a:latin typeface="隶书" charset="0"/>
              <a:ea typeface="隶书" charset="0"/>
              <a:cs typeface="隶书" charset="0"/>
            </a:endParaRPr>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2800" y="838200"/>
            <a:ext cx="29210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5364" name="Text Box 4"/>
          <p:cNvSpPr txBox="1">
            <a:spLocks noChangeArrowheads="1"/>
          </p:cNvSpPr>
          <p:nvPr/>
        </p:nvSpPr>
        <p:spPr bwMode="auto">
          <a:xfrm>
            <a:off x="711201" y="4114800"/>
            <a:ext cx="1099396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charset="0"/>
                <a:ea typeface="宋体" charset="0"/>
                <a:cs typeface="宋体" charset="0"/>
              </a:defRPr>
            </a:lvl1pPr>
            <a:lvl2pPr marL="742950" indent="-285750" eaLnBrk="0" hangingPunct="0">
              <a:defRPr sz="2400">
                <a:solidFill>
                  <a:schemeClr val="tx1"/>
                </a:solidFill>
                <a:latin typeface="Arial" charset="0"/>
                <a:ea typeface="宋体" charset="0"/>
              </a:defRPr>
            </a:lvl2pPr>
            <a:lvl3pPr marL="1143000" indent="-228600" eaLnBrk="0" hangingPunct="0">
              <a:defRPr sz="2400">
                <a:solidFill>
                  <a:schemeClr val="tx1"/>
                </a:solidFill>
                <a:latin typeface="Arial" charset="0"/>
                <a:ea typeface="宋体" charset="0"/>
              </a:defRPr>
            </a:lvl3pPr>
            <a:lvl4pPr marL="1600200" indent="-228600" eaLnBrk="0" hangingPunct="0">
              <a:defRPr sz="2400">
                <a:solidFill>
                  <a:schemeClr val="tx1"/>
                </a:solidFill>
                <a:latin typeface="Arial" charset="0"/>
                <a:ea typeface="宋体" charset="0"/>
              </a:defRPr>
            </a:lvl4pPr>
            <a:lvl5pPr marL="2057400" indent="-228600" eaLnBrk="0" hangingPunct="0">
              <a:defRPr sz="2400">
                <a:solidFill>
                  <a:schemeClr val="tx1"/>
                </a:solidFill>
                <a:latin typeface="Arial" charset="0"/>
                <a:ea typeface="宋体" charset="0"/>
              </a:defRPr>
            </a:lvl5pPr>
            <a:lvl6pPr marL="2514600" indent="-228600" eaLnBrk="0" fontAlgn="base" hangingPunct="0">
              <a:spcBef>
                <a:spcPct val="0"/>
              </a:spcBef>
              <a:spcAft>
                <a:spcPct val="0"/>
              </a:spcAft>
              <a:defRPr sz="2400">
                <a:solidFill>
                  <a:schemeClr val="tx1"/>
                </a:solidFill>
                <a:latin typeface="Arial" charset="0"/>
                <a:ea typeface="宋体" charset="0"/>
              </a:defRPr>
            </a:lvl6pPr>
            <a:lvl7pPr marL="2971800" indent="-228600" eaLnBrk="0" fontAlgn="base" hangingPunct="0">
              <a:spcBef>
                <a:spcPct val="0"/>
              </a:spcBef>
              <a:spcAft>
                <a:spcPct val="0"/>
              </a:spcAft>
              <a:defRPr sz="2400">
                <a:solidFill>
                  <a:schemeClr val="tx1"/>
                </a:solidFill>
                <a:latin typeface="Arial" charset="0"/>
                <a:ea typeface="宋体" charset="0"/>
              </a:defRPr>
            </a:lvl7pPr>
            <a:lvl8pPr marL="3429000" indent="-228600" eaLnBrk="0" fontAlgn="base" hangingPunct="0">
              <a:spcBef>
                <a:spcPct val="0"/>
              </a:spcBef>
              <a:spcAft>
                <a:spcPct val="0"/>
              </a:spcAft>
              <a:defRPr sz="2400">
                <a:solidFill>
                  <a:schemeClr val="tx1"/>
                </a:solidFill>
                <a:latin typeface="Arial" charset="0"/>
                <a:ea typeface="宋体" charset="0"/>
              </a:defRPr>
            </a:lvl8pPr>
            <a:lvl9pPr marL="3886200" indent="-228600" eaLnBrk="0" fontAlgn="base" hangingPunct="0">
              <a:spcBef>
                <a:spcPct val="0"/>
              </a:spcBef>
              <a:spcAft>
                <a:spcPct val="0"/>
              </a:spcAft>
              <a:defRPr sz="2400">
                <a:solidFill>
                  <a:schemeClr val="tx1"/>
                </a:solidFill>
                <a:latin typeface="Arial" charset="0"/>
                <a:ea typeface="宋体" charset="0"/>
              </a:defRPr>
            </a:lvl9pPr>
          </a:lstStyle>
          <a:p>
            <a:pPr eaLnBrk="1" hangingPunct="1"/>
            <a:r>
              <a:rPr lang="zh-CN" altLang="en-US" dirty="0">
                <a:solidFill>
                  <a:srgbClr val="3366FF"/>
                </a:solidFill>
                <a:latin typeface="隶书" charset="0"/>
                <a:ea typeface="隶书" charset="0"/>
                <a:cs typeface="隶书" charset="0"/>
              </a:rPr>
              <a:t>2、抗原进入机体前，体内已存在</a:t>
            </a:r>
            <a:r>
              <a:rPr lang="en-US" altLang="zh-CN" dirty="0">
                <a:solidFill>
                  <a:srgbClr val="3366FF"/>
                </a:solidFill>
                <a:latin typeface="隶书" charset="0"/>
                <a:ea typeface="隶书" charset="0"/>
                <a:cs typeface="隶书" charset="0"/>
              </a:rPr>
              <a:t>Ab2、Ab3，</a:t>
            </a:r>
            <a:r>
              <a:rPr lang="zh-CN" altLang="en-US" dirty="0">
                <a:solidFill>
                  <a:srgbClr val="3366FF"/>
                </a:solidFill>
                <a:latin typeface="隶书" charset="0"/>
                <a:ea typeface="隶书" charset="0"/>
                <a:cs typeface="隶书" charset="0"/>
              </a:rPr>
              <a:t>但其数量未达到能引起连锁反应的阈值，故独特型网络保持相互平衡；</a:t>
            </a:r>
          </a:p>
          <a:p>
            <a:pPr eaLnBrk="1" hangingPunct="1"/>
            <a:r>
              <a:rPr lang="zh-CN" altLang="en-US" dirty="0">
                <a:solidFill>
                  <a:srgbClr val="3366FF"/>
                </a:solidFill>
                <a:latin typeface="隶书" charset="0"/>
                <a:ea typeface="隶书" charset="0"/>
                <a:cs typeface="隶书" charset="0"/>
              </a:rPr>
              <a:t>3、当机体接受抗原刺激后，针对该抗原的特异性淋巴细胞克隆增殖，产生大量的抗体(</a:t>
            </a:r>
            <a:r>
              <a:rPr lang="en-US" altLang="zh-CN" dirty="0">
                <a:solidFill>
                  <a:srgbClr val="3366FF"/>
                </a:solidFill>
                <a:latin typeface="隶书" charset="0"/>
                <a:ea typeface="隶书" charset="0"/>
                <a:cs typeface="隶书" charset="0"/>
              </a:rPr>
              <a:t>Ab1)</a:t>
            </a:r>
            <a:r>
              <a:rPr lang="zh-CN" altLang="en-US" dirty="0">
                <a:solidFill>
                  <a:srgbClr val="3366FF"/>
                </a:solidFill>
                <a:latin typeface="隶书" charset="0"/>
                <a:ea typeface="隶书" charset="0"/>
                <a:cs typeface="隶书" charset="0"/>
              </a:rPr>
              <a:t>和具有独特型抗原受体的淋巴细胞克隆，二者有作为抗原诱导</a:t>
            </a:r>
            <a:r>
              <a:rPr lang="en-US" altLang="zh-CN" dirty="0" err="1">
                <a:solidFill>
                  <a:srgbClr val="3366FF"/>
                </a:solidFill>
                <a:latin typeface="隶书" charset="0"/>
                <a:ea typeface="隶书" charset="0"/>
                <a:cs typeface="隶书" charset="0"/>
              </a:rPr>
              <a:t>AId</a:t>
            </a:r>
            <a:r>
              <a:rPr lang="zh-CN" altLang="en-US" dirty="0">
                <a:solidFill>
                  <a:srgbClr val="3366FF"/>
                </a:solidFill>
                <a:latin typeface="隶书" charset="0"/>
                <a:ea typeface="隶书" charset="0"/>
                <a:cs typeface="隶书" charset="0"/>
              </a:rPr>
              <a:t>的产生。</a:t>
            </a:r>
            <a:endParaRPr lang="en-US" altLang="zh-CN" dirty="0">
              <a:solidFill>
                <a:srgbClr val="3366FF"/>
              </a:solidFill>
              <a:latin typeface="隶书" charset="0"/>
              <a:ea typeface="隶书" charset="0"/>
              <a:cs typeface="隶书" charset="0"/>
            </a:endParaRPr>
          </a:p>
        </p:txBody>
      </p:sp>
    </p:spTree>
    <p:extLst>
      <p:ext uri="{BB962C8B-B14F-4D97-AF65-F5344CB8AC3E}">
        <p14:creationId xmlns:p14="http://schemas.microsoft.com/office/powerpoint/2010/main" val="327725740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743200"/>
            <a:ext cx="8534400" cy="359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6387" name="Text Box 3"/>
          <p:cNvSpPr txBox="1">
            <a:spLocks noChangeArrowheads="1"/>
          </p:cNvSpPr>
          <p:nvPr/>
        </p:nvSpPr>
        <p:spPr bwMode="auto">
          <a:xfrm>
            <a:off x="983917" y="667084"/>
            <a:ext cx="1076692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eaLnBrk="0" hangingPunct="0">
              <a:defRPr sz="2400">
                <a:solidFill>
                  <a:schemeClr val="tx1"/>
                </a:solidFill>
                <a:latin typeface="Arial" charset="0"/>
                <a:ea typeface="宋体" charset="0"/>
                <a:cs typeface="宋体" charset="0"/>
              </a:defRPr>
            </a:lvl1pPr>
            <a:lvl2pPr marL="742950" indent="-285750" eaLnBrk="0" hangingPunct="0">
              <a:defRPr sz="2400">
                <a:solidFill>
                  <a:schemeClr val="tx1"/>
                </a:solidFill>
                <a:latin typeface="Arial" charset="0"/>
                <a:ea typeface="宋体" charset="0"/>
              </a:defRPr>
            </a:lvl2pPr>
            <a:lvl3pPr marL="1143000" indent="-228600" eaLnBrk="0" hangingPunct="0">
              <a:defRPr sz="2400">
                <a:solidFill>
                  <a:schemeClr val="tx1"/>
                </a:solidFill>
                <a:latin typeface="Arial" charset="0"/>
                <a:ea typeface="宋体" charset="0"/>
              </a:defRPr>
            </a:lvl3pPr>
            <a:lvl4pPr marL="1600200" indent="-228600" eaLnBrk="0" hangingPunct="0">
              <a:defRPr sz="2400">
                <a:solidFill>
                  <a:schemeClr val="tx1"/>
                </a:solidFill>
                <a:latin typeface="Arial" charset="0"/>
                <a:ea typeface="宋体" charset="0"/>
              </a:defRPr>
            </a:lvl4pPr>
            <a:lvl5pPr marL="2057400" indent="-228600" eaLnBrk="0" hangingPunct="0">
              <a:defRPr sz="2400">
                <a:solidFill>
                  <a:schemeClr val="tx1"/>
                </a:solidFill>
                <a:latin typeface="Arial" charset="0"/>
                <a:ea typeface="宋体" charset="0"/>
              </a:defRPr>
            </a:lvl5pPr>
            <a:lvl6pPr marL="2514600" indent="-228600" eaLnBrk="0" fontAlgn="base" hangingPunct="0">
              <a:spcBef>
                <a:spcPct val="0"/>
              </a:spcBef>
              <a:spcAft>
                <a:spcPct val="0"/>
              </a:spcAft>
              <a:defRPr sz="2400">
                <a:solidFill>
                  <a:schemeClr val="tx1"/>
                </a:solidFill>
                <a:latin typeface="Arial" charset="0"/>
                <a:ea typeface="宋体" charset="0"/>
              </a:defRPr>
            </a:lvl6pPr>
            <a:lvl7pPr marL="2971800" indent="-228600" eaLnBrk="0" fontAlgn="base" hangingPunct="0">
              <a:spcBef>
                <a:spcPct val="0"/>
              </a:spcBef>
              <a:spcAft>
                <a:spcPct val="0"/>
              </a:spcAft>
              <a:defRPr sz="2400">
                <a:solidFill>
                  <a:schemeClr val="tx1"/>
                </a:solidFill>
                <a:latin typeface="Arial" charset="0"/>
                <a:ea typeface="宋体" charset="0"/>
              </a:defRPr>
            </a:lvl7pPr>
            <a:lvl8pPr marL="3429000" indent="-228600" eaLnBrk="0" fontAlgn="base" hangingPunct="0">
              <a:spcBef>
                <a:spcPct val="0"/>
              </a:spcBef>
              <a:spcAft>
                <a:spcPct val="0"/>
              </a:spcAft>
              <a:defRPr sz="2400">
                <a:solidFill>
                  <a:schemeClr val="tx1"/>
                </a:solidFill>
                <a:latin typeface="Arial" charset="0"/>
                <a:ea typeface="宋体" charset="0"/>
              </a:defRPr>
            </a:lvl8pPr>
            <a:lvl9pPr marL="3886200" indent="-228600" eaLnBrk="0" fontAlgn="base" hangingPunct="0">
              <a:spcBef>
                <a:spcPct val="0"/>
              </a:spcBef>
              <a:spcAft>
                <a:spcPct val="0"/>
              </a:spcAft>
              <a:defRPr sz="2400">
                <a:solidFill>
                  <a:schemeClr val="tx1"/>
                </a:solidFill>
                <a:latin typeface="Arial" charset="0"/>
                <a:ea typeface="宋体" charset="0"/>
              </a:defRPr>
            </a:lvl9pPr>
          </a:lstStyle>
          <a:p>
            <a:pPr eaLnBrk="1" hangingPunct="1"/>
            <a:r>
              <a:rPr lang="en-US" altLang="zh-CN" sz="2800" dirty="0">
                <a:solidFill>
                  <a:srgbClr val="3366FF"/>
                </a:solidFill>
                <a:latin typeface="隶书" charset="0"/>
                <a:ea typeface="隶书" charset="0"/>
                <a:cs typeface="隶书" charset="0"/>
              </a:rPr>
              <a:t>4、AId</a:t>
            </a:r>
            <a:r>
              <a:rPr lang="zh-CN" altLang="en-US" sz="2800" dirty="0">
                <a:solidFill>
                  <a:srgbClr val="3366FF"/>
                </a:solidFill>
                <a:latin typeface="隶书" charset="0"/>
                <a:ea typeface="隶书" charset="0"/>
                <a:cs typeface="隶书" charset="0"/>
              </a:rPr>
              <a:t>中的</a:t>
            </a:r>
            <a:r>
              <a:rPr lang="en-US" altLang="zh-CN" sz="2800" dirty="0">
                <a:solidFill>
                  <a:srgbClr val="3366FF"/>
                </a:solidFill>
                <a:latin typeface="隶书" charset="0"/>
                <a:ea typeface="隶书" charset="0"/>
                <a:cs typeface="隶书" charset="0"/>
              </a:rPr>
              <a:t>Ab2</a:t>
            </a:r>
            <a:r>
              <a:rPr lang="en-US" altLang="zh-CN" sz="2800" dirty="0">
                <a:solidFill>
                  <a:srgbClr val="3366FF"/>
                </a:solidFill>
                <a:latin typeface="Symbol" charset="0"/>
                <a:ea typeface="隶书" charset="0"/>
                <a:cs typeface="隶书" charset="0"/>
              </a:rPr>
              <a:t>a</a:t>
            </a:r>
            <a:r>
              <a:rPr lang="zh-CN" altLang="en-US" sz="2800" dirty="0">
                <a:solidFill>
                  <a:srgbClr val="3366FF"/>
                </a:solidFill>
                <a:latin typeface="隶书" charset="0"/>
                <a:ea typeface="隶书" charset="0"/>
                <a:cs typeface="隶书" charset="0"/>
              </a:rPr>
              <a:t>可抑制</a:t>
            </a:r>
            <a:r>
              <a:rPr lang="en-US" altLang="zh-CN" sz="2800" dirty="0">
                <a:solidFill>
                  <a:srgbClr val="3366FF"/>
                </a:solidFill>
                <a:latin typeface="隶书" charset="0"/>
                <a:ea typeface="隶书" charset="0"/>
                <a:cs typeface="隶书" charset="0"/>
              </a:rPr>
              <a:t>Ab1</a:t>
            </a:r>
            <a:r>
              <a:rPr lang="zh-CN" altLang="en-US" sz="2800" dirty="0">
                <a:solidFill>
                  <a:srgbClr val="3366FF"/>
                </a:solidFill>
                <a:latin typeface="隶书" charset="0"/>
                <a:ea typeface="隶书" charset="0"/>
                <a:cs typeface="隶书" charset="0"/>
              </a:rPr>
              <a:t>的分泌并调节抗原特异性淋巴细胞克隆应答，</a:t>
            </a:r>
            <a:r>
              <a:rPr lang="en-US" altLang="zh-CN" sz="2800" dirty="0">
                <a:solidFill>
                  <a:srgbClr val="3366FF"/>
                </a:solidFill>
                <a:latin typeface="隶书" charset="0"/>
                <a:ea typeface="隶书" charset="0"/>
                <a:cs typeface="隶书" charset="0"/>
              </a:rPr>
              <a:t>Ab2b</a:t>
            </a:r>
            <a:r>
              <a:rPr lang="zh-CN" altLang="en-US" sz="2800" dirty="0">
                <a:solidFill>
                  <a:srgbClr val="3366FF"/>
                </a:solidFill>
                <a:latin typeface="隶书" charset="0"/>
                <a:ea typeface="隶书" charset="0"/>
                <a:cs typeface="隶书" charset="0"/>
              </a:rPr>
              <a:t>作为内影像，可模拟抗原，增强、放大抗原的免疫应答。</a:t>
            </a:r>
          </a:p>
        </p:txBody>
      </p:sp>
    </p:spTree>
    <p:extLst>
      <p:ext uri="{BB962C8B-B14F-4D97-AF65-F5344CB8AC3E}">
        <p14:creationId xmlns:p14="http://schemas.microsoft.com/office/powerpoint/2010/main" val="273710365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032000" y="609600"/>
            <a:ext cx="8432800" cy="639763"/>
          </a:xfrm>
        </p:spPr>
        <p:txBody>
          <a:bodyPr/>
          <a:lstStyle/>
          <a:p>
            <a:pPr eaLnBrk="1" hangingPunct="1"/>
            <a:r>
              <a:rPr lang="zh-CN" altLang="en-US" sz="3600" dirty="0">
                <a:solidFill>
                  <a:srgbClr val="3366FF"/>
                </a:solidFill>
                <a:latin typeface="隶书" charset="0"/>
                <a:ea typeface="隶书" charset="0"/>
                <a:cs typeface="隶书" charset="0"/>
              </a:rPr>
              <a:t>第二节  细胞水平的免疫调节</a:t>
            </a:r>
          </a:p>
        </p:txBody>
      </p:sp>
      <p:sp>
        <p:nvSpPr>
          <p:cNvPr id="189443" name="Text Box 3"/>
          <p:cNvSpPr txBox="1">
            <a:spLocks noChangeArrowheads="1"/>
          </p:cNvSpPr>
          <p:nvPr/>
        </p:nvSpPr>
        <p:spPr bwMode="auto">
          <a:xfrm>
            <a:off x="946484" y="1672390"/>
            <a:ext cx="10261600" cy="421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宋体" charset="0"/>
                <a:cs typeface="宋体" charset="0"/>
              </a:defRPr>
            </a:lvl1pPr>
            <a:lvl2pPr marL="742950" indent="-285750" eaLnBrk="0" hangingPunct="0">
              <a:defRPr sz="2400">
                <a:solidFill>
                  <a:schemeClr val="tx1"/>
                </a:solidFill>
                <a:latin typeface="Arial" charset="0"/>
                <a:ea typeface="宋体" charset="0"/>
              </a:defRPr>
            </a:lvl2pPr>
            <a:lvl3pPr marL="1143000" indent="-228600" eaLnBrk="0" hangingPunct="0">
              <a:defRPr sz="2400">
                <a:solidFill>
                  <a:schemeClr val="tx1"/>
                </a:solidFill>
                <a:latin typeface="Arial" charset="0"/>
                <a:ea typeface="宋体" charset="0"/>
              </a:defRPr>
            </a:lvl3pPr>
            <a:lvl4pPr marL="1600200" indent="-228600" eaLnBrk="0" hangingPunct="0">
              <a:defRPr sz="2400">
                <a:solidFill>
                  <a:schemeClr val="tx1"/>
                </a:solidFill>
                <a:latin typeface="Arial" charset="0"/>
                <a:ea typeface="宋体" charset="0"/>
              </a:defRPr>
            </a:lvl4pPr>
            <a:lvl5pPr marL="2057400" indent="-228600" eaLnBrk="0" hangingPunct="0">
              <a:defRPr sz="2400">
                <a:solidFill>
                  <a:schemeClr val="tx1"/>
                </a:solidFill>
                <a:latin typeface="Arial" charset="0"/>
                <a:ea typeface="宋体" charset="0"/>
              </a:defRPr>
            </a:lvl5pPr>
            <a:lvl6pPr marL="2514600" indent="-228600" eaLnBrk="0" fontAlgn="base" hangingPunct="0">
              <a:spcBef>
                <a:spcPct val="0"/>
              </a:spcBef>
              <a:spcAft>
                <a:spcPct val="0"/>
              </a:spcAft>
              <a:defRPr sz="2400">
                <a:solidFill>
                  <a:schemeClr val="tx1"/>
                </a:solidFill>
                <a:latin typeface="Arial" charset="0"/>
                <a:ea typeface="宋体" charset="0"/>
              </a:defRPr>
            </a:lvl6pPr>
            <a:lvl7pPr marL="2971800" indent="-228600" eaLnBrk="0" fontAlgn="base" hangingPunct="0">
              <a:spcBef>
                <a:spcPct val="0"/>
              </a:spcBef>
              <a:spcAft>
                <a:spcPct val="0"/>
              </a:spcAft>
              <a:defRPr sz="2400">
                <a:solidFill>
                  <a:schemeClr val="tx1"/>
                </a:solidFill>
                <a:latin typeface="Arial" charset="0"/>
                <a:ea typeface="宋体" charset="0"/>
              </a:defRPr>
            </a:lvl7pPr>
            <a:lvl8pPr marL="3429000" indent="-228600" eaLnBrk="0" fontAlgn="base" hangingPunct="0">
              <a:spcBef>
                <a:spcPct val="0"/>
              </a:spcBef>
              <a:spcAft>
                <a:spcPct val="0"/>
              </a:spcAft>
              <a:defRPr sz="2400">
                <a:solidFill>
                  <a:schemeClr val="tx1"/>
                </a:solidFill>
                <a:latin typeface="Arial" charset="0"/>
                <a:ea typeface="宋体" charset="0"/>
              </a:defRPr>
            </a:lvl8pPr>
            <a:lvl9pPr marL="3886200" indent="-228600" eaLnBrk="0" fontAlgn="base" hangingPunct="0">
              <a:spcBef>
                <a:spcPct val="0"/>
              </a:spcBef>
              <a:spcAft>
                <a:spcPct val="0"/>
              </a:spcAft>
              <a:defRPr sz="2400">
                <a:solidFill>
                  <a:schemeClr val="tx1"/>
                </a:solidFill>
                <a:latin typeface="Arial" charset="0"/>
                <a:ea typeface="宋体" charset="0"/>
              </a:defRPr>
            </a:lvl9pPr>
          </a:lstStyle>
          <a:p>
            <a:pPr eaLnBrk="1" hangingPunct="1">
              <a:lnSpc>
                <a:spcPct val="120000"/>
              </a:lnSpc>
            </a:pPr>
            <a:r>
              <a:rPr lang="zh-CN" altLang="en-US" sz="2800" dirty="0">
                <a:solidFill>
                  <a:srgbClr val="000000"/>
                </a:solidFill>
                <a:effectLst>
                  <a:outerShdw blurRad="38100" dist="38100" dir="2700000" algn="tl">
                    <a:srgbClr val="000000"/>
                  </a:outerShdw>
                </a:effectLst>
                <a:latin typeface="隶书" charset="0"/>
                <a:ea typeface="隶书" charset="0"/>
                <a:cs typeface="隶书" charset="0"/>
              </a:rPr>
              <a:t>三、凋亡对免疫应答的负反馈调节</a:t>
            </a:r>
          </a:p>
          <a:p>
            <a:pPr eaLnBrk="1" hangingPunct="1">
              <a:lnSpc>
                <a:spcPct val="120000"/>
              </a:lnSpc>
            </a:pPr>
            <a:r>
              <a:rPr lang="zh-CN" altLang="en-US" sz="2800" dirty="0">
                <a:solidFill>
                  <a:srgbClr val="000000"/>
                </a:solidFill>
                <a:latin typeface="隶书" charset="0"/>
                <a:ea typeface="隶书" charset="0"/>
                <a:cs typeface="隶书" charset="0"/>
              </a:rPr>
              <a:t>（一）</a:t>
            </a:r>
            <a:r>
              <a:rPr lang="zh-CN" altLang="en-US" sz="2800" dirty="0">
                <a:solidFill>
                  <a:srgbClr val="000000"/>
                </a:solidFill>
                <a:effectLst>
                  <a:outerShdw blurRad="38100" dist="38100" dir="2700000" algn="tl">
                    <a:srgbClr val="000000"/>
                  </a:outerShdw>
                </a:effectLst>
                <a:latin typeface="隶书" charset="0"/>
                <a:ea typeface="隶书" charset="0"/>
                <a:cs typeface="隶书" charset="0"/>
              </a:rPr>
              <a:t>活化诱导的细胞死亡和特异性免疫应答</a:t>
            </a:r>
            <a:endParaRPr lang="zh-CN" altLang="en-US" sz="2800" dirty="0">
              <a:solidFill>
                <a:srgbClr val="000000"/>
              </a:solidFill>
              <a:latin typeface="隶书" charset="0"/>
              <a:ea typeface="隶书" charset="0"/>
              <a:cs typeface="隶书" charset="0"/>
            </a:endParaRPr>
          </a:p>
          <a:p>
            <a:pPr eaLnBrk="1" hangingPunct="1">
              <a:lnSpc>
                <a:spcPct val="120000"/>
              </a:lnSpc>
            </a:pPr>
            <a:r>
              <a:rPr lang="zh-CN" altLang="en-US" sz="2800" dirty="0">
                <a:solidFill>
                  <a:srgbClr val="000000"/>
                </a:solidFill>
                <a:effectLst>
                  <a:outerShdw blurRad="38100" dist="38100" dir="2700000" algn="tl">
                    <a:srgbClr val="000000"/>
                  </a:outerShdw>
                </a:effectLst>
                <a:latin typeface="隶书" charset="0"/>
                <a:ea typeface="隶书" charset="0"/>
                <a:cs typeface="隶书" charset="0"/>
              </a:rPr>
              <a:t>细胞凋亡（</a:t>
            </a:r>
            <a:r>
              <a:rPr lang="en-US" altLang="zh-CN" sz="2800" dirty="0">
                <a:solidFill>
                  <a:srgbClr val="000000"/>
                </a:solidFill>
                <a:effectLst>
                  <a:outerShdw blurRad="38100" dist="38100" dir="2700000" algn="tl">
                    <a:srgbClr val="000000"/>
                  </a:outerShdw>
                </a:effectLst>
                <a:latin typeface="隶书" charset="0"/>
                <a:ea typeface="隶书" charset="0"/>
                <a:cs typeface="隶书" charset="0"/>
              </a:rPr>
              <a:t>apoptosis</a:t>
            </a:r>
            <a:r>
              <a:rPr lang="zh-CN" altLang="en-US" sz="2800" dirty="0">
                <a:solidFill>
                  <a:srgbClr val="000000"/>
                </a:solidFill>
                <a:effectLst>
                  <a:outerShdw blurRad="38100" dist="38100" dir="2700000" algn="tl">
                    <a:srgbClr val="000000"/>
                  </a:outerShdw>
                </a:effectLst>
                <a:latin typeface="隶书" charset="0"/>
                <a:ea typeface="隶书" charset="0"/>
                <a:cs typeface="隶书" charset="0"/>
              </a:rPr>
              <a:t>）</a:t>
            </a:r>
            <a:r>
              <a:rPr lang="en-US" altLang="zh-CN" sz="2800" dirty="0">
                <a:solidFill>
                  <a:srgbClr val="000000"/>
                </a:solidFill>
                <a:effectLst>
                  <a:outerShdw blurRad="38100" dist="38100" dir="2700000" algn="tl">
                    <a:srgbClr val="000000"/>
                  </a:outerShdw>
                </a:effectLst>
                <a:latin typeface="Arial Narrow" charset="0"/>
                <a:ea typeface="隶书" charset="0"/>
                <a:cs typeface="隶书" charset="0"/>
              </a:rPr>
              <a:t>——</a:t>
            </a:r>
            <a:r>
              <a:rPr lang="zh-CN" altLang="en-US" sz="2800" dirty="0">
                <a:solidFill>
                  <a:srgbClr val="000000"/>
                </a:solidFill>
                <a:effectLst>
                  <a:outerShdw blurRad="38100" dist="38100" dir="2700000" algn="tl">
                    <a:srgbClr val="000000"/>
                  </a:outerShdw>
                </a:effectLst>
                <a:latin typeface="隶书" charset="0"/>
                <a:ea typeface="隶书" charset="0"/>
                <a:cs typeface="隶书" charset="0"/>
              </a:rPr>
              <a:t>是一种由基因控制的细胞自主性死亡方式，也就是细胞接受某种信号或受到某些因素刺激后，产生的一种主动的由一些凋亡相关基因相互作用的细胞死亡过程（又称为自杀），它是一种生理性死亡。</a:t>
            </a:r>
          </a:p>
          <a:p>
            <a:pPr eaLnBrk="1" hangingPunct="1">
              <a:lnSpc>
                <a:spcPct val="120000"/>
              </a:lnSpc>
            </a:pPr>
            <a:r>
              <a:rPr lang="zh-CN" altLang="en-US" sz="2800" dirty="0">
                <a:solidFill>
                  <a:srgbClr val="000000"/>
                </a:solidFill>
                <a:effectLst>
                  <a:outerShdw blurRad="38100" dist="38100" dir="2700000" algn="tl">
                    <a:srgbClr val="000000"/>
                  </a:outerShdw>
                </a:effectLst>
                <a:latin typeface="隶书" charset="0"/>
                <a:ea typeface="隶书" charset="0"/>
                <a:cs typeface="隶书" charset="0"/>
              </a:rPr>
              <a:t>   </a:t>
            </a:r>
            <a:r>
              <a:rPr lang="zh-CN" altLang="en-US" sz="2800" dirty="0">
                <a:solidFill>
                  <a:srgbClr val="000000"/>
                </a:solidFill>
                <a:effectLst>
                  <a:outerShdw blurRad="38100" dist="38100" dir="2700000" algn="tl">
                    <a:srgbClr val="FFFFFF"/>
                  </a:outerShdw>
                </a:effectLst>
                <a:latin typeface="隶书" charset="0"/>
                <a:ea typeface="隶书" charset="0"/>
                <a:cs typeface="隶书" charset="0"/>
              </a:rPr>
              <a:t>特点：细胞体积变小，胞膜泡化，</a:t>
            </a:r>
            <a:r>
              <a:rPr lang="en-US" altLang="zh-CN" sz="2800" dirty="0">
                <a:solidFill>
                  <a:srgbClr val="000000"/>
                </a:solidFill>
                <a:effectLst>
                  <a:outerShdw blurRad="38100" dist="38100" dir="2700000" algn="tl">
                    <a:srgbClr val="FFFFFF"/>
                  </a:outerShdw>
                </a:effectLst>
                <a:latin typeface="隶书" charset="0"/>
                <a:ea typeface="隶书" charset="0"/>
                <a:cs typeface="隶书" charset="0"/>
              </a:rPr>
              <a:t>DNA</a:t>
            </a:r>
            <a:r>
              <a:rPr lang="zh-CN" altLang="en-US" sz="2800" dirty="0">
                <a:solidFill>
                  <a:srgbClr val="000000"/>
                </a:solidFill>
                <a:effectLst>
                  <a:outerShdw blurRad="38100" dist="38100" dir="2700000" algn="tl">
                    <a:srgbClr val="FFFFFF"/>
                  </a:outerShdw>
                </a:effectLst>
                <a:latin typeface="隶书" charset="0"/>
                <a:ea typeface="隶书" charset="0"/>
                <a:cs typeface="隶书" charset="0"/>
              </a:rPr>
              <a:t>片段化，染色质浓缩，凋亡小体形成。凋亡细胞膜完整。</a:t>
            </a:r>
          </a:p>
        </p:txBody>
      </p:sp>
    </p:spTree>
    <p:extLst>
      <p:ext uri="{BB962C8B-B14F-4D97-AF65-F5344CB8AC3E}">
        <p14:creationId xmlns:p14="http://schemas.microsoft.com/office/powerpoint/2010/main" val="411215151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930400" y="533401"/>
            <a:ext cx="8636000" cy="639763"/>
          </a:xfrm>
        </p:spPr>
        <p:txBody>
          <a:bodyPr/>
          <a:lstStyle/>
          <a:p>
            <a:pPr eaLnBrk="1" hangingPunct="1"/>
            <a:r>
              <a:rPr lang="zh-CN" altLang="en-US" sz="3600">
                <a:solidFill>
                  <a:schemeClr val="accent2"/>
                </a:solidFill>
                <a:latin typeface="隶书" charset="0"/>
                <a:ea typeface="隶书" charset="0"/>
                <a:cs typeface="隶书" charset="0"/>
              </a:rPr>
              <a:t>第二节  细胞水平的免疫调节</a:t>
            </a:r>
          </a:p>
        </p:txBody>
      </p:sp>
      <p:sp>
        <p:nvSpPr>
          <p:cNvPr id="18435" name="Text Box 3"/>
          <p:cNvSpPr txBox="1">
            <a:spLocks noChangeArrowheads="1"/>
          </p:cNvSpPr>
          <p:nvPr/>
        </p:nvSpPr>
        <p:spPr bwMode="auto">
          <a:xfrm>
            <a:off x="711200" y="1534695"/>
            <a:ext cx="106680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charset="0"/>
                <a:ea typeface="宋体" charset="0"/>
                <a:cs typeface="宋体" charset="0"/>
              </a:defRPr>
            </a:lvl1pPr>
            <a:lvl2pPr marL="852488" eaLnBrk="0" hangingPunct="0">
              <a:defRPr sz="2400">
                <a:solidFill>
                  <a:schemeClr val="tx1"/>
                </a:solidFill>
                <a:latin typeface="Arial" charset="0"/>
                <a:ea typeface="宋体" charset="0"/>
              </a:defRPr>
            </a:lvl2pPr>
            <a:lvl3pPr marL="1250950" indent="-284163" eaLnBrk="0" hangingPunct="0">
              <a:defRPr sz="2400">
                <a:solidFill>
                  <a:schemeClr val="tx1"/>
                </a:solidFill>
                <a:latin typeface="Arial" charset="0"/>
                <a:ea typeface="宋体" charset="0"/>
              </a:defRPr>
            </a:lvl3pPr>
            <a:lvl4pPr marL="1600200" indent="-228600" eaLnBrk="0" hangingPunct="0">
              <a:defRPr sz="2400">
                <a:solidFill>
                  <a:schemeClr val="tx1"/>
                </a:solidFill>
                <a:latin typeface="Arial" charset="0"/>
                <a:ea typeface="宋体" charset="0"/>
              </a:defRPr>
            </a:lvl4pPr>
            <a:lvl5pPr marL="2057400" indent="-228600" eaLnBrk="0" hangingPunct="0">
              <a:defRPr sz="2400">
                <a:solidFill>
                  <a:schemeClr val="tx1"/>
                </a:solidFill>
                <a:latin typeface="Arial" charset="0"/>
                <a:ea typeface="宋体" charset="0"/>
              </a:defRPr>
            </a:lvl5pPr>
            <a:lvl6pPr marL="2514600" indent="-228600" eaLnBrk="0" fontAlgn="base" hangingPunct="0">
              <a:spcBef>
                <a:spcPct val="0"/>
              </a:spcBef>
              <a:spcAft>
                <a:spcPct val="0"/>
              </a:spcAft>
              <a:defRPr sz="2400">
                <a:solidFill>
                  <a:schemeClr val="tx1"/>
                </a:solidFill>
                <a:latin typeface="Arial" charset="0"/>
                <a:ea typeface="宋体" charset="0"/>
              </a:defRPr>
            </a:lvl6pPr>
            <a:lvl7pPr marL="2971800" indent="-228600" eaLnBrk="0" fontAlgn="base" hangingPunct="0">
              <a:spcBef>
                <a:spcPct val="0"/>
              </a:spcBef>
              <a:spcAft>
                <a:spcPct val="0"/>
              </a:spcAft>
              <a:defRPr sz="2400">
                <a:solidFill>
                  <a:schemeClr val="tx1"/>
                </a:solidFill>
                <a:latin typeface="Arial" charset="0"/>
                <a:ea typeface="宋体" charset="0"/>
              </a:defRPr>
            </a:lvl7pPr>
            <a:lvl8pPr marL="3429000" indent="-228600" eaLnBrk="0" fontAlgn="base" hangingPunct="0">
              <a:spcBef>
                <a:spcPct val="0"/>
              </a:spcBef>
              <a:spcAft>
                <a:spcPct val="0"/>
              </a:spcAft>
              <a:defRPr sz="2400">
                <a:solidFill>
                  <a:schemeClr val="tx1"/>
                </a:solidFill>
                <a:latin typeface="Arial" charset="0"/>
                <a:ea typeface="宋体" charset="0"/>
              </a:defRPr>
            </a:lvl8pPr>
            <a:lvl9pPr marL="3886200" indent="-228600" eaLnBrk="0" fontAlgn="base" hangingPunct="0">
              <a:spcBef>
                <a:spcPct val="0"/>
              </a:spcBef>
              <a:spcAft>
                <a:spcPct val="0"/>
              </a:spcAft>
              <a:defRPr sz="2400">
                <a:solidFill>
                  <a:schemeClr val="tx1"/>
                </a:solidFill>
                <a:latin typeface="Arial" charset="0"/>
                <a:ea typeface="宋体" charset="0"/>
              </a:defRPr>
            </a:lvl9pPr>
          </a:lstStyle>
          <a:p>
            <a:pPr eaLnBrk="1" hangingPunct="1"/>
            <a:r>
              <a:rPr lang="zh-CN" altLang="en-US" sz="2800" b="1" dirty="0">
                <a:solidFill>
                  <a:srgbClr val="000000"/>
                </a:solidFill>
                <a:latin typeface="隶书" charset="0"/>
                <a:ea typeface="隶书" charset="0"/>
                <a:cs typeface="隶书" charset="0"/>
              </a:rPr>
              <a:t>三、凋亡对免疫应答的负反馈调节</a:t>
            </a:r>
          </a:p>
          <a:p>
            <a:pPr eaLnBrk="1" hangingPunct="1"/>
            <a:r>
              <a:rPr lang="zh-CN" altLang="en-US" sz="2800" b="1" dirty="0">
                <a:solidFill>
                  <a:srgbClr val="000000"/>
                </a:solidFill>
                <a:latin typeface="隶书" charset="0"/>
                <a:ea typeface="隶书" charset="0"/>
                <a:cs typeface="隶书" charset="0"/>
              </a:rPr>
              <a:t>（一）活化诱导的细胞死亡和特异免疫应答</a:t>
            </a:r>
          </a:p>
          <a:p>
            <a:pPr eaLnBrk="1" hangingPunct="1">
              <a:buClr>
                <a:schemeClr val="hlink"/>
              </a:buClr>
              <a:buSzPct val="60000"/>
              <a:buFont typeface="Wingdings" charset="0"/>
              <a:buNone/>
            </a:pPr>
            <a:r>
              <a:rPr lang="zh-CN" altLang="en-US" sz="2800" b="1" dirty="0">
                <a:solidFill>
                  <a:srgbClr val="000000"/>
                </a:solidFill>
                <a:latin typeface="隶书" charset="0"/>
                <a:ea typeface="隶书" charset="0"/>
                <a:cs typeface="隶书" charset="0"/>
              </a:rPr>
              <a:t>  </a:t>
            </a:r>
            <a:r>
              <a:rPr lang="en-US" altLang="zh-CN" sz="2800" b="1" dirty="0">
                <a:solidFill>
                  <a:srgbClr val="000000"/>
                </a:solidFill>
                <a:latin typeface="隶书" charset="0"/>
                <a:ea typeface="隶书" charset="0"/>
                <a:cs typeface="隶书" charset="0"/>
              </a:rPr>
              <a:t>1</a:t>
            </a:r>
            <a:r>
              <a:rPr lang="zh-CN" altLang="en-US" sz="2800" b="1" dirty="0">
                <a:solidFill>
                  <a:srgbClr val="000000"/>
                </a:solidFill>
                <a:latin typeface="隶书" charset="0"/>
                <a:ea typeface="隶书" charset="0"/>
                <a:cs typeface="隶书" charset="0"/>
              </a:rPr>
              <a:t>、</a:t>
            </a:r>
            <a:r>
              <a:rPr lang="en-US" altLang="zh-CN" sz="2800" b="1" dirty="0">
                <a:solidFill>
                  <a:srgbClr val="000000"/>
                </a:solidFill>
                <a:latin typeface="隶书" charset="0"/>
                <a:ea typeface="隶书" charset="0"/>
                <a:cs typeface="隶书" charset="0"/>
              </a:rPr>
              <a:t>Fas/</a:t>
            </a:r>
            <a:r>
              <a:rPr lang="en-US" altLang="zh-CN" sz="2800" b="1" dirty="0" err="1">
                <a:solidFill>
                  <a:srgbClr val="000000"/>
                </a:solidFill>
                <a:latin typeface="隶书" charset="0"/>
                <a:ea typeface="隶书" charset="0"/>
                <a:cs typeface="隶书" charset="0"/>
              </a:rPr>
              <a:t>FasL</a:t>
            </a:r>
            <a:endParaRPr lang="en-US" altLang="zh-CN" sz="2800" b="1" dirty="0">
              <a:solidFill>
                <a:srgbClr val="000000"/>
              </a:solidFill>
              <a:latin typeface="隶书" charset="0"/>
              <a:ea typeface="隶书" charset="0"/>
              <a:cs typeface="隶书" charset="0"/>
            </a:endParaRPr>
          </a:p>
          <a:p>
            <a:pPr lvl="1" eaLnBrk="1" hangingPunct="1">
              <a:buClr>
                <a:schemeClr val="tx1"/>
              </a:buClr>
              <a:buFont typeface="Wingdings" charset="0"/>
              <a:buChar char="Ø"/>
            </a:pPr>
            <a:r>
              <a:rPr lang="en-US" altLang="zh-CN" sz="2800" b="1" dirty="0">
                <a:solidFill>
                  <a:srgbClr val="000000"/>
                </a:solidFill>
                <a:latin typeface="隶书" charset="0"/>
                <a:ea typeface="隶书" charset="0"/>
                <a:cs typeface="隶书" charset="0"/>
              </a:rPr>
              <a:t> Fas</a:t>
            </a:r>
            <a:r>
              <a:rPr lang="zh-CN" altLang="en-US" sz="2800" b="1" dirty="0">
                <a:solidFill>
                  <a:srgbClr val="000000"/>
                </a:solidFill>
                <a:latin typeface="隶书" charset="0"/>
                <a:ea typeface="隶书" charset="0"/>
                <a:cs typeface="隶书" charset="0"/>
              </a:rPr>
              <a:t>（</a:t>
            </a:r>
            <a:r>
              <a:rPr lang="en-US" altLang="zh-CN" sz="2800" b="1" dirty="0">
                <a:solidFill>
                  <a:srgbClr val="000000"/>
                </a:solidFill>
                <a:latin typeface="隶书" charset="0"/>
                <a:ea typeface="隶书" charset="0"/>
                <a:cs typeface="隶书" charset="0"/>
              </a:rPr>
              <a:t>CD95/Apo-1</a:t>
            </a:r>
            <a:r>
              <a:rPr lang="zh-CN" altLang="en-US" sz="2800" b="1" dirty="0">
                <a:solidFill>
                  <a:srgbClr val="000000"/>
                </a:solidFill>
                <a:latin typeface="隶书" charset="0"/>
                <a:ea typeface="隶书" charset="0"/>
                <a:cs typeface="隶书" charset="0"/>
              </a:rPr>
              <a:t>）又称死亡受体；</a:t>
            </a:r>
          </a:p>
          <a:p>
            <a:pPr lvl="2" eaLnBrk="1" hangingPunct="1">
              <a:buClr>
                <a:schemeClr val="tx1"/>
              </a:buClr>
              <a:buFont typeface="Wingdings" charset="0"/>
              <a:buChar char="§"/>
            </a:pPr>
            <a:r>
              <a:rPr lang="zh-CN" altLang="en-US" sz="2800" b="1" dirty="0">
                <a:solidFill>
                  <a:srgbClr val="000000"/>
                </a:solidFill>
                <a:latin typeface="隶书" charset="0"/>
                <a:ea typeface="隶书" charset="0"/>
                <a:cs typeface="隶书" charset="0"/>
              </a:rPr>
              <a:t>结构特点：属</a:t>
            </a:r>
            <a:r>
              <a:rPr lang="en-US" altLang="zh-CN" sz="2800" b="1" dirty="0">
                <a:solidFill>
                  <a:srgbClr val="000000"/>
                </a:solidFill>
                <a:latin typeface="隶书" charset="0"/>
                <a:ea typeface="隶书" charset="0"/>
                <a:cs typeface="隶书" charset="0"/>
              </a:rPr>
              <a:t>TNFR</a:t>
            </a:r>
            <a:r>
              <a:rPr lang="zh-CN" altLang="en-US" sz="2800" b="1" dirty="0">
                <a:solidFill>
                  <a:srgbClr val="000000"/>
                </a:solidFill>
                <a:latin typeface="隶书" charset="0"/>
                <a:ea typeface="隶书" charset="0"/>
                <a:cs typeface="隶书" charset="0"/>
              </a:rPr>
              <a:t>家族，其胞内区有一个保守区域，称为死亡结构域（</a:t>
            </a:r>
            <a:r>
              <a:rPr lang="en-US" altLang="zh-CN" sz="2800" b="1" dirty="0">
                <a:solidFill>
                  <a:srgbClr val="000000"/>
                </a:solidFill>
                <a:latin typeface="隶书" charset="0"/>
                <a:ea typeface="隶书" charset="0"/>
                <a:cs typeface="隶书" charset="0"/>
              </a:rPr>
              <a:t>death domain</a:t>
            </a:r>
            <a:r>
              <a:rPr lang="zh-CN" altLang="en-US" sz="2800" b="1" dirty="0">
                <a:solidFill>
                  <a:srgbClr val="000000"/>
                </a:solidFill>
                <a:latin typeface="隶书" charset="0"/>
                <a:ea typeface="隶书" charset="0"/>
                <a:cs typeface="隶书" charset="0"/>
              </a:rPr>
              <a:t>，</a:t>
            </a:r>
            <a:r>
              <a:rPr lang="en-US" altLang="zh-CN" sz="2800" b="1" dirty="0">
                <a:solidFill>
                  <a:srgbClr val="000000"/>
                </a:solidFill>
                <a:latin typeface="隶书" charset="0"/>
                <a:ea typeface="隶书" charset="0"/>
                <a:cs typeface="隶书" charset="0"/>
              </a:rPr>
              <a:t>DD</a:t>
            </a:r>
            <a:r>
              <a:rPr lang="zh-CN" altLang="en-US" sz="2800" b="1" dirty="0">
                <a:solidFill>
                  <a:srgbClr val="000000"/>
                </a:solidFill>
                <a:latin typeface="隶书" charset="0"/>
                <a:ea typeface="隶书" charset="0"/>
                <a:cs typeface="隶书" charset="0"/>
              </a:rPr>
              <a:t>）。</a:t>
            </a:r>
          </a:p>
          <a:p>
            <a:pPr lvl="2" eaLnBrk="1" hangingPunct="1">
              <a:buClr>
                <a:schemeClr val="tx1"/>
              </a:buClr>
              <a:buFont typeface="Wingdings" charset="0"/>
              <a:buChar char="§"/>
            </a:pPr>
            <a:r>
              <a:rPr lang="zh-CN" altLang="en-US" sz="2800" b="1" dirty="0">
                <a:solidFill>
                  <a:srgbClr val="000000"/>
                </a:solidFill>
                <a:latin typeface="隶书" charset="0"/>
                <a:ea typeface="隶书" charset="0"/>
                <a:cs typeface="隶书" charset="0"/>
              </a:rPr>
              <a:t>表达：普遍表达，尤其是免疫细胞表面，如淋巴细胞。</a:t>
            </a:r>
          </a:p>
          <a:p>
            <a:pPr lvl="1" eaLnBrk="1" hangingPunct="1">
              <a:buClr>
                <a:schemeClr val="tx1"/>
              </a:buClr>
              <a:buSzPct val="60000"/>
              <a:buFont typeface="Wingdings" charset="0"/>
              <a:buChar char="Ø"/>
            </a:pPr>
            <a:r>
              <a:rPr lang="zh-CN" altLang="en-US" sz="2800" b="1" dirty="0">
                <a:solidFill>
                  <a:srgbClr val="000000"/>
                </a:solidFill>
                <a:latin typeface="隶书" charset="0"/>
                <a:ea typeface="隶书" charset="0"/>
                <a:cs typeface="隶书" charset="0"/>
              </a:rPr>
              <a:t> </a:t>
            </a:r>
            <a:r>
              <a:rPr lang="en-US" altLang="zh-CN" sz="2800" b="1" dirty="0" err="1">
                <a:solidFill>
                  <a:srgbClr val="000000"/>
                </a:solidFill>
                <a:latin typeface="隶书" charset="0"/>
                <a:ea typeface="隶书" charset="0"/>
                <a:cs typeface="隶书" charset="0"/>
              </a:rPr>
              <a:t>FasL</a:t>
            </a:r>
            <a:r>
              <a:rPr lang="zh-CN" altLang="en-US" sz="2800" b="1" dirty="0">
                <a:solidFill>
                  <a:srgbClr val="000000"/>
                </a:solidFill>
                <a:latin typeface="隶书" charset="0"/>
                <a:ea typeface="隶书" charset="0"/>
                <a:cs typeface="隶书" charset="0"/>
              </a:rPr>
              <a:t>（死亡分子）表达于活化的</a:t>
            </a:r>
            <a:r>
              <a:rPr lang="en-US" altLang="zh-CN" sz="2800" b="1" dirty="0">
                <a:solidFill>
                  <a:srgbClr val="000000"/>
                </a:solidFill>
                <a:latin typeface="隶书" charset="0"/>
                <a:ea typeface="隶书" charset="0"/>
                <a:cs typeface="隶书" charset="0"/>
              </a:rPr>
              <a:t>T</a:t>
            </a:r>
            <a:r>
              <a:rPr lang="zh-CN" altLang="en-US" sz="2800" b="1" dirty="0">
                <a:solidFill>
                  <a:srgbClr val="000000"/>
                </a:solidFill>
                <a:latin typeface="隶书" charset="0"/>
                <a:ea typeface="隶书" charset="0"/>
                <a:cs typeface="隶书" charset="0"/>
              </a:rPr>
              <a:t>（特别是</a:t>
            </a:r>
            <a:r>
              <a:rPr lang="en-US" altLang="zh-CN" sz="2800" b="1" dirty="0">
                <a:solidFill>
                  <a:srgbClr val="000000"/>
                </a:solidFill>
                <a:latin typeface="隶书" charset="0"/>
                <a:ea typeface="隶书" charset="0"/>
                <a:cs typeface="隶书" charset="0"/>
              </a:rPr>
              <a:t>CTL</a:t>
            </a:r>
            <a:r>
              <a:rPr lang="zh-CN" altLang="en-US" sz="2800" b="1" dirty="0">
                <a:solidFill>
                  <a:srgbClr val="000000"/>
                </a:solidFill>
                <a:latin typeface="隶书" charset="0"/>
                <a:ea typeface="隶书" charset="0"/>
                <a:cs typeface="隶书" charset="0"/>
              </a:rPr>
              <a:t>）和</a:t>
            </a:r>
            <a:r>
              <a:rPr lang="en-US" altLang="zh-CN" sz="2800" b="1" dirty="0">
                <a:solidFill>
                  <a:srgbClr val="000000"/>
                </a:solidFill>
                <a:latin typeface="隶书" charset="0"/>
                <a:ea typeface="隶书" charset="0"/>
                <a:cs typeface="隶书" charset="0"/>
              </a:rPr>
              <a:t>NK</a:t>
            </a:r>
          </a:p>
          <a:p>
            <a:pPr lvl="1" eaLnBrk="1" hangingPunct="1">
              <a:buClr>
                <a:schemeClr val="tx1"/>
              </a:buClr>
              <a:buSzPct val="60000"/>
              <a:buFont typeface="Wingdings" charset="0"/>
              <a:buChar char="Ø"/>
            </a:pPr>
            <a:r>
              <a:rPr lang="en-US" altLang="zh-CN" sz="2800" b="1" dirty="0">
                <a:solidFill>
                  <a:srgbClr val="000000"/>
                </a:solidFill>
                <a:latin typeface="隶书" charset="0"/>
                <a:ea typeface="隶书" charset="0"/>
                <a:cs typeface="隶书" charset="0"/>
              </a:rPr>
              <a:t> Fas-</a:t>
            </a:r>
            <a:r>
              <a:rPr lang="en-US" altLang="zh-CN" sz="2800" b="1" dirty="0" err="1">
                <a:solidFill>
                  <a:srgbClr val="000000"/>
                </a:solidFill>
                <a:latin typeface="隶书" charset="0"/>
                <a:ea typeface="隶书" charset="0"/>
                <a:cs typeface="隶书" charset="0"/>
              </a:rPr>
              <a:t>FasL</a:t>
            </a:r>
            <a:r>
              <a:rPr lang="zh-CN" altLang="en-US" sz="2800" b="1" dirty="0">
                <a:solidFill>
                  <a:srgbClr val="000000"/>
                </a:solidFill>
                <a:latin typeface="隶书" charset="0"/>
                <a:ea typeface="隶书" charset="0"/>
                <a:cs typeface="隶书" charset="0"/>
              </a:rPr>
              <a:t>结合：以三聚体形式，导致</a:t>
            </a:r>
            <a:r>
              <a:rPr lang="en-US" altLang="zh-CN" sz="2800" b="1" dirty="0">
                <a:solidFill>
                  <a:srgbClr val="000000"/>
                </a:solidFill>
                <a:latin typeface="隶书" charset="0"/>
                <a:ea typeface="隶书" charset="0"/>
                <a:cs typeface="隶书" charset="0"/>
              </a:rPr>
              <a:t>Fas+</a:t>
            </a:r>
            <a:r>
              <a:rPr lang="zh-CN" altLang="en-US" sz="2800" b="1" dirty="0">
                <a:solidFill>
                  <a:srgbClr val="000000"/>
                </a:solidFill>
                <a:latin typeface="隶书" charset="0"/>
                <a:ea typeface="隶书" charset="0"/>
                <a:cs typeface="隶书" charset="0"/>
              </a:rPr>
              <a:t>细胞发生凋亡</a:t>
            </a:r>
          </a:p>
        </p:txBody>
      </p:sp>
    </p:spTree>
    <p:extLst>
      <p:ext uri="{BB962C8B-B14F-4D97-AF65-F5344CB8AC3E}">
        <p14:creationId xmlns:p14="http://schemas.microsoft.com/office/powerpoint/2010/main" val="396654224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828800" y="533401"/>
            <a:ext cx="9042400" cy="639763"/>
          </a:xfrm>
        </p:spPr>
        <p:txBody>
          <a:bodyPr/>
          <a:lstStyle/>
          <a:p>
            <a:pPr eaLnBrk="1" hangingPunct="1"/>
            <a:r>
              <a:rPr lang="zh-CN" altLang="en-US" sz="3600">
                <a:solidFill>
                  <a:schemeClr val="accent2"/>
                </a:solidFill>
                <a:latin typeface="隶书" charset="0"/>
                <a:ea typeface="隶书" charset="0"/>
                <a:cs typeface="隶书" charset="0"/>
              </a:rPr>
              <a:t>第二节  细胞水平的免疫调节</a:t>
            </a:r>
          </a:p>
        </p:txBody>
      </p:sp>
      <p:sp>
        <p:nvSpPr>
          <p:cNvPr id="191491" name="Text Box 3"/>
          <p:cNvSpPr txBox="1">
            <a:spLocks noChangeArrowheads="1"/>
          </p:cNvSpPr>
          <p:nvPr/>
        </p:nvSpPr>
        <p:spPr bwMode="auto">
          <a:xfrm>
            <a:off x="508000" y="1435769"/>
            <a:ext cx="10871200" cy="419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2400">
                <a:solidFill>
                  <a:schemeClr val="tx1"/>
                </a:solidFill>
                <a:latin typeface="Arial" charset="0"/>
                <a:ea typeface="宋体" charset="0"/>
                <a:cs typeface="宋体" charset="0"/>
              </a:defRPr>
            </a:lvl1pPr>
            <a:lvl2pPr marL="742950" indent="-285750" eaLnBrk="0" hangingPunct="0">
              <a:defRPr sz="2400">
                <a:solidFill>
                  <a:schemeClr val="tx1"/>
                </a:solidFill>
                <a:latin typeface="Arial" charset="0"/>
                <a:ea typeface="宋体" charset="0"/>
              </a:defRPr>
            </a:lvl2pPr>
            <a:lvl3pPr marL="1655763" indent="-388938" eaLnBrk="0" hangingPunct="0">
              <a:defRPr sz="2400">
                <a:solidFill>
                  <a:schemeClr val="tx1"/>
                </a:solidFill>
                <a:latin typeface="Arial" charset="0"/>
                <a:ea typeface="宋体" charset="0"/>
              </a:defRPr>
            </a:lvl3pPr>
            <a:lvl4pPr marL="1600200" indent="-228600" eaLnBrk="0" hangingPunct="0">
              <a:defRPr sz="2400">
                <a:solidFill>
                  <a:schemeClr val="tx1"/>
                </a:solidFill>
                <a:latin typeface="Arial" charset="0"/>
                <a:ea typeface="宋体" charset="0"/>
              </a:defRPr>
            </a:lvl4pPr>
            <a:lvl5pPr marL="2057400" indent="-228600" eaLnBrk="0" hangingPunct="0">
              <a:defRPr sz="2400">
                <a:solidFill>
                  <a:schemeClr val="tx1"/>
                </a:solidFill>
                <a:latin typeface="Arial" charset="0"/>
                <a:ea typeface="宋体" charset="0"/>
              </a:defRPr>
            </a:lvl5pPr>
            <a:lvl6pPr marL="2514600" indent="-228600" eaLnBrk="0" fontAlgn="base" hangingPunct="0">
              <a:spcBef>
                <a:spcPct val="0"/>
              </a:spcBef>
              <a:spcAft>
                <a:spcPct val="0"/>
              </a:spcAft>
              <a:defRPr sz="2400">
                <a:solidFill>
                  <a:schemeClr val="tx1"/>
                </a:solidFill>
                <a:latin typeface="Arial" charset="0"/>
                <a:ea typeface="宋体" charset="0"/>
              </a:defRPr>
            </a:lvl6pPr>
            <a:lvl7pPr marL="2971800" indent="-228600" eaLnBrk="0" fontAlgn="base" hangingPunct="0">
              <a:spcBef>
                <a:spcPct val="0"/>
              </a:spcBef>
              <a:spcAft>
                <a:spcPct val="0"/>
              </a:spcAft>
              <a:defRPr sz="2400">
                <a:solidFill>
                  <a:schemeClr val="tx1"/>
                </a:solidFill>
                <a:latin typeface="Arial" charset="0"/>
                <a:ea typeface="宋体" charset="0"/>
              </a:defRPr>
            </a:lvl7pPr>
            <a:lvl8pPr marL="3429000" indent="-228600" eaLnBrk="0" fontAlgn="base" hangingPunct="0">
              <a:spcBef>
                <a:spcPct val="0"/>
              </a:spcBef>
              <a:spcAft>
                <a:spcPct val="0"/>
              </a:spcAft>
              <a:defRPr sz="2400">
                <a:solidFill>
                  <a:schemeClr val="tx1"/>
                </a:solidFill>
                <a:latin typeface="Arial" charset="0"/>
                <a:ea typeface="宋体" charset="0"/>
              </a:defRPr>
            </a:lvl8pPr>
            <a:lvl9pPr marL="3886200" indent="-228600" eaLnBrk="0" fontAlgn="base" hangingPunct="0">
              <a:spcBef>
                <a:spcPct val="0"/>
              </a:spcBef>
              <a:spcAft>
                <a:spcPct val="0"/>
              </a:spcAft>
              <a:defRPr sz="2400">
                <a:solidFill>
                  <a:schemeClr val="tx1"/>
                </a:solidFill>
                <a:latin typeface="Arial" charset="0"/>
                <a:ea typeface="宋体" charset="0"/>
              </a:defRPr>
            </a:lvl9pPr>
          </a:lstStyle>
          <a:p>
            <a:pPr eaLnBrk="1" hangingPunct="1">
              <a:lnSpc>
                <a:spcPct val="90000"/>
              </a:lnSpc>
            </a:pPr>
            <a:r>
              <a:rPr lang="zh-CN" altLang="en-US" sz="2800" dirty="0">
                <a:solidFill>
                  <a:srgbClr val="000000"/>
                </a:solidFill>
                <a:effectLst>
                  <a:outerShdw blurRad="38100" dist="38100" dir="2700000" algn="tl">
                    <a:srgbClr val="000000"/>
                  </a:outerShdw>
                </a:effectLst>
                <a:latin typeface="隶书" charset="0"/>
                <a:ea typeface="隶书" charset="0"/>
                <a:cs typeface="隶书" charset="0"/>
              </a:rPr>
              <a:t>三、凋亡对免疫应答的负反馈调节</a:t>
            </a:r>
          </a:p>
          <a:p>
            <a:pPr eaLnBrk="1" hangingPunct="1">
              <a:lnSpc>
                <a:spcPct val="90000"/>
              </a:lnSpc>
            </a:pPr>
            <a:r>
              <a:rPr lang="zh-CN" altLang="en-US" sz="2800" dirty="0">
                <a:solidFill>
                  <a:srgbClr val="000000"/>
                </a:solidFill>
                <a:latin typeface="隶书" charset="0"/>
                <a:ea typeface="隶书" charset="0"/>
                <a:cs typeface="隶书" charset="0"/>
              </a:rPr>
              <a:t>（一）</a:t>
            </a:r>
            <a:r>
              <a:rPr lang="zh-CN" altLang="en-US" sz="2800" dirty="0">
                <a:solidFill>
                  <a:srgbClr val="000000"/>
                </a:solidFill>
                <a:effectLst>
                  <a:outerShdw blurRad="38100" dist="38100" dir="2700000" algn="tl">
                    <a:srgbClr val="000000"/>
                  </a:outerShdw>
                </a:effectLst>
                <a:latin typeface="隶书" charset="0"/>
                <a:ea typeface="隶书" charset="0"/>
                <a:cs typeface="隶书" charset="0"/>
              </a:rPr>
              <a:t>活化诱导的细胞死亡和特异免疫应答</a:t>
            </a:r>
            <a:endParaRPr lang="zh-CN" altLang="en-US" sz="2800" dirty="0">
              <a:solidFill>
                <a:srgbClr val="000000"/>
              </a:solidFill>
              <a:latin typeface="隶书" charset="0"/>
              <a:ea typeface="隶书" charset="0"/>
              <a:cs typeface="隶书" charset="0"/>
            </a:endParaRPr>
          </a:p>
          <a:p>
            <a:pPr eaLnBrk="1" hangingPunct="1">
              <a:lnSpc>
                <a:spcPct val="90000"/>
              </a:lnSpc>
            </a:pPr>
            <a:r>
              <a:rPr lang="zh-CN" altLang="en-US" dirty="0">
                <a:solidFill>
                  <a:srgbClr val="000000"/>
                </a:solidFill>
                <a:latin typeface="隶书" charset="0"/>
                <a:ea typeface="隶书" charset="0"/>
                <a:cs typeface="隶书" charset="0"/>
              </a:rPr>
              <a:t>    </a:t>
            </a:r>
            <a:r>
              <a:rPr lang="en-US" altLang="zh-CN" dirty="0">
                <a:solidFill>
                  <a:srgbClr val="000000"/>
                </a:solidFill>
                <a:latin typeface="隶书" charset="0"/>
                <a:ea typeface="隶书" charset="0"/>
                <a:cs typeface="隶书" charset="0"/>
              </a:rPr>
              <a:t>2</a:t>
            </a:r>
            <a:r>
              <a:rPr lang="zh-CN" altLang="en-US" dirty="0">
                <a:solidFill>
                  <a:srgbClr val="000000"/>
                </a:solidFill>
                <a:latin typeface="隶书" charset="0"/>
                <a:ea typeface="隶书" charset="0"/>
                <a:cs typeface="隶书" charset="0"/>
              </a:rPr>
              <a:t>、</a:t>
            </a:r>
            <a:r>
              <a:rPr lang="zh-CN" altLang="en-US" b="1" dirty="0">
                <a:solidFill>
                  <a:srgbClr val="000000"/>
                </a:solidFill>
                <a:latin typeface="隶书" charset="0"/>
                <a:ea typeface="隶书" charset="0"/>
                <a:cs typeface="隶书" charset="0"/>
              </a:rPr>
              <a:t>半胱天冬蛋白酶和细胞凋亡 </a:t>
            </a:r>
          </a:p>
          <a:p>
            <a:pPr eaLnBrk="1" hangingPunct="1">
              <a:lnSpc>
                <a:spcPct val="90000"/>
              </a:lnSpc>
            </a:pPr>
            <a:r>
              <a:rPr lang="zh-CN" altLang="en-US" b="1" dirty="0">
                <a:solidFill>
                  <a:srgbClr val="000000"/>
                </a:solidFill>
                <a:latin typeface="隶书" charset="0"/>
                <a:ea typeface="隶书" charset="0"/>
                <a:cs typeface="隶书" charset="0"/>
              </a:rPr>
              <a:t>       半胱天冬蛋白酶（</a:t>
            </a:r>
            <a:r>
              <a:rPr lang="en-US" altLang="zh-CN" b="1" dirty="0" err="1">
                <a:solidFill>
                  <a:srgbClr val="000000"/>
                </a:solidFill>
                <a:latin typeface="隶书" charset="0"/>
                <a:ea typeface="隶书" charset="0"/>
                <a:cs typeface="隶书" charset="0"/>
              </a:rPr>
              <a:t>Caspase</a:t>
            </a:r>
            <a:r>
              <a:rPr lang="zh-CN" altLang="en-US" b="1" dirty="0">
                <a:solidFill>
                  <a:srgbClr val="000000"/>
                </a:solidFill>
                <a:latin typeface="隶书" charset="0"/>
                <a:ea typeface="隶书" charset="0"/>
                <a:cs typeface="隶书" charset="0"/>
              </a:rPr>
              <a:t>） </a:t>
            </a:r>
          </a:p>
          <a:p>
            <a:pPr lvl="2" eaLnBrk="1" hangingPunct="1">
              <a:lnSpc>
                <a:spcPct val="90000"/>
              </a:lnSpc>
              <a:buFontTx/>
              <a:buChar char="•"/>
            </a:pPr>
            <a:r>
              <a:rPr lang="zh-CN" altLang="en-US" b="1" dirty="0">
                <a:solidFill>
                  <a:srgbClr val="000000"/>
                </a:solidFill>
                <a:latin typeface="隶书" charset="0"/>
                <a:ea typeface="隶书" charset="0"/>
                <a:cs typeface="隶书" charset="0"/>
              </a:rPr>
              <a:t>作用特点：具有专一性。切断天冬氨酸与另一氨基酸残基的连接。</a:t>
            </a:r>
          </a:p>
          <a:p>
            <a:pPr lvl="2" eaLnBrk="1" hangingPunct="1">
              <a:lnSpc>
                <a:spcPct val="90000"/>
              </a:lnSpc>
              <a:buFontTx/>
              <a:buChar char="•"/>
            </a:pPr>
            <a:r>
              <a:rPr lang="en-US" altLang="zh-CN" b="1" dirty="0" err="1">
                <a:solidFill>
                  <a:srgbClr val="000000"/>
                </a:solidFill>
                <a:latin typeface="隶书" charset="0"/>
                <a:ea typeface="隶书" charset="0"/>
                <a:cs typeface="隶书" charset="0"/>
              </a:rPr>
              <a:t>Caspase</a:t>
            </a:r>
            <a:r>
              <a:rPr lang="zh-CN" altLang="en-US" b="1" dirty="0">
                <a:solidFill>
                  <a:srgbClr val="000000"/>
                </a:solidFill>
                <a:latin typeface="隶书" charset="0"/>
                <a:ea typeface="隶书" charset="0"/>
                <a:cs typeface="隶书" charset="0"/>
              </a:rPr>
              <a:t>级联反应： </a:t>
            </a:r>
            <a:r>
              <a:rPr lang="en-US" altLang="zh-CN" b="1" dirty="0" err="1">
                <a:solidFill>
                  <a:srgbClr val="000000"/>
                </a:solidFill>
                <a:latin typeface="隶书" charset="0"/>
                <a:ea typeface="隶书" charset="0"/>
                <a:cs typeface="隶书" charset="0"/>
              </a:rPr>
              <a:t>Caspase</a:t>
            </a:r>
            <a:r>
              <a:rPr lang="zh-CN" altLang="en-US" b="1" dirty="0">
                <a:solidFill>
                  <a:srgbClr val="000000"/>
                </a:solidFill>
                <a:latin typeface="隶书" charset="0"/>
                <a:ea typeface="隶书" charset="0"/>
                <a:cs typeface="隶书" charset="0"/>
              </a:rPr>
              <a:t>通常以酶原形式存在。在接受了</a:t>
            </a:r>
            <a:r>
              <a:rPr lang="en-US" altLang="zh-CN" b="1" dirty="0">
                <a:solidFill>
                  <a:srgbClr val="000000"/>
                </a:solidFill>
                <a:latin typeface="隶书" charset="0"/>
                <a:ea typeface="隶书" charset="0"/>
                <a:cs typeface="隶书" charset="0"/>
              </a:rPr>
              <a:t>FADD</a:t>
            </a:r>
            <a:r>
              <a:rPr lang="zh-CN" altLang="en-US" b="1" dirty="0">
                <a:solidFill>
                  <a:srgbClr val="000000"/>
                </a:solidFill>
                <a:latin typeface="隶书" charset="0"/>
                <a:ea typeface="隶书" charset="0"/>
                <a:cs typeface="隶书" charset="0"/>
              </a:rPr>
              <a:t>转导的凋亡信号后，形成活化的</a:t>
            </a:r>
            <a:r>
              <a:rPr lang="en-US" altLang="zh-CN" b="1" dirty="0" err="1">
                <a:solidFill>
                  <a:srgbClr val="000000"/>
                </a:solidFill>
                <a:latin typeface="隶书" charset="0"/>
                <a:ea typeface="隶书" charset="0"/>
                <a:cs typeface="隶书" charset="0"/>
              </a:rPr>
              <a:t>Caspase</a:t>
            </a:r>
            <a:r>
              <a:rPr lang="zh-CN" altLang="en-US" b="1" dirty="0">
                <a:solidFill>
                  <a:srgbClr val="000000"/>
                </a:solidFill>
                <a:latin typeface="隶书" charset="0"/>
                <a:ea typeface="隶书" charset="0"/>
                <a:cs typeface="隶书" charset="0"/>
              </a:rPr>
              <a:t>，而激活的</a:t>
            </a:r>
            <a:r>
              <a:rPr lang="en-US" altLang="zh-CN" b="1" dirty="0" err="1">
                <a:solidFill>
                  <a:srgbClr val="000000"/>
                </a:solidFill>
                <a:latin typeface="隶书" charset="0"/>
                <a:ea typeface="隶书" charset="0"/>
                <a:cs typeface="隶书" charset="0"/>
              </a:rPr>
              <a:t>Caspase</a:t>
            </a:r>
            <a:r>
              <a:rPr lang="zh-CN" altLang="en-US" b="1" dirty="0">
                <a:solidFill>
                  <a:srgbClr val="000000"/>
                </a:solidFill>
                <a:latin typeface="隶书" charset="0"/>
                <a:ea typeface="隶书" charset="0"/>
                <a:cs typeface="隶书" charset="0"/>
              </a:rPr>
              <a:t>又可作用于其自身和其他</a:t>
            </a:r>
            <a:r>
              <a:rPr lang="en-US" altLang="zh-CN" b="1" dirty="0" err="1">
                <a:solidFill>
                  <a:srgbClr val="000000"/>
                </a:solidFill>
                <a:latin typeface="隶书" charset="0"/>
                <a:ea typeface="隶书" charset="0"/>
                <a:cs typeface="隶书" charset="0"/>
              </a:rPr>
              <a:t>Caspase</a:t>
            </a:r>
            <a:r>
              <a:rPr lang="zh-CN" altLang="en-US" b="1" dirty="0">
                <a:solidFill>
                  <a:srgbClr val="000000"/>
                </a:solidFill>
                <a:latin typeface="隶书" charset="0"/>
                <a:ea typeface="隶书" charset="0"/>
                <a:cs typeface="隶书" charset="0"/>
              </a:rPr>
              <a:t>酶原，由此形成信号转导级联反应。</a:t>
            </a:r>
          </a:p>
          <a:p>
            <a:pPr lvl="2" eaLnBrk="1" hangingPunct="1">
              <a:lnSpc>
                <a:spcPct val="90000"/>
              </a:lnSpc>
              <a:buFontTx/>
              <a:buChar char="•"/>
            </a:pPr>
            <a:r>
              <a:rPr lang="en-US" altLang="zh-CN" b="1" dirty="0" err="1">
                <a:solidFill>
                  <a:srgbClr val="000000"/>
                </a:solidFill>
                <a:latin typeface="隶书" charset="0"/>
                <a:ea typeface="隶书" charset="0"/>
                <a:cs typeface="隶书" charset="0"/>
              </a:rPr>
              <a:t>Caspase</a:t>
            </a:r>
            <a:r>
              <a:rPr lang="zh-CN" altLang="en-US" b="1" dirty="0">
                <a:solidFill>
                  <a:srgbClr val="000000"/>
                </a:solidFill>
                <a:latin typeface="隶书" charset="0"/>
                <a:ea typeface="隶书" charset="0"/>
                <a:cs typeface="隶书" charset="0"/>
              </a:rPr>
              <a:t>家族：目前已发现</a:t>
            </a:r>
            <a:r>
              <a:rPr lang="en-US" altLang="zh-CN" b="1" dirty="0">
                <a:solidFill>
                  <a:srgbClr val="000000"/>
                </a:solidFill>
                <a:latin typeface="隶书" charset="0"/>
                <a:ea typeface="隶书" charset="0"/>
                <a:cs typeface="隶书" charset="0"/>
              </a:rPr>
              <a:t>13</a:t>
            </a:r>
            <a:r>
              <a:rPr lang="zh-CN" altLang="en-US" b="1" dirty="0">
                <a:solidFill>
                  <a:srgbClr val="000000"/>
                </a:solidFill>
                <a:latin typeface="隶书" charset="0"/>
                <a:ea typeface="隶书" charset="0"/>
                <a:cs typeface="隶书" charset="0"/>
              </a:rPr>
              <a:t>种</a:t>
            </a:r>
            <a:r>
              <a:rPr lang="en-US" altLang="zh-CN" b="1" dirty="0" err="1">
                <a:solidFill>
                  <a:srgbClr val="000000"/>
                </a:solidFill>
                <a:latin typeface="隶书" charset="0"/>
                <a:ea typeface="隶书" charset="0"/>
                <a:cs typeface="隶书" charset="0"/>
              </a:rPr>
              <a:t>Caspase</a:t>
            </a:r>
            <a:r>
              <a:rPr lang="zh-CN" altLang="en-US" b="1" dirty="0">
                <a:solidFill>
                  <a:srgbClr val="000000"/>
                </a:solidFill>
                <a:latin typeface="隶书" charset="0"/>
                <a:ea typeface="隶书" charset="0"/>
                <a:cs typeface="隶书" charset="0"/>
              </a:rPr>
              <a:t>。功能上分为两类</a:t>
            </a:r>
          </a:p>
          <a:p>
            <a:pPr eaLnBrk="1" hangingPunct="1">
              <a:lnSpc>
                <a:spcPct val="90000"/>
              </a:lnSpc>
            </a:pPr>
            <a:r>
              <a:rPr lang="zh-CN" altLang="en-US" b="1" dirty="0">
                <a:solidFill>
                  <a:srgbClr val="000000"/>
                </a:solidFill>
                <a:latin typeface="隶书" charset="0"/>
                <a:ea typeface="隶书" charset="0"/>
                <a:cs typeface="隶书" charset="0"/>
              </a:rPr>
              <a:t>                                </a:t>
            </a:r>
            <a:r>
              <a:rPr lang="en-US" altLang="zh-CN" b="1" dirty="0" err="1">
                <a:solidFill>
                  <a:srgbClr val="000000"/>
                </a:solidFill>
                <a:latin typeface="隶书" charset="0"/>
                <a:ea typeface="隶书" charset="0"/>
                <a:cs typeface="隶书" charset="0"/>
              </a:rPr>
              <a:t>Caspase</a:t>
            </a:r>
            <a:r>
              <a:rPr lang="en-US" altLang="zh-CN" b="1" dirty="0">
                <a:solidFill>
                  <a:srgbClr val="000000"/>
                </a:solidFill>
                <a:latin typeface="隶书" charset="0"/>
                <a:ea typeface="隶书" charset="0"/>
                <a:cs typeface="隶书" charset="0"/>
              </a:rPr>
              <a:t>  2</a:t>
            </a:r>
            <a:r>
              <a:rPr lang="zh-CN" altLang="en-US" b="1" dirty="0">
                <a:solidFill>
                  <a:srgbClr val="000000"/>
                </a:solidFill>
                <a:latin typeface="隶书" charset="0"/>
                <a:ea typeface="隶书" charset="0"/>
                <a:cs typeface="隶书" charset="0"/>
              </a:rPr>
              <a:t>、</a:t>
            </a:r>
            <a:r>
              <a:rPr lang="en-US" altLang="zh-CN" b="1" dirty="0">
                <a:solidFill>
                  <a:srgbClr val="000000"/>
                </a:solidFill>
                <a:latin typeface="隶书" charset="0"/>
                <a:ea typeface="隶书" charset="0"/>
                <a:cs typeface="隶书" charset="0"/>
              </a:rPr>
              <a:t>8</a:t>
            </a:r>
            <a:r>
              <a:rPr lang="zh-CN" altLang="en-US" b="1" dirty="0">
                <a:solidFill>
                  <a:srgbClr val="000000"/>
                </a:solidFill>
                <a:latin typeface="隶书" charset="0"/>
                <a:ea typeface="隶书" charset="0"/>
                <a:cs typeface="隶书" charset="0"/>
              </a:rPr>
              <a:t>、</a:t>
            </a:r>
            <a:r>
              <a:rPr lang="en-US" altLang="zh-CN" b="1" dirty="0">
                <a:solidFill>
                  <a:srgbClr val="000000"/>
                </a:solidFill>
                <a:latin typeface="隶书" charset="0"/>
                <a:ea typeface="隶书" charset="0"/>
                <a:cs typeface="隶书" charset="0"/>
              </a:rPr>
              <a:t>9</a:t>
            </a:r>
            <a:r>
              <a:rPr lang="zh-CN" altLang="en-US" b="1" dirty="0">
                <a:solidFill>
                  <a:srgbClr val="000000"/>
                </a:solidFill>
                <a:latin typeface="隶书" charset="0"/>
                <a:ea typeface="隶书" charset="0"/>
                <a:cs typeface="隶书" charset="0"/>
              </a:rPr>
              <a:t>、</a:t>
            </a:r>
            <a:r>
              <a:rPr lang="en-US" altLang="zh-CN" b="1" dirty="0">
                <a:solidFill>
                  <a:srgbClr val="000000"/>
                </a:solidFill>
                <a:latin typeface="隶书" charset="0"/>
                <a:ea typeface="隶书" charset="0"/>
                <a:cs typeface="隶书" charset="0"/>
              </a:rPr>
              <a:t>10 </a:t>
            </a:r>
            <a:r>
              <a:rPr lang="zh-CN" altLang="en-US" b="1" dirty="0">
                <a:solidFill>
                  <a:srgbClr val="000000"/>
                </a:solidFill>
                <a:latin typeface="隶书" charset="0"/>
                <a:ea typeface="隶书" charset="0"/>
                <a:cs typeface="隶书" charset="0"/>
              </a:rPr>
              <a:t>启动酶</a:t>
            </a:r>
          </a:p>
          <a:p>
            <a:pPr eaLnBrk="1" hangingPunct="1">
              <a:lnSpc>
                <a:spcPct val="90000"/>
              </a:lnSpc>
            </a:pPr>
            <a:r>
              <a:rPr lang="zh-CN" altLang="en-US" b="1" dirty="0">
                <a:solidFill>
                  <a:srgbClr val="000000"/>
                </a:solidFill>
                <a:latin typeface="隶书" charset="0"/>
                <a:ea typeface="隶书" charset="0"/>
                <a:cs typeface="隶书" charset="0"/>
              </a:rPr>
              <a:t>                                </a:t>
            </a:r>
            <a:r>
              <a:rPr lang="en-US" altLang="zh-CN" b="1" dirty="0" err="1">
                <a:solidFill>
                  <a:srgbClr val="000000"/>
                </a:solidFill>
                <a:latin typeface="隶书" charset="0"/>
                <a:ea typeface="隶书" charset="0"/>
                <a:cs typeface="隶书" charset="0"/>
              </a:rPr>
              <a:t>Caspase</a:t>
            </a:r>
            <a:r>
              <a:rPr lang="en-US" altLang="zh-CN" b="1" dirty="0">
                <a:solidFill>
                  <a:srgbClr val="000000"/>
                </a:solidFill>
                <a:latin typeface="隶书" charset="0"/>
                <a:ea typeface="隶书" charset="0"/>
                <a:cs typeface="隶书" charset="0"/>
              </a:rPr>
              <a:t> 3</a:t>
            </a:r>
            <a:r>
              <a:rPr lang="zh-CN" altLang="en-US" b="1" dirty="0">
                <a:solidFill>
                  <a:srgbClr val="000000"/>
                </a:solidFill>
                <a:latin typeface="隶书" charset="0"/>
                <a:ea typeface="隶书" charset="0"/>
                <a:cs typeface="隶书" charset="0"/>
              </a:rPr>
              <a:t>、</a:t>
            </a:r>
            <a:r>
              <a:rPr lang="en-US" altLang="zh-CN" b="1" dirty="0">
                <a:solidFill>
                  <a:srgbClr val="000000"/>
                </a:solidFill>
                <a:latin typeface="隶书" charset="0"/>
                <a:ea typeface="隶书" charset="0"/>
                <a:cs typeface="隶书" charset="0"/>
              </a:rPr>
              <a:t>6</a:t>
            </a:r>
            <a:r>
              <a:rPr lang="zh-CN" altLang="en-US" b="1" dirty="0">
                <a:solidFill>
                  <a:srgbClr val="000000"/>
                </a:solidFill>
                <a:latin typeface="隶书" charset="0"/>
                <a:ea typeface="隶书" charset="0"/>
                <a:cs typeface="隶书" charset="0"/>
              </a:rPr>
              <a:t>、</a:t>
            </a:r>
            <a:r>
              <a:rPr lang="en-US" altLang="zh-CN" b="1" dirty="0">
                <a:solidFill>
                  <a:srgbClr val="000000"/>
                </a:solidFill>
                <a:latin typeface="隶书" charset="0"/>
                <a:ea typeface="隶书" charset="0"/>
                <a:cs typeface="隶书" charset="0"/>
              </a:rPr>
              <a:t>7</a:t>
            </a:r>
            <a:r>
              <a:rPr lang="zh-CN" altLang="en-US" b="1" dirty="0">
                <a:solidFill>
                  <a:srgbClr val="000000"/>
                </a:solidFill>
                <a:latin typeface="隶书" charset="0"/>
                <a:ea typeface="隶书" charset="0"/>
                <a:cs typeface="隶书" charset="0"/>
              </a:rPr>
              <a:t>、   效应酶</a:t>
            </a:r>
          </a:p>
        </p:txBody>
      </p:sp>
    </p:spTree>
    <p:extLst>
      <p:ext uri="{BB962C8B-B14F-4D97-AF65-F5344CB8AC3E}">
        <p14:creationId xmlns:p14="http://schemas.microsoft.com/office/powerpoint/2010/main" val="222794337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p:nvPr>
        </p:nvSpPr>
        <p:spPr>
          <a:xfrm>
            <a:off x="802106" y="1786021"/>
            <a:ext cx="10750551" cy="3467768"/>
          </a:xfrm>
        </p:spPr>
        <p:txBody>
          <a:bodyPr>
            <a:normAutofit/>
          </a:bodyPr>
          <a:lstStyle/>
          <a:p>
            <a:pPr algn="just" eaLnBrk="1" hangingPunct="1">
              <a:lnSpc>
                <a:spcPct val="85000"/>
              </a:lnSpc>
              <a:buFontTx/>
              <a:buNone/>
            </a:pPr>
            <a:r>
              <a:rPr lang="zh-CN" altLang="en-US" sz="2400" b="1" dirty="0">
                <a:solidFill>
                  <a:srgbClr val="3366FF"/>
                </a:solidFill>
                <a:latin typeface="隶书" charset="0"/>
                <a:ea typeface="隶书" charset="0"/>
                <a:cs typeface="隶书" charset="0"/>
              </a:rPr>
              <a:t>一、神经</a:t>
            </a:r>
            <a:r>
              <a:rPr lang="en-US" altLang="zh-CN" sz="2400" b="1" dirty="0">
                <a:solidFill>
                  <a:srgbClr val="3366FF"/>
                </a:solidFill>
                <a:latin typeface="隶书" charset="0"/>
                <a:ea typeface="隶书" charset="0"/>
                <a:cs typeface="隶书" charset="0"/>
              </a:rPr>
              <a:t>-</a:t>
            </a:r>
            <a:r>
              <a:rPr lang="zh-CN" altLang="en-US" sz="2400" b="1" dirty="0">
                <a:solidFill>
                  <a:srgbClr val="3366FF"/>
                </a:solidFill>
                <a:latin typeface="隶书" charset="0"/>
                <a:ea typeface="隶书" charset="0"/>
                <a:cs typeface="隶书" charset="0"/>
              </a:rPr>
              <a:t>内分泌</a:t>
            </a:r>
            <a:r>
              <a:rPr lang="en-US" altLang="zh-CN" sz="2400" b="1" dirty="0">
                <a:solidFill>
                  <a:srgbClr val="3366FF"/>
                </a:solidFill>
                <a:latin typeface="隶书" charset="0"/>
                <a:ea typeface="隶书" charset="0"/>
                <a:cs typeface="隶书" charset="0"/>
              </a:rPr>
              <a:t>-</a:t>
            </a:r>
            <a:r>
              <a:rPr lang="zh-CN" altLang="en-US" sz="2400" b="1" dirty="0">
                <a:solidFill>
                  <a:srgbClr val="3366FF"/>
                </a:solidFill>
                <a:latin typeface="隶书" charset="0"/>
                <a:ea typeface="隶书" charset="0"/>
                <a:cs typeface="隶书" charset="0"/>
              </a:rPr>
              <a:t>免疫网络的调节          </a:t>
            </a:r>
          </a:p>
          <a:p>
            <a:pPr algn="just" eaLnBrk="1" hangingPunct="1">
              <a:lnSpc>
                <a:spcPct val="85000"/>
              </a:lnSpc>
              <a:buFontTx/>
              <a:buNone/>
            </a:pPr>
            <a:r>
              <a:rPr lang="zh-CN" altLang="en-US" sz="2400" b="1" dirty="0">
                <a:solidFill>
                  <a:srgbClr val="3366FF"/>
                </a:solidFill>
                <a:latin typeface="隶书" charset="0"/>
                <a:ea typeface="隶书" charset="0"/>
                <a:cs typeface="隶书" charset="0"/>
              </a:rPr>
              <a:t>    </a:t>
            </a:r>
            <a:r>
              <a:rPr lang="en-US" altLang="zh-CN" sz="2400" b="1" dirty="0">
                <a:solidFill>
                  <a:srgbClr val="3366FF"/>
                </a:solidFill>
                <a:latin typeface="Arial Narrow" charset="0"/>
                <a:ea typeface="隶书" charset="0"/>
                <a:cs typeface="隶书" charset="0"/>
              </a:rPr>
              <a:t>——</a:t>
            </a:r>
            <a:r>
              <a:rPr lang="zh-CN" altLang="en-US" sz="2400" b="1" dirty="0">
                <a:solidFill>
                  <a:srgbClr val="3366FF"/>
                </a:solidFill>
                <a:latin typeface="隶书" charset="0"/>
                <a:ea typeface="隶书" charset="0"/>
                <a:cs typeface="隶书" charset="0"/>
              </a:rPr>
              <a:t>整体水平的免疫调节</a:t>
            </a:r>
          </a:p>
          <a:p>
            <a:pPr eaLnBrk="1" hangingPunct="1">
              <a:lnSpc>
                <a:spcPct val="85000"/>
              </a:lnSpc>
              <a:buFontTx/>
              <a:buNone/>
            </a:pPr>
            <a:endParaRPr lang="zh-CN" altLang="en-US" sz="2400" dirty="0">
              <a:solidFill>
                <a:srgbClr val="3366FF"/>
              </a:solidFill>
              <a:latin typeface="隶书" charset="0"/>
              <a:ea typeface="隶书" charset="0"/>
              <a:cs typeface="隶书" charset="0"/>
            </a:endParaRPr>
          </a:p>
          <a:p>
            <a:pPr lvl="1" eaLnBrk="1" hangingPunct="1">
              <a:lnSpc>
                <a:spcPct val="85000"/>
              </a:lnSpc>
            </a:pPr>
            <a:r>
              <a:rPr lang="zh-CN" altLang="en-US" dirty="0">
                <a:solidFill>
                  <a:srgbClr val="3366FF"/>
                </a:solidFill>
                <a:latin typeface="隶书" charset="0"/>
                <a:ea typeface="隶书" charset="0"/>
                <a:cs typeface="隶书" charset="0"/>
              </a:rPr>
              <a:t> 着重于免疫应答的非特异性方面。</a:t>
            </a:r>
          </a:p>
          <a:p>
            <a:pPr lvl="1" eaLnBrk="1" hangingPunct="1">
              <a:lnSpc>
                <a:spcPct val="85000"/>
              </a:lnSpc>
            </a:pPr>
            <a:r>
              <a:rPr lang="zh-CN" altLang="en-US" dirty="0">
                <a:solidFill>
                  <a:srgbClr val="3366FF"/>
                </a:solidFill>
                <a:latin typeface="隶书" charset="0"/>
                <a:ea typeface="隶书" charset="0"/>
                <a:cs typeface="隶书" charset="0"/>
              </a:rPr>
              <a:t> 神经递质</a:t>
            </a:r>
            <a:r>
              <a:rPr lang="en-US" altLang="zh-CN" dirty="0">
                <a:solidFill>
                  <a:srgbClr val="3366FF"/>
                </a:solidFill>
                <a:latin typeface="隶书" charset="0"/>
                <a:ea typeface="隶书" charset="0"/>
                <a:cs typeface="隶书" charset="0"/>
              </a:rPr>
              <a:t>/</a:t>
            </a:r>
            <a:r>
              <a:rPr lang="zh-CN" altLang="en-US" dirty="0">
                <a:solidFill>
                  <a:srgbClr val="3366FF"/>
                </a:solidFill>
                <a:latin typeface="隶书" charset="0"/>
                <a:ea typeface="隶书" charset="0"/>
                <a:cs typeface="隶书" charset="0"/>
              </a:rPr>
              <a:t>内分泌激素、受体、以及各种免疫细胞及免疫分子之间可以构成调节性网络。</a:t>
            </a:r>
            <a:endParaRPr lang="zh-CN" altLang="en-US" b="1" dirty="0">
              <a:solidFill>
                <a:srgbClr val="3366FF"/>
              </a:solidFill>
              <a:latin typeface="隶书" charset="0"/>
              <a:ea typeface="隶书" charset="0"/>
              <a:cs typeface="隶书" charset="0"/>
            </a:endParaRPr>
          </a:p>
        </p:txBody>
      </p:sp>
      <p:sp>
        <p:nvSpPr>
          <p:cNvPr id="20483" name="Text Box 3"/>
          <p:cNvSpPr txBox="1">
            <a:spLocks noChangeArrowheads="1"/>
          </p:cNvSpPr>
          <p:nvPr/>
        </p:nvSpPr>
        <p:spPr bwMode="auto">
          <a:xfrm>
            <a:off x="1727201" y="625475"/>
            <a:ext cx="6454211" cy="584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a:solidFill>
                  <a:schemeClr val="tx1"/>
                </a:solidFill>
                <a:latin typeface="Arial" charset="0"/>
                <a:ea typeface="宋体" charset="0"/>
                <a:cs typeface="宋体" charset="0"/>
              </a:defRPr>
            </a:lvl1pPr>
            <a:lvl2pPr marL="742950" indent="-285750" eaLnBrk="0" hangingPunct="0">
              <a:defRPr sz="2400">
                <a:solidFill>
                  <a:schemeClr val="tx1"/>
                </a:solidFill>
                <a:latin typeface="Arial" charset="0"/>
                <a:ea typeface="宋体" charset="0"/>
              </a:defRPr>
            </a:lvl2pPr>
            <a:lvl3pPr marL="1143000" indent="-228600" eaLnBrk="0" hangingPunct="0">
              <a:defRPr sz="2400">
                <a:solidFill>
                  <a:schemeClr val="tx1"/>
                </a:solidFill>
                <a:latin typeface="Arial" charset="0"/>
                <a:ea typeface="宋体" charset="0"/>
              </a:defRPr>
            </a:lvl3pPr>
            <a:lvl4pPr marL="1600200" indent="-228600" eaLnBrk="0" hangingPunct="0">
              <a:defRPr sz="2400">
                <a:solidFill>
                  <a:schemeClr val="tx1"/>
                </a:solidFill>
                <a:latin typeface="Arial" charset="0"/>
                <a:ea typeface="宋体" charset="0"/>
              </a:defRPr>
            </a:lvl4pPr>
            <a:lvl5pPr marL="2057400" indent="-228600" eaLnBrk="0" hangingPunct="0">
              <a:defRPr sz="2400">
                <a:solidFill>
                  <a:schemeClr val="tx1"/>
                </a:solidFill>
                <a:latin typeface="Arial" charset="0"/>
                <a:ea typeface="宋体" charset="0"/>
              </a:defRPr>
            </a:lvl5pPr>
            <a:lvl6pPr marL="2514600" indent="-228600" eaLnBrk="0" fontAlgn="base" hangingPunct="0">
              <a:spcBef>
                <a:spcPct val="0"/>
              </a:spcBef>
              <a:spcAft>
                <a:spcPct val="0"/>
              </a:spcAft>
              <a:defRPr sz="2400">
                <a:solidFill>
                  <a:schemeClr val="tx1"/>
                </a:solidFill>
                <a:latin typeface="Arial" charset="0"/>
                <a:ea typeface="宋体" charset="0"/>
              </a:defRPr>
            </a:lvl6pPr>
            <a:lvl7pPr marL="2971800" indent="-228600" eaLnBrk="0" fontAlgn="base" hangingPunct="0">
              <a:spcBef>
                <a:spcPct val="0"/>
              </a:spcBef>
              <a:spcAft>
                <a:spcPct val="0"/>
              </a:spcAft>
              <a:defRPr sz="2400">
                <a:solidFill>
                  <a:schemeClr val="tx1"/>
                </a:solidFill>
                <a:latin typeface="Arial" charset="0"/>
                <a:ea typeface="宋体" charset="0"/>
              </a:defRPr>
            </a:lvl7pPr>
            <a:lvl8pPr marL="3429000" indent="-228600" eaLnBrk="0" fontAlgn="base" hangingPunct="0">
              <a:spcBef>
                <a:spcPct val="0"/>
              </a:spcBef>
              <a:spcAft>
                <a:spcPct val="0"/>
              </a:spcAft>
              <a:defRPr sz="2400">
                <a:solidFill>
                  <a:schemeClr val="tx1"/>
                </a:solidFill>
                <a:latin typeface="Arial" charset="0"/>
                <a:ea typeface="宋体" charset="0"/>
              </a:defRPr>
            </a:lvl8pPr>
            <a:lvl9pPr marL="3886200" indent="-228600" eaLnBrk="0" fontAlgn="base" hangingPunct="0">
              <a:spcBef>
                <a:spcPct val="0"/>
              </a:spcBef>
              <a:spcAft>
                <a:spcPct val="0"/>
              </a:spcAft>
              <a:defRPr sz="2400">
                <a:solidFill>
                  <a:schemeClr val="tx1"/>
                </a:solidFill>
                <a:latin typeface="Arial" charset="0"/>
                <a:ea typeface="宋体" charset="0"/>
              </a:defRPr>
            </a:lvl9pPr>
          </a:lstStyle>
          <a:p>
            <a:pPr eaLnBrk="1" hangingPunct="1">
              <a:spcBef>
                <a:spcPct val="20000"/>
              </a:spcBef>
              <a:buClr>
                <a:schemeClr val="folHlink"/>
              </a:buClr>
              <a:buSzPct val="60000"/>
              <a:buFont typeface="Wingdings" charset="0"/>
              <a:buNone/>
            </a:pPr>
            <a:r>
              <a:rPr lang="zh-CN" altLang="en-US" sz="3200" b="1" dirty="0">
                <a:solidFill>
                  <a:srgbClr val="000000"/>
                </a:solidFill>
                <a:latin typeface="Tahoma" charset="0"/>
                <a:ea typeface="隶书" charset="0"/>
                <a:cs typeface="Arial" charset="0"/>
              </a:rPr>
              <a:t>第三节 整体和群体水平的免疫调节</a:t>
            </a:r>
            <a:endParaRPr lang="zh-CN" altLang="en-US" sz="3200" dirty="0">
              <a:solidFill>
                <a:srgbClr val="000000"/>
              </a:solidFill>
              <a:latin typeface="Tahoma" charset="0"/>
              <a:ea typeface="隶书" charset="0"/>
              <a:cs typeface="Arial" charset="0"/>
            </a:endParaRPr>
          </a:p>
        </p:txBody>
      </p:sp>
    </p:spTree>
    <p:extLst>
      <p:ext uri="{BB962C8B-B14F-4D97-AF65-F5344CB8AC3E}">
        <p14:creationId xmlns:p14="http://schemas.microsoft.com/office/powerpoint/2010/main" val="25285843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6856F7C-51A4-464D-BE0A-35AD20493955}"/>
              </a:ext>
            </a:extLst>
          </p:cNvPr>
          <p:cNvSpPr>
            <a:spLocks noGrp="1"/>
          </p:cNvSpPr>
          <p:nvPr>
            <p:ph type="title"/>
          </p:nvPr>
        </p:nvSpPr>
        <p:spPr>
          <a:xfrm>
            <a:off x="838200" y="125928"/>
            <a:ext cx="10515600" cy="1325563"/>
          </a:xfrm>
        </p:spPr>
        <p:txBody>
          <a:bodyPr/>
          <a:lstStyle/>
          <a:p>
            <a:r>
              <a:rPr lang="zh-CN" altLang="en-US" dirty="0">
                <a:latin typeface="宋体" panose="02010600030101010101" pitchFamily="2" charset="-122"/>
                <a:ea typeface="宋体" panose="02010600030101010101" pitchFamily="2" charset="-122"/>
              </a:rPr>
              <a:t>整体和群体水平的免疫调节</a:t>
            </a:r>
          </a:p>
        </p:txBody>
      </p:sp>
      <p:sp>
        <p:nvSpPr>
          <p:cNvPr id="3" name="内容占位符 2">
            <a:extLst>
              <a:ext uri="{FF2B5EF4-FFF2-40B4-BE49-F238E27FC236}">
                <a16:creationId xmlns="" xmlns:a16="http://schemas.microsoft.com/office/drawing/2014/main" id="{96CFEB3D-2593-4037-9B01-3FC45631C8D9}"/>
              </a:ext>
            </a:extLst>
          </p:cNvPr>
          <p:cNvSpPr>
            <a:spLocks noGrp="1"/>
          </p:cNvSpPr>
          <p:nvPr>
            <p:ph idx="1"/>
          </p:nvPr>
        </p:nvSpPr>
        <p:spPr>
          <a:xfrm>
            <a:off x="838200" y="1222631"/>
            <a:ext cx="10515600" cy="4412738"/>
          </a:xfrm>
        </p:spPr>
        <p:txBody>
          <a:bodyPr/>
          <a:lstStyle/>
          <a:p>
            <a:pPr marL="0" indent="0">
              <a:buNone/>
            </a:pPr>
            <a:r>
              <a:rPr lang="zh-CN" altLang="en-US" sz="2400" dirty="0">
                <a:latin typeface="宋体" panose="02010600030101010101" pitchFamily="2" charset="-122"/>
                <a:ea typeface="宋体" panose="02010600030101010101" pitchFamily="2" charset="-122"/>
              </a:rPr>
              <a:t>（一</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神经</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内分泌</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免疫调节网络</a:t>
            </a:r>
          </a:p>
        </p:txBody>
      </p:sp>
      <p:sp>
        <p:nvSpPr>
          <p:cNvPr id="4" name="文本框 3">
            <a:extLst>
              <a:ext uri="{FF2B5EF4-FFF2-40B4-BE49-F238E27FC236}">
                <a16:creationId xmlns="" xmlns:a16="http://schemas.microsoft.com/office/drawing/2014/main" id="{85F212CD-8D04-4B07-8487-6E6DADCE38F5}"/>
              </a:ext>
            </a:extLst>
          </p:cNvPr>
          <p:cNvSpPr txBox="1"/>
          <p:nvPr/>
        </p:nvSpPr>
        <p:spPr>
          <a:xfrm>
            <a:off x="930226" y="1646641"/>
            <a:ext cx="10331548" cy="2803844"/>
          </a:xfrm>
          <a:prstGeom prst="rect">
            <a:avLst/>
          </a:prstGeom>
          <a:noFill/>
        </p:spPr>
        <p:txBody>
          <a:bodyPr wrap="square" rtlCol="0">
            <a:spAutoFit/>
          </a:bodyPr>
          <a:lstStyle/>
          <a:p>
            <a:pPr>
              <a:lnSpc>
                <a:spcPct val="90000"/>
              </a:lnSpc>
              <a:spcBef>
                <a:spcPts val="1000"/>
              </a:spcBef>
            </a:pPr>
            <a:r>
              <a:rPr lang="zh-CN" altLang="en-US" sz="2400" dirty="0">
                <a:latin typeface="宋体" panose="02010600030101010101" pitchFamily="2" charset="-122"/>
                <a:ea typeface="宋体" panose="02010600030101010101" pitchFamily="2" charset="-122"/>
              </a:rPr>
              <a:t> </a:t>
            </a:r>
          </a:p>
          <a:p>
            <a:pPr>
              <a:lnSpc>
                <a:spcPct val="90000"/>
              </a:lnSpc>
              <a:spcBef>
                <a:spcPts val="1000"/>
              </a:spcBef>
            </a:pPr>
            <a:r>
              <a:rPr lang="zh-CN" altLang="en-US" sz="2400" dirty="0">
                <a:latin typeface="宋体" panose="02010600030101010101" pitchFamily="2" charset="-122"/>
                <a:ea typeface="宋体" panose="02010600030101010101" pitchFamily="2" charset="-122"/>
              </a:rPr>
              <a:t>免疫系统可受机体其他器官系统调节和影响 ，尤以神经</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内分泌系统的调节作用最为重要 。例如：精神紧张 、心理压力 、内分泌失调等均可直接或间接影响免疫系统功能状态 。 整体水平的免疫调节即指神经</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内分泌</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免疫系统的网络调节。</a:t>
            </a:r>
          </a:p>
          <a:p>
            <a:pPr>
              <a:lnSpc>
                <a:spcPct val="90000"/>
              </a:lnSpc>
              <a:spcBef>
                <a:spcPts val="1000"/>
              </a:spcBef>
            </a:pPr>
            <a:endParaRPr lang="zh-CN" altLang="en-US" sz="2400" dirty="0">
              <a:latin typeface="宋体" panose="02010600030101010101" pitchFamily="2" charset="-122"/>
              <a:ea typeface="宋体" panose="02010600030101010101" pitchFamily="2" charset="-122"/>
            </a:endParaRPr>
          </a:p>
          <a:p>
            <a:pPr>
              <a:lnSpc>
                <a:spcPct val="90000"/>
              </a:lnSpc>
              <a:spcBef>
                <a:spcPts val="1000"/>
              </a:spcBef>
            </a:pPr>
            <a:endParaRPr lang="zh-CN" altLang="en-US" sz="2400" dirty="0">
              <a:latin typeface="宋体" panose="02010600030101010101" pitchFamily="2" charset="-122"/>
              <a:ea typeface="宋体" panose="02010600030101010101" pitchFamily="2" charset="-122"/>
            </a:endParaRPr>
          </a:p>
        </p:txBody>
      </p:sp>
      <p:pic>
        <p:nvPicPr>
          <p:cNvPr id="6" name="内容占位符 3">
            <a:extLst>
              <a:ext uri="{FF2B5EF4-FFF2-40B4-BE49-F238E27FC236}">
                <a16:creationId xmlns="" xmlns:a16="http://schemas.microsoft.com/office/drawing/2014/main" id="{6E7AD951-9B6C-4B6B-A6D6-78B9FD8D55F2}"/>
              </a:ext>
            </a:extLst>
          </p:cNvPr>
          <p:cNvPicPr>
            <a:picLocks noChangeAspect="1"/>
          </p:cNvPicPr>
          <p:nvPr/>
        </p:nvPicPr>
        <p:blipFill>
          <a:blip r:embed="rId2"/>
          <a:stretch>
            <a:fillRect/>
          </a:stretch>
        </p:blipFill>
        <p:spPr>
          <a:xfrm>
            <a:off x="3599132" y="3097529"/>
            <a:ext cx="4769026" cy="3760471"/>
          </a:xfrm>
          <a:prstGeom prst="rect">
            <a:avLst/>
          </a:prstGeom>
        </p:spPr>
      </p:pic>
    </p:spTree>
    <p:extLst>
      <p:ext uri="{BB962C8B-B14F-4D97-AF65-F5344CB8AC3E}">
        <p14:creationId xmlns:p14="http://schemas.microsoft.com/office/powerpoint/2010/main" val="8305646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ChangeArrowheads="1"/>
          </p:cNvSpPr>
          <p:nvPr/>
        </p:nvSpPr>
        <p:spPr bwMode="auto">
          <a:xfrm>
            <a:off x="2844800" y="877304"/>
            <a:ext cx="6436784"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sz="2800" b="1" dirty="0">
                <a:solidFill>
                  <a:srgbClr val="3366FF"/>
                </a:solidFill>
                <a:effectLst>
                  <a:outerShdw blurRad="38100" dist="38100" dir="2700000" algn="tl">
                    <a:srgbClr val="DDDDDD"/>
                  </a:outerShdw>
                </a:effectLst>
                <a:latin typeface="Times New Roman" charset="0"/>
                <a:ea typeface="隶书" charset="0"/>
                <a:cs typeface="隶书" charset="0"/>
              </a:rPr>
              <a:t>免疫细胞产生的神经内分泌肽</a:t>
            </a:r>
          </a:p>
        </p:txBody>
      </p:sp>
      <p:graphicFrame>
        <p:nvGraphicFramePr>
          <p:cNvPr id="199745" name="Group 65"/>
          <p:cNvGraphicFramePr>
            <a:graphicFrameLocks noGrp="1"/>
          </p:cNvGraphicFramePr>
          <p:nvPr>
            <p:extLst>
              <p:ext uri="{D42A27DB-BD31-4B8C-83A1-F6EECF244321}">
                <p14:modId xmlns:p14="http://schemas.microsoft.com/office/powerpoint/2010/main" val="3826885037"/>
              </p:ext>
            </p:extLst>
          </p:nvPr>
        </p:nvGraphicFramePr>
        <p:xfrm>
          <a:off x="406400" y="2209800"/>
          <a:ext cx="11480800" cy="2835376"/>
        </p:xfrm>
        <a:graphic>
          <a:graphicData uri="http://schemas.openxmlformats.org/drawingml/2006/table">
            <a:tbl>
              <a:tblPr/>
              <a:tblGrid>
                <a:gridCol w="2772833"/>
                <a:gridCol w="2853267"/>
                <a:gridCol w="2984500"/>
                <a:gridCol w="2870200"/>
              </a:tblGrid>
              <a:tr h="3349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3366FF"/>
                          </a:solidFill>
                          <a:effectLst/>
                          <a:latin typeface="隶书" charset="0"/>
                          <a:ea typeface="隶书" charset="0"/>
                          <a:cs typeface="隶书" charset="0"/>
                        </a:rPr>
                        <a:t>名称</a:t>
                      </a:r>
                    </a:p>
                  </a:txBody>
                  <a:tcPr marL="121920" marR="121920" marT="45730" marB="45730" anchor="ctr" horzOverflow="overflow">
                    <a:lnL>
                      <a:noFill/>
                    </a:lnL>
                    <a:lnR>
                      <a:noFill/>
                    </a:lnR>
                    <a:lnT w="9525" cap="flat" cmpd="sng" algn="ctr">
                      <a:solidFill>
                        <a:srgbClr val="000000"/>
                      </a:solidFill>
                      <a:prstDash val="solid"/>
                      <a:round/>
                      <a:headEnd type="none" w="med" len="med"/>
                      <a:tailEnd type="none" w="med" len="med"/>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3366FF"/>
                          </a:solidFill>
                          <a:effectLst/>
                          <a:latin typeface="隶书" charset="0"/>
                          <a:ea typeface="隶书" charset="0"/>
                          <a:cs typeface="隶书" charset="0"/>
                        </a:rPr>
                        <a:t>产生细胞</a:t>
                      </a:r>
                    </a:p>
                  </a:txBody>
                  <a:tcPr marL="121920" marR="121920" marT="45730" marB="45730" anchor="ctr" horzOverflow="overflow">
                    <a:lnL>
                      <a:noFill/>
                    </a:lnL>
                    <a:lnR>
                      <a:noFill/>
                    </a:lnR>
                    <a:lnT w="9525" cap="flat" cmpd="sng" algn="ctr">
                      <a:solidFill>
                        <a:srgbClr val="000000"/>
                      </a:solidFill>
                      <a:prstDash val="solid"/>
                      <a:round/>
                      <a:headEnd type="none" w="med" len="med"/>
                      <a:tailEnd type="none" w="med" len="med"/>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3366FF"/>
                          </a:solidFill>
                          <a:effectLst/>
                          <a:latin typeface="隶书" charset="0"/>
                          <a:ea typeface="隶书" charset="0"/>
                          <a:cs typeface="隶书" charset="0"/>
                        </a:rPr>
                        <a:t>名称</a:t>
                      </a:r>
                    </a:p>
                  </a:txBody>
                  <a:tcPr marL="121920" marR="121920" marT="45730" marB="45730" anchor="ctr" horzOverflow="overflow">
                    <a:lnL>
                      <a:noFill/>
                    </a:lnL>
                    <a:lnR>
                      <a:noFill/>
                    </a:lnR>
                    <a:lnT w="9525" cap="flat" cmpd="sng" algn="ctr">
                      <a:solidFill>
                        <a:srgbClr val="000000"/>
                      </a:solidFill>
                      <a:prstDash val="solid"/>
                      <a:round/>
                      <a:headEnd type="none" w="med" len="med"/>
                      <a:tailEnd type="none" w="med" len="med"/>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3366FF"/>
                          </a:solidFill>
                          <a:effectLst/>
                          <a:latin typeface="隶书" charset="0"/>
                          <a:ea typeface="隶书" charset="0"/>
                          <a:cs typeface="隶书" charset="0"/>
                        </a:rPr>
                        <a:t>产生细胞</a:t>
                      </a:r>
                    </a:p>
                  </a:txBody>
                  <a:tcPr marL="121920" marR="121920" marT="45730" marB="45730" anchor="ctr" horzOverflow="overflow">
                    <a:lnL>
                      <a:noFill/>
                    </a:lnL>
                    <a:lnR>
                      <a:noFill/>
                    </a:lnR>
                    <a:lnT w="9525" cap="flat" cmpd="sng" algn="ctr">
                      <a:solidFill>
                        <a:srgbClr val="000000"/>
                      </a:solidFill>
                      <a:prstDash val="solid"/>
                      <a:round/>
                      <a:headEnd type="none" w="med" len="med"/>
                      <a:tailEnd type="none" w="med" len="med"/>
                    </a:lnT>
                    <a:lnB w="12700" cap="flat" cmpd="sng" algn="ctr">
                      <a:solidFill>
                        <a:schemeClr val="tx1"/>
                      </a:solidFill>
                      <a:prstDash val="solid"/>
                      <a:miter lim="800000"/>
                      <a:headEnd type="none" w="sm" len="sm"/>
                      <a:tailEnd type="none" w="sm" len="sm"/>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3366FF"/>
                          </a:solidFill>
                          <a:effectLst/>
                          <a:latin typeface="隶书" charset="0"/>
                          <a:ea typeface="隶书" charset="0"/>
                          <a:cs typeface="隶书" charset="0"/>
                        </a:rPr>
                        <a:t>促肾上腺皮质激素</a:t>
                      </a:r>
                    </a:p>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rgbClr val="3366FF"/>
                          </a:solidFill>
                          <a:effectLst/>
                          <a:latin typeface="隶书" charset="0"/>
                          <a:ea typeface="隶书" charset="0"/>
                          <a:cs typeface="隶书" charset="0"/>
                        </a:rPr>
                        <a:t> （</a:t>
                      </a:r>
                      <a:r>
                        <a:rPr kumimoji="1" lang="en-US" altLang="zh-CN" sz="1600" b="1" i="0" u="none" strike="noStrike" cap="none" normalizeH="0" baseline="0">
                          <a:ln>
                            <a:noFill/>
                          </a:ln>
                          <a:solidFill>
                            <a:srgbClr val="3366FF"/>
                          </a:solidFill>
                          <a:effectLst/>
                          <a:latin typeface="隶书" charset="0"/>
                          <a:ea typeface="隶书" charset="0"/>
                          <a:cs typeface="隶书" charset="0"/>
                        </a:rPr>
                        <a:t>ACTH</a:t>
                      </a:r>
                      <a:r>
                        <a:rPr kumimoji="1" lang="zh-CN" altLang="en-US" sz="1600" b="1" i="0" u="none" strike="noStrike" cap="none" normalizeH="0" baseline="0">
                          <a:ln>
                            <a:noFill/>
                          </a:ln>
                          <a:solidFill>
                            <a:srgbClr val="3366FF"/>
                          </a:solidFill>
                          <a:effectLst/>
                          <a:latin typeface="隶书" charset="0"/>
                          <a:ea typeface="隶书" charset="0"/>
                          <a:cs typeface="隶书" charset="0"/>
                        </a:rPr>
                        <a:t>）</a:t>
                      </a:r>
                    </a:p>
                  </a:txBody>
                  <a:tcPr marL="121920" marR="121920" marT="45730" marB="45730" anchor="ctr" horzOverflow="overflow">
                    <a:lnL>
                      <a:noFill/>
                    </a:lnL>
                    <a:lnR>
                      <a:noFill/>
                    </a:lnR>
                    <a:lnT w="12700" cap="flat" cmpd="sng" algn="ctr">
                      <a:solidFill>
                        <a:schemeClr val="tx1"/>
                      </a:solidFill>
                      <a:prstDash val="solid"/>
                      <a:miter lim="800000"/>
                      <a:headEnd type="none" w="sm" len="sm"/>
                      <a:tailEnd type="none" w="sm" len="sm"/>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3366FF"/>
                          </a:solidFill>
                          <a:effectLst/>
                          <a:latin typeface="隶书" charset="0"/>
                          <a:ea typeface="隶书" charset="0"/>
                          <a:cs typeface="隶书" charset="0"/>
                        </a:rPr>
                        <a:t>淋巴细胞和巨噬细胞</a:t>
                      </a:r>
                    </a:p>
                  </a:txBody>
                  <a:tcPr marL="121920" marR="121920" marT="45730" marB="45730" anchor="ctr" horzOverflow="overflow">
                    <a:lnL>
                      <a:noFill/>
                    </a:lnL>
                    <a:lnR>
                      <a:noFill/>
                    </a:lnR>
                    <a:lnT w="12700" cap="flat" cmpd="sng" algn="ctr">
                      <a:solidFill>
                        <a:schemeClr val="tx1"/>
                      </a:solidFill>
                      <a:prstDash val="solid"/>
                      <a:miter lim="800000"/>
                      <a:headEnd type="none" w="sm" len="sm"/>
                      <a:tailEnd type="none" w="sm" len="sm"/>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3366FF"/>
                          </a:solidFill>
                          <a:effectLst/>
                          <a:latin typeface="隶书" charset="0"/>
                          <a:ea typeface="隶书" charset="0"/>
                          <a:cs typeface="隶书" charset="0"/>
                        </a:rPr>
                        <a:t>生长抑制素</a:t>
                      </a:r>
                    </a:p>
                  </a:txBody>
                  <a:tcPr marL="121920" marR="121920" marT="45730" marB="45730" anchor="ctr" horzOverflow="overflow">
                    <a:lnL>
                      <a:noFill/>
                    </a:lnL>
                    <a:lnR>
                      <a:noFill/>
                    </a:lnR>
                    <a:lnT w="12700" cap="flat" cmpd="sng" algn="ctr">
                      <a:solidFill>
                        <a:schemeClr val="tx1"/>
                      </a:solidFill>
                      <a:prstDash val="solid"/>
                      <a:miter lim="800000"/>
                      <a:headEnd type="none" w="sm" len="sm"/>
                      <a:tailEnd type="none" w="sm" len="sm"/>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3366FF"/>
                          </a:solidFill>
                          <a:effectLst/>
                          <a:latin typeface="隶书" charset="0"/>
                          <a:ea typeface="隶书" charset="0"/>
                          <a:cs typeface="隶书" charset="0"/>
                        </a:rPr>
                        <a:t>单核细胞、肥大细胞、多形核白细胞</a:t>
                      </a:r>
                    </a:p>
                  </a:txBody>
                  <a:tcPr marL="121920" marR="121920" marT="45730" marB="45730" anchor="ctr" horzOverflow="overflow">
                    <a:lnL>
                      <a:noFill/>
                    </a:lnL>
                    <a:lnR>
                      <a:noFill/>
                    </a:lnR>
                    <a:lnT w="12700" cap="flat" cmpd="sng" algn="ctr">
                      <a:solidFill>
                        <a:schemeClr val="tx1"/>
                      </a:solidFill>
                      <a:prstDash val="solid"/>
                      <a:miter lim="800000"/>
                      <a:headEnd type="none" w="sm" len="sm"/>
                      <a:tailEnd type="none" w="sm" len="sm"/>
                    </a:lnT>
                    <a:lnB>
                      <a:noFill/>
                    </a:lnB>
                    <a:lnTlToBr>
                      <a:noFill/>
                    </a:lnTlToBr>
                    <a:lnBlToTr>
                      <a:noFill/>
                    </a:lnBlToTr>
                    <a:noFill/>
                  </a:tcPr>
                </a:tc>
              </a:tr>
              <a:tr h="3349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3366FF"/>
                          </a:solidFill>
                          <a:effectLst/>
                          <a:latin typeface="隶书" charset="0"/>
                          <a:ea typeface="隶书" charset="0"/>
                          <a:cs typeface="隶书" charset="0"/>
                        </a:rPr>
                        <a:t>内啡肽</a:t>
                      </a:r>
                    </a:p>
                  </a:txBody>
                  <a:tcPr marL="121920" marR="121920" marT="45730" marB="4573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3366FF"/>
                          </a:solidFill>
                          <a:effectLst/>
                          <a:latin typeface="隶书" charset="0"/>
                          <a:ea typeface="隶书" charset="0"/>
                          <a:cs typeface="隶书" charset="0"/>
                        </a:rPr>
                        <a:t>淋巴细胞、巨噬细胞</a:t>
                      </a:r>
                    </a:p>
                  </a:txBody>
                  <a:tcPr marL="121920" marR="121920" marT="45730" marB="4573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3366FF"/>
                          </a:solidFill>
                          <a:effectLst/>
                          <a:latin typeface="隶书" charset="0"/>
                          <a:ea typeface="隶书" charset="0"/>
                          <a:cs typeface="隶书" charset="0"/>
                        </a:rPr>
                        <a:t>脑啡肽</a:t>
                      </a:r>
                    </a:p>
                  </a:txBody>
                  <a:tcPr marL="121920" marR="121920" marT="45730" marB="4573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3366FF"/>
                          </a:solidFill>
                          <a:effectLst/>
                          <a:latin typeface="隶书" charset="0"/>
                          <a:ea typeface="隶书" charset="0"/>
                          <a:cs typeface="隶书" charset="0"/>
                        </a:rPr>
                        <a:t>辅助性</a:t>
                      </a:r>
                      <a:r>
                        <a:rPr kumimoji="1" lang="en-US" altLang="zh-CN" sz="1600" b="1" i="0" u="none" strike="noStrike" cap="none" normalizeH="0" baseline="0">
                          <a:ln>
                            <a:noFill/>
                          </a:ln>
                          <a:solidFill>
                            <a:srgbClr val="3366FF"/>
                          </a:solidFill>
                          <a:effectLst/>
                          <a:latin typeface="隶书" charset="0"/>
                          <a:ea typeface="隶书" charset="0"/>
                          <a:cs typeface="隶书" charset="0"/>
                        </a:rPr>
                        <a:t>T</a:t>
                      </a:r>
                      <a:r>
                        <a:rPr kumimoji="1" lang="zh-CN" altLang="en-US" sz="1600" b="1" i="0" u="none" strike="noStrike" cap="none" normalizeH="0" baseline="0">
                          <a:ln>
                            <a:noFill/>
                          </a:ln>
                          <a:solidFill>
                            <a:srgbClr val="3366FF"/>
                          </a:solidFill>
                          <a:effectLst/>
                          <a:latin typeface="隶书" charset="0"/>
                          <a:ea typeface="隶书" charset="0"/>
                          <a:cs typeface="隶书" charset="0"/>
                        </a:rPr>
                        <a:t>细胞</a:t>
                      </a:r>
                    </a:p>
                  </a:txBody>
                  <a:tcPr marL="121920" marR="121920" marT="45730" marB="45730" anchor="ctr" horzOverflow="overflow">
                    <a:lnL>
                      <a:noFill/>
                    </a:lnL>
                    <a:lnR>
                      <a:noFill/>
                    </a:lnR>
                    <a:lnT>
                      <a:noFill/>
                    </a:lnT>
                    <a:lnB>
                      <a:noFill/>
                    </a:lnB>
                    <a:lnTlToBr>
                      <a:noFill/>
                    </a:lnTlToBr>
                    <a:lnBlToTr>
                      <a:noFill/>
                    </a:lnBlToTr>
                    <a:noFill/>
                  </a:tcPr>
                </a:tc>
              </a:tr>
              <a:tr h="3349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3366FF"/>
                          </a:solidFill>
                          <a:effectLst/>
                          <a:latin typeface="隶书" charset="0"/>
                          <a:ea typeface="隶书" charset="0"/>
                          <a:cs typeface="隶书" charset="0"/>
                        </a:rPr>
                        <a:t>生长激素</a:t>
                      </a:r>
                    </a:p>
                  </a:txBody>
                  <a:tcPr marL="121920" marR="121920" marT="45730" marB="4573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3366FF"/>
                          </a:solidFill>
                          <a:effectLst/>
                          <a:latin typeface="隶书" charset="0"/>
                          <a:ea typeface="隶书" charset="0"/>
                          <a:cs typeface="隶书" charset="0"/>
                        </a:rPr>
                        <a:t>淋巴细胞</a:t>
                      </a:r>
                    </a:p>
                  </a:txBody>
                  <a:tcPr marL="121920" marR="121920" marT="45730" marB="4573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3366FF"/>
                          </a:solidFill>
                          <a:effectLst/>
                          <a:latin typeface="隶书" charset="0"/>
                          <a:ea typeface="隶书" charset="0"/>
                          <a:cs typeface="隶书" charset="0"/>
                        </a:rPr>
                        <a:t>精氨酸升压素（</a:t>
                      </a:r>
                      <a:r>
                        <a:rPr kumimoji="1" lang="en-US" altLang="zh-CN" sz="1600" b="1" i="0" u="none" strike="noStrike" cap="none" normalizeH="0" baseline="0">
                          <a:ln>
                            <a:noFill/>
                          </a:ln>
                          <a:solidFill>
                            <a:srgbClr val="3366FF"/>
                          </a:solidFill>
                          <a:effectLst/>
                          <a:latin typeface="隶书" charset="0"/>
                          <a:ea typeface="隶书" charset="0"/>
                          <a:cs typeface="隶书" charset="0"/>
                        </a:rPr>
                        <a:t>AVP</a:t>
                      </a:r>
                      <a:r>
                        <a:rPr kumimoji="1" lang="zh-CN" altLang="en-US" sz="1600" b="1" i="0" u="none" strike="noStrike" cap="none" normalizeH="0" baseline="0">
                          <a:ln>
                            <a:noFill/>
                          </a:ln>
                          <a:solidFill>
                            <a:srgbClr val="3366FF"/>
                          </a:solidFill>
                          <a:effectLst/>
                          <a:latin typeface="隶书" charset="0"/>
                          <a:ea typeface="隶书" charset="0"/>
                          <a:cs typeface="隶书" charset="0"/>
                        </a:rPr>
                        <a:t>）</a:t>
                      </a:r>
                    </a:p>
                  </a:txBody>
                  <a:tcPr marL="121920" marR="121920" marT="45730" marB="4573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3366FF"/>
                          </a:solidFill>
                          <a:effectLst/>
                          <a:latin typeface="隶书" charset="0"/>
                          <a:ea typeface="隶书" charset="0"/>
                          <a:cs typeface="隶书" charset="0"/>
                        </a:rPr>
                        <a:t>胸腺上皮细胞</a:t>
                      </a:r>
                    </a:p>
                  </a:txBody>
                  <a:tcPr marL="121920" marR="121920" marT="45730" marB="45730" anchor="ctr" horzOverflow="overflow">
                    <a:lnL>
                      <a:noFill/>
                    </a:lnL>
                    <a:lnR>
                      <a:noFill/>
                    </a:lnR>
                    <a:lnT>
                      <a:noFill/>
                    </a:lnT>
                    <a:lnB>
                      <a:noFill/>
                    </a:lnB>
                    <a:lnTlToBr>
                      <a:noFill/>
                    </a:lnTlToBr>
                    <a:lnBlToTr>
                      <a:noFill/>
                    </a:lnBlToTr>
                    <a:noFill/>
                  </a:tcPr>
                </a:tc>
              </a:tr>
              <a:tr h="3349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3366FF"/>
                          </a:solidFill>
                          <a:effectLst/>
                          <a:latin typeface="隶书" charset="0"/>
                          <a:ea typeface="隶书" charset="0"/>
                          <a:cs typeface="隶书" charset="0"/>
                        </a:rPr>
                        <a:t>生乳素</a:t>
                      </a:r>
                    </a:p>
                  </a:txBody>
                  <a:tcPr marL="121920" marR="121920" marT="45730" marB="4573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3366FF"/>
                          </a:solidFill>
                          <a:effectLst/>
                          <a:latin typeface="隶书" charset="0"/>
                          <a:ea typeface="隶书" charset="0"/>
                          <a:cs typeface="隶书" charset="0"/>
                        </a:rPr>
                        <a:t>淋巴细胞</a:t>
                      </a:r>
                    </a:p>
                  </a:txBody>
                  <a:tcPr marL="121920" marR="121920" marT="45730" marB="4573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3366FF"/>
                          </a:solidFill>
                          <a:effectLst/>
                          <a:latin typeface="隶书" charset="0"/>
                          <a:ea typeface="隶书" charset="0"/>
                          <a:cs typeface="隶书" charset="0"/>
                        </a:rPr>
                        <a:t>催产素</a:t>
                      </a:r>
                    </a:p>
                  </a:txBody>
                  <a:tcPr marL="121920" marR="121920" marT="45730" marB="4573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3366FF"/>
                          </a:solidFill>
                          <a:effectLst/>
                          <a:latin typeface="隶书" charset="0"/>
                          <a:ea typeface="隶书" charset="0"/>
                          <a:cs typeface="隶书" charset="0"/>
                        </a:rPr>
                        <a:t>胸腺上皮细胞</a:t>
                      </a:r>
                    </a:p>
                  </a:txBody>
                  <a:tcPr marL="121920" marR="121920" marT="45730" marB="45730" anchor="ctr" horzOverflow="overflow">
                    <a:lnL>
                      <a:noFill/>
                    </a:lnL>
                    <a:lnR>
                      <a:noFill/>
                    </a:lnR>
                    <a:lnT>
                      <a:noFill/>
                    </a:lnT>
                    <a:lnB>
                      <a:noFill/>
                    </a:lnB>
                    <a:lnTlToBr>
                      <a:noFill/>
                    </a:lnTlToBr>
                    <a:lnBlToTr>
                      <a:noFill/>
                    </a:lnBlToTr>
                    <a:noFill/>
                  </a:tcPr>
                </a:tc>
              </a:tr>
              <a:tr h="3349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3366FF"/>
                          </a:solidFill>
                          <a:effectLst/>
                          <a:latin typeface="隶书" charset="0"/>
                          <a:ea typeface="隶书" charset="0"/>
                          <a:cs typeface="隶书" charset="0"/>
                        </a:rPr>
                        <a:t>绒毛膜促性腺素</a:t>
                      </a:r>
                    </a:p>
                  </a:txBody>
                  <a:tcPr marL="121920" marR="121920" marT="45730" marB="4573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rgbClr val="3366FF"/>
                          </a:solidFill>
                          <a:effectLst/>
                          <a:latin typeface="隶书" charset="0"/>
                          <a:ea typeface="隶书" charset="0"/>
                          <a:cs typeface="隶书" charset="0"/>
                        </a:rPr>
                        <a:t>T </a:t>
                      </a:r>
                      <a:r>
                        <a:rPr kumimoji="1" lang="zh-CN" altLang="en-US" sz="1600" b="1" i="0" u="none" strike="noStrike" cap="none" normalizeH="0" baseline="0">
                          <a:ln>
                            <a:noFill/>
                          </a:ln>
                          <a:solidFill>
                            <a:srgbClr val="3366FF"/>
                          </a:solidFill>
                          <a:effectLst/>
                          <a:latin typeface="隶书" charset="0"/>
                          <a:ea typeface="隶书" charset="0"/>
                          <a:cs typeface="隶书" charset="0"/>
                        </a:rPr>
                        <a:t>细胞</a:t>
                      </a:r>
                    </a:p>
                  </a:txBody>
                  <a:tcPr marL="121920" marR="121920" marT="45730" marB="4573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3366FF"/>
                          </a:solidFill>
                          <a:effectLst/>
                          <a:latin typeface="隶书" charset="0"/>
                          <a:ea typeface="隶书" charset="0"/>
                          <a:cs typeface="隶书" charset="0"/>
                        </a:rPr>
                        <a:t>神经垂体激素运载蛋白</a:t>
                      </a:r>
                    </a:p>
                  </a:txBody>
                  <a:tcPr marL="121920" marR="121920" marT="45730" marB="4573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rgbClr val="3366FF"/>
                          </a:solidFill>
                          <a:effectLst/>
                          <a:latin typeface="宋体" charset="0"/>
                          <a:ea typeface="隶书" charset="0"/>
                          <a:cs typeface="隶书" charset="0"/>
                        </a:rPr>
                        <a:t> </a:t>
                      </a:r>
                      <a:endParaRPr kumimoji="1" lang="en-US" altLang="zh-CN" sz="1600" b="1" i="0" u="none" strike="noStrike" cap="none" normalizeH="0" baseline="0">
                        <a:ln>
                          <a:noFill/>
                        </a:ln>
                        <a:solidFill>
                          <a:srgbClr val="3366FF"/>
                        </a:solidFill>
                        <a:effectLst/>
                        <a:latin typeface="隶书" charset="0"/>
                        <a:ea typeface="隶书" charset="0"/>
                        <a:cs typeface="隶书" charset="0"/>
                      </a:endParaRPr>
                    </a:p>
                  </a:txBody>
                  <a:tcPr marL="121920" marR="121920" marT="45730" marB="45730" anchor="ctr" horzOverflow="overflow">
                    <a:lnL>
                      <a:noFill/>
                    </a:lnL>
                    <a:lnR>
                      <a:noFill/>
                    </a:lnR>
                    <a:lnT>
                      <a:noFill/>
                    </a:lnT>
                    <a:lnB>
                      <a:noFill/>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3366FF"/>
                          </a:solidFill>
                          <a:effectLst/>
                          <a:latin typeface="隶书" charset="0"/>
                          <a:ea typeface="隶书" charset="0"/>
                          <a:cs typeface="隶书" charset="0"/>
                        </a:rPr>
                        <a:t>血管活性肠肽（</a:t>
                      </a:r>
                      <a:r>
                        <a:rPr kumimoji="1" lang="en-US" altLang="zh-CN" sz="1600" b="1" i="0" u="none" strike="noStrike" cap="none" normalizeH="0" baseline="0">
                          <a:ln>
                            <a:noFill/>
                          </a:ln>
                          <a:solidFill>
                            <a:srgbClr val="3366FF"/>
                          </a:solidFill>
                          <a:effectLst/>
                          <a:latin typeface="隶书" charset="0"/>
                          <a:ea typeface="隶书" charset="0"/>
                          <a:cs typeface="隶书" charset="0"/>
                        </a:rPr>
                        <a:t>VIP</a:t>
                      </a:r>
                      <a:r>
                        <a:rPr kumimoji="1" lang="zh-CN" altLang="en-US" sz="1600" b="1" i="0" u="none" strike="noStrike" cap="none" normalizeH="0" baseline="0">
                          <a:ln>
                            <a:noFill/>
                          </a:ln>
                          <a:solidFill>
                            <a:srgbClr val="3366FF"/>
                          </a:solidFill>
                          <a:effectLst/>
                          <a:latin typeface="隶书" charset="0"/>
                          <a:ea typeface="隶书" charset="0"/>
                          <a:cs typeface="隶书" charset="0"/>
                        </a:rPr>
                        <a:t>）</a:t>
                      </a:r>
                    </a:p>
                  </a:txBody>
                  <a:tcPr marL="121920" marR="121920" marT="45730" marB="45730" anchor="ctr" horzOverflow="overflow">
                    <a:lnL>
                      <a:noFill/>
                    </a:lnL>
                    <a:lnR>
                      <a:noFill/>
                    </a:lnR>
                    <a:lnT>
                      <a:noFill/>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3366FF"/>
                          </a:solidFill>
                          <a:effectLst/>
                          <a:latin typeface="隶书" charset="0"/>
                          <a:ea typeface="隶书" charset="0"/>
                          <a:cs typeface="隶书" charset="0"/>
                        </a:rPr>
                        <a:t>单核细胞、肥大细胞、多形核白细胞</a:t>
                      </a:r>
                    </a:p>
                  </a:txBody>
                  <a:tcPr marL="121920" marR="121920" marT="45730" marB="45730" anchor="ctr" horzOverflow="overflow">
                    <a:lnL>
                      <a:noFill/>
                    </a:lnL>
                    <a:lnR>
                      <a:noFill/>
                    </a:lnR>
                    <a:lnT>
                      <a:noFill/>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rgbClr val="3366FF"/>
                          </a:solidFill>
                          <a:effectLst/>
                          <a:latin typeface="隶书" charset="0"/>
                          <a:ea typeface="隶书" charset="0"/>
                          <a:cs typeface="隶书" charset="0"/>
                        </a:rPr>
                        <a:t>TSH</a:t>
                      </a:r>
                    </a:p>
                  </a:txBody>
                  <a:tcPr marL="121920" marR="121920" marT="45730" marB="45730" anchor="ctr" horzOverflow="overflow">
                    <a:lnL>
                      <a:noFill/>
                    </a:lnL>
                    <a:lnR>
                      <a:noFill/>
                    </a:lnR>
                    <a:lnT>
                      <a:noFill/>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3366FF"/>
                          </a:solidFill>
                          <a:effectLst/>
                          <a:latin typeface="隶书" charset="0"/>
                          <a:ea typeface="隶书" charset="0"/>
                          <a:cs typeface="隶书" charset="0"/>
                        </a:rPr>
                        <a:t>胸腺上皮细胞、</a:t>
                      </a:r>
                      <a:r>
                        <a:rPr kumimoji="1" lang="en-US" altLang="zh-CN" sz="1600" b="1" i="0" u="none" strike="noStrike" cap="none" normalizeH="0" baseline="0" dirty="0">
                          <a:ln>
                            <a:noFill/>
                          </a:ln>
                          <a:solidFill>
                            <a:srgbClr val="3366FF"/>
                          </a:solidFill>
                          <a:effectLst/>
                          <a:latin typeface="隶书" charset="0"/>
                          <a:ea typeface="隶书" charset="0"/>
                          <a:cs typeface="隶书" charset="0"/>
                        </a:rPr>
                        <a:t>T </a:t>
                      </a:r>
                      <a:r>
                        <a:rPr kumimoji="1" lang="zh-CN" altLang="en-US" sz="1600" b="1" i="0" u="none" strike="noStrike" cap="none" normalizeH="0" baseline="0" dirty="0">
                          <a:ln>
                            <a:noFill/>
                          </a:ln>
                          <a:solidFill>
                            <a:srgbClr val="3366FF"/>
                          </a:solidFill>
                          <a:effectLst/>
                          <a:latin typeface="隶书" charset="0"/>
                          <a:ea typeface="隶书" charset="0"/>
                          <a:cs typeface="隶书" charset="0"/>
                        </a:rPr>
                        <a:t>细胞</a:t>
                      </a:r>
                    </a:p>
                  </a:txBody>
                  <a:tcPr marL="121920" marR="121920" marT="45730" marB="45730" anchor="ctr" horzOverflow="overflow">
                    <a:lnL>
                      <a:noFill/>
                    </a:lnL>
                    <a:lnR>
                      <a:noFill/>
                    </a:lnR>
                    <a:lnT>
                      <a:noFill/>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9633225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图片 13313" descr="stevespi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51" y="3213101"/>
            <a:ext cx="5088467"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 name="图片 13314" descr="XIJU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251" y="528638"/>
            <a:ext cx="5088467" cy="251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13315" descr="11560534691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001" y="533400"/>
            <a:ext cx="547370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文本框 13316"/>
          <p:cNvSpPr txBox="1">
            <a:spLocks noChangeArrowheads="1"/>
          </p:cNvSpPr>
          <p:nvPr/>
        </p:nvSpPr>
        <p:spPr bwMode="auto">
          <a:xfrm>
            <a:off x="203200" y="4953000"/>
            <a:ext cx="7315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50000"/>
              </a:spcBef>
            </a:pPr>
            <a:r>
              <a:rPr lang="zh-CN" altLang="en-US" sz="4400" b="1">
                <a:solidFill>
                  <a:schemeClr val="tx1"/>
                </a:solidFill>
                <a:latin typeface="Arial Black" charset="0"/>
                <a:ea typeface="黑体" charset="0"/>
                <a:cs typeface="黑体" charset="0"/>
              </a:rPr>
              <a:t>细菌无处不在！！</a:t>
            </a:r>
          </a:p>
        </p:txBody>
      </p:sp>
    </p:spTree>
    <p:extLst>
      <p:ext uri="{BB962C8B-B14F-4D97-AF65-F5344CB8AC3E}">
        <p14:creationId xmlns:p14="http://schemas.microsoft.com/office/powerpoint/2010/main" val="17571481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508000" y="1295400"/>
            <a:ext cx="11150600" cy="4133850"/>
          </a:xfrm>
        </p:spPr>
        <p:txBody>
          <a:bodyPr>
            <a:normAutofit/>
          </a:bodyPr>
          <a:lstStyle/>
          <a:p>
            <a:pPr eaLnBrk="1" hangingPunct="1">
              <a:lnSpc>
                <a:spcPct val="110000"/>
              </a:lnSpc>
              <a:buFontTx/>
              <a:buNone/>
              <a:tabLst>
                <a:tab pos="952500" algn="l"/>
              </a:tabLst>
            </a:pPr>
            <a:r>
              <a:rPr lang="en-US" altLang="zh-CN" sz="2400" b="1" dirty="0">
                <a:solidFill>
                  <a:srgbClr val="3366FF"/>
                </a:solidFill>
                <a:latin typeface="Arial Narrow" charset="0"/>
                <a:ea typeface="楷体_GB2312" charset="0"/>
                <a:cs typeface="楷体_GB2312" charset="0"/>
              </a:rPr>
              <a:t>MHC</a:t>
            </a:r>
            <a:r>
              <a:rPr lang="zh-CN" altLang="en-US" sz="2400" b="1" dirty="0">
                <a:solidFill>
                  <a:srgbClr val="3366FF"/>
                </a:solidFill>
                <a:latin typeface="Arial Narrow" charset="0"/>
                <a:ea typeface="楷体_GB2312" charset="0"/>
                <a:cs typeface="楷体_GB2312" charset="0"/>
              </a:rPr>
              <a:t>多态性和自然选择举例：</a:t>
            </a:r>
          </a:p>
          <a:p>
            <a:pPr eaLnBrk="1" hangingPunct="1">
              <a:tabLst>
                <a:tab pos="952500" algn="l"/>
              </a:tabLst>
            </a:pPr>
            <a:r>
              <a:rPr lang="en-US" altLang="zh-CN" sz="2400" b="1" dirty="0">
                <a:solidFill>
                  <a:srgbClr val="3366FF"/>
                </a:solidFill>
                <a:latin typeface="Arial Narrow" charset="0"/>
                <a:ea typeface="楷体_GB2312" charset="0"/>
                <a:cs typeface="楷体_GB2312" charset="0"/>
              </a:rPr>
              <a:t>HLA-B53</a:t>
            </a:r>
            <a:r>
              <a:rPr lang="zh-CN" altLang="en-US" sz="2400" b="1" dirty="0">
                <a:solidFill>
                  <a:srgbClr val="3366FF"/>
                </a:solidFill>
                <a:latin typeface="Arial Narrow" charset="0"/>
                <a:ea typeface="楷体_GB2312" charset="0"/>
                <a:cs typeface="楷体_GB2312" charset="0"/>
              </a:rPr>
              <a:t>在抗疟疾流行中的作用</a:t>
            </a:r>
            <a:r>
              <a:rPr lang="en-US" altLang="zh-CN" sz="2400" b="1" dirty="0">
                <a:solidFill>
                  <a:srgbClr val="3366FF"/>
                </a:solidFill>
                <a:latin typeface="Arial Narrow" charset="0"/>
                <a:ea typeface="楷体_GB2312" charset="0"/>
                <a:cs typeface="楷体_GB2312" charset="0"/>
              </a:rPr>
              <a:t>——</a:t>
            </a:r>
            <a:r>
              <a:rPr lang="zh-CN" altLang="en-US" sz="2400" b="1" dirty="0">
                <a:solidFill>
                  <a:srgbClr val="3366FF"/>
                </a:solidFill>
                <a:latin typeface="Arial Narrow" charset="0"/>
                <a:ea typeface="楷体_GB2312" charset="0"/>
                <a:cs typeface="楷体_GB2312" charset="0"/>
              </a:rPr>
              <a:t>带</a:t>
            </a:r>
            <a:r>
              <a:rPr lang="en-US" altLang="zh-CN" sz="2400" b="1" dirty="0">
                <a:solidFill>
                  <a:srgbClr val="3366FF"/>
                </a:solidFill>
                <a:latin typeface="Arial Narrow" charset="0"/>
                <a:ea typeface="楷体_GB2312" charset="0"/>
                <a:cs typeface="楷体_GB2312" charset="0"/>
              </a:rPr>
              <a:t>B53</a:t>
            </a:r>
            <a:r>
              <a:rPr lang="zh-CN" altLang="en-US" sz="2400" b="1" dirty="0">
                <a:solidFill>
                  <a:srgbClr val="3366FF"/>
                </a:solidFill>
                <a:latin typeface="Arial Narrow" charset="0"/>
                <a:ea typeface="楷体_GB2312" charset="0"/>
                <a:cs typeface="楷体_GB2312" charset="0"/>
              </a:rPr>
              <a:t>的黑人较不易患疟疾，有保护作用。</a:t>
            </a:r>
          </a:p>
          <a:p>
            <a:pPr eaLnBrk="1" hangingPunct="1">
              <a:buFontTx/>
              <a:buNone/>
              <a:tabLst>
                <a:tab pos="952500" algn="l"/>
              </a:tabLst>
            </a:pPr>
            <a:r>
              <a:rPr lang="zh-CN" altLang="en-US" sz="2400" b="1" dirty="0">
                <a:solidFill>
                  <a:srgbClr val="3366FF"/>
                </a:solidFill>
                <a:latin typeface="Arial Narrow" charset="0"/>
                <a:ea typeface="楷体_GB2312" charset="0"/>
                <a:cs typeface="楷体_GB2312" charset="0"/>
              </a:rPr>
              <a:t>    </a:t>
            </a:r>
          </a:p>
          <a:p>
            <a:pPr eaLnBrk="1" hangingPunct="1">
              <a:buFontTx/>
              <a:buNone/>
              <a:tabLst>
                <a:tab pos="952500" algn="l"/>
              </a:tabLst>
            </a:pPr>
            <a:r>
              <a:rPr lang="zh-CN" altLang="en-US" sz="2400" b="1" dirty="0">
                <a:solidFill>
                  <a:srgbClr val="3366FF"/>
                </a:solidFill>
                <a:latin typeface="Arial Narrow" charset="0"/>
                <a:ea typeface="楷体_GB2312" charset="0"/>
                <a:cs typeface="楷体_GB2312" charset="0"/>
              </a:rPr>
              <a:t>                    白人和黄种人       中非洲人群       中非洲疟疾患者</a:t>
            </a:r>
          </a:p>
          <a:p>
            <a:pPr eaLnBrk="1" hangingPunct="1">
              <a:tabLst>
                <a:tab pos="952500" algn="l"/>
              </a:tabLst>
            </a:pPr>
            <a:r>
              <a:rPr lang="en-US" altLang="zh-CN" sz="2400" b="1" dirty="0">
                <a:solidFill>
                  <a:srgbClr val="3366FF"/>
                </a:solidFill>
                <a:latin typeface="Arial Narrow" charset="0"/>
                <a:ea typeface="楷体_GB2312" charset="0"/>
                <a:cs typeface="楷体_GB2312" charset="0"/>
              </a:rPr>
              <a:t>B53</a:t>
            </a:r>
            <a:r>
              <a:rPr lang="zh-CN" altLang="en-US" sz="2400" b="1" dirty="0">
                <a:solidFill>
                  <a:srgbClr val="3366FF"/>
                </a:solidFill>
                <a:latin typeface="Arial Narrow" charset="0"/>
                <a:ea typeface="楷体_GB2312" charset="0"/>
                <a:cs typeface="楷体_GB2312" charset="0"/>
              </a:rPr>
              <a:t>频率       ＜</a:t>
            </a:r>
            <a:r>
              <a:rPr lang="en-US" altLang="zh-CN" sz="2400" b="1" dirty="0">
                <a:solidFill>
                  <a:srgbClr val="3366FF"/>
                </a:solidFill>
                <a:latin typeface="Arial Narrow" charset="0"/>
                <a:ea typeface="楷体_GB2312" charset="0"/>
                <a:cs typeface="楷体_GB2312" charset="0"/>
              </a:rPr>
              <a:t>1%                      28~40%                      17% </a:t>
            </a:r>
          </a:p>
          <a:p>
            <a:pPr eaLnBrk="1" hangingPunct="1">
              <a:tabLst>
                <a:tab pos="952500" algn="l"/>
              </a:tabLst>
            </a:pPr>
            <a:endParaRPr lang="en-US" altLang="zh-CN" sz="2400" b="1" dirty="0">
              <a:solidFill>
                <a:srgbClr val="3366FF"/>
              </a:solidFill>
              <a:latin typeface="Arial Narrow" charset="0"/>
              <a:ea typeface="楷体_GB2312" charset="0"/>
              <a:cs typeface="楷体_GB2312" charset="0"/>
            </a:endParaRPr>
          </a:p>
          <a:p>
            <a:pPr eaLnBrk="1" hangingPunct="1">
              <a:tabLst>
                <a:tab pos="952500" algn="l"/>
              </a:tabLst>
            </a:pPr>
            <a:r>
              <a:rPr lang="zh-CN" altLang="en-US" sz="2400" b="1" dirty="0">
                <a:solidFill>
                  <a:srgbClr val="3366FF"/>
                </a:solidFill>
                <a:latin typeface="Arial Narrow" charset="0"/>
                <a:ea typeface="楷体_GB2312" charset="0"/>
                <a:cs typeface="楷体_GB2312" charset="0"/>
              </a:rPr>
              <a:t>在进化过程中，各人种均有相似的机会因变异出现新的的等位基因，经过自然选择固定下来。</a:t>
            </a:r>
            <a:r>
              <a:rPr lang="en-US" altLang="zh-CN" sz="2400" b="1" dirty="0">
                <a:solidFill>
                  <a:srgbClr val="3366FF"/>
                </a:solidFill>
                <a:latin typeface="Arial Narrow" charset="0"/>
                <a:ea typeface="楷体_GB2312" charset="0"/>
                <a:cs typeface="楷体_GB2312" charset="0"/>
              </a:rPr>
              <a:t>——</a:t>
            </a:r>
            <a:r>
              <a:rPr lang="zh-CN" altLang="en-US" sz="2400" b="1" dirty="0">
                <a:solidFill>
                  <a:srgbClr val="3366FF"/>
                </a:solidFill>
                <a:latin typeface="Arial Narrow" charset="0"/>
                <a:ea typeface="楷体_GB2312" charset="0"/>
                <a:cs typeface="楷体_GB2312" charset="0"/>
              </a:rPr>
              <a:t>上调群体抗病的免疫能力。</a:t>
            </a:r>
          </a:p>
          <a:p>
            <a:pPr eaLnBrk="1" hangingPunct="1">
              <a:tabLst>
                <a:tab pos="952500" algn="l"/>
              </a:tabLst>
            </a:pPr>
            <a:r>
              <a:rPr lang="zh-CN" altLang="en-US" sz="2400" b="1" dirty="0">
                <a:solidFill>
                  <a:srgbClr val="3366FF"/>
                </a:solidFill>
                <a:latin typeface="Arial Narrow" charset="0"/>
                <a:ea typeface="楷体_GB2312" charset="0"/>
                <a:cs typeface="楷体_GB2312" charset="0"/>
              </a:rPr>
              <a:t>在长期的自然选择工程中，造就了</a:t>
            </a:r>
            <a:r>
              <a:rPr lang="en-US" altLang="zh-CN" sz="2400" b="1" dirty="0">
                <a:solidFill>
                  <a:srgbClr val="3366FF"/>
                </a:solidFill>
                <a:latin typeface="Arial Narrow" charset="0"/>
                <a:ea typeface="楷体_GB2312" charset="0"/>
                <a:cs typeface="楷体_GB2312" charset="0"/>
              </a:rPr>
              <a:t>HLA</a:t>
            </a:r>
            <a:r>
              <a:rPr lang="zh-CN" altLang="en-US" sz="2400" b="1" dirty="0">
                <a:solidFill>
                  <a:srgbClr val="3366FF"/>
                </a:solidFill>
                <a:latin typeface="Arial Narrow" charset="0"/>
                <a:ea typeface="楷体_GB2312" charset="0"/>
                <a:cs typeface="楷体_GB2312" charset="0"/>
              </a:rPr>
              <a:t>的多态性。</a:t>
            </a:r>
          </a:p>
        </p:txBody>
      </p:sp>
      <p:sp>
        <p:nvSpPr>
          <p:cNvPr id="22531" name="Rectangle 4"/>
          <p:cNvSpPr>
            <a:spLocks noGrp="1" noChangeArrowheads="1"/>
          </p:cNvSpPr>
          <p:nvPr>
            <p:ph type="title"/>
          </p:nvPr>
        </p:nvSpPr>
        <p:spPr>
          <a:xfrm>
            <a:off x="203200" y="457201"/>
            <a:ext cx="11277600" cy="752475"/>
          </a:xfrm>
          <a:noFill/>
        </p:spPr>
        <p:txBody>
          <a:bodyPr lIns="91440" tIns="45720" rIns="91440" bIns="45720"/>
          <a:lstStyle/>
          <a:p>
            <a:pPr eaLnBrk="1" hangingPunct="1"/>
            <a:r>
              <a:rPr lang="zh-CN" altLang="en-US" b="1">
                <a:latin typeface="Arial" charset="0"/>
                <a:cs typeface="宋体" charset="0"/>
              </a:rPr>
              <a:t>第三节  整体和群体水平的免疫调节</a:t>
            </a:r>
          </a:p>
        </p:txBody>
      </p:sp>
    </p:spTree>
    <p:extLst>
      <p:ext uri="{BB962C8B-B14F-4D97-AF65-F5344CB8AC3E}">
        <p14:creationId xmlns:p14="http://schemas.microsoft.com/office/powerpoint/2010/main" val="212548934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08001" y="381000"/>
            <a:ext cx="10646833" cy="939800"/>
          </a:xfrm>
        </p:spPr>
        <p:txBody>
          <a:bodyPr/>
          <a:lstStyle/>
          <a:p>
            <a:pPr eaLnBrk="1" hangingPunct="1"/>
            <a:r>
              <a:rPr lang="zh-CN" altLang="en-US" sz="3600" dirty="0" smtClean="0">
                <a:solidFill>
                  <a:srgbClr val="3366FF"/>
                </a:solidFill>
                <a:latin typeface="Arial" charset="0"/>
                <a:ea typeface="隶书" charset="0"/>
                <a:cs typeface="隶书" charset="0"/>
              </a:rPr>
              <a:t>整体和群体</a:t>
            </a:r>
            <a:r>
              <a:rPr lang="zh-CN" altLang="en-US" sz="3600" dirty="0">
                <a:solidFill>
                  <a:srgbClr val="3366FF"/>
                </a:solidFill>
                <a:latin typeface="Arial" charset="0"/>
                <a:ea typeface="隶书" charset="0"/>
                <a:cs typeface="隶书" charset="0"/>
              </a:rPr>
              <a:t>水平的免疫调节</a:t>
            </a:r>
          </a:p>
        </p:txBody>
      </p:sp>
      <p:sp>
        <p:nvSpPr>
          <p:cNvPr id="23555" name="Rectangle 3"/>
          <p:cNvSpPr>
            <a:spLocks noGrp="1" noChangeArrowheads="1"/>
          </p:cNvSpPr>
          <p:nvPr>
            <p:ph type="body" idx="1"/>
          </p:nvPr>
        </p:nvSpPr>
        <p:spPr>
          <a:xfrm>
            <a:off x="651042" y="1397836"/>
            <a:ext cx="10515600" cy="4351338"/>
          </a:xfrm>
        </p:spPr>
        <p:txBody>
          <a:bodyPr/>
          <a:lstStyle/>
          <a:p>
            <a:pPr eaLnBrk="1" hangingPunct="1"/>
            <a:r>
              <a:rPr lang="zh-CN" altLang="en-US" dirty="0">
                <a:solidFill>
                  <a:srgbClr val="3366FF"/>
                </a:solidFill>
                <a:latin typeface="隶书" charset="0"/>
                <a:ea typeface="隶书" charset="0"/>
                <a:cs typeface="隶书" charset="0"/>
              </a:rPr>
              <a:t>神经-内分泌-免疫的网络调节</a:t>
            </a:r>
          </a:p>
          <a:p>
            <a:pPr lvl="1" eaLnBrk="1" hangingPunct="1"/>
            <a:r>
              <a:rPr lang="zh-CN" altLang="en-US" dirty="0">
                <a:solidFill>
                  <a:srgbClr val="3366FF"/>
                </a:solidFill>
                <a:latin typeface="隶书" charset="0"/>
                <a:ea typeface="隶书" charset="0"/>
                <a:cs typeface="隶书" charset="0"/>
              </a:rPr>
              <a:t>免疫细胞上的神经递质，神经肽，激素受体</a:t>
            </a:r>
          </a:p>
          <a:p>
            <a:pPr lvl="1" eaLnBrk="1" hangingPunct="1"/>
            <a:r>
              <a:rPr lang="zh-CN" altLang="en-US" dirty="0">
                <a:solidFill>
                  <a:srgbClr val="3366FF"/>
                </a:solidFill>
                <a:latin typeface="隶书" charset="0"/>
                <a:ea typeface="隶书" charset="0"/>
                <a:cs typeface="隶书" charset="0"/>
              </a:rPr>
              <a:t>细胞因子对神经内分泌系统的调节</a:t>
            </a:r>
          </a:p>
          <a:p>
            <a:pPr eaLnBrk="1" hangingPunct="1"/>
            <a:r>
              <a:rPr lang="zh-CN" altLang="en-US" dirty="0">
                <a:solidFill>
                  <a:srgbClr val="3366FF"/>
                </a:solidFill>
                <a:latin typeface="隶书" charset="0"/>
                <a:ea typeface="隶书" charset="0"/>
                <a:cs typeface="隶书" charset="0"/>
              </a:rPr>
              <a:t>群体水平</a:t>
            </a:r>
          </a:p>
          <a:p>
            <a:pPr lvl="1" eaLnBrk="1" hangingPunct="1"/>
            <a:r>
              <a:rPr lang="en-US" altLang="zh-CN" dirty="0">
                <a:solidFill>
                  <a:srgbClr val="3366FF"/>
                </a:solidFill>
                <a:latin typeface="隶书" charset="0"/>
                <a:ea typeface="隶书" charset="0"/>
                <a:cs typeface="隶书" charset="0"/>
              </a:rPr>
              <a:t>MHC</a:t>
            </a:r>
            <a:r>
              <a:rPr lang="zh-CN" altLang="en-US" dirty="0">
                <a:solidFill>
                  <a:srgbClr val="3366FF"/>
                </a:solidFill>
                <a:latin typeface="隶书" charset="0"/>
                <a:ea typeface="隶书" charset="0"/>
                <a:cs typeface="隶书" charset="0"/>
              </a:rPr>
              <a:t>多态性</a:t>
            </a:r>
          </a:p>
        </p:txBody>
      </p:sp>
      <p:pic>
        <p:nvPicPr>
          <p:cNvPr id="235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5200" y="2633579"/>
            <a:ext cx="6604000" cy="4049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383849135"/>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 xmlns:a16="http://schemas.microsoft.com/office/drawing/2014/main" id="{AD6A28E8-400E-484B-9D42-36953ADC3799}"/>
              </a:ext>
            </a:extLst>
          </p:cNvPr>
          <p:cNvSpPr>
            <a:spLocks noGrp="1"/>
          </p:cNvSpPr>
          <p:nvPr>
            <p:ph idx="1"/>
          </p:nvPr>
        </p:nvSpPr>
        <p:spPr>
          <a:xfrm>
            <a:off x="936674" y="1392699"/>
            <a:ext cx="10515600" cy="4338577"/>
          </a:xfrm>
        </p:spPr>
        <p:txBody>
          <a:bodyPr>
            <a:normAutofit/>
          </a:bodyPr>
          <a:lstStyle/>
          <a:p>
            <a:pPr marL="0" indent="0">
              <a:buNone/>
            </a:pP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神经 、内分泌系统对免疫系统的调节 </a:t>
            </a:r>
            <a:endParaRPr lang="en-US" altLang="zh-CN" sz="2400" dirty="0">
              <a:latin typeface="宋体" panose="02010600030101010101" pitchFamily="2" charset="-122"/>
              <a:ea typeface="宋体" panose="02010600030101010101" pitchFamily="2" charset="-122"/>
            </a:endParaRPr>
          </a:p>
          <a:p>
            <a:pPr marL="0" indent="0">
              <a:buNone/>
            </a:pPr>
            <a:r>
              <a:rPr lang="zh-CN" altLang="en-US" sz="2400" dirty="0">
                <a:latin typeface="宋体" panose="02010600030101010101" pitchFamily="2" charset="-122"/>
                <a:ea typeface="宋体" panose="02010600030101010101" pitchFamily="2" charset="-122"/>
              </a:rPr>
              <a:t>神经</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内分泌系统主要通过神经纤维 、神经递质和激素而调节免疫系统功能。 交感或副交感神经支配中枢免疫器官和外周免疫器官，可分别抑制或增强免疫细胞分化、发育、成熟及效应。免疫细胞表面及细胞内表达多种神经递质受体和激素受体，神经系统和内分泌系统所产生、释放的神经递质和激素可作用于相应受体，从而发挥正向或负向免疫调节作用。</a:t>
            </a:r>
            <a:endParaRPr lang="en-US" altLang="zh-CN" sz="2400" dirty="0">
              <a:latin typeface="宋体" panose="02010600030101010101" pitchFamily="2" charset="-122"/>
              <a:ea typeface="宋体" panose="02010600030101010101" pitchFamily="2" charset="-122"/>
            </a:endParaRPr>
          </a:p>
          <a:p>
            <a:pPr marL="0" indent="0">
              <a:buNone/>
            </a:pPr>
            <a:endParaRPr lang="zh-CN" altLang="en-US" sz="2400" dirty="0">
              <a:latin typeface="宋体" panose="02010600030101010101" pitchFamily="2" charset="-122"/>
              <a:ea typeface="宋体" panose="02010600030101010101" pitchFamily="2" charset="-122"/>
            </a:endParaRPr>
          </a:p>
          <a:p>
            <a:pPr marL="0" indent="0">
              <a:buNone/>
            </a:pPr>
            <a:r>
              <a:rPr lang="en-US" altLang="zh-CN" sz="2400" dirty="0">
                <a:latin typeface="宋体" panose="02010600030101010101" pitchFamily="2" charset="-122"/>
                <a:ea typeface="宋体" panose="02010600030101010101" pitchFamily="2" charset="-122"/>
              </a:rPr>
              <a:t>2 .</a:t>
            </a:r>
            <a:r>
              <a:rPr lang="zh-CN" altLang="en-US" sz="2400" dirty="0">
                <a:latin typeface="宋体" panose="02010600030101010101" pitchFamily="2" charset="-122"/>
                <a:ea typeface="宋体" panose="02010600030101010101" pitchFamily="2" charset="-122"/>
              </a:rPr>
              <a:t> 免疫系统对神经 、内分泌系统的调节 </a:t>
            </a:r>
          </a:p>
          <a:p>
            <a:pPr marL="0" indent="0">
              <a:buNone/>
            </a:pPr>
            <a:r>
              <a:rPr lang="zh-CN" altLang="en-US" sz="2400" dirty="0">
                <a:latin typeface="宋体" panose="02010600030101010101" pitchFamily="2" charset="-122"/>
                <a:ea typeface="宋体" panose="02010600030101010101" pitchFamily="2" charset="-122"/>
              </a:rPr>
              <a:t>神经、内分泌系统组织细胞可表达不同细胞因子受体，免疫细胞所产生的细胞因子通过与相应受体结合而启动相关信号转导，从而调节神经、内分泌系统功能。</a:t>
            </a:r>
          </a:p>
          <a:p>
            <a:pPr marL="0" indent="0">
              <a:buNone/>
            </a:pP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877767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0EA2E49-3D4C-4B63-9CC6-3404204E5E49}"/>
              </a:ext>
            </a:extLst>
          </p:cNvPr>
          <p:cNvSpPr>
            <a:spLocks noGrp="1"/>
          </p:cNvSpPr>
          <p:nvPr>
            <p:ph type="title"/>
          </p:nvPr>
        </p:nvSpPr>
        <p:spPr>
          <a:xfrm>
            <a:off x="838199" y="210380"/>
            <a:ext cx="10515600" cy="1325563"/>
          </a:xfrm>
        </p:spPr>
        <p:txBody>
          <a:bodyPr>
            <a:normAutofit/>
          </a:bodyPr>
          <a:lstStyle/>
          <a:p>
            <a:pPr>
              <a:spcBef>
                <a:spcPts val="1000"/>
              </a:spcBef>
            </a:pPr>
            <a:r>
              <a:rPr lang="en-US" altLang="zh-CN" sz="2400" dirty="0">
                <a:latin typeface="宋体" panose="02010600030101010101" pitchFamily="2" charset="-122"/>
                <a:ea typeface="宋体" panose="02010600030101010101" pitchFamily="2" charset="-122"/>
                <a:cs typeface="+mn-cs"/>
              </a:rPr>
              <a:t>(</a:t>
            </a:r>
            <a:r>
              <a:rPr lang="zh-CN" altLang="en-US" sz="2400" dirty="0">
                <a:latin typeface="宋体" panose="02010600030101010101" pitchFamily="2" charset="-122"/>
                <a:ea typeface="宋体" panose="02010600030101010101" pitchFamily="2" charset="-122"/>
                <a:cs typeface="+mn-cs"/>
              </a:rPr>
              <a:t>二）群体水平的免疫调节</a:t>
            </a:r>
          </a:p>
        </p:txBody>
      </p:sp>
      <p:sp>
        <p:nvSpPr>
          <p:cNvPr id="3" name="内容占位符 2">
            <a:extLst>
              <a:ext uri="{FF2B5EF4-FFF2-40B4-BE49-F238E27FC236}">
                <a16:creationId xmlns="" xmlns:a16="http://schemas.microsoft.com/office/drawing/2014/main" id="{D35771A2-3B79-4B5F-A8F7-786978051EE6}"/>
              </a:ext>
            </a:extLst>
          </p:cNvPr>
          <p:cNvSpPr>
            <a:spLocks noGrp="1"/>
          </p:cNvSpPr>
          <p:nvPr>
            <p:ph idx="1"/>
          </p:nvPr>
        </p:nvSpPr>
        <p:spPr>
          <a:xfrm>
            <a:off x="838199" y="1367130"/>
            <a:ext cx="10515600" cy="5055405"/>
          </a:xfrm>
        </p:spPr>
        <p:txBody>
          <a:bodyPr>
            <a:normAutofit lnSpcReduction="10000"/>
          </a:bodyPr>
          <a:lstStyle/>
          <a:p>
            <a:pPr marL="0" indent="0">
              <a:lnSpc>
                <a:spcPct val="110000"/>
              </a:lnSpc>
              <a:buNone/>
            </a:pPr>
            <a:r>
              <a:rPr lang="en-US" altLang="zh-CN" sz="2400" dirty="0">
                <a:latin typeface="宋体" panose="02010600030101010101" pitchFamily="2" charset="-122"/>
                <a:ea typeface="宋体" panose="02010600030101010101" pitchFamily="2" charset="-122"/>
              </a:rPr>
              <a:t> BCR</a:t>
            </a:r>
            <a:r>
              <a:rPr lang="zh-CN" altLang="en-US" sz="2400" dirty="0">
                <a:latin typeface="宋体" panose="02010600030101010101" pitchFamily="2" charset="-122"/>
                <a:ea typeface="宋体" panose="02010600030101010101" pitchFamily="2" charset="-122"/>
              </a:rPr>
              <a:t>及</a:t>
            </a:r>
            <a:r>
              <a:rPr lang="en-US" altLang="zh-CN" sz="2400" dirty="0">
                <a:latin typeface="宋体" panose="02010600030101010101" pitchFamily="2" charset="-122"/>
                <a:ea typeface="宋体" panose="02010600030101010101" pitchFamily="2" charset="-122"/>
              </a:rPr>
              <a:t>TCR</a:t>
            </a:r>
            <a:r>
              <a:rPr lang="zh-CN" altLang="en-US" sz="2400" dirty="0">
                <a:latin typeface="宋体" panose="02010600030101010101" pitchFamily="2" charset="-122"/>
                <a:ea typeface="宋体" panose="02010600030101010101" pitchFamily="2" charset="-122"/>
              </a:rPr>
              <a:t>多样性与免疫调节</a:t>
            </a:r>
            <a:endParaRPr lang="en-US" altLang="zh-CN" sz="2400" dirty="0">
              <a:latin typeface="宋体" panose="02010600030101010101" pitchFamily="2" charset="-122"/>
              <a:ea typeface="宋体" panose="02010600030101010101" pitchFamily="2" charset="-122"/>
            </a:endParaRPr>
          </a:p>
          <a:p>
            <a:pPr marL="0" indent="0">
              <a:lnSpc>
                <a:spcPct val="110000"/>
              </a:lnSpc>
              <a:buNone/>
            </a:pPr>
            <a:r>
              <a:rPr lang="zh-CN" altLang="en-US" sz="2400" dirty="0">
                <a:latin typeface="宋体" panose="02010600030101010101" pitchFamily="2" charset="-122"/>
                <a:ea typeface="宋体" panose="02010600030101010101" pitchFamily="2" charset="-122"/>
              </a:rPr>
              <a:t>  自然界已知和未知的抗原（表位）种类数量巨大，而机体免疫系统可针对几乎所有抗原（表位）产生特异性应答，提示体内必然存在数量巨大的</a:t>
            </a:r>
            <a:r>
              <a:rPr lang="en-US" altLang="zh-CN" sz="2400" dirty="0">
                <a:latin typeface="宋体" panose="02010600030101010101" pitchFamily="2" charset="-122"/>
                <a:ea typeface="宋体" panose="02010600030101010101" pitchFamily="2" charset="-122"/>
              </a:rPr>
              <a:t>T/B </a:t>
            </a:r>
            <a:r>
              <a:rPr lang="zh-CN" altLang="en-US" sz="2400" dirty="0">
                <a:latin typeface="宋体" panose="02010600030101010101" pitchFamily="2" charset="-122"/>
                <a:ea typeface="宋体" panose="02010600030101010101" pitchFamily="2" charset="-122"/>
              </a:rPr>
              <a:t>细胞克隆库。 已证实：胚胎期个体即已形成表达不同特异性抗原识别受体（</a:t>
            </a:r>
            <a:r>
              <a:rPr lang="en-US" altLang="zh-CN" sz="2400" dirty="0">
                <a:latin typeface="宋体" panose="02010600030101010101" pitchFamily="2" charset="-122"/>
                <a:ea typeface="宋体" panose="02010600030101010101" pitchFamily="2" charset="-122"/>
              </a:rPr>
              <a:t>TCR</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BCR</a:t>
            </a:r>
            <a:r>
              <a:rPr lang="zh-CN" altLang="en-US" sz="2400" dirty="0">
                <a:latin typeface="宋体" panose="02010600030101010101" pitchFamily="2" charset="-122"/>
                <a:ea typeface="宋体" panose="02010600030101010101" pitchFamily="2" charset="-122"/>
              </a:rPr>
              <a:t>）的淋巴细胞克隆，每一克隆均可通过</a:t>
            </a:r>
            <a:r>
              <a:rPr lang="en-US" altLang="zh-CN" sz="2400" dirty="0">
                <a:latin typeface="宋体" panose="02010600030101010101" pitchFamily="2" charset="-122"/>
                <a:ea typeface="宋体" panose="02010600030101010101" pitchFamily="2" charset="-122"/>
              </a:rPr>
              <a:t>TCR</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BCR</a:t>
            </a:r>
            <a:r>
              <a:rPr lang="zh-CN" altLang="en-US" sz="2400" dirty="0">
                <a:latin typeface="宋体" panose="02010600030101010101" pitchFamily="2" charset="-122"/>
                <a:ea typeface="宋体" panose="02010600030101010101" pitchFamily="2" charset="-122"/>
              </a:rPr>
              <a:t>而识别并结合特定抗原（表位），由于</a:t>
            </a:r>
            <a:r>
              <a:rPr lang="en-US" altLang="zh-CN" sz="2400" dirty="0">
                <a:latin typeface="宋体" panose="02010600030101010101" pitchFamily="2" charset="-122"/>
                <a:ea typeface="宋体" panose="02010600030101010101" pitchFamily="2" charset="-122"/>
              </a:rPr>
              <a:t>TCR</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BCR</a:t>
            </a:r>
            <a:r>
              <a:rPr lang="zh-CN" altLang="en-US" sz="2400" dirty="0">
                <a:latin typeface="宋体" panose="02010600030101010101" pitchFamily="2" charset="-122"/>
                <a:ea typeface="宋体" panose="02010600030101010101" pitchFamily="2" charset="-122"/>
              </a:rPr>
              <a:t>库的多样性，使不同种群或群体对不同抗原的应答类型及其强度由于</a:t>
            </a:r>
            <a:r>
              <a:rPr lang="en-US" altLang="zh-CN" sz="2400" dirty="0">
                <a:latin typeface="宋体" panose="02010600030101010101" pitchFamily="2" charset="-122"/>
                <a:ea typeface="宋体" panose="02010600030101010101" pitchFamily="2" charset="-122"/>
              </a:rPr>
              <a:t>TCR</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BCR</a:t>
            </a:r>
            <a:r>
              <a:rPr lang="zh-CN" altLang="en-US" sz="2400" dirty="0">
                <a:latin typeface="宋体" panose="02010600030101010101" pitchFamily="2" charset="-122"/>
                <a:ea typeface="宋体" panose="02010600030101010101" pitchFamily="2" charset="-122"/>
              </a:rPr>
              <a:t>库的多样性，使不同种群或群体对不同抗原的应答类型及其强度各异 ，此乃免疫应答特异性的分子基础 ，也在群体水平显示免疫调节的遗传学机制。</a:t>
            </a:r>
            <a:endParaRPr lang="en-US" altLang="zh-CN" sz="2400" dirty="0">
              <a:latin typeface="宋体" panose="02010600030101010101" pitchFamily="2" charset="-122"/>
              <a:ea typeface="宋体" panose="02010600030101010101" pitchFamily="2" charset="-122"/>
            </a:endParaRPr>
          </a:p>
          <a:p>
            <a:pPr marL="0" indent="0">
              <a:lnSpc>
                <a:spcPct val="110000"/>
              </a:lnSpc>
              <a:buNone/>
            </a:pPr>
            <a:r>
              <a:rPr lang="en-US" altLang="zh-CN" sz="2400" dirty="0">
                <a:latin typeface="宋体" panose="02010600030101010101" pitchFamily="2" charset="-122"/>
                <a:ea typeface="宋体" panose="02010600030101010101" pitchFamily="2" charset="-122"/>
              </a:rPr>
              <a:t>MHC</a:t>
            </a:r>
            <a:r>
              <a:rPr lang="zh-CN" altLang="en-US" sz="2400" dirty="0">
                <a:latin typeface="宋体" panose="02010600030101010101" pitchFamily="2" charset="-122"/>
                <a:ea typeface="宋体" panose="02010600030101010101" pitchFamily="2" charset="-122"/>
              </a:rPr>
              <a:t>多态性与免疫调节（可实现对免疫应答的遗传调控）</a:t>
            </a:r>
            <a:endParaRPr lang="en-US" altLang="zh-CN" sz="2400" dirty="0">
              <a:latin typeface="宋体" panose="02010600030101010101" pitchFamily="2" charset="-122"/>
              <a:ea typeface="宋体" panose="02010600030101010101" pitchFamily="2" charset="-122"/>
            </a:endParaRPr>
          </a:p>
          <a:p>
            <a:pPr marL="0" indent="0">
              <a:lnSpc>
                <a:spcPct val="110000"/>
              </a:lnSpc>
              <a:buNone/>
            </a:pPr>
            <a:r>
              <a:rPr lang="zh-CN" altLang="en-US" sz="2400" dirty="0">
                <a:latin typeface="宋体" panose="02010600030101010101" pitchFamily="2" charset="-122"/>
                <a:ea typeface="宋体" panose="02010600030101010101" pitchFamily="2" charset="-122"/>
              </a:rPr>
              <a:t>  不同种群对不同抗原的免疫应答各异 ，其不仅取决于群体水平</a:t>
            </a:r>
            <a:r>
              <a:rPr lang="en-US" altLang="zh-CN" sz="2400" dirty="0">
                <a:latin typeface="宋体" panose="02010600030101010101" pitchFamily="2" charset="-122"/>
                <a:ea typeface="宋体" panose="02010600030101010101" pitchFamily="2" charset="-122"/>
              </a:rPr>
              <a:t>BCR </a:t>
            </a:r>
            <a:r>
              <a:rPr lang="zh-CN" altLang="en-US" sz="2400" dirty="0">
                <a:latin typeface="宋体" panose="02010600030101010101" pitchFamily="2" charset="-122"/>
                <a:ea typeface="宋体" panose="02010600030101010101" pitchFamily="2" charset="-122"/>
              </a:rPr>
              <a:t>或 </a:t>
            </a:r>
            <a:r>
              <a:rPr lang="en-US" altLang="zh-CN" sz="2400" dirty="0">
                <a:latin typeface="宋体" panose="02010600030101010101" pitchFamily="2" charset="-122"/>
                <a:ea typeface="宋体" panose="02010600030101010101" pitchFamily="2" charset="-122"/>
              </a:rPr>
              <a:t>TCR </a:t>
            </a:r>
            <a:r>
              <a:rPr lang="zh-CN" altLang="en-US" sz="2400" dirty="0">
                <a:latin typeface="宋体" panose="02010600030101010101" pitchFamily="2" charset="-122"/>
                <a:ea typeface="宋体" panose="02010600030101010101" pitchFamily="2" charset="-122"/>
              </a:rPr>
              <a:t>库多样性 ，也与 </a:t>
            </a:r>
            <a:r>
              <a:rPr lang="en-US" altLang="zh-CN" sz="2400" dirty="0">
                <a:latin typeface="宋体" panose="02010600030101010101" pitchFamily="2" charset="-122"/>
                <a:ea typeface="宋体" panose="02010600030101010101" pitchFamily="2" charset="-122"/>
              </a:rPr>
              <a:t>M HC </a:t>
            </a:r>
            <a:r>
              <a:rPr lang="zh-CN" altLang="en-US" sz="2400" dirty="0">
                <a:latin typeface="宋体" panose="02010600030101010101" pitchFamily="2" charset="-122"/>
                <a:ea typeface="宋体" panose="02010600030101010101" pitchFamily="2" charset="-122"/>
              </a:rPr>
              <a:t>等位基因（或单体型）多态性相关 。</a:t>
            </a:r>
          </a:p>
        </p:txBody>
      </p:sp>
    </p:spTree>
    <p:extLst>
      <p:ext uri="{BB962C8B-B14F-4D97-AF65-F5344CB8AC3E}">
        <p14:creationId xmlns:p14="http://schemas.microsoft.com/office/powerpoint/2010/main" val="41493309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1422400" y="1143000"/>
            <a:ext cx="95504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zh-CN" sz="2800" dirty="0"/>
              <a:t>      </a:t>
            </a:r>
            <a:r>
              <a:rPr lang="zh-CN" altLang="en-US" sz="2800" dirty="0">
                <a:latin typeface="黑体" charset="0"/>
                <a:ea typeface="黑体" charset="0"/>
                <a:cs typeface="黑体" charset="0"/>
              </a:rPr>
              <a:t>免疫干预</a:t>
            </a:r>
            <a:r>
              <a:rPr lang="zh-CN" altLang="en-US" sz="2800" dirty="0">
                <a:ea typeface="黑体" charset="0"/>
                <a:cs typeface="黑体" charset="0"/>
              </a:rPr>
              <a:t>（</a:t>
            </a:r>
            <a:r>
              <a:rPr lang="en-US" altLang="zh-CN" sz="2800" dirty="0">
                <a:ea typeface="黑体" charset="0"/>
                <a:cs typeface="黑体" charset="0"/>
              </a:rPr>
              <a:t>immune intervention</a:t>
            </a:r>
            <a:r>
              <a:rPr lang="zh-CN" altLang="en-US" sz="2800" dirty="0">
                <a:ea typeface="黑体" charset="0"/>
                <a:cs typeface="黑体" charset="0"/>
              </a:rPr>
              <a:t>）</a:t>
            </a:r>
            <a:r>
              <a:rPr lang="zh-CN" altLang="en-US" sz="2800" dirty="0">
                <a:latin typeface="黑体" charset="0"/>
                <a:ea typeface="黑体" charset="0"/>
                <a:cs typeface="黑体" charset="0"/>
              </a:rPr>
              <a:t>不同于免疫</a:t>
            </a:r>
          </a:p>
          <a:p>
            <a:r>
              <a:rPr lang="zh-CN" altLang="en-US" sz="2800" dirty="0">
                <a:latin typeface="黑体" charset="0"/>
                <a:ea typeface="黑体" charset="0"/>
                <a:cs typeface="黑体" charset="0"/>
              </a:rPr>
              <a:t>调节。前者为人为参与，后者为自然发生。</a:t>
            </a:r>
          </a:p>
          <a:p>
            <a:endParaRPr lang="zh-CN" altLang="en-US" sz="2800" dirty="0">
              <a:latin typeface="黑体" charset="0"/>
              <a:ea typeface="黑体" charset="0"/>
              <a:cs typeface="黑体" charset="0"/>
            </a:endParaRPr>
          </a:p>
          <a:p>
            <a:r>
              <a:rPr lang="zh-CN" altLang="en-US" sz="2800" dirty="0">
                <a:latin typeface="黑体" charset="0"/>
                <a:ea typeface="黑体" charset="0"/>
                <a:cs typeface="黑体" charset="0"/>
              </a:rPr>
              <a:t>    例如，机体排斥移植物，是免疫系统识别和清</a:t>
            </a:r>
          </a:p>
          <a:p>
            <a:r>
              <a:rPr lang="zh-CN" altLang="en-US" sz="2800" dirty="0">
                <a:latin typeface="黑体" charset="0"/>
                <a:ea typeface="黑体" charset="0"/>
                <a:cs typeface="黑体" charset="0"/>
              </a:rPr>
              <a:t>除非己成份的生理性反应。要把移植物留在体内，</a:t>
            </a:r>
          </a:p>
          <a:p>
            <a:r>
              <a:rPr lang="zh-CN" altLang="en-US" sz="2800" dirty="0">
                <a:latin typeface="黑体" charset="0"/>
                <a:ea typeface="黑体" charset="0"/>
                <a:cs typeface="黑体" charset="0"/>
              </a:rPr>
              <a:t>是医学发展和人类健康的需要，却是干扰机体内环</a:t>
            </a:r>
          </a:p>
          <a:p>
            <a:r>
              <a:rPr lang="zh-CN" altLang="en-US" sz="2800" dirty="0">
                <a:latin typeface="黑体" charset="0"/>
                <a:ea typeface="黑体" charset="0"/>
                <a:cs typeface="黑体" charset="0"/>
              </a:rPr>
              <a:t>境稳定的一种非自然行为。因而诱导移植耐受，不</a:t>
            </a:r>
          </a:p>
          <a:p>
            <a:r>
              <a:rPr lang="zh-CN" altLang="en-US" sz="2800" dirty="0">
                <a:latin typeface="黑体" charset="0"/>
                <a:ea typeface="黑体" charset="0"/>
                <a:cs typeface="黑体" charset="0"/>
              </a:rPr>
              <a:t>属于免疫调节，而是免疫干预。</a:t>
            </a:r>
          </a:p>
        </p:txBody>
      </p:sp>
      <p:sp>
        <p:nvSpPr>
          <p:cNvPr id="24579" name="Rectangle 3"/>
          <p:cNvSpPr>
            <a:spLocks noChangeArrowheads="1"/>
          </p:cNvSpPr>
          <p:nvPr/>
        </p:nvSpPr>
        <p:spPr bwMode="auto">
          <a:xfrm>
            <a:off x="8432800" y="685800"/>
            <a:ext cx="2641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99"/>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r>
              <a:rPr lang="zh-CN" altLang="en-US" sz="2800" b="1">
                <a:solidFill>
                  <a:srgbClr val="800080"/>
                </a:solidFill>
                <a:ea typeface="楷体_GB2312" charset="0"/>
                <a:cs typeface="楷体_GB2312" charset="0"/>
              </a:rPr>
              <a:t>调节的主动性和干预的人为性  </a:t>
            </a:r>
            <a:endParaRPr lang="zh-CN" altLang="en-US" b="1">
              <a:solidFill>
                <a:srgbClr val="800080"/>
              </a:solidFill>
              <a:ea typeface="楷体_GB2312" charset="0"/>
              <a:cs typeface="楷体_GB2312" charset="0"/>
            </a:endParaRPr>
          </a:p>
        </p:txBody>
      </p:sp>
      <p:sp>
        <p:nvSpPr>
          <p:cNvPr id="24580" name="Line 4"/>
          <p:cNvSpPr>
            <a:spLocks noChangeShapeType="1"/>
          </p:cNvSpPr>
          <p:nvPr/>
        </p:nvSpPr>
        <p:spPr bwMode="auto">
          <a:xfrm>
            <a:off x="4064000" y="1447800"/>
            <a:ext cx="6604000" cy="0"/>
          </a:xfrm>
          <a:prstGeom prst="line">
            <a:avLst/>
          </a:prstGeom>
          <a:noFill/>
          <a:ln w="5080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Tree>
    <p:extLst>
      <p:ext uri="{BB962C8B-B14F-4D97-AF65-F5344CB8AC3E}">
        <p14:creationId xmlns:p14="http://schemas.microsoft.com/office/powerpoint/2010/main" val="18434161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11349D8-AA61-46B8-A49C-5C589E359E4C}"/>
              </a:ext>
            </a:extLst>
          </p:cNvPr>
          <p:cNvSpPr>
            <a:spLocks noGrp="1"/>
          </p:cNvSpPr>
          <p:nvPr>
            <p:ph type="title"/>
          </p:nvPr>
        </p:nvSpPr>
        <p:spPr>
          <a:xfrm>
            <a:off x="313417" y="0"/>
            <a:ext cx="10515600" cy="1325563"/>
          </a:xfrm>
        </p:spPr>
        <p:txBody>
          <a:bodyPr/>
          <a:lstStyle/>
          <a:p>
            <a:r>
              <a:rPr lang="zh-CN" altLang="en-US" dirty="0">
                <a:latin typeface="宋体" panose="02010600030101010101" pitchFamily="2" charset="-122"/>
                <a:ea typeface="宋体" panose="02010600030101010101" pitchFamily="2" charset="-122"/>
              </a:rPr>
              <a:t>小结</a:t>
            </a:r>
          </a:p>
        </p:txBody>
      </p:sp>
      <p:sp>
        <p:nvSpPr>
          <p:cNvPr id="3" name="内容占位符 2">
            <a:extLst>
              <a:ext uri="{FF2B5EF4-FFF2-40B4-BE49-F238E27FC236}">
                <a16:creationId xmlns="" xmlns:a16="http://schemas.microsoft.com/office/drawing/2014/main" id="{931A162A-B688-4555-93E3-3CFC422F2264}"/>
              </a:ext>
            </a:extLst>
          </p:cNvPr>
          <p:cNvSpPr>
            <a:spLocks noGrp="1"/>
          </p:cNvSpPr>
          <p:nvPr>
            <p:ph idx="1"/>
          </p:nvPr>
        </p:nvSpPr>
        <p:spPr>
          <a:xfrm>
            <a:off x="442823" y="1086461"/>
            <a:ext cx="11214440" cy="5114241"/>
          </a:xfrm>
        </p:spPr>
        <p:txBody>
          <a:bodyPr>
            <a:noAutofit/>
          </a:bodyPr>
          <a:lstStyle/>
          <a:p>
            <a:pPr>
              <a:lnSpc>
                <a:spcPct val="100000"/>
              </a:lnSpc>
              <a:spcBef>
                <a:spcPts val="600"/>
              </a:spcBef>
              <a:spcAft>
                <a:spcPts val="600"/>
              </a:spcAft>
            </a:pPr>
            <a:r>
              <a:rPr lang="zh-CN" altLang="en-US" b="1" dirty="0">
                <a:latin typeface="宋体" panose="02010600030101010101" pitchFamily="2" charset="-122"/>
                <a:ea typeface="宋体" panose="02010600030101010101" pitchFamily="2" charset="-122"/>
              </a:rPr>
              <a:t>免疫调节贯穿免疫应答全过程的始终，而负调节在其中发挥主导作用。</a:t>
            </a:r>
            <a:endParaRPr lang="en-US" altLang="zh-CN" b="1" dirty="0">
              <a:latin typeface="宋体" panose="02010600030101010101" pitchFamily="2" charset="-122"/>
              <a:ea typeface="宋体" panose="02010600030101010101" pitchFamily="2" charset="-122"/>
            </a:endParaRPr>
          </a:p>
          <a:p>
            <a:pPr>
              <a:lnSpc>
                <a:spcPct val="100000"/>
              </a:lnSpc>
              <a:spcBef>
                <a:spcPts val="600"/>
              </a:spcBef>
              <a:spcAft>
                <a:spcPts val="600"/>
              </a:spcAft>
            </a:pPr>
            <a:r>
              <a:rPr lang="zh-CN" altLang="en-US" b="1" dirty="0">
                <a:latin typeface="宋体" panose="02010600030101010101" pitchFamily="2" charset="-122"/>
                <a:ea typeface="宋体" panose="02010600030101010101" pitchFamily="2" charset="-122"/>
              </a:rPr>
              <a:t>免疫应答有赖体内多系统、多细胞、多分子间相互作用与协调</a:t>
            </a:r>
            <a:r>
              <a:rPr lang="en-US" altLang="zh-CN" b="1" dirty="0">
                <a:latin typeface="宋体" panose="02010600030101010101" pitchFamily="2" charset="-122"/>
                <a:ea typeface="宋体" panose="02010600030101010101" pitchFamily="2" charset="-122"/>
              </a:rPr>
              <a:t>:</a:t>
            </a:r>
          </a:p>
          <a:p>
            <a:pPr marL="0" indent="0">
              <a:lnSpc>
                <a:spcPct val="100000"/>
              </a:lnSpc>
              <a:spcBef>
                <a:spcPts val="600"/>
              </a:spcBef>
              <a:spcAft>
                <a:spcPts val="600"/>
              </a:spcAft>
              <a:buNone/>
            </a:pPr>
            <a:r>
              <a:rPr lang="zh-CN" altLang="en-US" b="1" dirty="0">
                <a:latin typeface="宋体" panose="02010600030101010101" pitchFamily="2" charset="-122"/>
                <a:ea typeface="宋体" panose="02010600030101010101" pitchFamily="2" charset="-122"/>
              </a:rPr>
              <a:t>    ① 在分子水平，体内存在众多参与免疫应答的效应分子和抑制性分子。</a:t>
            </a:r>
            <a:endParaRPr lang="en-US" altLang="zh-CN" b="1" dirty="0">
              <a:latin typeface="宋体" panose="02010600030101010101" pitchFamily="2" charset="-122"/>
              <a:ea typeface="宋体" panose="02010600030101010101" pitchFamily="2" charset="-122"/>
            </a:endParaRPr>
          </a:p>
          <a:p>
            <a:pPr marL="0" indent="0">
              <a:lnSpc>
                <a:spcPct val="100000"/>
              </a:lnSpc>
              <a:spcBef>
                <a:spcPts val="600"/>
              </a:spcBef>
              <a:spcAft>
                <a:spcPts val="600"/>
              </a:spcAft>
              <a:buNone/>
            </a:pPr>
            <a:r>
              <a:rPr lang="zh-CN" altLang="en-US" b="1" dirty="0">
                <a:latin typeface="宋体" panose="02010600030101010101" pitchFamily="2" charset="-122"/>
                <a:ea typeface="宋体" panose="02010600030101010101" pitchFamily="2" charset="-122"/>
              </a:rPr>
              <a:t>    ② 在细胞水平，免疫细胞可分化为诸多功能亚群，并通过不同机制调控免疫应答强弱和转归。</a:t>
            </a:r>
          </a:p>
          <a:p>
            <a:pPr marL="0" indent="0">
              <a:lnSpc>
                <a:spcPct val="100000"/>
              </a:lnSpc>
              <a:spcBef>
                <a:spcPts val="600"/>
              </a:spcBef>
              <a:spcAft>
                <a:spcPts val="600"/>
              </a:spcAft>
              <a:buNone/>
            </a:pPr>
            <a:r>
              <a:rPr lang="zh-CN" altLang="en-US" b="1" dirty="0">
                <a:latin typeface="宋体" panose="02010600030101010101" pitchFamily="2" charset="-122"/>
                <a:ea typeface="宋体" panose="02010600030101010101" pitchFamily="2" charset="-122"/>
              </a:rPr>
              <a:t>    ③ 在整体水平 ，免疫系统和神经</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内分泌系统间通过神经递质、激素和细胞因子而相互作用，共同维护机体内环境稳定 。</a:t>
            </a:r>
            <a:endParaRPr lang="en-US" altLang="zh-CN" b="1" dirty="0">
              <a:latin typeface="宋体" panose="02010600030101010101" pitchFamily="2" charset="-122"/>
              <a:ea typeface="宋体" panose="02010600030101010101" pitchFamily="2" charset="-122"/>
            </a:endParaRPr>
          </a:p>
          <a:p>
            <a:pPr>
              <a:lnSpc>
                <a:spcPct val="100000"/>
              </a:lnSpc>
              <a:spcBef>
                <a:spcPts val="600"/>
              </a:spcBef>
              <a:spcAft>
                <a:spcPts val="600"/>
              </a:spcAft>
            </a:pPr>
            <a:r>
              <a:rPr lang="zh-CN" altLang="en-US" b="1" dirty="0">
                <a:latin typeface="宋体" panose="02010600030101010101" pitchFamily="2" charset="-122"/>
                <a:ea typeface="宋体" panose="02010600030101010101" pitchFamily="2" charset="-122"/>
              </a:rPr>
              <a:t>机体免疫调节机制一旦发生障碍，可导致免疫功能异常，并引发免疫相关疾病 。</a:t>
            </a:r>
          </a:p>
          <a:p>
            <a:pPr marL="0" indent="0">
              <a:lnSpc>
                <a:spcPct val="100000"/>
              </a:lnSpc>
              <a:spcBef>
                <a:spcPts val="600"/>
              </a:spcBef>
              <a:spcAft>
                <a:spcPts val="600"/>
              </a:spcAft>
              <a:buNone/>
            </a:pPr>
            <a:r>
              <a:rPr lang="zh-CN" altLang="en-US" b="1" dirty="0">
                <a:latin typeface="宋体" panose="02010600030101010101" pitchFamily="2" charset="-122"/>
                <a:ea typeface="宋体" panose="02010600030101010101" pitchFamily="2" charset="-122"/>
              </a:rPr>
              <a:t> </a:t>
            </a:r>
          </a:p>
        </p:txBody>
      </p:sp>
    </p:spTree>
    <p:extLst>
      <p:ext uri="{BB962C8B-B14F-4D97-AF65-F5344CB8AC3E}">
        <p14:creationId xmlns:p14="http://schemas.microsoft.com/office/powerpoint/2010/main" val="2579819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141313"/>
          <p:cNvSpPr>
            <a:spLocks noGrp="1" noChangeArrowheads="1"/>
          </p:cNvSpPr>
          <p:nvPr>
            <p:ph type="title"/>
          </p:nvPr>
        </p:nvSpPr>
        <p:spPr>
          <a:solidFill>
            <a:schemeClr val="bg1"/>
          </a:solidFill>
        </p:spPr>
        <p:txBody>
          <a:bodyPr/>
          <a:lstStyle/>
          <a:p>
            <a:r>
              <a:rPr lang="zh-CN" altLang="en-US" b="1">
                <a:solidFill>
                  <a:srgbClr val="FF00FF"/>
                </a:solidFill>
                <a:latin typeface="Arial" charset="0"/>
                <a:ea typeface="华文隶书" charset="0"/>
                <a:cs typeface="华文隶书" charset="0"/>
              </a:rPr>
              <a:t>问题探讨</a:t>
            </a:r>
          </a:p>
        </p:txBody>
      </p:sp>
      <p:sp>
        <p:nvSpPr>
          <p:cNvPr id="6146" name="文本占位符 141314"/>
          <p:cNvSpPr>
            <a:spLocks noGrp="1" noChangeArrowheads="1"/>
          </p:cNvSpPr>
          <p:nvPr>
            <p:ph type="body" idx="4294967295"/>
          </p:nvPr>
        </p:nvSpPr>
        <p:spPr>
          <a:xfrm>
            <a:off x="304800" y="1327150"/>
            <a:ext cx="11582400" cy="2438400"/>
          </a:xfrm>
        </p:spPr>
        <p:txBody>
          <a:bodyPr/>
          <a:lstStyle/>
          <a:p>
            <a:pPr>
              <a:buFontTx/>
              <a:buNone/>
            </a:pPr>
            <a:r>
              <a:rPr lang="en-US" altLang="zh-CN" b="1">
                <a:latin typeface="Arial" charset="0"/>
                <a:ea typeface="宋体" charset="0"/>
              </a:rPr>
              <a:t>    </a:t>
            </a:r>
            <a:r>
              <a:rPr lang="zh-CN" altLang="en-US" sz="3600" b="1">
                <a:latin typeface="Arial" charset="0"/>
                <a:ea typeface="宋体" charset="0"/>
              </a:rPr>
              <a:t>能使人生病的细菌、病毒等几乎无处不在，我们的身体无时无刻不处在病原体的包围之中。但通常我们却并未感到不适。</a:t>
            </a:r>
          </a:p>
        </p:txBody>
      </p:sp>
      <p:sp>
        <p:nvSpPr>
          <p:cNvPr id="6147" name="文本框 141315"/>
          <p:cNvSpPr txBox="1">
            <a:spLocks noChangeArrowheads="1"/>
          </p:cNvSpPr>
          <p:nvPr/>
        </p:nvSpPr>
        <p:spPr bwMode="auto">
          <a:xfrm>
            <a:off x="11104833" y="5715001"/>
            <a:ext cx="1846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lgn="ctr" eaLnBrk="0" hangingPunct="0">
              <a:spcBef>
                <a:spcPct val="0"/>
              </a:spcBef>
            </a:pPr>
            <a:endParaRPr lang="zh-CN" b="1">
              <a:solidFill>
                <a:schemeClr val="tx1"/>
              </a:solidFill>
              <a:latin typeface="Times New Roman" charset="0"/>
              <a:ea typeface="华文楷体" charset="0"/>
              <a:cs typeface="华文楷体" charset="0"/>
            </a:endParaRPr>
          </a:p>
        </p:txBody>
      </p:sp>
      <p:pic>
        <p:nvPicPr>
          <p:cNvPr id="6148" name="图片 141316" descr="MC90043441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2400" y="4495800"/>
            <a:ext cx="2167467"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5144100"/>
      </p:ext>
    </p:extLst>
  </p:cSld>
  <p:clrMapOvr>
    <a:masterClrMapping/>
  </p:clrMapOvr>
  <p:transition xmlns:p14="http://schemas.microsoft.com/office/powerpoint/2010/mai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图片 165889" descr="5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0" name="标题 165890"/>
          <p:cNvSpPr>
            <a:spLocks noGrp="1" noRot="1" noChangeArrowheads="1"/>
          </p:cNvSpPr>
          <p:nvPr>
            <p:ph type="ctrTitle"/>
          </p:nvPr>
        </p:nvSpPr>
        <p:spPr>
          <a:xfrm>
            <a:off x="810126" y="716547"/>
            <a:ext cx="10058400" cy="1905000"/>
          </a:xfrm>
        </p:spPr>
        <p:txBody>
          <a:bodyPr anchor="ctr"/>
          <a:lstStyle/>
          <a:p>
            <a:r>
              <a:rPr lang="zh-CN" altLang="en-US" sz="6000" b="1" dirty="0" smtClean="0">
                <a:solidFill>
                  <a:srgbClr val="FF0000"/>
                </a:solidFill>
                <a:latin typeface="Arial" charset="0"/>
                <a:ea typeface="宋体" charset="0"/>
              </a:rPr>
              <a:t>  </a:t>
            </a:r>
            <a:r>
              <a:rPr lang="zh-CN" altLang="en-US" sz="6000" b="1" dirty="0">
                <a:solidFill>
                  <a:srgbClr val="FF0000"/>
                </a:solidFill>
                <a:latin typeface="Arial" charset="0"/>
                <a:ea typeface="宋体" charset="0"/>
              </a:rPr>
              <a:t>免疫调节</a:t>
            </a:r>
          </a:p>
        </p:txBody>
      </p:sp>
    </p:spTree>
    <p:extLst>
      <p:ext uri="{BB962C8B-B14F-4D97-AF65-F5344CB8AC3E}">
        <p14:creationId xmlns:p14="http://schemas.microsoft.com/office/powerpoint/2010/main" val="2836359340"/>
      </p:ext>
    </p:extLst>
  </p:cSld>
  <p:clrMapOvr>
    <a:masterClrMapping/>
  </p:clrMapOvr>
  <p:transition xmlns:p14="http://schemas.microsoft.com/office/powerpoint/2010/mai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142337"/>
          <p:cNvSpPr>
            <a:spLocks noGrp="1" noChangeArrowheads="1"/>
          </p:cNvSpPr>
          <p:nvPr>
            <p:ph type="title"/>
          </p:nvPr>
        </p:nvSpPr>
        <p:spPr>
          <a:xfrm>
            <a:off x="334433" y="333376"/>
            <a:ext cx="7105651" cy="620713"/>
          </a:xfrm>
        </p:spPr>
        <p:txBody>
          <a:bodyPr>
            <a:normAutofit fontScale="90000"/>
          </a:bodyPr>
          <a:lstStyle/>
          <a:p>
            <a:pPr algn="l"/>
            <a:r>
              <a:rPr lang="zh-CN" altLang="en-US" sz="4300" b="1">
                <a:solidFill>
                  <a:srgbClr val="FF0000"/>
                </a:solidFill>
                <a:latin typeface="Arial" charset="0"/>
                <a:ea typeface="华文中宋" charset="0"/>
                <a:cs typeface="华文中宋" charset="0"/>
              </a:rPr>
              <a:t>一</a:t>
            </a:r>
            <a:r>
              <a:rPr lang="zh-CN" altLang="en-US" sz="4300" b="1">
                <a:solidFill>
                  <a:srgbClr val="FF0000"/>
                </a:solidFill>
                <a:latin typeface="Arial" charset="0"/>
                <a:ea typeface="宋体" charset="0"/>
              </a:rPr>
              <a:t>、</a:t>
            </a:r>
            <a:r>
              <a:rPr lang="zh-CN" altLang="en-US" sz="4300" b="1">
                <a:solidFill>
                  <a:srgbClr val="FF0000"/>
                </a:solidFill>
                <a:latin typeface="Arial" charset="0"/>
                <a:ea typeface="华文中宋" charset="0"/>
                <a:cs typeface="华文中宋" charset="0"/>
              </a:rPr>
              <a:t>免疫系统的组成</a:t>
            </a:r>
          </a:p>
        </p:txBody>
      </p:sp>
      <p:sp>
        <p:nvSpPr>
          <p:cNvPr id="9218" name="文本框 142338"/>
          <p:cNvSpPr txBox="1">
            <a:spLocks noChangeArrowheads="1"/>
          </p:cNvSpPr>
          <p:nvPr/>
        </p:nvSpPr>
        <p:spPr bwMode="auto">
          <a:xfrm>
            <a:off x="1" y="2397126"/>
            <a:ext cx="766233"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0"/>
              </a:spcBef>
            </a:pPr>
            <a:r>
              <a:rPr lang="zh-CN" altLang="en-US" b="1">
                <a:solidFill>
                  <a:schemeClr val="tx1"/>
                </a:solidFill>
                <a:ea typeface="黑体" charset="0"/>
                <a:cs typeface="黑体" charset="0"/>
              </a:rPr>
              <a:t>免疫系统</a:t>
            </a:r>
          </a:p>
        </p:txBody>
      </p:sp>
      <p:sp>
        <p:nvSpPr>
          <p:cNvPr id="9219" name="左大括号 142339"/>
          <p:cNvSpPr>
            <a:spLocks/>
          </p:cNvSpPr>
          <p:nvPr/>
        </p:nvSpPr>
        <p:spPr bwMode="auto">
          <a:xfrm>
            <a:off x="527051" y="1604963"/>
            <a:ext cx="478367" cy="4032250"/>
          </a:xfrm>
          <a:prstGeom prst="leftBrace">
            <a:avLst>
              <a:gd name="adj1" fmla="val 93398"/>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2341" name="文本框 142340"/>
          <p:cNvSpPr txBox="1">
            <a:spLocks noChangeArrowheads="1"/>
          </p:cNvSpPr>
          <p:nvPr/>
        </p:nvSpPr>
        <p:spPr bwMode="auto">
          <a:xfrm>
            <a:off x="912284" y="1246188"/>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0"/>
              </a:spcBef>
            </a:pPr>
            <a:r>
              <a:rPr lang="zh-CN" altLang="en-US" b="1">
                <a:solidFill>
                  <a:schemeClr val="tx1"/>
                </a:solidFill>
                <a:ea typeface="黑体" charset="0"/>
                <a:cs typeface="黑体" charset="0"/>
              </a:rPr>
              <a:t>免疫器官</a:t>
            </a:r>
          </a:p>
        </p:txBody>
      </p:sp>
      <p:sp>
        <p:nvSpPr>
          <p:cNvPr id="142342" name="文本框 142341"/>
          <p:cNvSpPr txBox="1">
            <a:spLocks noChangeArrowheads="1"/>
          </p:cNvSpPr>
          <p:nvPr/>
        </p:nvSpPr>
        <p:spPr bwMode="auto">
          <a:xfrm>
            <a:off x="814918" y="3189288"/>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0"/>
              </a:spcBef>
            </a:pPr>
            <a:r>
              <a:rPr lang="zh-CN" altLang="en-US" b="1">
                <a:solidFill>
                  <a:schemeClr val="tx1"/>
                </a:solidFill>
                <a:ea typeface="黑体" charset="0"/>
                <a:cs typeface="黑体" charset="0"/>
              </a:rPr>
              <a:t>免疫细胞</a:t>
            </a:r>
          </a:p>
        </p:txBody>
      </p:sp>
      <p:sp>
        <p:nvSpPr>
          <p:cNvPr id="142343" name="文本框 142342"/>
          <p:cNvSpPr txBox="1">
            <a:spLocks noChangeArrowheads="1"/>
          </p:cNvSpPr>
          <p:nvPr/>
        </p:nvSpPr>
        <p:spPr bwMode="auto">
          <a:xfrm>
            <a:off x="1007533" y="5278438"/>
            <a:ext cx="2698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0"/>
              </a:spcBef>
            </a:pPr>
            <a:r>
              <a:rPr lang="zh-CN" altLang="en-US" b="1">
                <a:solidFill>
                  <a:schemeClr val="tx1"/>
                </a:solidFill>
                <a:ea typeface="黑体" charset="0"/>
                <a:cs typeface="黑体" charset="0"/>
              </a:rPr>
              <a:t>免疫活性物质：</a:t>
            </a:r>
          </a:p>
        </p:txBody>
      </p:sp>
      <p:sp>
        <p:nvSpPr>
          <p:cNvPr id="142344" name="文本框 142343"/>
          <p:cNvSpPr txBox="1">
            <a:spLocks noChangeArrowheads="1"/>
          </p:cNvSpPr>
          <p:nvPr/>
        </p:nvSpPr>
        <p:spPr bwMode="auto">
          <a:xfrm>
            <a:off x="3119967" y="1173163"/>
            <a:ext cx="8064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0"/>
              </a:spcBef>
            </a:pPr>
            <a:r>
              <a:rPr lang="zh-CN" altLang="en-US" b="1">
                <a:solidFill>
                  <a:srgbClr val="0033CC"/>
                </a:solidFill>
                <a:latin typeface="楷体_GB2312" charset="0"/>
                <a:ea typeface="楷体_GB2312" charset="0"/>
                <a:cs typeface="楷体_GB2312" charset="0"/>
              </a:rPr>
              <a:t>（胸腺、骨髓、扁桃体</a:t>
            </a:r>
            <a:r>
              <a:rPr lang="zh-CN" altLang="en-US" sz="1800" b="1">
                <a:solidFill>
                  <a:srgbClr val="0033CC"/>
                </a:solidFill>
              </a:rPr>
              <a:t>、</a:t>
            </a:r>
            <a:r>
              <a:rPr lang="zh-CN" altLang="en-US" b="1">
                <a:solidFill>
                  <a:srgbClr val="0033CC"/>
                </a:solidFill>
                <a:latin typeface="楷体_GB2312" charset="0"/>
                <a:ea typeface="楷体_GB2312" charset="0"/>
                <a:cs typeface="楷体_GB2312" charset="0"/>
              </a:rPr>
              <a:t>淋巴结</a:t>
            </a:r>
            <a:r>
              <a:rPr lang="zh-CN" altLang="en-US" sz="1800" b="1">
                <a:solidFill>
                  <a:srgbClr val="0033CC"/>
                </a:solidFill>
              </a:rPr>
              <a:t>、</a:t>
            </a:r>
            <a:r>
              <a:rPr lang="zh-CN" altLang="en-US" b="1">
                <a:solidFill>
                  <a:srgbClr val="0033CC"/>
                </a:solidFill>
              </a:rPr>
              <a:t>脾）</a:t>
            </a:r>
          </a:p>
        </p:txBody>
      </p:sp>
      <p:sp>
        <p:nvSpPr>
          <p:cNvPr id="142345" name="文本框 142344"/>
          <p:cNvSpPr txBox="1">
            <a:spLocks noChangeArrowheads="1"/>
          </p:cNvSpPr>
          <p:nvPr/>
        </p:nvSpPr>
        <p:spPr bwMode="auto">
          <a:xfrm>
            <a:off x="2734734" y="1822451"/>
            <a:ext cx="912071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0"/>
              </a:spcBef>
            </a:pPr>
            <a:r>
              <a:rPr lang="zh-CN" altLang="en-US" b="1">
                <a:solidFill>
                  <a:srgbClr val="FF0000"/>
                </a:solidFill>
                <a:ea typeface="楷体_GB2312" charset="0"/>
                <a:cs typeface="楷体_GB2312" charset="0"/>
              </a:rPr>
              <a:t>（免疫细胞</a:t>
            </a:r>
            <a:r>
              <a:rPr lang="zh-CN" altLang="en-US" b="1">
                <a:solidFill>
                  <a:schemeClr val="tx1"/>
                </a:solidFill>
                <a:ea typeface="楷体_GB2312" charset="0"/>
                <a:cs typeface="楷体_GB2312" charset="0"/>
              </a:rPr>
              <a:t>生成、成熟或集中</a:t>
            </a:r>
            <a:r>
              <a:rPr lang="zh-CN" altLang="en-US" b="1">
                <a:solidFill>
                  <a:srgbClr val="FF0000"/>
                </a:solidFill>
                <a:ea typeface="楷体_GB2312" charset="0"/>
                <a:cs typeface="楷体_GB2312" charset="0"/>
              </a:rPr>
              <a:t>分布的场所）</a:t>
            </a:r>
          </a:p>
        </p:txBody>
      </p:sp>
      <p:sp>
        <p:nvSpPr>
          <p:cNvPr id="142346" name="左大括号 142345"/>
          <p:cNvSpPr>
            <a:spLocks/>
          </p:cNvSpPr>
          <p:nvPr/>
        </p:nvSpPr>
        <p:spPr bwMode="auto">
          <a:xfrm>
            <a:off x="3215218" y="2757488"/>
            <a:ext cx="383116" cy="1655762"/>
          </a:xfrm>
          <a:prstGeom prst="leftBrace">
            <a:avLst>
              <a:gd name="adj1" fmla="val 47887"/>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2347" name="文本框 142346"/>
          <p:cNvSpPr txBox="1">
            <a:spLocks noChangeArrowheads="1"/>
          </p:cNvSpPr>
          <p:nvPr/>
        </p:nvSpPr>
        <p:spPr bwMode="auto">
          <a:xfrm>
            <a:off x="3600451" y="2613026"/>
            <a:ext cx="3105149"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0"/>
              </a:spcBef>
            </a:pPr>
            <a:r>
              <a:rPr lang="zh-CN" altLang="en-US" b="1">
                <a:solidFill>
                  <a:srgbClr val="0033CC"/>
                </a:solidFill>
                <a:latin typeface="楷体_GB2312" charset="0"/>
                <a:ea typeface="楷体_GB2312" charset="0"/>
                <a:cs typeface="楷体_GB2312" charset="0"/>
              </a:rPr>
              <a:t>吞噬细胞等</a:t>
            </a:r>
          </a:p>
        </p:txBody>
      </p:sp>
      <p:sp>
        <p:nvSpPr>
          <p:cNvPr id="142348" name="文本框 142347"/>
          <p:cNvSpPr txBox="1">
            <a:spLocks noChangeArrowheads="1"/>
          </p:cNvSpPr>
          <p:nvPr/>
        </p:nvSpPr>
        <p:spPr bwMode="auto">
          <a:xfrm>
            <a:off x="3503084" y="3910013"/>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0"/>
              </a:spcBef>
            </a:pPr>
            <a:r>
              <a:rPr lang="zh-CN" altLang="en-US" b="1">
                <a:solidFill>
                  <a:srgbClr val="0033CC"/>
                </a:solidFill>
                <a:latin typeface="楷体_GB2312" charset="0"/>
                <a:ea typeface="楷体_GB2312" charset="0"/>
                <a:cs typeface="楷体_GB2312" charset="0"/>
              </a:rPr>
              <a:t>淋巴细胞</a:t>
            </a:r>
          </a:p>
        </p:txBody>
      </p:sp>
      <p:sp>
        <p:nvSpPr>
          <p:cNvPr id="142349" name="文本框 142348"/>
          <p:cNvSpPr txBox="1">
            <a:spLocks noChangeArrowheads="1"/>
          </p:cNvSpPr>
          <p:nvPr/>
        </p:nvSpPr>
        <p:spPr bwMode="auto">
          <a:xfrm>
            <a:off x="711201" y="3581400"/>
            <a:ext cx="297603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0"/>
              </a:spcBef>
            </a:pPr>
            <a:r>
              <a:rPr lang="zh-CN" altLang="en-US" b="1">
                <a:solidFill>
                  <a:srgbClr val="FF0000"/>
                </a:solidFill>
                <a:ea typeface="楷体_GB2312" charset="0"/>
                <a:cs typeface="楷体_GB2312" charset="0"/>
              </a:rPr>
              <a:t>（发挥免疫</a:t>
            </a:r>
          </a:p>
          <a:p>
            <a:pPr>
              <a:spcBef>
                <a:spcPct val="0"/>
              </a:spcBef>
            </a:pPr>
            <a:r>
              <a:rPr lang="zh-CN" altLang="en-US" b="1">
                <a:solidFill>
                  <a:srgbClr val="FF0000"/>
                </a:solidFill>
                <a:ea typeface="楷体_GB2312" charset="0"/>
                <a:cs typeface="楷体_GB2312" charset="0"/>
              </a:rPr>
              <a:t>作用的细胞）</a:t>
            </a:r>
          </a:p>
        </p:txBody>
      </p:sp>
      <p:sp>
        <p:nvSpPr>
          <p:cNvPr id="142350" name="左大括号 142349"/>
          <p:cNvSpPr>
            <a:spLocks/>
          </p:cNvSpPr>
          <p:nvPr/>
        </p:nvSpPr>
        <p:spPr bwMode="auto">
          <a:xfrm>
            <a:off x="5615518" y="3478213"/>
            <a:ext cx="385233" cy="1511300"/>
          </a:xfrm>
          <a:prstGeom prst="leftBrace">
            <a:avLst>
              <a:gd name="adj1" fmla="val 43469"/>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2351" name="文本框 142350"/>
          <p:cNvSpPr txBox="1">
            <a:spLocks noChangeArrowheads="1"/>
          </p:cNvSpPr>
          <p:nvPr/>
        </p:nvSpPr>
        <p:spPr bwMode="auto">
          <a:xfrm>
            <a:off x="6000751" y="3405188"/>
            <a:ext cx="18402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0"/>
              </a:spcBef>
            </a:pPr>
            <a:r>
              <a:rPr lang="en-US" altLang="zh-CN" b="1">
                <a:solidFill>
                  <a:srgbClr val="0033CC"/>
                </a:solidFill>
                <a:latin typeface="楷体_GB2312" charset="0"/>
                <a:ea typeface="楷体_GB2312" charset="0"/>
                <a:cs typeface="楷体_GB2312" charset="0"/>
              </a:rPr>
              <a:t>T</a:t>
            </a:r>
            <a:r>
              <a:rPr lang="zh-CN" altLang="en-US" b="1">
                <a:solidFill>
                  <a:srgbClr val="0033CC"/>
                </a:solidFill>
                <a:latin typeface="楷体_GB2312" charset="0"/>
                <a:ea typeface="楷体_GB2312" charset="0"/>
                <a:cs typeface="楷体_GB2312" charset="0"/>
              </a:rPr>
              <a:t>淋巴细胞</a:t>
            </a:r>
          </a:p>
        </p:txBody>
      </p:sp>
      <p:sp>
        <p:nvSpPr>
          <p:cNvPr id="142352" name="文本框 142351"/>
          <p:cNvSpPr txBox="1">
            <a:spLocks noChangeArrowheads="1"/>
          </p:cNvSpPr>
          <p:nvPr/>
        </p:nvSpPr>
        <p:spPr bwMode="auto">
          <a:xfrm>
            <a:off x="6000751" y="4537076"/>
            <a:ext cx="1880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0"/>
              </a:spcBef>
            </a:pPr>
            <a:r>
              <a:rPr lang="en-US" altLang="zh-CN" b="1">
                <a:solidFill>
                  <a:srgbClr val="0033CC"/>
                </a:solidFill>
                <a:latin typeface="楷体_GB2312" charset="0"/>
                <a:ea typeface="楷体_GB2312" charset="0"/>
                <a:cs typeface="楷体_GB2312" charset="0"/>
              </a:rPr>
              <a:t>B</a:t>
            </a:r>
            <a:r>
              <a:rPr lang="zh-CN" altLang="en-US" b="1">
                <a:solidFill>
                  <a:srgbClr val="0033CC"/>
                </a:solidFill>
                <a:latin typeface="楷体_GB2312" charset="0"/>
                <a:ea typeface="楷体_GB2312" charset="0"/>
                <a:cs typeface="楷体_GB2312" charset="0"/>
              </a:rPr>
              <a:t>淋巴细胞</a:t>
            </a:r>
          </a:p>
        </p:txBody>
      </p:sp>
      <p:sp>
        <p:nvSpPr>
          <p:cNvPr id="142353" name="文本框 142352"/>
          <p:cNvSpPr txBox="1">
            <a:spLocks noChangeArrowheads="1"/>
          </p:cNvSpPr>
          <p:nvPr/>
        </p:nvSpPr>
        <p:spPr bwMode="auto">
          <a:xfrm>
            <a:off x="8331200" y="3200400"/>
            <a:ext cx="3168651"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0"/>
              </a:spcBef>
            </a:pPr>
            <a:r>
              <a:rPr lang="zh-CN" altLang="en-US" b="1">
                <a:solidFill>
                  <a:srgbClr val="FF0000"/>
                </a:solidFill>
                <a:ea typeface="楷体_GB2312" charset="0"/>
                <a:cs typeface="楷体_GB2312" charset="0"/>
              </a:rPr>
              <a:t>（迁移到胸腺中</a:t>
            </a:r>
            <a:r>
              <a:rPr lang="zh-CN" altLang="en-US" b="1">
                <a:solidFill>
                  <a:schemeClr val="tx1"/>
                </a:solidFill>
                <a:ea typeface="楷体_GB2312" charset="0"/>
                <a:cs typeface="楷体_GB2312" charset="0"/>
              </a:rPr>
              <a:t>成熟）</a:t>
            </a:r>
          </a:p>
        </p:txBody>
      </p:sp>
      <p:sp>
        <p:nvSpPr>
          <p:cNvPr id="142354" name="文本框 142353"/>
          <p:cNvSpPr txBox="1">
            <a:spLocks noChangeArrowheads="1"/>
          </p:cNvSpPr>
          <p:nvPr/>
        </p:nvSpPr>
        <p:spPr bwMode="auto">
          <a:xfrm>
            <a:off x="8128000" y="4495801"/>
            <a:ext cx="3251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0"/>
              </a:spcBef>
            </a:pPr>
            <a:r>
              <a:rPr lang="zh-CN" altLang="en-US" b="1">
                <a:solidFill>
                  <a:srgbClr val="FF0000"/>
                </a:solidFill>
                <a:ea typeface="楷体_GB2312" charset="0"/>
                <a:cs typeface="楷体_GB2312" charset="0"/>
              </a:rPr>
              <a:t>（骨髓中</a:t>
            </a:r>
            <a:r>
              <a:rPr lang="zh-CN" altLang="en-US" b="1">
                <a:solidFill>
                  <a:schemeClr val="tx1"/>
                </a:solidFill>
                <a:ea typeface="楷体_GB2312" charset="0"/>
                <a:cs typeface="楷体_GB2312" charset="0"/>
              </a:rPr>
              <a:t>成熟）</a:t>
            </a:r>
          </a:p>
        </p:txBody>
      </p:sp>
      <p:sp>
        <p:nvSpPr>
          <p:cNvPr id="142355" name="文本框 142354"/>
          <p:cNvSpPr txBox="1">
            <a:spLocks noChangeArrowheads="1"/>
          </p:cNvSpPr>
          <p:nvPr/>
        </p:nvSpPr>
        <p:spPr bwMode="auto">
          <a:xfrm>
            <a:off x="4165600" y="5334001"/>
            <a:ext cx="44935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0"/>
              </a:spcBef>
            </a:pPr>
            <a:r>
              <a:rPr lang="zh-CN" altLang="en-US" b="1">
                <a:solidFill>
                  <a:srgbClr val="0033CC"/>
                </a:solidFill>
                <a:ea typeface="楷体_GB2312" charset="0"/>
                <a:cs typeface="楷体_GB2312" charset="0"/>
              </a:rPr>
              <a:t>抗体、淋巴因子、溶菌酶等</a:t>
            </a:r>
          </a:p>
        </p:txBody>
      </p:sp>
      <p:sp>
        <p:nvSpPr>
          <p:cNvPr id="142356" name="文本框 142355"/>
          <p:cNvSpPr txBox="1">
            <a:spLocks noChangeArrowheads="1"/>
          </p:cNvSpPr>
          <p:nvPr/>
        </p:nvSpPr>
        <p:spPr bwMode="auto">
          <a:xfrm>
            <a:off x="1102784" y="4797426"/>
            <a:ext cx="451273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FF"/>
                </a:solidFill>
                <a:latin typeface="Arial" charset="0"/>
                <a:ea typeface="宋体" charset="0"/>
                <a:cs typeface="宋体" charset="0"/>
              </a:defRPr>
            </a:lvl1pPr>
            <a:lvl2pPr>
              <a:defRPr sz="2800">
                <a:solidFill>
                  <a:srgbClr val="FFFFFF"/>
                </a:solidFill>
                <a:latin typeface="Arial" charset="0"/>
                <a:ea typeface="宋体" charset="0"/>
              </a:defRPr>
            </a:lvl2pPr>
            <a:lvl3pPr>
              <a:defRPr sz="2800">
                <a:solidFill>
                  <a:srgbClr val="FFFFFF"/>
                </a:solidFill>
                <a:latin typeface="Arial" charset="0"/>
                <a:ea typeface="宋体" charset="0"/>
              </a:defRPr>
            </a:lvl3pPr>
            <a:lvl4pPr>
              <a:defRPr sz="2800">
                <a:solidFill>
                  <a:srgbClr val="FFFFFF"/>
                </a:solidFill>
                <a:latin typeface="Arial" charset="0"/>
                <a:ea typeface="宋体" charset="0"/>
              </a:defRPr>
            </a:lvl4pPr>
            <a:lvl5pPr>
              <a:defRPr sz="2800">
                <a:solidFill>
                  <a:srgbClr val="FFFFFF"/>
                </a:solidFill>
                <a:latin typeface="Arial" charset="0"/>
                <a:ea typeface="宋体" charset="0"/>
              </a:defRPr>
            </a:lvl5pPr>
            <a:lvl6pPr fontAlgn="base">
              <a:spcBef>
                <a:spcPct val="20000"/>
              </a:spcBef>
              <a:spcAft>
                <a:spcPct val="0"/>
              </a:spcAft>
              <a:buFont typeface="Arial" charset="0"/>
              <a:defRPr sz="2800">
                <a:solidFill>
                  <a:srgbClr val="FFFFFF"/>
                </a:solidFill>
                <a:latin typeface="Arial" charset="0"/>
                <a:ea typeface="宋体" charset="0"/>
              </a:defRPr>
            </a:lvl6pPr>
            <a:lvl7pPr fontAlgn="base">
              <a:spcBef>
                <a:spcPct val="20000"/>
              </a:spcBef>
              <a:spcAft>
                <a:spcPct val="0"/>
              </a:spcAft>
              <a:buFont typeface="Arial" charset="0"/>
              <a:defRPr sz="2800">
                <a:solidFill>
                  <a:srgbClr val="FFFFFF"/>
                </a:solidFill>
                <a:latin typeface="Arial" charset="0"/>
                <a:ea typeface="宋体" charset="0"/>
              </a:defRPr>
            </a:lvl7pPr>
            <a:lvl8pPr fontAlgn="base">
              <a:spcBef>
                <a:spcPct val="20000"/>
              </a:spcBef>
              <a:spcAft>
                <a:spcPct val="0"/>
              </a:spcAft>
              <a:buFont typeface="Arial" charset="0"/>
              <a:defRPr sz="2800">
                <a:solidFill>
                  <a:srgbClr val="FFFFFF"/>
                </a:solidFill>
                <a:latin typeface="Arial" charset="0"/>
                <a:ea typeface="宋体" charset="0"/>
              </a:defRPr>
            </a:lvl8pPr>
            <a:lvl9pPr fontAlgn="base">
              <a:spcBef>
                <a:spcPct val="20000"/>
              </a:spcBef>
              <a:spcAft>
                <a:spcPct val="0"/>
              </a:spcAft>
              <a:buFont typeface="Arial" charset="0"/>
              <a:defRPr sz="2800">
                <a:solidFill>
                  <a:srgbClr val="FFFFFF"/>
                </a:solidFill>
                <a:latin typeface="Arial" charset="0"/>
                <a:ea typeface="宋体" charset="0"/>
              </a:defRPr>
            </a:lvl9pPr>
          </a:lstStyle>
          <a:p>
            <a:pPr>
              <a:spcBef>
                <a:spcPct val="50000"/>
              </a:spcBef>
            </a:pPr>
            <a:r>
              <a:rPr lang="en-US" altLang="zh-CN" sz="1800" b="1">
                <a:solidFill>
                  <a:srgbClr val="0000FF"/>
                </a:solidFill>
              </a:rPr>
              <a:t>(</a:t>
            </a:r>
            <a:r>
              <a:rPr lang="zh-CN" altLang="en-US" sz="1800" b="1">
                <a:solidFill>
                  <a:srgbClr val="0000FF"/>
                </a:solidFill>
              </a:rPr>
              <a:t>由造血干细胞分裂分化而成）</a:t>
            </a:r>
          </a:p>
        </p:txBody>
      </p:sp>
    </p:spTree>
    <p:extLst>
      <p:ext uri="{BB962C8B-B14F-4D97-AF65-F5344CB8AC3E}">
        <p14:creationId xmlns:p14="http://schemas.microsoft.com/office/powerpoint/2010/main" val="14819921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2343"/>
                                        </p:tgtEl>
                                        <p:attrNameLst>
                                          <p:attrName>style.visibility</p:attrName>
                                        </p:attrNameLst>
                                      </p:cBhvr>
                                      <p:to>
                                        <p:strVal val="visible"/>
                                      </p:to>
                                    </p:set>
                                    <p:animEffect transition="in" filter="blinds(horizontal)">
                                      <p:cBhvr>
                                        <p:cTn id="7" dur="500"/>
                                        <p:tgtEl>
                                          <p:spTgt spid="14234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2342"/>
                                        </p:tgtEl>
                                        <p:attrNameLst>
                                          <p:attrName>style.visibility</p:attrName>
                                        </p:attrNameLst>
                                      </p:cBhvr>
                                      <p:to>
                                        <p:strVal val="visible"/>
                                      </p:to>
                                    </p:set>
                                    <p:animEffect transition="in" filter="blinds(horizontal)">
                                      <p:cBhvr>
                                        <p:cTn id="10" dur="500"/>
                                        <p:tgtEl>
                                          <p:spTgt spid="14234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2341"/>
                                        </p:tgtEl>
                                        <p:attrNameLst>
                                          <p:attrName>style.visibility</p:attrName>
                                        </p:attrNameLst>
                                      </p:cBhvr>
                                      <p:to>
                                        <p:strVal val="visible"/>
                                      </p:to>
                                    </p:set>
                                    <p:animEffect transition="in" filter="blinds(horizontal)">
                                      <p:cBhvr>
                                        <p:cTn id="13" dur="500"/>
                                        <p:tgtEl>
                                          <p:spTgt spid="14234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42344"/>
                                        </p:tgtEl>
                                        <p:attrNameLst>
                                          <p:attrName>style.visibility</p:attrName>
                                        </p:attrNameLst>
                                      </p:cBhvr>
                                      <p:to>
                                        <p:strVal val="visible"/>
                                      </p:to>
                                    </p:set>
                                    <p:animEffect transition="in" filter="blinds(horizontal)">
                                      <p:cBhvr>
                                        <p:cTn id="18" dur="500"/>
                                        <p:tgtEl>
                                          <p:spTgt spid="14234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42345"/>
                                        </p:tgtEl>
                                        <p:attrNameLst>
                                          <p:attrName>style.visibility</p:attrName>
                                        </p:attrNameLst>
                                      </p:cBhvr>
                                      <p:to>
                                        <p:strVal val="visible"/>
                                      </p:to>
                                    </p:set>
                                    <p:animEffect transition="in" filter="blinds(horizontal)">
                                      <p:cBhvr>
                                        <p:cTn id="23" dur="500"/>
                                        <p:tgtEl>
                                          <p:spTgt spid="14234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42349"/>
                                        </p:tgtEl>
                                        <p:attrNameLst>
                                          <p:attrName>style.visibility</p:attrName>
                                        </p:attrNameLst>
                                      </p:cBhvr>
                                      <p:to>
                                        <p:strVal val="visible"/>
                                      </p:to>
                                    </p:set>
                                    <p:animEffect transition="in" filter="blinds(horizontal)">
                                      <p:cBhvr>
                                        <p:cTn id="28" dur="500"/>
                                        <p:tgtEl>
                                          <p:spTgt spid="14234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42356">
                                            <p:txEl>
                                              <p:pRg st="0" end="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42346"/>
                                        </p:tgtEl>
                                        <p:attrNameLst>
                                          <p:attrName>style.visibility</p:attrName>
                                        </p:attrNameLst>
                                      </p:cBhvr>
                                      <p:to>
                                        <p:strVal val="visible"/>
                                      </p:to>
                                    </p:set>
                                    <p:animEffect transition="in" filter="blinds(horizontal)">
                                      <p:cBhvr>
                                        <p:cTn id="37" dur="500"/>
                                        <p:tgtEl>
                                          <p:spTgt spid="142346"/>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42347"/>
                                        </p:tgtEl>
                                        <p:attrNameLst>
                                          <p:attrName>style.visibility</p:attrName>
                                        </p:attrNameLst>
                                      </p:cBhvr>
                                      <p:to>
                                        <p:strVal val="visible"/>
                                      </p:to>
                                    </p:set>
                                    <p:animEffect transition="in" filter="blinds(horizontal)">
                                      <p:cBhvr>
                                        <p:cTn id="40" dur="500"/>
                                        <p:tgtEl>
                                          <p:spTgt spid="142347"/>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42348"/>
                                        </p:tgtEl>
                                        <p:attrNameLst>
                                          <p:attrName>style.visibility</p:attrName>
                                        </p:attrNameLst>
                                      </p:cBhvr>
                                      <p:to>
                                        <p:strVal val="visible"/>
                                      </p:to>
                                    </p:set>
                                    <p:animEffect transition="in" filter="blinds(horizontal)">
                                      <p:cBhvr>
                                        <p:cTn id="43" dur="500"/>
                                        <p:tgtEl>
                                          <p:spTgt spid="14234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42352"/>
                                        </p:tgtEl>
                                        <p:attrNameLst>
                                          <p:attrName>style.visibility</p:attrName>
                                        </p:attrNameLst>
                                      </p:cBhvr>
                                      <p:to>
                                        <p:strVal val="visible"/>
                                      </p:to>
                                    </p:set>
                                    <p:animEffect transition="in" filter="blinds(horizontal)">
                                      <p:cBhvr>
                                        <p:cTn id="48" dur="500"/>
                                        <p:tgtEl>
                                          <p:spTgt spid="142352"/>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42351"/>
                                        </p:tgtEl>
                                        <p:attrNameLst>
                                          <p:attrName>style.visibility</p:attrName>
                                        </p:attrNameLst>
                                      </p:cBhvr>
                                      <p:to>
                                        <p:strVal val="visible"/>
                                      </p:to>
                                    </p:set>
                                    <p:animEffect transition="in" filter="blinds(horizontal)">
                                      <p:cBhvr>
                                        <p:cTn id="51" dur="500"/>
                                        <p:tgtEl>
                                          <p:spTgt spid="142351"/>
                                        </p:tgtEl>
                                      </p:cBhvr>
                                    </p:animEffect>
                                  </p:childTnLst>
                                </p:cTn>
                              </p:par>
                              <p:par>
                                <p:cTn id="52" presetID="3" presetClass="entr" presetSubtype="10" fill="hold" nodeType="withEffect">
                                  <p:stCondLst>
                                    <p:cond delay="0"/>
                                  </p:stCondLst>
                                  <p:childTnLst>
                                    <p:set>
                                      <p:cBhvr>
                                        <p:cTn id="53" dur="1" fill="hold">
                                          <p:stCondLst>
                                            <p:cond delay="0"/>
                                          </p:stCondLst>
                                        </p:cTn>
                                        <p:tgtEl>
                                          <p:spTgt spid="142350"/>
                                        </p:tgtEl>
                                        <p:attrNameLst>
                                          <p:attrName>style.visibility</p:attrName>
                                        </p:attrNameLst>
                                      </p:cBhvr>
                                      <p:to>
                                        <p:strVal val="visible"/>
                                      </p:to>
                                    </p:set>
                                    <p:animEffect transition="in" filter="blinds(horizontal)">
                                      <p:cBhvr>
                                        <p:cTn id="54" dur="500"/>
                                        <p:tgtEl>
                                          <p:spTgt spid="142350"/>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142353"/>
                                        </p:tgtEl>
                                        <p:attrNameLst>
                                          <p:attrName>style.visibility</p:attrName>
                                        </p:attrNameLst>
                                      </p:cBhvr>
                                      <p:to>
                                        <p:strVal val="visible"/>
                                      </p:to>
                                    </p:set>
                                    <p:animEffect transition="in" filter="blinds(horizontal)">
                                      <p:cBhvr>
                                        <p:cTn id="59" dur="500"/>
                                        <p:tgtEl>
                                          <p:spTgt spid="142353"/>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nodeType="clickEffect">
                                  <p:stCondLst>
                                    <p:cond delay="0"/>
                                  </p:stCondLst>
                                  <p:childTnLst>
                                    <p:set>
                                      <p:cBhvr>
                                        <p:cTn id="63" dur="1" fill="hold">
                                          <p:stCondLst>
                                            <p:cond delay="0"/>
                                          </p:stCondLst>
                                        </p:cTn>
                                        <p:tgtEl>
                                          <p:spTgt spid="142354"/>
                                        </p:tgtEl>
                                        <p:attrNameLst>
                                          <p:attrName>style.visibility</p:attrName>
                                        </p:attrNameLst>
                                      </p:cBhvr>
                                      <p:to>
                                        <p:strVal val="visible"/>
                                      </p:to>
                                    </p:set>
                                    <p:animEffect transition="in" filter="blinds(horizontal)">
                                      <p:cBhvr>
                                        <p:cTn id="64" dur="500"/>
                                        <p:tgtEl>
                                          <p:spTgt spid="142354"/>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142355"/>
                                        </p:tgtEl>
                                        <p:attrNameLst>
                                          <p:attrName>style.visibility</p:attrName>
                                        </p:attrNameLst>
                                      </p:cBhvr>
                                      <p:to>
                                        <p:strVal val="visible"/>
                                      </p:to>
                                    </p:set>
                                    <p:animEffect transition="in" filter="blinds(horizontal)">
                                      <p:cBhvr>
                                        <p:cTn id="69" dur="500"/>
                                        <p:tgtEl>
                                          <p:spTgt spid="142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1" grpId="0"/>
      <p:bldP spid="142342" grpId="0"/>
      <p:bldP spid="142343" grpId="0"/>
      <p:bldP spid="142344" grpId="0"/>
      <p:bldP spid="142345" grpId="0"/>
      <p:bldP spid="142347" grpId="0"/>
      <p:bldP spid="142348" grpId="0"/>
      <p:bldP spid="142349" grpId="0"/>
      <p:bldP spid="142351" grpId="0"/>
      <p:bldP spid="142352" grpId="0"/>
      <p:bldP spid="142353" grpId="0"/>
      <p:bldP spid="14235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图片 74753" descr="pic_82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433" y="2636839"/>
            <a:ext cx="5715000" cy="2905125"/>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74755" name="矩形 74754"/>
          <p:cNvSpPr>
            <a:spLocks noChangeArrowheads="1"/>
          </p:cNvSpPr>
          <p:nvPr/>
        </p:nvSpPr>
        <p:spPr bwMode="auto">
          <a:xfrm>
            <a:off x="1524000" y="5942291"/>
            <a:ext cx="40322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spcBef>
                <a:spcPct val="0"/>
              </a:spcBef>
            </a:pPr>
            <a:r>
              <a:rPr lang="zh-CN" altLang="en-US" b="1">
                <a:solidFill>
                  <a:srgbClr val="0000FF"/>
                </a:solidFill>
                <a:latin typeface="黑体" charset="0"/>
                <a:ea typeface="黑体" charset="0"/>
                <a:cs typeface="黑体" charset="0"/>
              </a:rPr>
              <a:t>皮肤的保护作用 </a:t>
            </a:r>
          </a:p>
        </p:txBody>
      </p:sp>
      <p:pic>
        <p:nvPicPr>
          <p:cNvPr id="10243" name="图片 74755" descr="pic_82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1251" y="2636839"/>
            <a:ext cx="5715000" cy="2905125"/>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74757" name="矩形 74756"/>
          <p:cNvSpPr>
            <a:spLocks noChangeArrowheads="1"/>
          </p:cNvSpPr>
          <p:nvPr/>
        </p:nvSpPr>
        <p:spPr bwMode="auto">
          <a:xfrm>
            <a:off x="5808134" y="5951816"/>
            <a:ext cx="31854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spcBef>
                <a:spcPct val="0"/>
              </a:spcBef>
            </a:pPr>
            <a:r>
              <a:rPr lang="zh-CN" altLang="en-US" b="1">
                <a:solidFill>
                  <a:srgbClr val="0000FF"/>
                </a:solidFill>
                <a:latin typeface="黑体" charset="0"/>
                <a:ea typeface="黑体" charset="0"/>
                <a:cs typeface="黑体" charset="0"/>
              </a:rPr>
              <a:t>呼吸道黏膜上纤毛的清扫作用 </a:t>
            </a:r>
          </a:p>
        </p:txBody>
      </p:sp>
      <p:sp>
        <p:nvSpPr>
          <p:cNvPr id="74758" name="矩形 74757"/>
          <p:cNvSpPr>
            <a:spLocks noChangeArrowheads="1"/>
          </p:cNvSpPr>
          <p:nvPr/>
        </p:nvSpPr>
        <p:spPr bwMode="auto">
          <a:xfrm>
            <a:off x="1007533" y="1611314"/>
            <a:ext cx="955886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zh-CN" altLang="en-US" sz="4000" b="1">
                <a:solidFill>
                  <a:schemeClr val="tx2"/>
                </a:solidFill>
                <a:ea typeface="华文中宋" charset="0"/>
                <a:cs typeface="华文中宋" charset="0"/>
              </a:rPr>
              <a:t>第一道防线</a:t>
            </a:r>
            <a:r>
              <a:rPr lang="en-US" altLang="zh-CN" sz="4000" b="1">
                <a:solidFill>
                  <a:schemeClr val="tx2"/>
                </a:solidFill>
                <a:ea typeface="华文中宋" charset="0"/>
                <a:cs typeface="华文中宋" charset="0"/>
              </a:rPr>
              <a:t>:</a:t>
            </a:r>
            <a:r>
              <a:rPr lang="zh-CN" altLang="en-US" sz="4000" b="1">
                <a:solidFill>
                  <a:schemeClr val="tx2"/>
                </a:solidFill>
                <a:ea typeface="华文中宋" charset="0"/>
                <a:cs typeface="华文中宋" charset="0"/>
              </a:rPr>
              <a:t>皮肤和黏膜</a:t>
            </a:r>
          </a:p>
        </p:txBody>
      </p:sp>
      <p:sp>
        <p:nvSpPr>
          <p:cNvPr id="10246" name="标题 74758"/>
          <p:cNvSpPr>
            <a:spLocks noGrp="1" noRot="1" noChangeArrowheads="1"/>
          </p:cNvSpPr>
          <p:nvPr>
            <p:ph type="title"/>
          </p:nvPr>
        </p:nvSpPr>
        <p:spPr>
          <a:xfrm>
            <a:off x="334434" y="188913"/>
            <a:ext cx="8834967" cy="1143000"/>
          </a:xfrm>
        </p:spPr>
        <p:txBody>
          <a:bodyPr/>
          <a:lstStyle/>
          <a:p>
            <a:pPr algn="l"/>
            <a:r>
              <a:rPr lang="zh-CN" altLang="en-US" b="1">
                <a:solidFill>
                  <a:srgbClr val="FF0000"/>
                </a:solidFill>
                <a:latin typeface="Arial" charset="0"/>
                <a:ea typeface="宋体" charset="0"/>
              </a:rPr>
              <a:t>二、免疫系统的防卫功能</a:t>
            </a:r>
          </a:p>
        </p:txBody>
      </p:sp>
    </p:spTree>
    <p:extLst>
      <p:ext uri="{BB962C8B-B14F-4D97-AF65-F5344CB8AC3E}">
        <p14:creationId xmlns:p14="http://schemas.microsoft.com/office/powerpoint/2010/main" val="30275841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4758"/>
                                        </p:tgtEl>
                                        <p:attrNameLst>
                                          <p:attrName>style.visibility</p:attrName>
                                        </p:attrNameLst>
                                      </p:cBhvr>
                                      <p:to>
                                        <p:strVal val="visible"/>
                                      </p:to>
                                    </p:set>
                                    <p:animEffect transition="in" filter="box(in)">
                                      <p:cBhvr>
                                        <p:cTn id="7" dur="500"/>
                                        <p:tgtEl>
                                          <p:spTgt spid="747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4755"/>
                                        </p:tgtEl>
                                        <p:attrNameLst>
                                          <p:attrName>style.visibility</p:attrName>
                                        </p:attrNameLst>
                                      </p:cBhvr>
                                      <p:to>
                                        <p:strVal val="visible"/>
                                      </p:to>
                                    </p:set>
                                    <p:anim calcmode="lin" valueType="num">
                                      <p:cBhvr additive="base">
                                        <p:cTn id="12" dur="500" fill="hold"/>
                                        <p:tgtEl>
                                          <p:spTgt spid="74755"/>
                                        </p:tgtEl>
                                        <p:attrNameLst>
                                          <p:attrName>ppt_x</p:attrName>
                                        </p:attrNameLst>
                                      </p:cBhvr>
                                      <p:tavLst>
                                        <p:tav tm="0">
                                          <p:val>
                                            <p:strVal val="#ppt_x"/>
                                          </p:val>
                                        </p:tav>
                                        <p:tav tm="100000">
                                          <p:val>
                                            <p:strVal val="#ppt_x"/>
                                          </p:val>
                                        </p:tav>
                                      </p:tavLst>
                                    </p:anim>
                                    <p:anim calcmode="lin" valueType="num">
                                      <p:cBhvr additive="base">
                                        <p:cTn id="13" dur="500" fill="hold"/>
                                        <p:tgtEl>
                                          <p:spTgt spid="74755"/>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4757"/>
                                        </p:tgtEl>
                                        <p:attrNameLst>
                                          <p:attrName>style.visibility</p:attrName>
                                        </p:attrNameLst>
                                      </p:cBhvr>
                                      <p:to>
                                        <p:strVal val="visible"/>
                                      </p:to>
                                    </p:set>
                                    <p:anim calcmode="lin" valueType="num">
                                      <p:cBhvr additive="base">
                                        <p:cTn id="18" dur="500" fill="hold"/>
                                        <p:tgtEl>
                                          <p:spTgt spid="74757"/>
                                        </p:tgtEl>
                                        <p:attrNameLst>
                                          <p:attrName>ppt_x</p:attrName>
                                        </p:attrNameLst>
                                      </p:cBhvr>
                                      <p:tavLst>
                                        <p:tav tm="0">
                                          <p:val>
                                            <p:strVal val="#ppt_x"/>
                                          </p:val>
                                        </p:tav>
                                        <p:tav tm="100000">
                                          <p:val>
                                            <p:strVal val="#ppt_x"/>
                                          </p:val>
                                        </p:tav>
                                      </p:tavLst>
                                    </p:anim>
                                    <p:anim calcmode="lin" valueType="num">
                                      <p:cBhvr additive="base">
                                        <p:cTn id="19" dur="500" fill="hold"/>
                                        <p:tgtEl>
                                          <p:spTgt spid="747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p:bldP spid="74757" grpId="0"/>
      <p:bldP spid="7475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图片 76801" descr="pic_82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433" y="2060575"/>
            <a:ext cx="5715000" cy="3265488"/>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76803" name="矩形 76802"/>
          <p:cNvSpPr>
            <a:spLocks noChangeArrowheads="1"/>
          </p:cNvSpPr>
          <p:nvPr/>
        </p:nvSpPr>
        <p:spPr bwMode="auto">
          <a:xfrm>
            <a:off x="1828800" y="5637491"/>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spcBef>
                <a:spcPct val="0"/>
              </a:spcBef>
            </a:pPr>
            <a:r>
              <a:rPr lang="zh-CN" altLang="en-US" b="1">
                <a:solidFill>
                  <a:srgbClr val="0000FF"/>
                </a:solidFill>
                <a:latin typeface="黑体" charset="0"/>
                <a:ea typeface="黑体" charset="0"/>
                <a:cs typeface="黑体" charset="0"/>
              </a:rPr>
              <a:t>溶菌酶的作用 </a:t>
            </a:r>
          </a:p>
        </p:txBody>
      </p:sp>
      <p:pic>
        <p:nvPicPr>
          <p:cNvPr id="12291" name="图片 76803" descr="pic_82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1251" y="2060575"/>
            <a:ext cx="5715000" cy="3265488"/>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76805" name="矩形 76804"/>
          <p:cNvSpPr>
            <a:spLocks noChangeArrowheads="1"/>
          </p:cNvSpPr>
          <p:nvPr/>
        </p:nvSpPr>
        <p:spPr bwMode="auto">
          <a:xfrm>
            <a:off x="7440084" y="5634316"/>
            <a:ext cx="18004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spcBef>
                <a:spcPct val="0"/>
              </a:spcBef>
            </a:pPr>
            <a:r>
              <a:rPr lang="zh-CN" altLang="en-US" b="1">
                <a:solidFill>
                  <a:srgbClr val="0000FF"/>
                </a:solidFill>
                <a:latin typeface="黑体" charset="0"/>
                <a:ea typeface="黑体" charset="0"/>
                <a:cs typeface="黑体" charset="0"/>
              </a:rPr>
              <a:t>吞噬细胞的作用 </a:t>
            </a:r>
          </a:p>
        </p:txBody>
      </p:sp>
      <p:sp>
        <p:nvSpPr>
          <p:cNvPr id="76806" name="矩形 76805"/>
          <p:cNvSpPr>
            <a:spLocks noChangeArrowheads="1"/>
          </p:cNvSpPr>
          <p:nvPr/>
        </p:nvSpPr>
        <p:spPr bwMode="auto">
          <a:xfrm>
            <a:off x="914400" y="685801"/>
            <a:ext cx="1017693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zh-CN" altLang="en-US" sz="4000" b="1">
                <a:solidFill>
                  <a:schemeClr val="tx2"/>
                </a:solidFill>
                <a:ea typeface="华文中宋" charset="0"/>
                <a:cs typeface="华文中宋" charset="0"/>
              </a:rPr>
              <a:t>第二道防线</a:t>
            </a:r>
            <a:r>
              <a:rPr lang="en-US" altLang="zh-CN" sz="4000" b="1">
                <a:solidFill>
                  <a:schemeClr val="tx2"/>
                </a:solidFill>
                <a:ea typeface="华文中宋" charset="0"/>
                <a:cs typeface="华文中宋" charset="0"/>
              </a:rPr>
              <a:t>:</a:t>
            </a:r>
            <a:r>
              <a:rPr lang="zh-CN" altLang="en-US" sz="4000" b="1">
                <a:solidFill>
                  <a:schemeClr val="tx2"/>
                </a:solidFill>
                <a:ea typeface="华文中宋" charset="0"/>
                <a:cs typeface="华文中宋" charset="0"/>
              </a:rPr>
              <a:t>体液中的杀菌物质和吞噬细胞</a:t>
            </a:r>
          </a:p>
        </p:txBody>
      </p:sp>
    </p:spTree>
    <p:extLst>
      <p:ext uri="{BB962C8B-B14F-4D97-AF65-F5344CB8AC3E}">
        <p14:creationId xmlns:p14="http://schemas.microsoft.com/office/powerpoint/2010/main" val="16984973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806"/>
                                        </p:tgtEl>
                                        <p:attrNameLst>
                                          <p:attrName>style.visibility</p:attrName>
                                        </p:attrNameLst>
                                      </p:cBhvr>
                                      <p:to>
                                        <p:strVal val="visible"/>
                                      </p:to>
                                    </p:set>
                                    <p:anim calcmode="lin" valueType="num">
                                      <p:cBhvr additive="base">
                                        <p:cTn id="7" dur="500" fill="hold"/>
                                        <p:tgtEl>
                                          <p:spTgt spid="76806"/>
                                        </p:tgtEl>
                                        <p:attrNameLst>
                                          <p:attrName>ppt_x</p:attrName>
                                        </p:attrNameLst>
                                      </p:cBhvr>
                                      <p:tavLst>
                                        <p:tav tm="0">
                                          <p:val>
                                            <p:strVal val="#ppt_x"/>
                                          </p:val>
                                        </p:tav>
                                        <p:tav tm="100000">
                                          <p:val>
                                            <p:strVal val="#ppt_x"/>
                                          </p:val>
                                        </p:tav>
                                      </p:tavLst>
                                    </p:anim>
                                    <p:anim calcmode="lin" valueType="num">
                                      <p:cBhvr additive="base">
                                        <p:cTn id="8" dur="500" fill="hold"/>
                                        <p:tgtEl>
                                          <p:spTgt spid="7680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6803"/>
                                        </p:tgtEl>
                                        <p:attrNameLst>
                                          <p:attrName>style.visibility</p:attrName>
                                        </p:attrNameLst>
                                      </p:cBhvr>
                                      <p:to>
                                        <p:strVal val="visible"/>
                                      </p:to>
                                    </p:set>
                                    <p:animEffect transition="in" filter="box(in)">
                                      <p:cBhvr>
                                        <p:cTn id="13" dur="500"/>
                                        <p:tgtEl>
                                          <p:spTgt spid="7680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76805"/>
                                        </p:tgtEl>
                                        <p:attrNameLst>
                                          <p:attrName>style.visibility</p:attrName>
                                        </p:attrNameLst>
                                      </p:cBhvr>
                                      <p:to>
                                        <p:strVal val="visible"/>
                                      </p:to>
                                    </p:set>
                                    <p:animEffect transition="in" filter="checkerboard(across)">
                                      <p:cBhvr>
                                        <p:cTn id="18" dur="500"/>
                                        <p:tgtEl>
                                          <p:spTgt spid="76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p:bldP spid="76805" grpId="0"/>
      <p:bldP spid="7680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850</TotalTime>
  <Words>1988</Words>
  <Application>Microsoft Macintosh PowerPoint</Application>
  <PresentationFormat>自定义</PresentationFormat>
  <Paragraphs>350</Paragraphs>
  <Slides>45</Slides>
  <Notes>5</Notes>
  <HiddenSlides>0</HiddenSlides>
  <MMClips>0</MMClips>
  <ScaleCrop>false</ScaleCrop>
  <HeadingPairs>
    <vt:vector size="4" baseType="variant">
      <vt:variant>
        <vt:lpstr>主题</vt:lpstr>
      </vt:variant>
      <vt:variant>
        <vt:i4>1</vt:i4>
      </vt:variant>
      <vt:variant>
        <vt:lpstr>幻灯片标题</vt:lpstr>
      </vt:variant>
      <vt:variant>
        <vt:i4>45</vt:i4>
      </vt:variant>
    </vt:vector>
  </HeadingPairs>
  <TitlesOfParts>
    <vt:vector size="46" baseType="lpstr">
      <vt:lpstr>Office 主题​​</vt:lpstr>
      <vt:lpstr>第十五章 免疫应答之六：免疫调节</vt:lpstr>
      <vt:lpstr>你知道 此刻你的手上 有多少个细菌吗? </vt:lpstr>
      <vt:lpstr>PowerPoint 演示文稿</vt:lpstr>
      <vt:lpstr>PowerPoint 演示文稿</vt:lpstr>
      <vt:lpstr>问题探讨</vt:lpstr>
      <vt:lpstr>  免疫调节</vt:lpstr>
      <vt:lpstr>一、免疫系统的组成</vt:lpstr>
      <vt:lpstr>二、免疫系统的防卫功能</vt:lpstr>
      <vt:lpstr>PowerPoint 演示文稿</vt:lpstr>
      <vt:lpstr>PowerPoint 演示文稿</vt:lpstr>
      <vt:lpstr>第三道防线是如何发挥作用的？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INTRODUCTION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  细胞水平的免疫调节</vt:lpstr>
      <vt:lpstr>PowerPoint 演示文稿</vt:lpstr>
      <vt:lpstr>PowerPoint 演示文稿</vt:lpstr>
      <vt:lpstr>第二节  细胞水平的免疫调节</vt:lpstr>
      <vt:lpstr>第二节  细胞水平的免疫调节</vt:lpstr>
      <vt:lpstr>第二节  细胞水平的免疫调节</vt:lpstr>
      <vt:lpstr>PowerPoint 演示文稿</vt:lpstr>
      <vt:lpstr>整体和群体水平的免疫调节</vt:lpstr>
      <vt:lpstr>PowerPoint 演示文稿</vt:lpstr>
      <vt:lpstr>第三节  整体和群体水平的免疫调节</vt:lpstr>
      <vt:lpstr>整体和群体水平的免疫调节</vt:lpstr>
      <vt:lpstr>PowerPoint 演示文稿</vt:lpstr>
      <vt:lpstr>(二）群体水平的免疫调节</vt:lpstr>
      <vt:lpstr>PowerPoint 演示文稿</vt:lpstr>
      <vt:lpstr>小结</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第十五章 免疫应答之六：免疫应答</dc:title>
  <dc:subject/>
  <dc:creator/>
  <cp:keywords/>
  <dc:description/>
  <cp:lastModifiedBy>wang</cp:lastModifiedBy>
  <cp:revision>64</cp:revision>
  <dcterms:created xsi:type="dcterms:W3CDTF">2018-06-19T01:07:18Z</dcterms:created>
  <dcterms:modified xsi:type="dcterms:W3CDTF">2018-11-14T02:49:01Z</dcterms:modified>
  <cp:category/>
</cp:coreProperties>
</file>