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7" r:id="rId5"/>
    <p:sldId id="276" r:id="rId6"/>
    <p:sldId id="275"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8" r:id="rId23"/>
    <p:sldId id="27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94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25DE8DC-B61C-4F6C-BFD0-1C3FE1BE89BD}" type="datetimeFigureOut">
              <a:rPr lang="zh-CN" altLang="en-US" smtClean="0"/>
              <a:t>19-12-7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86320A-A5A9-41BF-B3CA-D3E7BC2CEC32}" type="slidenum">
              <a:rPr lang="zh-CN" altLang="en-US" smtClean="0"/>
              <a:t>‹#›</a:t>
            </a:fld>
            <a:endParaRPr lang="zh-CN" altLang="en-US"/>
          </a:p>
        </p:txBody>
      </p:sp>
    </p:spTree>
    <p:extLst>
      <p:ext uri="{BB962C8B-B14F-4D97-AF65-F5344CB8AC3E}">
        <p14:creationId xmlns:p14="http://schemas.microsoft.com/office/powerpoint/2010/main" val="1560132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5DE8DC-B61C-4F6C-BFD0-1C3FE1BE89BD}" type="datetimeFigureOut">
              <a:rPr lang="zh-CN" altLang="en-US" smtClean="0"/>
              <a:t>19-12-7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86320A-A5A9-41BF-B3CA-D3E7BC2CEC32}" type="slidenum">
              <a:rPr lang="zh-CN" altLang="en-US" smtClean="0"/>
              <a:t>‹#›</a:t>
            </a:fld>
            <a:endParaRPr lang="zh-CN" altLang="en-US"/>
          </a:p>
        </p:txBody>
      </p:sp>
    </p:spTree>
    <p:extLst>
      <p:ext uri="{BB962C8B-B14F-4D97-AF65-F5344CB8AC3E}">
        <p14:creationId xmlns:p14="http://schemas.microsoft.com/office/powerpoint/2010/main" val="3575960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5DE8DC-B61C-4F6C-BFD0-1C3FE1BE89BD}" type="datetimeFigureOut">
              <a:rPr lang="zh-CN" altLang="en-US" smtClean="0"/>
              <a:t>19-12-7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86320A-A5A9-41BF-B3CA-D3E7BC2CEC32}" type="slidenum">
              <a:rPr lang="zh-CN" altLang="en-US" smtClean="0"/>
              <a:t>‹#›</a:t>
            </a:fld>
            <a:endParaRPr lang="zh-CN" altLang="en-US"/>
          </a:p>
        </p:txBody>
      </p:sp>
    </p:spTree>
    <p:extLst>
      <p:ext uri="{BB962C8B-B14F-4D97-AF65-F5344CB8AC3E}">
        <p14:creationId xmlns:p14="http://schemas.microsoft.com/office/powerpoint/2010/main" val="2503504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5DE8DC-B61C-4F6C-BFD0-1C3FE1BE89BD}" type="datetimeFigureOut">
              <a:rPr lang="zh-CN" altLang="en-US" smtClean="0"/>
              <a:t>19-12-7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86320A-A5A9-41BF-B3CA-D3E7BC2CEC32}" type="slidenum">
              <a:rPr lang="zh-CN" altLang="en-US" smtClean="0"/>
              <a:t>‹#›</a:t>
            </a:fld>
            <a:endParaRPr lang="zh-CN" altLang="en-US"/>
          </a:p>
        </p:txBody>
      </p:sp>
    </p:spTree>
    <p:extLst>
      <p:ext uri="{BB962C8B-B14F-4D97-AF65-F5344CB8AC3E}">
        <p14:creationId xmlns:p14="http://schemas.microsoft.com/office/powerpoint/2010/main" val="3785678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25DE8DC-B61C-4F6C-BFD0-1C3FE1BE89BD}" type="datetimeFigureOut">
              <a:rPr lang="zh-CN" altLang="en-US" smtClean="0"/>
              <a:t>19-12-7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86320A-A5A9-41BF-B3CA-D3E7BC2CEC32}" type="slidenum">
              <a:rPr lang="zh-CN" altLang="en-US" smtClean="0"/>
              <a:t>‹#›</a:t>
            </a:fld>
            <a:endParaRPr lang="zh-CN" altLang="en-US"/>
          </a:p>
        </p:txBody>
      </p:sp>
    </p:spTree>
    <p:extLst>
      <p:ext uri="{BB962C8B-B14F-4D97-AF65-F5344CB8AC3E}">
        <p14:creationId xmlns:p14="http://schemas.microsoft.com/office/powerpoint/2010/main" val="3223465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5DE8DC-B61C-4F6C-BFD0-1C3FE1BE89BD}" type="datetimeFigureOut">
              <a:rPr lang="zh-CN" altLang="en-US" smtClean="0"/>
              <a:t>19-12-7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86320A-A5A9-41BF-B3CA-D3E7BC2CEC32}" type="slidenum">
              <a:rPr lang="zh-CN" altLang="en-US" smtClean="0"/>
              <a:t>‹#›</a:t>
            </a:fld>
            <a:endParaRPr lang="zh-CN" altLang="en-US"/>
          </a:p>
        </p:txBody>
      </p:sp>
    </p:spTree>
    <p:extLst>
      <p:ext uri="{BB962C8B-B14F-4D97-AF65-F5344CB8AC3E}">
        <p14:creationId xmlns:p14="http://schemas.microsoft.com/office/powerpoint/2010/main" val="95289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5DE8DC-B61C-4F6C-BFD0-1C3FE1BE89BD}" type="datetimeFigureOut">
              <a:rPr lang="zh-CN" altLang="en-US" smtClean="0"/>
              <a:t>19-12-7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86320A-A5A9-41BF-B3CA-D3E7BC2CEC32}" type="slidenum">
              <a:rPr lang="zh-CN" altLang="en-US" smtClean="0"/>
              <a:t>‹#›</a:t>
            </a:fld>
            <a:endParaRPr lang="zh-CN" altLang="en-US"/>
          </a:p>
        </p:txBody>
      </p:sp>
    </p:spTree>
    <p:extLst>
      <p:ext uri="{BB962C8B-B14F-4D97-AF65-F5344CB8AC3E}">
        <p14:creationId xmlns:p14="http://schemas.microsoft.com/office/powerpoint/2010/main" val="397241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5DE8DC-B61C-4F6C-BFD0-1C3FE1BE89BD}" type="datetimeFigureOut">
              <a:rPr lang="zh-CN" altLang="en-US" smtClean="0"/>
              <a:t>19-12-7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86320A-A5A9-41BF-B3CA-D3E7BC2CEC32}" type="slidenum">
              <a:rPr lang="zh-CN" altLang="en-US" smtClean="0"/>
              <a:t>‹#›</a:t>
            </a:fld>
            <a:endParaRPr lang="zh-CN" altLang="en-US"/>
          </a:p>
        </p:txBody>
      </p:sp>
    </p:spTree>
    <p:extLst>
      <p:ext uri="{BB962C8B-B14F-4D97-AF65-F5344CB8AC3E}">
        <p14:creationId xmlns:p14="http://schemas.microsoft.com/office/powerpoint/2010/main" val="256793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5DE8DC-B61C-4F6C-BFD0-1C3FE1BE89BD}" type="datetimeFigureOut">
              <a:rPr lang="zh-CN" altLang="en-US" smtClean="0"/>
              <a:t>19-12-7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86320A-A5A9-41BF-B3CA-D3E7BC2CEC32}" type="slidenum">
              <a:rPr lang="zh-CN" altLang="en-US" smtClean="0"/>
              <a:t>‹#›</a:t>
            </a:fld>
            <a:endParaRPr lang="zh-CN" altLang="en-US"/>
          </a:p>
        </p:txBody>
      </p:sp>
    </p:spTree>
    <p:extLst>
      <p:ext uri="{BB962C8B-B14F-4D97-AF65-F5344CB8AC3E}">
        <p14:creationId xmlns:p14="http://schemas.microsoft.com/office/powerpoint/2010/main" val="698502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25DE8DC-B61C-4F6C-BFD0-1C3FE1BE89BD}" type="datetimeFigureOut">
              <a:rPr lang="zh-CN" altLang="en-US" smtClean="0"/>
              <a:t>19-12-7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86320A-A5A9-41BF-B3CA-D3E7BC2CEC32}" type="slidenum">
              <a:rPr lang="zh-CN" altLang="en-US" smtClean="0"/>
              <a:t>‹#›</a:t>
            </a:fld>
            <a:endParaRPr lang="zh-CN" altLang="en-US"/>
          </a:p>
        </p:txBody>
      </p:sp>
    </p:spTree>
    <p:extLst>
      <p:ext uri="{BB962C8B-B14F-4D97-AF65-F5344CB8AC3E}">
        <p14:creationId xmlns:p14="http://schemas.microsoft.com/office/powerpoint/2010/main" val="3178017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25DE8DC-B61C-4F6C-BFD0-1C3FE1BE89BD}" type="datetimeFigureOut">
              <a:rPr lang="zh-CN" altLang="en-US" smtClean="0"/>
              <a:t>19-12-7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86320A-A5A9-41BF-B3CA-D3E7BC2CEC32}" type="slidenum">
              <a:rPr lang="zh-CN" altLang="en-US" smtClean="0"/>
              <a:t>‹#›</a:t>
            </a:fld>
            <a:endParaRPr lang="zh-CN" altLang="en-US"/>
          </a:p>
        </p:txBody>
      </p:sp>
    </p:spTree>
    <p:extLst>
      <p:ext uri="{BB962C8B-B14F-4D97-AF65-F5344CB8AC3E}">
        <p14:creationId xmlns:p14="http://schemas.microsoft.com/office/powerpoint/2010/main" val="38817987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5DE8DC-B61C-4F6C-BFD0-1C3FE1BE89BD}" type="datetimeFigureOut">
              <a:rPr lang="zh-CN" altLang="en-US" smtClean="0"/>
              <a:t>19-12-7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86320A-A5A9-41BF-B3CA-D3E7BC2CEC32}" type="slidenum">
              <a:rPr lang="zh-CN" altLang="en-US" smtClean="0"/>
              <a:t>‹#›</a:t>
            </a:fld>
            <a:endParaRPr lang="zh-CN" altLang="en-US"/>
          </a:p>
        </p:txBody>
      </p:sp>
    </p:spTree>
    <p:extLst>
      <p:ext uri="{BB962C8B-B14F-4D97-AF65-F5344CB8AC3E}">
        <p14:creationId xmlns:p14="http://schemas.microsoft.com/office/powerpoint/2010/main" val="2565144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9178" y="1694254"/>
            <a:ext cx="10000405" cy="4154983"/>
          </a:xfrm>
          <a:prstGeom prst="rect">
            <a:avLst/>
          </a:prstGeom>
          <a:noFill/>
        </p:spPr>
        <p:txBody>
          <a:bodyPr wrap="square" rtlCol="0">
            <a:spAutoFit/>
          </a:bodyPr>
          <a:lstStyle/>
          <a:p>
            <a:r>
              <a:rPr lang="zh-CN" altLang="en-US" sz="2400" b="1" dirty="0" smtClean="0">
                <a:solidFill>
                  <a:srgbClr val="0000FF"/>
                </a:solidFill>
              </a:rPr>
              <a:t>抗原（</a:t>
            </a:r>
            <a:r>
              <a:rPr lang="en-US" altLang="zh-CN" sz="2400" b="1" dirty="0" smtClean="0">
                <a:solidFill>
                  <a:srgbClr val="0000FF"/>
                </a:solidFill>
              </a:rPr>
              <a:t>Ag</a:t>
            </a:r>
            <a:r>
              <a:rPr lang="zh-CN" altLang="en-US" sz="2400" b="1" dirty="0" smtClean="0">
                <a:solidFill>
                  <a:srgbClr val="0000FF"/>
                </a:solidFill>
              </a:rPr>
              <a:t>）</a:t>
            </a:r>
            <a:r>
              <a:rPr lang="zh-CN" altLang="en-US" sz="2400" dirty="0" smtClean="0"/>
              <a:t>指能与</a:t>
            </a:r>
            <a:r>
              <a:rPr lang="en-US" altLang="zh-CN" sz="2400" dirty="0" smtClean="0"/>
              <a:t>T</a:t>
            </a:r>
            <a:r>
              <a:rPr lang="zh-CN" altLang="en-US" sz="2400" dirty="0" smtClean="0"/>
              <a:t>、</a:t>
            </a:r>
            <a:r>
              <a:rPr lang="en-US" altLang="zh-CN" sz="2400" dirty="0" smtClean="0"/>
              <a:t>B</a:t>
            </a:r>
            <a:r>
              <a:rPr lang="zh-CN" altLang="en-US" sz="2400" dirty="0" smtClean="0"/>
              <a:t>淋巴细胞表面特异性抗原受体（</a:t>
            </a:r>
            <a:r>
              <a:rPr lang="en-US" altLang="zh-CN" sz="2400" dirty="0" smtClean="0"/>
              <a:t>TCR</a:t>
            </a:r>
            <a:r>
              <a:rPr lang="zh-CN" altLang="en-US" sz="2400" dirty="0" smtClean="0"/>
              <a:t>或</a:t>
            </a:r>
            <a:r>
              <a:rPr lang="en-US" altLang="zh-CN" sz="2400" dirty="0" smtClean="0"/>
              <a:t>BCR</a:t>
            </a:r>
            <a:r>
              <a:rPr lang="zh-CN" altLang="en-US" sz="2400" dirty="0" smtClean="0"/>
              <a:t>）结合并激活</a:t>
            </a:r>
            <a:r>
              <a:rPr lang="en-US" altLang="zh-CN" sz="2400" dirty="0" smtClean="0"/>
              <a:t>T/B</a:t>
            </a:r>
            <a:r>
              <a:rPr lang="zh-CN" altLang="en-US" sz="2400" dirty="0" smtClean="0"/>
              <a:t>细胞产生特异性抗体与效应淋巴细胞，并与之特异性结合从而被清除的物质。</a:t>
            </a:r>
            <a:r>
              <a:rPr lang="zh-CN" altLang="en-US" sz="2400" b="1" dirty="0" smtClean="0">
                <a:solidFill>
                  <a:srgbClr val="0000FF"/>
                </a:solidFill>
              </a:rPr>
              <a:t>抗原可分</a:t>
            </a:r>
            <a:r>
              <a:rPr lang="zh-CN" altLang="en-US" sz="2400" dirty="0" smtClean="0"/>
              <a:t>为胸腺依赖性抗原（</a:t>
            </a:r>
            <a:r>
              <a:rPr lang="en-US" altLang="zh-CN" sz="2400" dirty="0" smtClean="0"/>
              <a:t>TD-Ag)</a:t>
            </a:r>
            <a:r>
              <a:rPr lang="zh-CN" altLang="en-US" sz="2400" dirty="0" smtClean="0"/>
              <a:t>和胸腺非依赖性抗原（</a:t>
            </a:r>
            <a:r>
              <a:rPr lang="en-US" altLang="zh-CN" sz="2400" dirty="0" smtClean="0"/>
              <a:t>TI-Ag</a:t>
            </a:r>
            <a:r>
              <a:rPr lang="zh-CN" altLang="en-US" sz="2400" dirty="0" smtClean="0"/>
              <a:t>），前者诱导抗体产生有赖于</a:t>
            </a:r>
            <a:r>
              <a:rPr lang="en-US" altLang="zh-CN" sz="2400" dirty="0" smtClean="0"/>
              <a:t>T</a:t>
            </a:r>
            <a:r>
              <a:rPr lang="zh-CN" altLang="en-US" sz="2400" dirty="0" smtClean="0"/>
              <a:t>细胞辅助。抗原同时具有免疫原性和反应原性（抗原性），而半抗原仅有反应原性。机体针对抗原产特异性免疫应答的分子基础是</a:t>
            </a:r>
            <a:r>
              <a:rPr lang="en-US" altLang="zh-CN" sz="2400" dirty="0" smtClean="0"/>
              <a:t>TCR</a:t>
            </a:r>
            <a:r>
              <a:rPr lang="zh-CN" altLang="en-US" sz="2400" dirty="0" smtClean="0"/>
              <a:t>和</a:t>
            </a:r>
            <a:r>
              <a:rPr lang="en-US" altLang="zh-CN" sz="2400" dirty="0" smtClean="0"/>
              <a:t>BCR</a:t>
            </a:r>
            <a:r>
              <a:rPr lang="zh-CN" altLang="en-US" sz="2400" dirty="0" smtClean="0"/>
              <a:t>特异性识别抗原分子所含的抗原表位（</a:t>
            </a:r>
            <a:r>
              <a:rPr lang="en-US" altLang="zh-CN" sz="2400" dirty="0" smtClean="0"/>
              <a:t>epitope)</a:t>
            </a:r>
            <a:r>
              <a:rPr lang="zh-CN" altLang="en-US" sz="2400" dirty="0" smtClean="0"/>
              <a:t>。</a:t>
            </a:r>
            <a:r>
              <a:rPr lang="zh-CN" altLang="en-US" sz="2400" dirty="0" smtClean="0">
                <a:solidFill>
                  <a:srgbClr val="0000FF"/>
                </a:solidFill>
              </a:rPr>
              <a:t>抗原表位</a:t>
            </a:r>
            <a:r>
              <a:rPr lang="zh-CN" altLang="en-US" sz="2400" dirty="0" smtClean="0"/>
              <a:t>是抗原分子中决定免疫应答特异性的特殊化学基团和最下结构与功能单位，而</a:t>
            </a:r>
            <a:r>
              <a:rPr lang="en-US" altLang="zh-CN" sz="2400" dirty="0" smtClean="0"/>
              <a:t>B</a:t>
            </a:r>
            <a:r>
              <a:rPr lang="zh-CN" altLang="en-US" sz="2400" dirty="0" smtClean="0"/>
              <a:t>细胞则主要识别构象表位。抗原的免疫原性取决于抗原物质本身的理化性质、机体的生物学特性及其相互作用。非特异性免疫刺激剂（如超抗原、丝裂原和佐剂）以抗原非依赖性、</a:t>
            </a:r>
            <a:r>
              <a:rPr lang="en-US" altLang="zh-CN" sz="2400" dirty="0" smtClean="0"/>
              <a:t>MHC</a:t>
            </a:r>
            <a:r>
              <a:rPr lang="zh-CN" altLang="en-US" sz="2400" dirty="0" smtClean="0"/>
              <a:t>非限制性的方式激活淋巴细胞。</a:t>
            </a:r>
            <a:endParaRPr lang="zh-CN" altLang="en-US" sz="2400" dirty="0"/>
          </a:p>
        </p:txBody>
      </p:sp>
      <p:sp>
        <p:nvSpPr>
          <p:cNvPr id="6" name="标题 1"/>
          <p:cNvSpPr txBox="1">
            <a:spLocks/>
          </p:cNvSpPr>
          <p:nvPr/>
        </p:nvSpPr>
        <p:spPr>
          <a:xfrm>
            <a:off x="321264" y="0"/>
            <a:ext cx="4692755"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dirty="0" smtClean="0"/>
              <a:t>第二章</a:t>
            </a:r>
            <a:endParaRPr lang="zh-CN" altLang="en-US" dirty="0"/>
          </a:p>
        </p:txBody>
      </p:sp>
    </p:spTree>
    <p:extLst>
      <p:ext uri="{BB962C8B-B14F-4D97-AF65-F5344CB8AC3E}">
        <p14:creationId xmlns:p14="http://schemas.microsoft.com/office/powerpoint/2010/main" val="1251776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第十二章</a:t>
            </a:r>
            <a:endParaRPr lang="zh-CN" altLang="en-US" dirty="0"/>
          </a:p>
        </p:txBody>
      </p:sp>
      <p:sp>
        <p:nvSpPr>
          <p:cNvPr id="3" name="内容占位符 2"/>
          <p:cNvSpPr>
            <a:spLocks noGrp="1"/>
          </p:cNvSpPr>
          <p:nvPr>
            <p:ph idx="1"/>
          </p:nvPr>
        </p:nvSpPr>
        <p:spPr/>
        <p:txBody>
          <a:bodyPr/>
          <a:lstStyle/>
          <a:p>
            <a:r>
              <a:rPr lang="zh-CN" altLang="en-US" b="1" dirty="0">
                <a:solidFill>
                  <a:srgbClr val="0000FF"/>
                </a:solidFill>
              </a:rPr>
              <a:t>适应性免疫应答</a:t>
            </a:r>
            <a:r>
              <a:rPr lang="zh-CN" altLang="en-US" dirty="0"/>
              <a:t>具有诸多特点，其中以特异性、</a:t>
            </a:r>
            <a:r>
              <a:rPr lang="zh-CN" altLang="en-US" dirty="0" smtClean="0"/>
              <a:t>记忆</a:t>
            </a:r>
            <a:r>
              <a:rPr lang="zh-CN" altLang="en-US" dirty="0"/>
              <a:t>性和耐受性最为重要</a:t>
            </a:r>
            <a:r>
              <a:rPr lang="zh-CN" altLang="en-US" dirty="0" smtClean="0"/>
              <a:t>。</a:t>
            </a:r>
            <a:r>
              <a:rPr lang="en-US" altLang="zh-CN" dirty="0" smtClean="0"/>
              <a:t>TCR</a:t>
            </a:r>
            <a:r>
              <a:rPr lang="zh-CN" altLang="en-US" dirty="0"/>
              <a:t>和</a:t>
            </a:r>
            <a:r>
              <a:rPr lang="en-US" altLang="zh-CN" dirty="0"/>
              <a:t>BCR</a:t>
            </a:r>
            <a:r>
              <a:rPr lang="zh-CN" altLang="en-US" dirty="0"/>
              <a:t>（</a:t>
            </a:r>
            <a:r>
              <a:rPr lang="en-US" altLang="zh-CN" dirty="0"/>
              <a:t>Ig</a:t>
            </a:r>
            <a:r>
              <a:rPr lang="zh-CN" altLang="en-US" dirty="0"/>
              <a:t>）多样性是适应性免疫应答特异性的基础，其机制为胚系</a:t>
            </a:r>
            <a:r>
              <a:rPr lang="en-US" altLang="zh-CN" dirty="0"/>
              <a:t>V</a:t>
            </a:r>
            <a:r>
              <a:rPr lang="zh-CN" altLang="en-US" dirty="0"/>
              <a:t>（</a:t>
            </a:r>
            <a:r>
              <a:rPr lang="en-US" altLang="zh-CN" dirty="0"/>
              <a:t>D</a:t>
            </a:r>
            <a:r>
              <a:rPr lang="zh-CN" altLang="en-US" dirty="0"/>
              <a:t>）</a:t>
            </a:r>
            <a:r>
              <a:rPr lang="en-US" altLang="zh-CN" dirty="0"/>
              <a:t>J</a:t>
            </a:r>
            <a:r>
              <a:rPr lang="zh-CN" altLang="en-US" dirty="0"/>
              <a:t>基因重排、重排时组合</a:t>
            </a:r>
            <a:r>
              <a:rPr lang="zh-CN" altLang="en-US" dirty="0" smtClean="0"/>
              <a:t>多样性</a:t>
            </a:r>
            <a:r>
              <a:rPr lang="zh-CN" altLang="en-US" dirty="0"/>
              <a:t>和连接多样性、</a:t>
            </a:r>
            <a:r>
              <a:rPr lang="en-US" altLang="zh-CN" dirty="0"/>
              <a:t>B</a:t>
            </a:r>
            <a:r>
              <a:rPr lang="zh-CN" altLang="en-US" dirty="0"/>
              <a:t>细胞发生体细胞高频突变等</a:t>
            </a:r>
            <a:r>
              <a:rPr lang="zh-CN" altLang="en-US" dirty="0" smtClean="0"/>
              <a:t>。</a:t>
            </a:r>
            <a:r>
              <a:rPr lang="en-US" altLang="zh-CN" dirty="0"/>
              <a:t>Tm</a:t>
            </a:r>
            <a:r>
              <a:rPr lang="zh-CN" altLang="en-US" dirty="0"/>
              <a:t>和</a:t>
            </a:r>
            <a:r>
              <a:rPr lang="en-US" altLang="zh-CN" dirty="0" err="1"/>
              <a:t>Bm</a:t>
            </a:r>
            <a:r>
              <a:rPr lang="zh-CN" altLang="en-US" dirty="0"/>
              <a:t>来源于活化的特异性淋巴细胞，是</a:t>
            </a:r>
            <a:r>
              <a:rPr lang="zh-CN" altLang="en-US" dirty="0" smtClean="0"/>
              <a:t>免疫记忆</a:t>
            </a:r>
            <a:r>
              <a:rPr lang="zh-CN" altLang="en-US" dirty="0"/>
              <a:t>性的细胞学基础。免疫记忆是预防性疫苗接种的理论依据。免疫耐受指机体针对抗原的特异性无应答，其</a:t>
            </a:r>
            <a:r>
              <a:rPr lang="zh-CN" altLang="en-US" dirty="0" smtClean="0"/>
              <a:t>发生</a:t>
            </a:r>
            <a:r>
              <a:rPr lang="zh-CN" altLang="en-US" dirty="0"/>
              <a:t>取决于抗原性质和机体免疫系统成熟状态。基于</a:t>
            </a:r>
            <a:r>
              <a:rPr lang="zh-CN" altLang="en-US" dirty="0" smtClean="0"/>
              <a:t>建立</a:t>
            </a:r>
            <a:r>
              <a:rPr lang="zh-CN" altLang="en-US" dirty="0"/>
              <a:t>和打破免疫耐受的干预策略已应用于临床治疗超</a:t>
            </a:r>
            <a:r>
              <a:rPr lang="zh-CN" altLang="en-US" dirty="0" smtClean="0"/>
              <a:t>敏反应</a:t>
            </a:r>
            <a:r>
              <a:rPr lang="zh-CN" altLang="en-US" dirty="0"/>
              <a:t>性疾病和慢性</a:t>
            </a:r>
            <a:r>
              <a:rPr lang="zh-CN" altLang="en-US" dirty="0" smtClean="0"/>
              <a:t>感染性疾病。</a:t>
            </a:r>
            <a:endParaRPr lang="zh-CN" altLang="en-US" dirty="0"/>
          </a:p>
          <a:p>
            <a:endParaRPr lang="zh-CN" altLang="en-US" dirty="0"/>
          </a:p>
        </p:txBody>
      </p:sp>
    </p:spTree>
    <p:extLst>
      <p:ext uri="{BB962C8B-B14F-4D97-AF65-F5344CB8AC3E}">
        <p14:creationId xmlns:p14="http://schemas.microsoft.com/office/powerpoint/2010/main" val="217459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第十三章</a:t>
            </a:r>
            <a:endParaRPr lang="zh-CN" altLang="en-US" dirty="0"/>
          </a:p>
        </p:txBody>
      </p:sp>
      <p:sp>
        <p:nvSpPr>
          <p:cNvPr id="3" name="内容占位符 2"/>
          <p:cNvSpPr>
            <a:spLocks noGrp="1"/>
          </p:cNvSpPr>
          <p:nvPr>
            <p:ph idx="1"/>
          </p:nvPr>
        </p:nvSpPr>
        <p:spPr/>
        <p:txBody>
          <a:bodyPr/>
          <a:lstStyle/>
          <a:p>
            <a:r>
              <a:rPr lang="zh-CN" altLang="en-US" b="1" dirty="0">
                <a:solidFill>
                  <a:srgbClr val="0000FF"/>
                </a:solidFill>
              </a:rPr>
              <a:t>固有免疫</a:t>
            </a:r>
            <a:r>
              <a:rPr lang="zh-CN" altLang="en-US" dirty="0"/>
              <a:t>由遗传决定、个体出生时即具备，其</a:t>
            </a:r>
            <a:r>
              <a:rPr lang="zh-CN" altLang="en-US" dirty="0" smtClean="0"/>
              <a:t>作用范围</a:t>
            </a:r>
            <a:r>
              <a:rPr lang="zh-CN" altLang="en-US" dirty="0"/>
              <a:t>广，并非针对特定抗原。固有免疫系统包括</a:t>
            </a:r>
            <a:r>
              <a:rPr lang="zh-CN" altLang="en-US" dirty="0" smtClean="0"/>
              <a:t>屏障结构</a:t>
            </a:r>
            <a:r>
              <a:rPr lang="zh-CN" altLang="en-US" dirty="0"/>
              <a:t>、效应分子和效应细胞。固有免疫的最显著</a:t>
            </a:r>
            <a:r>
              <a:rPr lang="zh-CN" altLang="en-US" dirty="0" smtClean="0"/>
              <a:t>特点是</a:t>
            </a:r>
            <a:r>
              <a:rPr lang="zh-CN" altLang="en-US" dirty="0"/>
              <a:t>模式识别：固有免疫细胞通过其表面模式识别</a:t>
            </a:r>
            <a:r>
              <a:rPr lang="zh-CN" altLang="en-US" dirty="0" smtClean="0"/>
              <a:t>受体而</a:t>
            </a:r>
            <a:r>
              <a:rPr lang="zh-CN" altLang="en-US" dirty="0"/>
              <a:t>识别病原相关分</a:t>
            </a:r>
            <a:r>
              <a:rPr lang="zh-CN" altLang="en-US" dirty="0" smtClean="0"/>
              <a:t>子模式（</a:t>
            </a:r>
            <a:r>
              <a:rPr lang="en-US" altLang="zh-CN" dirty="0" smtClean="0"/>
              <a:t>PAMP</a:t>
            </a:r>
            <a:r>
              <a:rPr lang="zh-CN" altLang="en-US" dirty="0"/>
              <a:t>）与损伤相关分子模式（</a:t>
            </a:r>
            <a:r>
              <a:rPr lang="en-US" altLang="zh-CN" dirty="0"/>
              <a:t>DAMP</a:t>
            </a:r>
            <a:r>
              <a:rPr lang="zh-CN" altLang="en-US" dirty="0"/>
              <a:t>）。固有免疫应答的特点为：效应功能</a:t>
            </a:r>
            <a:r>
              <a:rPr lang="zh-CN" altLang="en-US" dirty="0" smtClean="0"/>
              <a:t>发生迅速</a:t>
            </a:r>
            <a:r>
              <a:rPr lang="zh-CN" altLang="en-US" dirty="0"/>
              <a:t>、泛特异性、模式识别、无记忆反应。固有免疫生物学作用主要为：抵御感染；维持机体自稳；参与</a:t>
            </a:r>
            <a:r>
              <a:rPr lang="zh-CN" altLang="en-US" dirty="0" smtClean="0"/>
              <a:t>适应性</a:t>
            </a:r>
            <a:r>
              <a:rPr lang="zh-CN" altLang="en-US" dirty="0"/>
              <a:t>免疫应答的启动与效应；参与某些免疫病理过程发生、</a:t>
            </a:r>
            <a:r>
              <a:rPr lang="zh-CN" altLang="en-US" dirty="0" smtClean="0"/>
              <a:t>发展。</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2882444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第十四章</a:t>
            </a:r>
            <a:endParaRPr lang="zh-CN" altLang="en-US" dirty="0"/>
          </a:p>
        </p:txBody>
      </p:sp>
      <p:sp>
        <p:nvSpPr>
          <p:cNvPr id="3" name="内容占位符 2"/>
          <p:cNvSpPr>
            <a:spLocks noGrp="1"/>
          </p:cNvSpPr>
          <p:nvPr>
            <p:ph idx="1"/>
          </p:nvPr>
        </p:nvSpPr>
        <p:spPr/>
        <p:txBody>
          <a:bodyPr>
            <a:normAutofit/>
          </a:bodyPr>
          <a:lstStyle/>
          <a:p>
            <a:r>
              <a:rPr lang="zh-CN" altLang="en-US" sz="2400" dirty="0"/>
              <a:t>遍布全身多个组织器官的黏膜组织表面积巨大</a:t>
            </a:r>
            <a:r>
              <a:rPr lang="zh-CN" altLang="en-US" sz="2400" dirty="0" smtClean="0"/>
              <a:t>，多</a:t>
            </a:r>
            <a:r>
              <a:rPr lang="zh-CN" altLang="en-US" sz="2400" dirty="0"/>
              <a:t>直接与外环境接触，其针对抗原刺激产生固有</a:t>
            </a:r>
            <a:r>
              <a:rPr lang="zh-CN" altLang="en-US" sz="2400" dirty="0" smtClean="0"/>
              <a:t>免疫和</a:t>
            </a:r>
            <a:r>
              <a:rPr lang="zh-CN" altLang="en-US" sz="2400" dirty="0"/>
              <a:t>适应性免疫应答，在机体抗感染免疫中发挥</a:t>
            </a:r>
            <a:r>
              <a:rPr lang="zh-CN" altLang="en-US" sz="2400" dirty="0" smtClean="0"/>
              <a:t>重要作用。</a:t>
            </a:r>
            <a:endParaRPr lang="en-US" altLang="zh-CN" sz="2400" dirty="0" smtClean="0"/>
          </a:p>
          <a:p>
            <a:r>
              <a:rPr lang="zh-CN" altLang="en-US" sz="2400" b="1" dirty="0">
                <a:solidFill>
                  <a:srgbClr val="0000FF"/>
                </a:solidFill>
              </a:rPr>
              <a:t>黏膜免疫系统</a:t>
            </a:r>
            <a:r>
              <a:rPr lang="zh-CN" altLang="en-US" sz="2400" dirty="0"/>
              <a:t>具有与系统免疫不同的明显特点</a:t>
            </a:r>
            <a:r>
              <a:rPr lang="zh-CN" altLang="en-US" sz="2400" dirty="0" smtClean="0"/>
              <a:t>：淋巴组织</a:t>
            </a:r>
            <a:r>
              <a:rPr lang="zh-CN" altLang="en-US" sz="2400" dirty="0"/>
              <a:t>直接与黏膜上皮细胞相邻；淋巴组织分布</a:t>
            </a:r>
            <a:r>
              <a:rPr lang="zh-CN" altLang="en-US" sz="2400" dirty="0" smtClean="0"/>
              <a:t>弥散</a:t>
            </a:r>
            <a:r>
              <a:rPr lang="zh-CN" altLang="en-US" sz="2400" dirty="0"/>
              <a:t>；特殊的抗原摄取机制（由</a:t>
            </a:r>
            <a:r>
              <a:rPr lang="en-US" altLang="zh-CN" sz="2400" dirty="0"/>
              <a:t>M</a:t>
            </a:r>
            <a:r>
              <a:rPr lang="zh-CN" altLang="en-US" sz="2400" dirty="0"/>
              <a:t>细胞摄取抗原后</a:t>
            </a:r>
            <a:r>
              <a:rPr lang="zh-CN" altLang="en-US" sz="2400" dirty="0" smtClean="0"/>
              <a:t>转交</a:t>
            </a:r>
            <a:r>
              <a:rPr lang="en-US" altLang="zh-CN" sz="2400" dirty="0" smtClean="0"/>
              <a:t>DC</a:t>
            </a:r>
            <a:r>
              <a:rPr lang="zh-CN" altLang="en-US" sz="2400" dirty="0"/>
              <a:t>）；在非感染状态下也浸润大量活化的记忆性</a:t>
            </a:r>
            <a:r>
              <a:rPr lang="zh-CN" altLang="en-US" sz="2400" dirty="0" smtClean="0"/>
              <a:t>淋巴细胞</a:t>
            </a:r>
            <a:r>
              <a:rPr lang="zh-CN" altLang="en-US" sz="2400" dirty="0"/>
              <a:t>（生理性炎症）；主要产生分泌性</a:t>
            </a:r>
            <a:r>
              <a:rPr lang="en-US" altLang="zh-CN" sz="2400" dirty="0"/>
              <a:t>IgA</a:t>
            </a:r>
            <a:r>
              <a:rPr lang="zh-CN" altLang="en-US" sz="2400" dirty="0"/>
              <a:t>而发挥效应；</a:t>
            </a:r>
            <a:r>
              <a:rPr lang="zh-CN" altLang="en-US" sz="2400" dirty="0" smtClean="0"/>
              <a:t>对无害</a:t>
            </a:r>
            <a:r>
              <a:rPr lang="zh-CN" altLang="en-US" sz="2400" dirty="0"/>
              <a:t>抗原（食物和共生菌）应答低下，而对病原体</a:t>
            </a:r>
            <a:r>
              <a:rPr lang="zh-CN" altLang="en-US" sz="2400" dirty="0" smtClean="0"/>
              <a:t>产生强大</a:t>
            </a:r>
            <a:r>
              <a:rPr lang="zh-CN" altLang="en-US" sz="2400" dirty="0"/>
              <a:t>的保护性应答；在一个黏膜组织部位所产生的</a:t>
            </a:r>
            <a:r>
              <a:rPr lang="zh-CN" altLang="en-US" sz="2400" dirty="0" smtClean="0"/>
              <a:t>效应</a:t>
            </a:r>
            <a:r>
              <a:rPr lang="en-US" altLang="zh-CN" sz="2400" dirty="0"/>
              <a:t>T</a:t>
            </a:r>
            <a:r>
              <a:rPr lang="zh-CN" altLang="en-US" sz="2400" dirty="0"/>
              <a:t>细胞，可借助黏附分子／归巢受体而在黏膜</a:t>
            </a:r>
            <a:r>
              <a:rPr lang="zh-CN" altLang="en-US" sz="2400" dirty="0" smtClean="0"/>
              <a:t>免疫系统</a:t>
            </a:r>
            <a:r>
              <a:rPr lang="zh-CN" altLang="en-US" sz="2400" dirty="0"/>
              <a:t>再循环，导致黏膜免疫应答效应的扩散；对某些黏膜部位进行局部免疫易诱导黏膜</a:t>
            </a:r>
            <a:r>
              <a:rPr lang="zh-CN" altLang="en-US" sz="2400" dirty="0" smtClean="0"/>
              <a:t>耐受。</a:t>
            </a:r>
            <a:endParaRPr lang="zh-CN" altLang="en-US" sz="2400" dirty="0"/>
          </a:p>
        </p:txBody>
      </p:sp>
    </p:spTree>
    <p:extLst>
      <p:ext uri="{BB962C8B-B14F-4D97-AF65-F5344CB8AC3E}">
        <p14:creationId xmlns:p14="http://schemas.microsoft.com/office/powerpoint/2010/main" val="1316188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410" y="0"/>
            <a:ext cx="10515600" cy="1325563"/>
          </a:xfrm>
        </p:spPr>
        <p:txBody>
          <a:bodyPr/>
          <a:lstStyle/>
          <a:p>
            <a:r>
              <a:rPr lang="zh-CN" altLang="en-US" dirty="0" smtClean="0"/>
              <a:t>第十五章</a:t>
            </a:r>
            <a:endParaRPr lang="zh-CN" altLang="en-US" dirty="0"/>
          </a:p>
        </p:txBody>
      </p:sp>
      <p:sp>
        <p:nvSpPr>
          <p:cNvPr id="3" name="内容占位符 2"/>
          <p:cNvSpPr>
            <a:spLocks noGrp="1"/>
          </p:cNvSpPr>
          <p:nvPr>
            <p:ph idx="1"/>
          </p:nvPr>
        </p:nvSpPr>
        <p:spPr>
          <a:xfrm>
            <a:off x="370305" y="996783"/>
            <a:ext cx="10515600" cy="4351338"/>
          </a:xfrm>
        </p:spPr>
        <p:txBody>
          <a:bodyPr>
            <a:noAutofit/>
          </a:bodyPr>
          <a:lstStyle/>
          <a:p>
            <a:r>
              <a:rPr lang="zh-CN" altLang="en-US" sz="2400" dirty="0"/>
              <a:t>生理状态下，免疫系统通过一系列调节机制对</a:t>
            </a:r>
            <a:r>
              <a:rPr lang="zh-CN" altLang="en-US" sz="2400" dirty="0" smtClean="0">
                <a:solidFill>
                  <a:srgbClr val="0000FF"/>
                </a:solidFill>
              </a:rPr>
              <a:t>自身</a:t>
            </a:r>
            <a:r>
              <a:rPr lang="zh-CN" altLang="en-US" sz="2400" dirty="0">
                <a:solidFill>
                  <a:srgbClr val="0000FF"/>
                </a:solidFill>
              </a:rPr>
              <a:t>抗原产生耐受，从而维持免疫自稳</a:t>
            </a:r>
            <a:r>
              <a:rPr lang="zh-CN" altLang="en-US" sz="2400" dirty="0"/>
              <a:t>。接受抗原</a:t>
            </a:r>
            <a:r>
              <a:rPr lang="zh-CN" altLang="en-US" sz="2400" dirty="0" smtClean="0"/>
              <a:t>刺激后</a:t>
            </a:r>
            <a:r>
              <a:rPr lang="zh-CN" altLang="en-US" sz="2400" dirty="0"/>
              <a:t>，机体产生免疫应答，同时启动免疫调节，既有</a:t>
            </a:r>
            <a:r>
              <a:rPr lang="zh-CN" altLang="en-US" sz="2400" dirty="0" smtClean="0"/>
              <a:t>利于清除</a:t>
            </a:r>
            <a:r>
              <a:rPr lang="zh-CN" altLang="en-US" sz="2400" dirty="0"/>
              <a:t>抗原异物，同时使免疫系统功能尽快恢复至</a:t>
            </a:r>
            <a:r>
              <a:rPr lang="zh-CN" altLang="en-US" sz="2400" dirty="0" smtClean="0"/>
              <a:t>生理水平</a:t>
            </a:r>
            <a:r>
              <a:rPr lang="zh-CN" altLang="en-US" sz="2400" dirty="0"/>
              <a:t>，达到新的平衡，以避免过度应答对机体造成</a:t>
            </a:r>
            <a:r>
              <a:rPr lang="zh-CN" altLang="en-US" sz="2400" dirty="0" smtClean="0"/>
              <a:t>病理损伤</a:t>
            </a:r>
            <a:r>
              <a:rPr lang="zh-CN" altLang="en-US" sz="2400" dirty="0"/>
              <a:t>。因此，免疫调节贯穿免疫应答全过程的始终，</a:t>
            </a:r>
            <a:r>
              <a:rPr lang="zh-CN" altLang="en-US" sz="2400" dirty="0" smtClean="0"/>
              <a:t>而负</a:t>
            </a:r>
            <a:r>
              <a:rPr lang="zh-CN" altLang="en-US" sz="2400" dirty="0"/>
              <a:t>调节在其中发挥主导作用。免疫应答有赖体内多系统、多细胞、多分子间</a:t>
            </a:r>
            <a:r>
              <a:rPr lang="zh-CN" altLang="en-US" sz="2400" dirty="0" smtClean="0"/>
              <a:t>相互作用</a:t>
            </a:r>
            <a:r>
              <a:rPr lang="zh-CN" altLang="en-US" sz="2400" dirty="0"/>
              <a:t>与协调：①在分子水平，体内存在众多参与</a:t>
            </a:r>
            <a:r>
              <a:rPr lang="zh-CN" altLang="en-US" sz="2400" dirty="0" smtClean="0"/>
              <a:t>免疫应答</a:t>
            </a:r>
            <a:r>
              <a:rPr lang="zh-CN" altLang="en-US" sz="2400" dirty="0"/>
              <a:t>的效应分子和抑制性分子（如补体调节蛋白、抑制</a:t>
            </a:r>
            <a:r>
              <a:rPr lang="zh-CN" altLang="en-US" sz="2400" dirty="0" smtClean="0"/>
              <a:t>性细胞</a:t>
            </a:r>
            <a:r>
              <a:rPr lang="zh-CN" altLang="en-US" sz="2400" dirty="0"/>
              <a:t>因子、抑制性受体、共抑制分子等）；②在细胞</a:t>
            </a:r>
            <a:r>
              <a:rPr lang="zh-CN" altLang="en-US" sz="2400" dirty="0" smtClean="0"/>
              <a:t>水平</a:t>
            </a:r>
            <a:r>
              <a:rPr lang="zh-CN" altLang="en-US" sz="2400" dirty="0"/>
              <a:t>，免疫细胞可分化为诸多功能亚群，并通过不同</a:t>
            </a:r>
            <a:r>
              <a:rPr lang="zh-CN" altLang="en-US" sz="2400" dirty="0" smtClean="0"/>
              <a:t>机制（</a:t>
            </a:r>
            <a:r>
              <a:rPr lang="zh-CN" altLang="en-US" sz="2400" dirty="0"/>
              <a:t>调节性细胞亚群、独特型</a:t>
            </a:r>
            <a:r>
              <a:rPr lang="en-US" altLang="zh-CN" sz="2400" dirty="0"/>
              <a:t>‐</a:t>
            </a:r>
            <a:r>
              <a:rPr lang="zh-CN" altLang="en-US" sz="2400" dirty="0"/>
              <a:t>抗独特型细胞克隆网络、</a:t>
            </a:r>
            <a:r>
              <a:rPr lang="zh-CN" altLang="en-US" sz="2400" dirty="0" smtClean="0"/>
              <a:t>激活</a:t>
            </a:r>
            <a:r>
              <a:rPr lang="zh-CN" altLang="en-US" sz="2400" dirty="0"/>
              <a:t>诱导的细胞死亡等）调控免疫应答强弱和转归；③</a:t>
            </a:r>
            <a:r>
              <a:rPr lang="zh-CN" altLang="en-US" sz="2400" dirty="0" smtClean="0"/>
              <a:t>在整体</a:t>
            </a:r>
            <a:r>
              <a:rPr lang="zh-CN" altLang="en-US" sz="2400" dirty="0"/>
              <a:t>水平，免疫系统和神经</a:t>
            </a:r>
            <a:r>
              <a:rPr lang="en-US" altLang="zh-CN" sz="2400" dirty="0"/>
              <a:t>‐</a:t>
            </a:r>
            <a:r>
              <a:rPr lang="zh-CN" altLang="en-US" sz="2400" dirty="0"/>
              <a:t>内分泌系统间通过</a:t>
            </a:r>
            <a:r>
              <a:rPr lang="zh-CN" altLang="en-US" sz="2400" dirty="0" smtClean="0"/>
              <a:t>神经递质</a:t>
            </a:r>
            <a:r>
              <a:rPr lang="zh-CN" altLang="en-US" sz="2400" dirty="0"/>
              <a:t>、激素和细胞因子而相互作用，共同维护机体</a:t>
            </a:r>
            <a:r>
              <a:rPr lang="zh-CN" altLang="en-US" sz="2400" dirty="0" smtClean="0"/>
              <a:t>内环境稳定</a:t>
            </a:r>
            <a:r>
              <a:rPr lang="zh-CN" altLang="en-US" sz="2400" dirty="0"/>
              <a:t>。机体免疫调节机制一旦发生障碍，可导致</a:t>
            </a:r>
            <a:r>
              <a:rPr lang="zh-CN" altLang="en-US" sz="2400" dirty="0" smtClean="0"/>
              <a:t>免疫功能</a:t>
            </a:r>
            <a:r>
              <a:rPr lang="zh-CN" altLang="en-US" sz="2400" dirty="0"/>
              <a:t>异常，并引发免疫相关疾病</a:t>
            </a:r>
            <a:r>
              <a:rPr lang="zh-CN" altLang="en-US" sz="2400" dirty="0" smtClean="0"/>
              <a:t>。</a:t>
            </a:r>
            <a:endParaRPr lang="en-US" altLang="zh-CN" sz="2400" dirty="0" smtClean="0"/>
          </a:p>
          <a:p>
            <a:r>
              <a:rPr lang="zh-CN" altLang="en-US" sz="2400" dirty="0"/>
              <a:t>此外，</a:t>
            </a:r>
            <a:r>
              <a:rPr lang="en-US" altLang="zh-CN" sz="2400" dirty="0"/>
              <a:t>TCR</a:t>
            </a:r>
            <a:r>
              <a:rPr lang="zh-CN" altLang="en-US" sz="2400" dirty="0"/>
              <a:t>／</a:t>
            </a:r>
            <a:r>
              <a:rPr lang="en-US" altLang="zh-CN" sz="2400" dirty="0"/>
              <a:t>BCR</a:t>
            </a:r>
            <a:r>
              <a:rPr lang="zh-CN" altLang="en-US" sz="2400" dirty="0"/>
              <a:t>多样性和</a:t>
            </a:r>
            <a:r>
              <a:rPr lang="en-US" altLang="zh-CN" sz="2400" dirty="0"/>
              <a:t>MHC</a:t>
            </a:r>
            <a:r>
              <a:rPr lang="zh-CN" altLang="en-US" sz="2400" dirty="0"/>
              <a:t>多态性在群体</a:t>
            </a:r>
            <a:r>
              <a:rPr lang="zh-CN" altLang="en-US" sz="2400" dirty="0" smtClean="0"/>
              <a:t>水平</a:t>
            </a:r>
            <a:r>
              <a:rPr lang="zh-CN" altLang="en-US" sz="2400" dirty="0"/>
              <a:t>实现对免疫应答的遗传</a:t>
            </a:r>
            <a:r>
              <a:rPr lang="zh-CN" altLang="en-US" sz="2400" dirty="0" smtClean="0"/>
              <a:t>控。</a:t>
            </a:r>
            <a:endParaRPr lang="zh-CN" altLang="en-US" sz="2400" dirty="0"/>
          </a:p>
        </p:txBody>
      </p:sp>
    </p:spTree>
    <p:extLst>
      <p:ext uri="{BB962C8B-B14F-4D97-AF65-F5344CB8AC3E}">
        <p14:creationId xmlns:p14="http://schemas.microsoft.com/office/powerpoint/2010/main" val="1386858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325563"/>
          </a:xfrm>
        </p:spPr>
        <p:txBody>
          <a:bodyPr/>
          <a:lstStyle/>
          <a:p>
            <a:r>
              <a:rPr lang="zh-CN" altLang="en-US" dirty="0" smtClean="0"/>
              <a:t>第十六章</a:t>
            </a:r>
            <a:endParaRPr lang="zh-CN" altLang="en-US" dirty="0"/>
          </a:p>
        </p:txBody>
      </p:sp>
      <p:sp>
        <p:nvSpPr>
          <p:cNvPr id="3" name="内容占位符 2"/>
          <p:cNvSpPr>
            <a:spLocks noGrp="1"/>
          </p:cNvSpPr>
          <p:nvPr>
            <p:ph idx="1"/>
          </p:nvPr>
        </p:nvSpPr>
        <p:spPr>
          <a:xfrm>
            <a:off x="356937" y="956678"/>
            <a:ext cx="11233484" cy="4351338"/>
          </a:xfrm>
        </p:spPr>
        <p:txBody>
          <a:bodyPr>
            <a:noAutofit/>
          </a:bodyPr>
          <a:lstStyle/>
          <a:p>
            <a:r>
              <a:rPr lang="zh-CN" altLang="en-US" b="1" dirty="0">
                <a:solidFill>
                  <a:srgbClr val="0000FF"/>
                </a:solidFill>
              </a:rPr>
              <a:t>超敏反应</a:t>
            </a:r>
            <a:r>
              <a:rPr lang="zh-CN" altLang="en-US" dirty="0"/>
              <a:t>是指已被抗原致敏的机体再次接触</a:t>
            </a:r>
            <a:r>
              <a:rPr lang="zh-CN" altLang="en-US" dirty="0" smtClean="0"/>
              <a:t>相同抗原</a:t>
            </a:r>
            <a:r>
              <a:rPr lang="zh-CN" altLang="en-US" dirty="0"/>
              <a:t>时所发生的生理功能紊乱和（或）组织损伤。</a:t>
            </a:r>
            <a:r>
              <a:rPr lang="zh-CN" altLang="en-US" dirty="0" smtClean="0"/>
              <a:t>根据发生</a:t>
            </a:r>
            <a:r>
              <a:rPr lang="zh-CN" altLang="en-US" dirty="0"/>
              <a:t>机制及临床特点，将其分为</a:t>
            </a:r>
            <a:r>
              <a:rPr lang="en-US" altLang="zh-CN" dirty="0"/>
              <a:t>Ⅰ </a:t>
            </a:r>
            <a:r>
              <a:rPr lang="zh-CN" altLang="en-US" dirty="0"/>
              <a:t>、</a:t>
            </a:r>
            <a:r>
              <a:rPr lang="en-US" altLang="zh-CN" dirty="0"/>
              <a:t>Ⅱ </a:t>
            </a:r>
            <a:r>
              <a:rPr lang="zh-CN" altLang="en-US" dirty="0"/>
              <a:t>、</a:t>
            </a:r>
            <a:r>
              <a:rPr lang="en-US" altLang="zh-CN" dirty="0"/>
              <a:t>Ⅲ </a:t>
            </a:r>
            <a:r>
              <a:rPr lang="zh-CN" altLang="en-US" dirty="0"/>
              <a:t>、</a:t>
            </a:r>
            <a:r>
              <a:rPr lang="en-US" altLang="zh-CN" dirty="0"/>
              <a:t>Ⅳ</a:t>
            </a:r>
            <a:r>
              <a:rPr lang="zh-CN" altLang="en-US" dirty="0" smtClean="0"/>
              <a:t>共</a:t>
            </a:r>
            <a:r>
              <a:rPr lang="en-US" altLang="zh-CN" dirty="0" smtClean="0"/>
              <a:t>4</a:t>
            </a:r>
            <a:r>
              <a:rPr lang="zh-CN" altLang="en-US" dirty="0" smtClean="0"/>
              <a:t>型。</a:t>
            </a:r>
            <a:r>
              <a:rPr lang="en-US" altLang="zh-CN" dirty="0"/>
              <a:t>Ⅰ</a:t>
            </a:r>
            <a:r>
              <a:rPr lang="zh-CN" altLang="en-US" dirty="0"/>
              <a:t>型超敏反应主要由</a:t>
            </a:r>
            <a:r>
              <a:rPr lang="en-US" altLang="zh-CN" dirty="0" err="1"/>
              <a:t>IgE</a:t>
            </a:r>
            <a:r>
              <a:rPr lang="zh-CN" altLang="en-US" dirty="0"/>
              <a:t>抗体介导，以</a:t>
            </a:r>
            <a:r>
              <a:rPr lang="zh-CN" altLang="en-US" dirty="0" smtClean="0"/>
              <a:t>肥大细胞和</a:t>
            </a:r>
            <a:r>
              <a:rPr lang="zh-CN" altLang="en-US" dirty="0"/>
              <a:t>嗜碱粒细胞释放生物活性介质导致机体生理功能</a:t>
            </a:r>
            <a:r>
              <a:rPr lang="zh-CN" altLang="en-US" dirty="0" smtClean="0"/>
              <a:t>紊乱</a:t>
            </a:r>
            <a:r>
              <a:rPr lang="zh-CN" altLang="en-US" dirty="0"/>
              <a:t>为主，其发作快，有明显的个体差异和遗传倾向。 </a:t>
            </a:r>
            <a:r>
              <a:rPr lang="en-US" altLang="zh-CN" dirty="0" smtClean="0"/>
              <a:t>Ⅱ</a:t>
            </a:r>
            <a:r>
              <a:rPr lang="zh-CN" altLang="en-US" dirty="0" smtClean="0"/>
              <a:t>型</a:t>
            </a:r>
            <a:r>
              <a:rPr lang="zh-CN" altLang="en-US" dirty="0"/>
              <a:t>超敏反应是由于</a:t>
            </a:r>
            <a:r>
              <a:rPr lang="en-US" altLang="zh-CN" dirty="0"/>
              <a:t>IgG</a:t>
            </a:r>
            <a:r>
              <a:rPr lang="zh-CN" altLang="en-US" dirty="0"/>
              <a:t>或</a:t>
            </a:r>
            <a:r>
              <a:rPr lang="en-US" altLang="zh-CN" dirty="0"/>
              <a:t>IgM</a:t>
            </a:r>
            <a:r>
              <a:rPr lang="zh-CN" altLang="en-US" dirty="0"/>
              <a:t>类抗体直接与靶细胞</a:t>
            </a:r>
            <a:r>
              <a:rPr lang="zh-CN" altLang="en-US" dirty="0" smtClean="0"/>
              <a:t>表面</a:t>
            </a:r>
            <a:r>
              <a:rPr lang="zh-CN" altLang="en-US" dirty="0"/>
              <a:t>抗原结合，在补体、吞噬细胞和</a:t>
            </a:r>
            <a:r>
              <a:rPr lang="en-US" altLang="zh-CN" dirty="0"/>
              <a:t>NK</a:t>
            </a:r>
            <a:r>
              <a:rPr lang="zh-CN" altLang="en-US" dirty="0"/>
              <a:t>细胞参与下，</a:t>
            </a:r>
            <a:r>
              <a:rPr lang="zh-CN" altLang="en-US" dirty="0" smtClean="0"/>
              <a:t>导致</a:t>
            </a:r>
            <a:r>
              <a:rPr lang="zh-CN" altLang="en-US" dirty="0"/>
              <a:t>靶细胞溶解，或引起靶细胞表面受体功能异常。 </a:t>
            </a:r>
            <a:r>
              <a:rPr lang="en-US" altLang="zh-CN" dirty="0" smtClean="0"/>
              <a:t>Ⅲ</a:t>
            </a:r>
            <a:r>
              <a:rPr lang="zh-CN" altLang="en-US" dirty="0" smtClean="0"/>
              <a:t>型</a:t>
            </a:r>
            <a:r>
              <a:rPr lang="zh-CN" altLang="en-US" dirty="0"/>
              <a:t>超敏反应乃因抗原与相应抗体（</a:t>
            </a:r>
            <a:r>
              <a:rPr lang="en-US" altLang="zh-CN" dirty="0"/>
              <a:t>IgG</a:t>
            </a:r>
            <a:r>
              <a:rPr lang="zh-CN" altLang="en-US" dirty="0"/>
              <a:t>或</a:t>
            </a:r>
            <a:r>
              <a:rPr lang="en-US" altLang="zh-CN" dirty="0"/>
              <a:t>IgM</a:t>
            </a:r>
            <a:r>
              <a:rPr lang="zh-CN" altLang="en-US" dirty="0"/>
              <a:t>）结合，</a:t>
            </a:r>
            <a:r>
              <a:rPr lang="zh-CN" altLang="en-US" dirty="0" smtClean="0"/>
              <a:t>形成</a:t>
            </a:r>
            <a:r>
              <a:rPr lang="zh-CN" altLang="en-US" dirty="0"/>
              <a:t>中等分子可溶性</a:t>
            </a:r>
            <a:r>
              <a:rPr lang="en-US" altLang="zh-CN" dirty="0"/>
              <a:t>IC</a:t>
            </a:r>
            <a:r>
              <a:rPr lang="zh-CN" altLang="en-US" dirty="0"/>
              <a:t>，沉积于血管基膜，激活补体，</a:t>
            </a:r>
            <a:r>
              <a:rPr lang="zh-CN" altLang="en-US" dirty="0" smtClean="0"/>
              <a:t>活化</a:t>
            </a:r>
            <a:r>
              <a:rPr lang="zh-CN" altLang="en-US" dirty="0"/>
              <a:t>血小板，使白细胞聚集，引起炎症反应。 </a:t>
            </a:r>
            <a:r>
              <a:rPr lang="en-US" altLang="zh-CN" dirty="0"/>
              <a:t>Ⅳ</a:t>
            </a:r>
            <a:r>
              <a:rPr lang="zh-CN" altLang="en-US" dirty="0"/>
              <a:t>型超敏</a:t>
            </a:r>
            <a:r>
              <a:rPr lang="zh-CN" altLang="en-US" dirty="0" smtClean="0"/>
              <a:t>反应</a:t>
            </a:r>
            <a:r>
              <a:rPr lang="zh-CN" altLang="en-US" dirty="0"/>
              <a:t>发生迟缓，由致敏的</a:t>
            </a:r>
            <a:r>
              <a:rPr lang="en-US" altLang="zh-CN" dirty="0" err="1"/>
              <a:t>Th</a:t>
            </a:r>
            <a:r>
              <a:rPr lang="zh-CN" altLang="en-US" dirty="0"/>
              <a:t>１和</a:t>
            </a:r>
            <a:r>
              <a:rPr lang="en-US" altLang="zh-CN" dirty="0"/>
              <a:t>CTL</a:t>
            </a:r>
            <a:r>
              <a:rPr lang="zh-CN" altLang="en-US" dirty="0"/>
              <a:t>再次接触相同</a:t>
            </a:r>
            <a:r>
              <a:rPr lang="zh-CN" altLang="en-US" dirty="0" smtClean="0"/>
              <a:t>抗原后</a:t>
            </a:r>
            <a:r>
              <a:rPr lang="zh-CN" altLang="en-US" dirty="0"/>
              <a:t>释放细胞因子和发挥杀伤作用所致，表现为以</a:t>
            </a:r>
            <a:r>
              <a:rPr lang="zh-CN" altLang="en-US" dirty="0" smtClean="0"/>
              <a:t>单个核</a:t>
            </a:r>
            <a:r>
              <a:rPr lang="zh-CN" altLang="en-US" dirty="0"/>
              <a:t>细胞浸润为主的炎性损伤</a:t>
            </a:r>
            <a:r>
              <a:rPr lang="zh-CN" altLang="en-US" dirty="0" smtClean="0"/>
              <a:t>。</a:t>
            </a:r>
            <a:endParaRPr lang="en-US" altLang="zh-CN" dirty="0" smtClean="0"/>
          </a:p>
          <a:p>
            <a:r>
              <a:rPr lang="zh-CN" altLang="en-US" dirty="0"/>
              <a:t>临床上超敏反应相关疾病通常并非仅由单一</a:t>
            </a:r>
            <a:r>
              <a:rPr lang="zh-CN" altLang="en-US" dirty="0" smtClean="0"/>
              <a:t>机制所</a:t>
            </a:r>
            <a:r>
              <a:rPr lang="zh-CN" altLang="en-US" dirty="0"/>
              <a:t>致，可表现为以某一型损伤机制为主的混合型，而</a:t>
            </a:r>
            <a:r>
              <a:rPr lang="zh-CN" altLang="en-US" dirty="0" smtClean="0"/>
              <a:t>同一</a:t>
            </a:r>
            <a:r>
              <a:rPr lang="zh-CN" altLang="en-US" dirty="0"/>
              <a:t>抗原也可引起不同类型超敏反应。</a:t>
            </a:r>
          </a:p>
          <a:p>
            <a:endParaRPr lang="zh-CN" altLang="en-US" dirty="0"/>
          </a:p>
        </p:txBody>
      </p:sp>
    </p:spTree>
    <p:extLst>
      <p:ext uri="{BB962C8B-B14F-4D97-AF65-F5344CB8AC3E}">
        <p14:creationId xmlns:p14="http://schemas.microsoft.com/office/powerpoint/2010/main" val="4067874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4094" y="124493"/>
            <a:ext cx="10515600" cy="1325563"/>
          </a:xfrm>
        </p:spPr>
        <p:txBody>
          <a:bodyPr/>
          <a:lstStyle/>
          <a:p>
            <a:r>
              <a:rPr lang="zh-CN" altLang="en-US" dirty="0" smtClean="0"/>
              <a:t>第十七章</a:t>
            </a:r>
            <a:endParaRPr lang="zh-CN" altLang="en-US" dirty="0"/>
          </a:p>
        </p:txBody>
      </p:sp>
      <p:sp>
        <p:nvSpPr>
          <p:cNvPr id="3" name="内容占位符 2"/>
          <p:cNvSpPr>
            <a:spLocks noGrp="1"/>
          </p:cNvSpPr>
          <p:nvPr>
            <p:ph idx="1"/>
          </p:nvPr>
        </p:nvSpPr>
        <p:spPr>
          <a:xfrm>
            <a:off x="557463" y="1357730"/>
            <a:ext cx="10515600" cy="4351338"/>
          </a:xfrm>
        </p:spPr>
        <p:txBody>
          <a:bodyPr>
            <a:normAutofit/>
          </a:bodyPr>
          <a:lstStyle/>
          <a:p>
            <a:r>
              <a:rPr lang="zh-CN" altLang="en-US" sz="2400" dirty="0"/>
              <a:t>某些遗传和环境因素可致自身耐受终止、破坏，</a:t>
            </a:r>
            <a:r>
              <a:rPr lang="zh-CN" altLang="en-US" sz="2400" dirty="0" smtClean="0"/>
              <a:t>机体</a:t>
            </a:r>
            <a:r>
              <a:rPr lang="zh-CN" altLang="en-US" sz="2400" dirty="0"/>
              <a:t>针对自身组织抗原产生病理性自身抗体和（或）</a:t>
            </a:r>
            <a:r>
              <a:rPr lang="zh-CN" altLang="en-US" sz="2400" dirty="0" smtClean="0"/>
              <a:t>致敏淋巴细胞</a:t>
            </a:r>
            <a:r>
              <a:rPr lang="zh-CN" altLang="en-US" sz="2400" dirty="0"/>
              <a:t>，由此导致</a:t>
            </a:r>
            <a:r>
              <a:rPr lang="zh-CN" altLang="en-US" sz="2400" b="1" dirty="0">
                <a:solidFill>
                  <a:srgbClr val="0000FF"/>
                </a:solidFill>
              </a:rPr>
              <a:t>自身免疫</a:t>
            </a:r>
            <a:r>
              <a:rPr lang="zh-CN" altLang="en-US" sz="2400" dirty="0"/>
              <a:t>异常</a:t>
            </a:r>
            <a:r>
              <a:rPr lang="zh-CN" altLang="en-US" sz="2400" dirty="0" smtClean="0"/>
              <a:t>。</a:t>
            </a:r>
            <a:endParaRPr lang="en-US" altLang="zh-CN" sz="2400" dirty="0" smtClean="0"/>
          </a:p>
          <a:p>
            <a:r>
              <a:rPr lang="zh-CN" altLang="en-US" sz="2400" dirty="0"/>
              <a:t>诱发自身免疫异常的因素及机制十分复杂，</a:t>
            </a:r>
            <a:r>
              <a:rPr lang="zh-CN" altLang="en-US" sz="2400" dirty="0" smtClean="0"/>
              <a:t>包括自身</a:t>
            </a:r>
            <a:r>
              <a:rPr lang="zh-CN" altLang="en-US" sz="2400" dirty="0"/>
              <a:t>抗原改变（隐蔽抗原释放、自身抗原性质和水平</a:t>
            </a:r>
            <a:r>
              <a:rPr lang="zh-CN" altLang="en-US" sz="2400" dirty="0" smtClean="0"/>
              <a:t>变化</a:t>
            </a:r>
            <a:r>
              <a:rPr lang="zh-CN" altLang="en-US" sz="2400" dirty="0"/>
              <a:t>、分子模拟、表位扩展等）、机体免疫自稳机制</a:t>
            </a:r>
            <a:r>
              <a:rPr lang="zh-CN" altLang="en-US" sz="2400" dirty="0" smtClean="0"/>
              <a:t>紊乱（</a:t>
            </a:r>
            <a:r>
              <a:rPr lang="zh-CN" altLang="en-US" sz="2400" dirty="0"/>
              <a:t>自身反应性淋巴细胞逃避“克隆清除”、异常激活、</a:t>
            </a:r>
            <a:r>
              <a:rPr lang="zh-CN" altLang="en-US" sz="2400" dirty="0" smtClean="0"/>
              <a:t>凋亡</a:t>
            </a:r>
            <a:r>
              <a:rPr lang="zh-CN" altLang="en-US" sz="2400" dirty="0"/>
              <a:t>异常、免疫调节异常等）、遗传因素（</a:t>
            </a:r>
            <a:r>
              <a:rPr lang="en-US" altLang="zh-CN" sz="2400" dirty="0"/>
              <a:t>MHC</a:t>
            </a:r>
            <a:r>
              <a:rPr lang="zh-CN" altLang="en-US" sz="2400" dirty="0"/>
              <a:t>等）及</a:t>
            </a:r>
            <a:r>
              <a:rPr lang="zh-CN" altLang="en-US" sz="2400" dirty="0" smtClean="0"/>
              <a:t>机体因素</a:t>
            </a:r>
            <a:r>
              <a:rPr lang="zh-CN" altLang="en-US" sz="2400" dirty="0"/>
              <a:t>（性别、年龄等</a:t>
            </a:r>
            <a:r>
              <a:rPr lang="zh-CN" altLang="en-US" sz="2400" dirty="0" smtClean="0"/>
              <a:t>）。</a:t>
            </a:r>
            <a:endParaRPr lang="en-US" altLang="zh-CN" sz="2400" dirty="0" smtClean="0"/>
          </a:p>
          <a:p>
            <a:r>
              <a:rPr lang="zh-CN" altLang="en-US" sz="2400" dirty="0" smtClean="0"/>
              <a:t>自身免疫</a:t>
            </a:r>
            <a:r>
              <a:rPr lang="zh-CN" altLang="en-US" sz="2400" dirty="0"/>
              <a:t>异常所致组织损伤的机制类似于</a:t>
            </a:r>
            <a:r>
              <a:rPr lang="en-US" altLang="zh-CN" sz="2400" dirty="0"/>
              <a:t>Ⅱ </a:t>
            </a:r>
            <a:r>
              <a:rPr lang="zh-CN" altLang="en-US" sz="2400" dirty="0"/>
              <a:t>、</a:t>
            </a:r>
            <a:r>
              <a:rPr lang="en-US" altLang="zh-CN" sz="2400" dirty="0" smtClean="0"/>
              <a:t>Ⅲ</a:t>
            </a:r>
            <a:r>
              <a:rPr lang="zh-CN" altLang="en-US" sz="2400" dirty="0" smtClean="0"/>
              <a:t>和</a:t>
            </a:r>
            <a:r>
              <a:rPr lang="en-US" altLang="zh-CN" sz="2400" dirty="0"/>
              <a:t>Ⅳ</a:t>
            </a:r>
            <a:r>
              <a:rPr lang="zh-CN" altLang="en-US" sz="2400" dirty="0"/>
              <a:t>型超敏反应</a:t>
            </a:r>
            <a:r>
              <a:rPr lang="zh-CN" altLang="en-US" sz="2400" dirty="0" smtClean="0"/>
              <a:t>。</a:t>
            </a:r>
            <a:endParaRPr lang="en-US" altLang="zh-CN" sz="2400" dirty="0" smtClean="0"/>
          </a:p>
          <a:p>
            <a:r>
              <a:rPr lang="zh-CN" altLang="en-US" sz="2400" dirty="0" smtClean="0"/>
              <a:t>自身免疫病</a:t>
            </a:r>
            <a:r>
              <a:rPr lang="zh-CN" altLang="en-US" sz="2400" dirty="0"/>
              <a:t>是一类重要的免疫相关疾病，其</a:t>
            </a:r>
            <a:r>
              <a:rPr lang="zh-CN" altLang="en-US" sz="2400" dirty="0" smtClean="0"/>
              <a:t>涉及的</a:t>
            </a:r>
            <a:r>
              <a:rPr lang="zh-CN" altLang="en-US" sz="2400" dirty="0"/>
              <a:t>病种多、发病机制复杂、临床治疗效果不佳。随着</a:t>
            </a:r>
            <a:r>
              <a:rPr lang="zh-CN" altLang="en-US" sz="2400" dirty="0" smtClean="0"/>
              <a:t>现代免疫学</a:t>
            </a:r>
            <a:r>
              <a:rPr lang="zh-CN" altLang="en-US" sz="2400" dirty="0"/>
              <a:t>理论和技术的发展，特异性免疫治疗（尤其</a:t>
            </a:r>
            <a:r>
              <a:rPr lang="zh-CN" altLang="en-US" sz="2400" dirty="0" smtClean="0"/>
              <a:t>是诱导</a:t>
            </a:r>
            <a:r>
              <a:rPr lang="zh-CN" altLang="en-US" sz="2400" dirty="0"/>
              <a:t>针对致病抗原的自身耐受）可望取得进展，并</a:t>
            </a:r>
            <a:r>
              <a:rPr lang="zh-CN" altLang="en-US" sz="2400" dirty="0" smtClean="0"/>
              <a:t>成为防治</a:t>
            </a:r>
            <a:r>
              <a:rPr lang="en-US" altLang="zh-CN" sz="2400" dirty="0"/>
              <a:t>AID</a:t>
            </a:r>
            <a:r>
              <a:rPr lang="zh-CN" altLang="en-US" sz="2400" dirty="0"/>
              <a:t>的理想策略。</a:t>
            </a:r>
          </a:p>
        </p:txBody>
      </p:sp>
    </p:spTree>
    <p:extLst>
      <p:ext uri="{BB962C8B-B14F-4D97-AF65-F5344CB8AC3E}">
        <p14:creationId xmlns:p14="http://schemas.microsoft.com/office/powerpoint/2010/main" val="2422604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305" y="218072"/>
            <a:ext cx="10515600" cy="1325563"/>
          </a:xfrm>
        </p:spPr>
        <p:txBody>
          <a:bodyPr/>
          <a:lstStyle/>
          <a:p>
            <a:r>
              <a:rPr lang="zh-CN" altLang="en-US" dirty="0" smtClean="0"/>
              <a:t>第十八章</a:t>
            </a:r>
            <a:endParaRPr lang="zh-CN" altLang="en-US" dirty="0"/>
          </a:p>
        </p:txBody>
      </p:sp>
      <p:sp>
        <p:nvSpPr>
          <p:cNvPr id="3" name="内容占位符 2"/>
          <p:cNvSpPr>
            <a:spLocks noGrp="1"/>
          </p:cNvSpPr>
          <p:nvPr>
            <p:ph idx="1"/>
          </p:nvPr>
        </p:nvSpPr>
        <p:spPr>
          <a:xfrm>
            <a:off x="530726" y="1384468"/>
            <a:ext cx="10515600" cy="4351338"/>
          </a:xfrm>
        </p:spPr>
        <p:txBody>
          <a:bodyPr>
            <a:noAutofit/>
          </a:bodyPr>
          <a:lstStyle/>
          <a:p>
            <a:r>
              <a:rPr lang="zh-CN" altLang="en-US" sz="2400" b="1" dirty="0">
                <a:solidFill>
                  <a:srgbClr val="0000FF"/>
                </a:solidFill>
              </a:rPr>
              <a:t>抗感染免疫</a:t>
            </a:r>
            <a:r>
              <a:rPr lang="zh-CN" altLang="en-US" sz="2400" dirty="0"/>
              <a:t>是机体抵御病原体感染的免疫应答</a:t>
            </a:r>
            <a:r>
              <a:rPr lang="zh-CN" altLang="en-US" sz="2400" dirty="0" smtClean="0"/>
              <a:t>，包括</a:t>
            </a:r>
            <a:r>
              <a:rPr lang="zh-CN" altLang="en-US" sz="2400" dirty="0"/>
              <a:t>固有免疫和适应性免疫；后者又分体液免疫、</a:t>
            </a:r>
            <a:r>
              <a:rPr lang="zh-CN" altLang="en-US" sz="2400" dirty="0" smtClean="0"/>
              <a:t>细胞免疫。固有免疫是抗感染免疫的第一道防线，可于感染</a:t>
            </a:r>
            <a:r>
              <a:rPr lang="zh-CN" altLang="en-US" sz="2400" dirty="0"/>
              <a:t>早期在感染灶局部迅速清除病原体，同时通过</a:t>
            </a:r>
            <a:r>
              <a:rPr lang="zh-CN" altLang="en-US" sz="2400" dirty="0" smtClean="0"/>
              <a:t>固有免疫</a:t>
            </a:r>
            <a:r>
              <a:rPr lang="zh-CN" altLang="en-US" sz="2400" dirty="0"/>
              <a:t>的模式识别机制激活免疫细胞，产生炎症</a:t>
            </a:r>
            <a:r>
              <a:rPr lang="zh-CN" altLang="en-US" sz="2400" dirty="0" smtClean="0"/>
              <a:t>细胞因子</a:t>
            </a:r>
            <a:r>
              <a:rPr lang="zh-CN" altLang="en-US" sz="2400" dirty="0"/>
              <a:t>，并通过提呈病原体抗原而启动抗感染适应性</a:t>
            </a:r>
            <a:r>
              <a:rPr lang="zh-CN" altLang="en-US" sz="2400" dirty="0" smtClean="0"/>
              <a:t>免疫应答</a:t>
            </a:r>
            <a:r>
              <a:rPr lang="zh-CN" altLang="en-US" sz="2400" dirty="0"/>
              <a:t>。病原体的彻底清除依赖于适应性免疫效应，</a:t>
            </a:r>
            <a:r>
              <a:rPr lang="zh-CN" altLang="en-US" sz="2400" dirty="0" smtClean="0"/>
              <a:t>包括</a:t>
            </a:r>
            <a:r>
              <a:rPr lang="zh-CN" altLang="en-US" sz="2400" dirty="0"/>
              <a:t>：抗体中和游离病原体；</a:t>
            </a:r>
            <a:r>
              <a:rPr lang="en-US" altLang="zh-CN" sz="2400" dirty="0"/>
              <a:t>CTL</a:t>
            </a:r>
            <a:r>
              <a:rPr lang="zh-CN" altLang="en-US" sz="2400" dirty="0"/>
              <a:t>特异性杀伤病原体感染细胞；微环境中</a:t>
            </a:r>
            <a:r>
              <a:rPr lang="en-US" altLang="zh-CN" sz="2400" dirty="0" err="1"/>
              <a:t>Th</a:t>
            </a:r>
            <a:r>
              <a:rPr lang="zh-CN" altLang="en-US" sz="2400" dirty="0"/>
              <a:t>细胞功能亚群（</a:t>
            </a:r>
            <a:r>
              <a:rPr lang="en-US" altLang="zh-CN" sz="2400" dirty="0" smtClean="0"/>
              <a:t>Th1</a:t>
            </a:r>
            <a:r>
              <a:rPr lang="zh-CN" altLang="en-US" sz="2400" dirty="0" smtClean="0"/>
              <a:t>／</a:t>
            </a:r>
            <a:r>
              <a:rPr lang="en-US" altLang="zh-CN" sz="2400" dirty="0" smtClean="0"/>
              <a:t>Th2</a:t>
            </a:r>
            <a:r>
              <a:rPr lang="zh-CN" altLang="en-US" sz="2400" dirty="0" smtClean="0"/>
              <a:t>／</a:t>
            </a:r>
            <a:r>
              <a:rPr lang="en-US" altLang="zh-CN" sz="2400" dirty="0" smtClean="0"/>
              <a:t>Th17</a:t>
            </a:r>
            <a:r>
              <a:rPr lang="zh-CN" altLang="en-US" sz="2400" dirty="0" smtClean="0"/>
              <a:t>等）发挥</a:t>
            </a:r>
            <a:r>
              <a:rPr lang="zh-CN" altLang="en-US" sz="2400" dirty="0"/>
              <a:t>调控和效应功能</a:t>
            </a:r>
            <a:r>
              <a:rPr lang="zh-CN" altLang="en-US" sz="2400" dirty="0" smtClean="0"/>
              <a:t>。</a:t>
            </a:r>
            <a:endParaRPr lang="en-US" altLang="zh-CN" sz="2400" dirty="0" smtClean="0"/>
          </a:p>
          <a:p>
            <a:r>
              <a:rPr lang="zh-CN" altLang="en-US" sz="2400" dirty="0"/>
              <a:t>抗感染免疫机制因入侵病原体定居的部位而</a:t>
            </a:r>
            <a:r>
              <a:rPr lang="zh-CN" altLang="en-US" sz="2400" dirty="0" smtClean="0"/>
              <a:t>各异</a:t>
            </a:r>
            <a:r>
              <a:rPr lang="zh-CN" altLang="en-US" sz="2400" dirty="0"/>
              <a:t>：胞外病原体清除主要依赖于抗体应答及其调理；</a:t>
            </a:r>
            <a:r>
              <a:rPr lang="zh-CN" altLang="en-US" sz="2400" dirty="0" smtClean="0"/>
              <a:t>胞内</a:t>
            </a:r>
            <a:r>
              <a:rPr lang="zh-CN" altLang="en-US" sz="2400" dirty="0"/>
              <a:t>病原体清除依赖</a:t>
            </a:r>
            <a:r>
              <a:rPr lang="en-US" altLang="zh-CN" sz="2400" dirty="0"/>
              <a:t>CTL</a:t>
            </a:r>
            <a:r>
              <a:rPr lang="zh-CN" altLang="en-US" sz="2400" dirty="0"/>
              <a:t>杀伤效应；黏膜感染的</a:t>
            </a:r>
            <a:r>
              <a:rPr lang="zh-CN" altLang="en-US" sz="2400" dirty="0" smtClean="0"/>
              <a:t>病原体还</a:t>
            </a:r>
            <a:r>
              <a:rPr lang="zh-CN" altLang="en-US" sz="2400" dirty="0"/>
              <a:t>可依赖黏膜免疫而控制其播散。抗感染免疫结局</a:t>
            </a:r>
            <a:r>
              <a:rPr lang="zh-CN" altLang="en-US" sz="2400" dirty="0" smtClean="0"/>
              <a:t>取决于</a:t>
            </a:r>
            <a:r>
              <a:rPr lang="zh-CN" altLang="en-US" sz="2400" dirty="0"/>
              <a:t>病原体和宿主相互作用：低剂量病原体持续</a:t>
            </a:r>
            <a:r>
              <a:rPr lang="zh-CN" altLang="en-US" sz="2400" dirty="0" smtClean="0"/>
              <a:t>存在，可</a:t>
            </a:r>
            <a:r>
              <a:rPr lang="zh-CN" altLang="en-US" sz="2400" dirty="0"/>
              <a:t>诱导免疫耐受，并导致慢性炎症与疾病反复发作；</a:t>
            </a:r>
            <a:r>
              <a:rPr lang="zh-CN" altLang="en-US" sz="2400" dirty="0" smtClean="0"/>
              <a:t>机体</a:t>
            </a:r>
            <a:r>
              <a:rPr lang="en-US" altLang="zh-CN" sz="2400" dirty="0"/>
              <a:t>T</a:t>
            </a:r>
            <a:r>
              <a:rPr lang="zh-CN" altLang="en-US" sz="2400" dirty="0"/>
              <a:t>细胞功能亚群失衡，可导致组织的炎性损伤、</a:t>
            </a:r>
            <a:r>
              <a:rPr lang="zh-CN" altLang="en-US" sz="2400" dirty="0" smtClean="0"/>
              <a:t>自身免疫病</a:t>
            </a:r>
            <a:r>
              <a:rPr lang="zh-CN" altLang="en-US" sz="2400" dirty="0"/>
              <a:t>甚至肿瘤。</a:t>
            </a:r>
          </a:p>
        </p:txBody>
      </p:sp>
    </p:spTree>
    <p:extLst>
      <p:ext uri="{BB962C8B-B14F-4D97-AF65-F5344CB8AC3E}">
        <p14:creationId xmlns:p14="http://schemas.microsoft.com/office/powerpoint/2010/main" val="1669146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885" y="151230"/>
            <a:ext cx="10515600" cy="1325563"/>
          </a:xfrm>
        </p:spPr>
        <p:txBody>
          <a:bodyPr/>
          <a:lstStyle/>
          <a:p>
            <a:r>
              <a:rPr lang="zh-CN" altLang="en-US" dirty="0" smtClean="0"/>
              <a:t>第十九章</a:t>
            </a:r>
            <a:endParaRPr lang="zh-CN" altLang="en-US" dirty="0"/>
          </a:p>
        </p:txBody>
      </p:sp>
      <p:sp>
        <p:nvSpPr>
          <p:cNvPr id="3" name="内容占位符 2"/>
          <p:cNvSpPr>
            <a:spLocks noGrp="1"/>
          </p:cNvSpPr>
          <p:nvPr>
            <p:ph idx="1"/>
          </p:nvPr>
        </p:nvSpPr>
        <p:spPr>
          <a:xfrm>
            <a:off x="517358" y="1290887"/>
            <a:ext cx="10515600" cy="4351338"/>
          </a:xfrm>
        </p:spPr>
        <p:txBody>
          <a:bodyPr>
            <a:noAutofit/>
          </a:bodyPr>
          <a:lstStyle/>
          <a:p>
            <a:r>
              <a:rPr lang="zh-CN" altLang="en-US" sz="2400" b="1" dirty="0">
                <a:solidFill>
                  <a:srgbClr val="0000FF"/>
                </a:solidFill>
              </a:rPr>
              <a:t>免疫缺陷</a:t>
            </a:r>
            <a:r>
              <a:rPr lang="zh-CN" altLang="en-US" sz="2400" dirty="0"/>
              <a:t>指免疫系统一种或几种成分的缺陷或</a:t>
            </a:r>
            <a:r>
              <a:rPr lang="zh-CN" altLang="en-US" sz="2400" dirty="0" smtClean="0"/>
              <a:t>功能</a:t>
            </a:r>
            <a:r>
              <a:rPr lang="zh-CN" altLang="en-US" sz="2400" dirty="0"/>
              <a:t>缺失。免疫缺陷病是由先天性免疫系统发育不良</a:t>
            </a:r>
            <a:r>
              <a:rPr lang="zh-CN" altLang="en-US" sz="2400" dirty="0" smtClean="0"/>
              <a:t>或后天</a:t>
            </a:r>
            <a:r>
              <a:rPr lang="zh-CN" altLang="en-US" sz="2400" dirty="0"/>
              <a:t>损伤因素而引起免疫细胞发生、分化增殖、调节</a:t>
            </a:r>
            <a:r>
              <a:rPr lang="zh-CN" altLang="en-US" sz="2400" dirty="0" smtClean="0"/>
              <a:t>和代谢</a:t>
            </a:r>
            <a:r>
              <a:rPr lang="zh-CN" altLang="en-US" sz="2400" dirty="0"/>
              <a:t>异常，导致机体免疫功能降低或缺陷的一组</a:t>
            </a:r>
            <a:r>
              <a:rPr lang="zh-CN" altLang="en-US" sz="2400" dirty="0" smtClean="0"/>
              <a:t>临床综合征</a:t>
            </a:r>
            <a:r>
              <a:rPr lang="zh-CN" altLang="en-US" sz="2400" dirty="0"/>
              <a:t>。</a:t>
            </a:r>
            <a:r>
              <a:rPr lang="en-US" altLang="zh-CN" sz="2400" dirty="0"/>
              <a:t>IDD</a:t>
            </a:r>
            <a:r>
              <a:rPr lang="zh-CN" altLang="en-US" sz="2400" dirty="0"/>
              <a:t>临床表现复杂多样，其相同特点为：易</a:t>
            </a:r>
            <a:r>
              <a:rPr lang="zh-CN" altLang="en-US" sz="2400" dirty="0" smtClean="0"/>
              <a:t>感病原体</a:t>
            </a:r>
            <a:r>
              <a:rPr lang="zh-CN" altLang="en-US" sz="2400" dirty="0"/>
              <a:t>感染、恶性肿瘤以及自身免疫病和过敏性疾病</a:t>
            </a:r>
            <a:r>
              <a:rPr lang="zh-CN" altLang="en-US" sz="2400" dirty="0" smtClean="0"/>
              <a:t>。</a:t>
            </a:r>
            <a:r>
              <a:rPr lang="en-US" altLang="zh-CN" sz="2400" dirty="0"/>
              <a:t>PID</a:t>
            </a:r>
            <a:r>
              <a:rPr lang="zh-CN" altLang="en-US" sz="2400" dirty="0"/>
              <a:t>是由免疫系统遗传缺陷或先天性发育不全</a:t>
            </a:r>
            <a:r>
              <a:rPr lang="zh-CN" altLang="en-US" sz="2400" dirty="0" smtClean="0"/>
              <a:t>所致</a:t>
            </a:r>
            <a:r>
              <a:rPr lang="zh-CN" altLang="en-US" sz="2400" dirty="0"/>
              <a:t>，可发生于免疫系统发育成熟的各个环节，按</a:t>
            </a:r>
            <a:r>
              <a:rPr lang="zh-CN" altLang="en-US" sz="2400" dirty="0" smtClean="0"/>
              <a:t>免疫缺陷</a:t>
            </a:r>
            <a:r>
              <a:rPr lang="zh-CN" altLang="en-US" sz="2400" dirty="0"/>
              <a:t>性质不同可分为体液免疫缺陷、细胞免疫缺陷、</a:t>
            </a:r>
            <a:r>
              <a:rPr lang="zh-CN" altLang="en-US" sz="2400" dirty="0" smtClean="0"/>
              <a:t>联合性</a:t>
            </a:r>
            <a:r>
              <a:rPr lang="zh-CN" altLang="en-US" sz="2400" dirty="0"/>
              <a:t>免疫缺陷、补体缺陷和吞噬细胞缺陷等</a:t>
            </a:r>
            <a:r>
              <a:rPr lang="zh-CN" altLang="en-US" sz="2400" dirty="0" smtClean="0"/>
              <a:t>。</a:t>
            </a:r>
            <a:endParaRPr lang="en-US" altLang="zh-CN" sz="2400" dirty="0" smtClean="0"/>
          </a:p>
          <a:p>
            <a:r>
              <a:rPr lang="en-US" altLang="zh-CN" sz="2400" dirty="0"/>
              <a:t>SID</a:t>
            </a:r>
            <a:r>
              <a:rPr lang="zh-CN" altLang="en-US" sz="2400" dirty="0"/>
              <a:t>是由感染、肿瘤、药物或理化因子等引起</a:t>
            </a:r>
            <a:r>
              <a:rPr lang="zh-CN" altLang="en-US" sz="2400" dirty="0" smtClean="0"/>
              <a:t>免疫系统</a:t>
            </a:r>
            <a:r>
              <a:rPr lang="zh-CN" altLang="en-US" sz="2400" dirty="0"/>
              <a:t>暂时或持续性损害所致免疫功能缺陷。</a:t>
            </a:r>
            <a:r>
              <a:rPr lang="en-US" altLang="zh-CN" sz="2400" dirty="0"/>
              <a:t>AIDS</a:t>
            </a:r>
            <a:r>
              <a:rPr lang="zh-CN" altLang="en-US" sz="2400" dirty="0" smtClean="0"/>
              <a:t>是严重</a:t>
            </a:r>
            <a:r>
              <a:rPr lang="zh-CN" altLang="en-US" sz="2400" dirty="0"/>
              <a:t>威胁人类健康的</a:t>
            </a:r>
            <a:r>
              <a:rPr lang="en-US" altLang="zh-CN" sz="2400" dirty="0"/>
              <a:t>SIDD</a:t>
            </a:r>
            <a:r>
              <a:rPr lang="zh-CN" altLang="en-US" sz="2400" dirty="0"/>
              <a:t>，其由</a:t>
            </a:r>
            <a:r>
              <a:rPr lang="en-US" altLang="zh-CN" sz="2400" dirty="0"/>
              <a:t>HIV</a:t>
            </a:r>
            <a:r>
              <a:rPr lang="zh-CN" altLang="en-US" sz="2400" dirty="0"/>
              <a:t>感染所致，</a:t>
            </a:r>
            <a:r>
              <a:rPr lang="zh-CN" altLang="en-US" sz="2400" dirty="0" smtClean="0"/>
              <a:t>表现为</a:t>
            </a:r>
            <a:r>
              <a:rPr lang="zh-CN" altLang="en-US" sz="2400" dirty="0"/>
              <a:t>细胞免疫严重缺陷、机会性感染、恶性肿瘤和</a:t>
            </a:r>
            <a:r>
              <a:rPr lang="zh-CN" altLang="en-US" sz="2400" dirty="0" smtClean="0"/>
              <a:t>神经系统</a:t>
            </a:r>
            <a:r>
              <a:rPr lang="zh-CN" altLang="en-US" sz="2400" dirty="0"/>
              <a:t>病变等。</a:t>
            </a:r>
            <a:r>
              <a:rPr lang="en-US" altLang="zh-CN" sz="2400" dirty="0"/>
              <a:t>HIV</a:t>
            </a:r>
            <a:r>
              <a:rPr lang="zh-CN" altLang="en-US" sz="2400" dirty="0"/>
              <a:t>可导致</a:t>
            </a:r>
            <a:r>
              <a:rPr lang="en-US" altLang="zh-CN" sz="2400" dirty="0" smtClean="0"/>
              <a:t>CD4+T</a:t>
            </a:r>
            <a:r>
              <a:rPr lang="zh-CN" altLang="en-US" sz="2400" dirty="0"/>
              <a:t>细胞裂解或功能损伤</a:t>
            </a:r>
            <a:r>
              <a:rPr lang="zh-CN" altLang="en-US" sz="2400" dirty="0" smtClean="0"/>
              <a:t>，并</a:t>
            </a:r>
            <a:r>
              <a:rPr lang="zh-CN" altLang="en-US" sz="2400" dirty="0"/>
              <a:t>使巨噬细胞、</a:t>
            </a:r>
            <a:r>
              <a:rPr lang="en-US" altLang="zh-CN" sz="2400" dirty="0"/>
              <a:t>DC</a:t>
            </a:r>
            <a:r>
              <a:rPr lang="zh-CN" altLang="en-US" sz="2400" dirty="0"/>
              <a:t>、</a:t>
            </a:r>
            <a:r>
              <a:rPr lang="en-US" altLang="zh-CN" sz="2400" dirty="0"/>
              <a:t>B</a:t>
            </a:r>
            <a:r>
              <a:rPr lang="zh-CN" altLang="en-US" sz="2400" dirty="0"/>
              <a:t>细胞及</a:t>
            </a:r>
            <a:r>
              <a:rPr lang="en-US" altLang="zh-CN" sz="2400" dirty="0"/>
              <a:t>NK</a:t>
            </a:r>
            <a:r>
              <a:rPr lang="zh-CN" altLang="en-US" sz="2400" dirty="0"/>
              <a:t>细胞活性</a:t>
            </a:r>
            <a:r>
              <a:rPr lang="zh-CN" altLang="en-US" sz="2400" dirty="0" smtClean="0"/>
              <a:t>受损。</a:t>
            </a:r>
            <a:endParaRPr lang="en-US" altLang="zh-CN" sz="2400" dirty="0" smtClean="0"/>
          </a:p>
          <a:p>
            <a:r>
              <a:rPr lang="en-US" altLang="zh-CN" sz="2400" dirty="0"/>
              <a:t>HIV</a:t>
            </a:r>
            <a:r>
              <a:rPr lang="zh-CN" altLang="en-US" sz="2400" dirty="0"/>
              <a:t>疫苗研制目前仍未能获得突破，其原因为：</a:t>
            </a:r>
            <a:r>
              <a:rPr lang="zh-CN" altLang="en-US" sz="2400" dirty="0" smtClean="0"/>
              <a:t>有关</a:t>
            </a:r>
            <a:r>
              <a:rPr lang="en-US" altLang="zh-CN" sz="2400" dirty="0"/>
              <a:t>HIV</a:t>
            </a:r>
            <a:r>
              <a:rPr lang="zh-CN" altLang="en-US" sz="2400" dirty="0"/>
              <a:t>致病机制和宿主对</a:t>
            </a:r>
            <a:r>
              <a:rPr lang="en-US" altLang="zh-CN" sz="2400" dirty="0"/>
              <a:t>HIV</a:t>
            </a:r>
            <a:r>
              <a:rPr lang="zh-CN" altLang="en-US" sz="2400" dirty="0"/>
              <a:t>的免疫应答机制</a:t>
            </a:r>
            <a:r>
              <a:rPr lang="zh-CN" altLang="en-US" sz="2400" dirty="0" smtClean="0"/>
              <a:t>迄今尚未</a:t>
            </a:r>
            <a:r>
              <a:rPr lang="zh-CN" altLang="en-US" sz="2400" dirty="0"/>
              <a:t>完全阐明；</a:t>
            </a:r>
            <a:r>
              <a:rPr lang="en-US" altLang="zh-CN" sz="2400" dirty="0"/>
              <a:t>HIV</a:t>
            </a:r>
            <a:r>
              <a:rPr lang="zh-CN" altLang="en-US" sz="2400" dirty="0"/>
              <a:t>抗原变异性极大。</a:t>
            </a:r>
            <a:endParaRPr lang="en-US" altLang="zh-CN" sz="2400" dirty="0" smtClean="0"/>
          </a:p>
          <a:p>
            <a:endParaRPr lang="en-US" altLang="zh-CN" sz="2400" dirty="0" smtClean="0"/>
          </a:p>
          <a:p>
            <a:endParaRPr lang="zh-CN" altLang="en-US" sz="2400" dirty="0"/>
          </a:p>
        </p:txBody>
      </p:sp>
    </p:spTree>
    <p:extLst>
      <p:ext uri="{BB962C8B-B14F-4D97-AF65-F5344CB8AC3E}">
        <p14:creationId xmlns:p14="http://schemas.microsoft.com/office/powerpoint/2010/main" val="853086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7042" y="0"/>
            <a:ext cx="10515600" cy="1325563"/>
          </a:xfrm>
        </p:spPr>
        <p:txBody>
          <a:bodyPr/>
          <a:lstStyle/>
          <a:p>
            <a:r>
              <a:rPr lang="zh-CN" altLang="en-US" dirty="0" smtClean="0"/>
              <a:t>第二十章</a:t>
            </a:r>
            <a:endParaRPr lang="zh-CN" altLang="en-US" dirty="0"/>
          </a:p>
        </p:txBody>
      </p:sp>
      <p:sp>
        <p:nvSpPr>
          <p:cNvPr id="3" name="内容占位符 2"/>
          <p:cNvSpPr>
            <a:spLocks noGrp="1"/>
          </p:cNvSpPr>
          <p:nvPr>
            <p:ph idx="1"/>
          </p:nvPr>
        </p:nvSpPr>
        <p:spPr>
          <a:xfrm>
            <a:off x="570831" y="1264152"/>
            <a:ext cx="10515600" cy="4351338"/>
          </a:xfrm>
        </p:spPr>
        <p:txBody>
          <a:bodyPr>
            <a:noAutofit/>
          </a:bodyPr>
          <a:lstStyle/>
          <a:p>
            <a:r>
              <a:rPr lang="zh-CN" altLang="en-US" sz="2400" dirty="0"/>
              <a:t>异体细胞、组织或器官移植通常会引起宿主抗移植物排斥反应，其本质上是一种针对同种异型移植</a:t>
            </a:r>
            <a:r>
              <a:rPr lang="zh-CN" altLang="en-US" sz="2400" dirty="0" smtClean="0"/>
              <a:t>抗原</a:t>
            </a:r>
            <a:r>
              <a:rPr lang="zh-CN" altLang="en-US" sz="2400" dirty="0"/>
              <a:t>（主要是</a:t>
            </a:r>
            <a:r>
              <a:rPr lang="en-US" altLang="zh-CN" sz="2400" dirty="0"/>
              <a:t>MHC</a:t>
            </a:r>
            <a:r>
              <a:rPr lang="zh-CN" altLang="en-US" sz="2400" dirty="0"/>
              <a:t>／</a:t>
            </a:r>
            <a:r>
              <a:rPr lang="en-US" altLang="zh-CN" sz="2400" dirty="0"/>
              <a:t>HLA</a:t>
            </a:r>
            <a:r>
              <a:rPr lang="zh-CN" altLang="en-US" sz="2400" dirty="0"/>
              <a:t>抗原）的适应性免疫应答。</a:t>
            </a:r>
            <a:r>
              <a:rPr lang="zh-CN" altLang="en-US" sz="2400" dirty="0" smtClean="0"/>
              <a:t>根据</a:t>
            </a:r>
            <a:r>
              <a:rPr lang="zh-CN" altLang="en-US" sz="2400" dirty="0"/>
              <a:t>器官移植术后排斥反应发生的时间、强度、病理学</a:t>
            </a:r>
            <a:r>
              <a:rPr lang="zh-CN" altLang="en-US" sz="2400" dirty="0" smtClean="0"/>
              <a:t>特点</a:t>
            </a:r>
            <a:r>
              <a:rPr lang="zh-CN" altLang="en-US" sz="2400" dirty="0"/>
              <a:t>及机制，可分为超急性、急性和慢性排斥反应</a:t>
            </a:r>
            <a:r>
              <a:rPr lang="zh-CN" altLang="en-US" sz="2400" dirty="0" smtClean="0"/>
              <a:t>。移植物抗宿主反应</a:t>
            </a:r>
            <a:r>
              <a:rPr lang="zh-CN" altLang="en-US" sz="2400" dirty="0"/>
              <a:t>常见于骨髓移植，机制是：</a:t>
            </a:r>
            <a:r>
              <a:rPr lang="zh-CN" altLang="en-US" sz="2400" dirty="0" smtClean="0"/>
              <a:t>移植物</a:t>
            </a:r>
            <a:r>
              <a:rPr lang="zh-CN" altLang="en-US" sz="2400" dirty="0"/>
              <a:t>中的淋巴细胞识别受者同种异型抗原并发动</a:t>
            </a:r>
            <a:r>
              <a:rPr lang="zh-CN" altLang="en-US" sz="2400" dirty="0" smtClean="0"/>
              <a:t>免疫攻击。受者</a:t>
            </a:r>
            <a:r>
              <a:rPr lang="en-US" altLang="zh-CN" sz="2400" dirty="0"/>
              <a:t>T</a:t>
            </a:r>
            <a:r>
              <a:rPr lang="zh-CN" altLang="en-US" sz="2400" dirty="0"/>
              <a:t>细胞可识别供者</a:t>
            </a:r>
            <a:r>
              <a:rPr lang="en-US" altLang="zh-CN" sz="2400" dirty="0"/>
              <a:t>APC</a:t>
            </a:r>
            <a:r>
              <a:rPr lang="zh-CN" altLang="en-US" sz="2400" dirty="0"/>
              <a:t>表面（任何）抗原肽</a:t>
            </a:r>
            <a:r>
              <a:rPr lang="en-US" altLang="zh-CN" sz="2400" dirty="0" smtClean="0"/>
              <a:t>‐</a:t>
            </a:r>
            <a:r>
              <a:rPr lang="zh-CN" altLang="en-US" sz="2400" dirty="0" smtClean="0"/>
              <a:t>供者</a:t>
            </a:r>
            <a:r>
              <a:rPr lang="zh-CN" altLang="en-US" sz="2400" dirty="0"/>
              <a:t>同种异型</a:t>
            </a:r>
            <a:r>
              <a:rPr lang="en-US" altLang="zh-CN" sz="2400" dirty="0"/>
              <a:t>MHC</a:t>
            </a:r>
            <a:r>
              <a:rPr lang="zh-CN" altLang="en-US" sz="2400" dirty="0"/>
              <a:t>分子复合物，此为直接识别途径</a:t>
            </a:r>
            <a:r>
              <a:rPr lang="zh-CN" altLang="en-US" sz="2400" dirty="0" smtClean="0"/>
              <a:t>，在</a:t>
            </a:r>
            <a:r>
              <a:rPr lang="zh-CN" altLang="en-US" sz="2400" dirty="0"/>
              <a:t>急性排斥反应早期发挥重要作用。受者</a:t>
            </a:r>
            <a:r>
              <a:rPr lang="en-US" altLang="zh-CN" sz="2400" dirty="0"/>
              <a:t>T</a:t>
            </a:r>
            <a:r>
              <a:rPr lang="zh-CN" altLang="en-US" sz="2400" dirty="0"/>
              <a:t>细胞也</a:t>
            </a:r>
            <a:r>
              <a:rPr lang="zh-CN" altLang="en-US" sz="2400" dirty="0" smtClean="0"/>
              <a:t>可识别</a:t>
            </a:r>
            <a:r>
              <a:rPr lang="zh-CN" altLang="en-US" sz="2400" dirty="0"/>
              <a:t>由受者</a:t>
            </a:r>
            <a:r>
              <a:rPr lang="en-US" altLang="zh-CN" sz="2400" dirty="0"/>
              <a:t>APC</a:t>
            </a:r>
            <a:r>
              <a:rPr lang="zh-CN" altLang="en-US" sz="2400" dirty="0"/>
              <a:t>摄取、加工并提呈的供者</a:t>
            </a:r>
            <a:r>
              <a:rPr lang="en-US" altLang="zh-CN" sz="2400" dirty="0"/>
              <a:t>MHC</a:t>
            </a:r>
            <a:r>
              <a:rPr lang="zh-CN" altLang="en-US" sz="2400" dirty="0" smtClean="0"/>
              <a:t>抗原肽</a:t>
            </a:r>
            <a:r>
              <a:rPr lang="en-US" altLang="zh-CN" sz="2400" dirty="0"/>
              <a:t>‐</a:t>
            </a:r>
            <a:r>
              <a:rPr lang="zh-CN" altLang="en-US" sz="2400" dirty="0"/>
              <a:t>受者</a:t>
            </a:r>
            <a:r>
              <a:rPr lang="en-US" altLang="zh-CN" sz="2400" dirty="0"/>
              <a:t>MHC</a:t>
            </a:r>
            <a:r>
              <a:rPr lang="zh-CN" altLang="en-US" sz="2400" dirty="0"/>
              <a:t>分子复合物，此为间接识别途径，在</a:t>
            </a:r>
            <a:r>
              <a:rPr lang="zh-CN" altLang="en-US" sz="2400" dirty="0" smtClean="0"/>
              <a:t>急性排斥反应</a:t>
            </a:r>
            <a:r>
              <a:rPr lang="zh-CN" altLang="en-US" sz="2400" dirty="0"/>
              <a:t>晚期发挥重要作用</a:t>
            </a:r>
            <a:r>
              <a:rPr lang="zh-CN" altLang="en-US" sz="2400" dirty="0" smtClean="0"/>
              <a:t>。防治</a:t>
            </a:r>
            <a:r>
              <a:rPr lang="zh-CN" altLang="en-US" sz="2400" dirty="0"/>
              <a:t>同种异型移植排斥反应的主要策略是</a:t>
            </a:r>
            <a:r>
              <a:rPr lang="zh-CN" altLang="en-US" sz="2400" dirty="0" smtClean="0"/>
              <a:t>选择</a:t>
            </a:r>
            <a:r>
              <a:rPr lang="en-US" altLang="zh-CN" sz="2400" dirty="0" smtClean="0"/>
              <a:t>MHC</a:t>
            </a:r>
            <a:r>
              <a:rPr lang="zh-CN" altLang="en-US" sz="2400" dirty="0"/>
              <a:t>适配的供者并适当应用免疫抑制剂。影响</a:t>
            </a:r>
            <a:r>
              <a:rPr lang="zh-CN" altLang="en-US" sz="2400" dirty="0" smtClean="0"/>
              <a:t>移植术</a:t>
            </a:r>
            <a:r>
              <a:rPr lang="zh-CN" altLang="en-US" sz="2400" dirty="0"/>
              <a:t>临床应用和推广的主要因素是移植排斥反应和</a:t>
            </a:r>
            <a:r>
              <a:rPr lang="zh-CN" altLang="en-US" sz="2400" dirty="0" smtClean="0"/>
              <a:t>移植物</a:t>
            </a:r>
            <a:r>
              <a:rPr lang="zh-CN" altLang="en-US" sz="2400" dirty="0"/>
              <a:t>来源严重不足。为此，诱导移植耐受和探索以猪</a:t>
            </a:r>
            <a:r>
              <a:rPr lang="zh-CN" altLang="en-US" sz="2400" dirty="0" smtClean="0"/>
              <a:t>源器官</a:t>
            </a:r>
            <a:r>
              <a:rPr lang="zh-CN" altLang="en-US" sz="2400" dirty="0"/>
              <a:t>为主的异种移植，成为移植学研究领域受关注</a:t>
            </a:r>
            <a:r>
              <a:rPr lang="zh-CN" altLang="en-US" sz="2400" dirty="0" smtClean="0"/>
              <a:t>的课题</a:t>
            </a:r>
            <a:r>
              <a:rPr lang="zh-CN" altLang="en-US" sz="2400" dirty="0"/>
              <a:t>。</a:t>
            </a:r>
          </a:p>
        </p:txBody>
      </p:sp>
    </p:spTree>
    <p:extLst>
      <p:ext uri="{BB962C8B-B14F-4D97-AF65-F5344CB8AC3E}">
        <p14:creationId xmlns:p14="http://schemas.microsoft.com/office/powerpoint/2010/main" val="1065134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305" y="97757"/>
            <a:ext cx="10515600" cy="1325563"/>
          </a:xfrm>
        </p:spPr>
        <p:txBody>
          <a:bodyPr/>
          <a:lstStyle/>
          <a:p>
            <a:r>
              <a:rPr lang="zh-CN" altLang="en-US" dirty="0" smtClean="0"/>
              <a:t>第二十一章</a:t>
            </a:r>
            <a:endParaRPr lang="zh-CN" altLang="en-US" dirty="0"/>
          </a:p>
        </p:txBody>
      </p:sp>
      <p:sp>
        <p:nvSpPr>
          <p:cNvPr id="3" name="内容占位符 2"/>
          <p:cNvSpPr>
            <a:spLocks noGrp="1"/>
          </p:cNvSpPr>
          <p:nvPr>
            <p:ph idx="1"/>
          </p:nvPr>
        </p:nvSpPr>
        <p:spPr>
          <a:xfrm>
            <a:off x="717884" y="1424573"/>
            <a:ext cx="10515600" cy="4351338"/>
          </a:xfrm>
        </p:spPr>
        <p:txBody>
          <a:bodyPr>
            <a:noAutofit/>
          </a:bodyPr>
          <a:lstStyle/>
          <a:p>
            <a:r>
              <a:rPr lang="zh-CN" altLang="en-US" sz="2400" dirty="0"/>
              <a:t>肿瘤抗原泛指肿瘤发生、发展过程中新出现或</a:t>
            </a:r>
            <a:r>
              <a:rPr lang="zh-CN" altLang="en-US" sz="2400" dirty="0" smtClean="0"/>
              <a:t>过度</a:t>
            </a:r>
            <a:r>
              <a:rPr lang="zh-CN" altLang="en-US" sz="2400" dirty="0"/>
              <a:t>表达的抗原物质。根据肿瘤抗原的特异性，可将</a:t>
            </a:r>
            <a:r>
              <a:rPr lang="zh-CN" altLang="en-US" sz="2400" dirty="0" smtClean="0"/>
              <a:t>肿瘤抗原</a:t>
            </a:r>
            <a:r>
              <a:rPr lang="zh-CN" altLang="en-US" sz="2400" dirty="0"/>
              <a:t>分为肿瘤特异性抗原和肿瘤相关抗原。</a:t>
            </a:r>
            <a:r>
              <a:rPr lang="zh-CN" altLang="en-US" sz="2400" dirty="0" smtClean="0"/>
              <a:t>肿瘤抗原</a:t>
            </a:r>
            <a:r>
              <a:rPr lang="zh-CN" altLang="en-US" sz="2400" dirty="0"/>
              <a:t>在肿瘤发生、发展和诱导机体抗肿瘤免疫应答中重要作用</a:t>
            </a:r>
            <a:r>
              <a:rPr lang="zh-CN" altLang="en-US" sz="2400" dirty="0" smtClean="0"/>
              <a:t>。机体</a:t>
            </a:r>
            <a:r>
              <a:rPr lang="zh-CN" altLang="en-US" sz="2400" dirty="0"/>
              <a:t>免疫系统通过“免疫监视”而识别、清除</a:t>
            </a:r>
            <a:r>
              <a:rPr lang="zh-CN" altLang="en-US" sz="2400" dirty="0" smtClean="0"/>
              <a:t>肿瘤细胞</a:t>
            </a:r>
            <a:r>
              <a:rPr lang="zh-CN" altLang="en-US" sz="2400" dirty="0"/>
              <a:t>。免疫监视依赖于固有免疫和适应性免疫系统</a:t>
            </a:r>
            <a:r>
              <a:rPr lang="zh-CN" altLang="en-US" sz="2400" dirty="0" smtClean="0"/>
              <a:t>相互</a:t>
            </a:r>
            <a:r>
              <a:rPr lang="zh-CN" altLang="en-US" sz="2400" dirty="0"/>
              <a:t>配合：固有性免疫通过补体、</a:t>
            </a:r>
            <a:r>
              <a:rPr lang="en-US" altLang="zh-CN" sz="2400" dirty="0"/>
              <a:t>NK</a:t>
            </a:r>
            <a:r>
              <a:rPr lang="zh-CN" altLang="en-US" sz="2400" dirty="0"/>
              <a:t>细胞、巨噬细胞</a:t>
            </a:r>
            <a:r>
              <a:rPr lang="zh-CN" altLang="en-US" sz="2400" dirty="0" smtClean="0"/>
              <a:t>、</a:t>
            </a:r>
            <a:r>
              <a:rPr lang="en-US" altLang="zh-CN" sz="2400" dirty="0" err="1" smtClean="0"/>
              <a:t>γδT</a:t>
            </a:r>
            <a:r>
              <a:rPr lang="zh-CN" altLang="en-US" sz="2400" dirty="0"/>
              <a:t>细胞、</a:t>
            </a:r>
            <a:r>
              <a:rPr lang="en-US" altLang="zh-CN" sz="2400" dirty="0"/>
              <a:t>NKT</a:t>
            </a:r>
            <a:r>
              <a:rPr lang="zh-CN" altLang="en-US" sz="2400" dirty="0"/>
              <a:t>细胞等发挥作用；适应性免疫中，</a:t>
            </a:r>
            <a:r>
              <a:rPr lang="zh-CN" altLang="en-US" sz="2400" dirty="0" smtClean="0"/>
              <a:t>体液免疫</a:t>
            </a:r>
            <a:r>
              <a:rPr lang="zh-CN" altLang="en-US" sz="2400" dirty="0"/>
              <a:t>通过抗体介导的</a:t>
            </a:r>
            <a:r>
              <a:rPr lang="en-US" altLang="zh-CN" sz="2400" dirty="0"/>
              <a:t>ADCC</a:t>
            </a:r>
            <a:r>
              <a:rPr lang="zh-CN" altLang="en-US" sz="2400" dirty="0"/>
              <a:t>、调理作用等发挥抗瘤</a:t>
            </a:r>
            <a:r>
              <a:rPr lang="zh-CN" altLang="en-US" sz="2400" dirty="0" smtClean="0"/>
              <a:t>作用</a:t>
            </a:r>
            <a:r>
              <a:rPr lang="zh-CN" altLang="en-US" sz="2400" dirty="0"/>
              <a:t>，细胞免疫通过</a:t>
            </a:r>
            <a:r>
              <a:rPr lang="en-US" altLang="zh-CN" sz="2400" dirty="0" smtClean="0"/>
              <a:t>CD4</a:t>
            </a:r>
            <a:r>
              <a:rPr lang="zh-CN" altLang="en-US" sz="2400" dirty="0" smtClean="0"/>
              <a:t>＋</a:t>
            </a:r>
            <a:r>
              <a:rPr lang="en-US" altLang="zh-CN" sz="2400" dirty="0" smtClean="0"/>
              <a:t>T</a:t>
            </a:r>
            <a:r>
              <a:rPr lang="zh-CN" altLang="en-US" sz="2400" dirty="0"/>
              <a:t>细胞分泌多种细胞因子</a:t>
            </a:r>
            <a:r>
              <a:rPr lang="zh-CN" altLang="en-US" sz="2400" dirty="0" smtClean="0"/>
              <a:t>和</a:t>
            </a:r>
            <a:r>
              <a:rPr lang="en-US" altLang="zh-CN" sz="2400" dirty="0" smtClean="0"/>
              <a:t>CD8</a:t>
            </a:r>
            <a:r>
              <a:rPr lang="zh-CN" altLang="en-US" sz="2400" dirty="0" smtClean="0"/>
              <a:t>＋</a:t>
            </a:r>
            <a:r>
              <a:rPr lang="en-US" altLang="zh-CN" sz="2400" dirty="0" smtClean="0"/>
              <a:t>T</a:t>
            </a:r>
            <a:r>
              <a:rPr lang="zh-CN" altLang="en-US" sz="2400" dirty="0"/>
              <a:t>细胞特异性杀瘤作用而发挥效应。其中</a:t>
            </a:r>
            <a:r>
              <a:rPr lang="zh-CN" altLang="en-US" sz="2400" dirty="0" smtClean="0"/>
              <a:t>细胞免疫</a:t>
            </a:r>
            <a:r>
              <a:rPr lang="zh-CN" altLang="en-US" sz="2400" dirty="0"/>
              <a:t>发挥主要作用。肿瘤细胞可通过不同机制逃避机体免疫攻击</a:t>
            </a:r>
            <a:r>
              <a:rPr lang="zh-CN" altLang="en-US" sz="2400" dirty="0" smtClean="0"/>
              <a:t>：①</a:t>
            </a:r>
            <a:r>
              <a:rPr lang="zh-CN" altLang="en-US" sz="2400" dirty="0"/>
              <a:t>肿瘤本身因素，包括肿瘤细胞缺乏激发机体免疫应答所必需的成分、肿瘤细胞“漏逸”、肿瘤细胞抗凋亡</a:t>
            </a:r>
            <a:r>
              <a:rPr lang="zh-CN" altLang="en-US" sz="2400" dirty="0" smtClean="0"/>
              <a:t>或诱导</a:t>
            </a:r>
            <a:r>
              <a:rPr lang="zh-CN" altLang="en-US" sz="2400" dirty="0"/>
              <a:t>免疫细胞凋亡、肿瘤细胞分泌免疫抑制性因子等</a:t>
            </a:r>
            <a:r>
              <a:rPr lang="zh-CN" altLang="en-US" sz="2400" dirty="0" smtClean="0"/>
              <a:t>；②</a:t>
            </a:r>
            <a:r>
              <a:rPr lang="zh-CN" altLang="en-US" sz="2400" dirty="0"/>
              <a:t>机体方面因素，包括</a:t>
            </a:r>
            <a:r>
              <a:rPr lang="en-US" altLang="zh-CN" sz="2400" dirty="0"/>
              <a:t>DC</a:t>
            </a:r>
            <a:r>
              <a:rPr lang="zh-CN" altLang="en-US" sz="2400" dirty="0"/>
              <a:t>功能缺陷、效应性</a:t>
            </a:r>
            <a:r>
              <a:rPr lang="en-US" altLang="zh-CN" sz="2400" dirty="0"/>
              <a:t>T</a:t>
            </a:r>
            <a:r>
              <a:rPr lang="zh-CN" altLang="en-US" sz="2400" dirty="0"/>
              <a:t>细胞</a:t>
            </a:r>
            <a:r>
              <a:rPr lang="zh-CN" altLang="en-US" sz="2400" dirty="0" smtClean="0"/>
              <a:t>的活化</a:t>
            </a:r>
            <a:r>
              <a:rPr lang="zh-CN" altLang="en-US" sz="2400" dirty="0"/>
              <a:t>抑制或功能降低、调节性</a:t>
            </a:r>
            <a:r>
              <a:rPr lang="en-US" altLang="zh-CN" sz="2400" dirty="0"/>
              <a:t>T</a:t>
            </a:r>
            <a:r>
              <a:rPr lang="zh-CN" altLang="en-US" sz="2400" dirty="0"/>
              <a:t>细胞数量增加等</a:t>
            </a:r>
            <a:r>
              <a:rPr lang="zh-CN" altLang="en-US" sz="2400" dirty="0" smtClean="0"/>
              <a:t>。肿瘤</a:t>
            </a:r>
            <a:r>
              <a:rPr lang="zh-CN" altLang="en-US" sz="2400" dirty="0"/>
              <a:t>免疫治疗是通过激发和增强机体免疫功能</a:t>
            </a:r>
            <a:r>
              <a:rPr lang="zh-CN" altLang="en-US" sz="2400" dirty="0" smtClean="0"/>
              <a:t>，以</a:t>
            </a:r>
            <a:r>
              <a:rPr lang="zh-CN" altLang="en-US" sz="2400" dirty="0"/>
              <a:t>控制和杀伤肿瘤细胞，主要包括主动免疫治疗、</a:t>
            </a:r>
            <a:r>
              <a:rPr lang="zh-CN" altLang="en-US" sz="2400" dirty="0" smtClean="0"/>
              <a:t>抗体靶</a:t>
            </a:r>
            <a:r>
              <a:rPr lang="zh-CN" altLang="en-US" sz="2400" dirty="0"/>
              <a:t>向治疗、过继免疫治疗、细胞因子治疗及</a:t>
            </a:r>
            <a:r>
              <a:rPr lang="zh-CN" altLang="en-US" sz="2400" dirty="0" smtClean="0"/>
              <a:t>基因治疗</a:t>
            </a:r>
            <a:r>
              <a:rPr lang="zh-CN" altLang="en-US" sz="2400" dirty="0"/>
              <a:t>等。</a:t>
            </a:r>
          </a:p>
        </p:txBody>
      </p:sp>
    </p:spTree>
    <p:extLst>
      <p:ext uri="{BB962C8B-B14F-4D97-AF65-F5344CB8AC3E}">
        <p14:creationId xmlns:p14="http://schemas.microsoft.com/office/powerpoint/2010/main" val="2331872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937" y="164598"/>
            <a:ext cx="10515600" cy="1325563"/>
          </a:xfrm>
        </p:spPr>
        <p:txBody>
          <a:bodyPr/>
          <a:lstStyle/>
          <a:p>
            <a:r>
              <a:rPr lang="zh-CN" altLang="en-US" dirty="0"/>
              <a:t>第三章</a:t>
            </a:r>
          </a:p>
        </p:txBody>
      </p:sp>
      <p:sp>
        <p:nvSpPr>
          <p:cNvPr id="3" name="内容占位符 2"/>
          <p:cNvSpPr>
            <a:spLocks noGrp="1"/>
          </p:cNvSpPr>
          <p:nvPr>
            <p:ph idx="1"/>
          </p:nvPr>
        </p:nvSpPr>
        <p:spPr>
          <a:xfrm>
            <a:off x="664410" y="1665204"/>
            <a:ext cx="10515600" cy="4351338"/>
          </a:xfrm>
        </p:spPr>
        <p:txBody>
          <a:bodyPr>
            <a:normAutofit fontScale="92500" lnSpcReduction="10000"/>
          </a:bodyPr>
          <a:lstStyle/>
          <a:p>
            <a:r>
              <a:rPr lang="zh-CN" altLang="en-US" b="1" dirty="0" smtClean="0">
                <a:solidFill>
                  <a:srgbClr val="0000FF"/>
                </a:solidFill>
              </a:rPr>
              <a:t>抗体分子</a:t>
            </a:r>
            <a:r>
              <a:rPr lang="zh-CN" altLang="en-US" dirty="0" smtClean="0"/>
              <a:t>单体是由两条完全相同的重链和两条完全相同的轻链，以二硫键连接而成的四肽链对称结构。根据重链结构和免疫原性的差异，可将抗体分为</a:t>
            </a:r>
            <a:r>
              <a:rPr lang="en-US" altLang="zh-CN" dirty="0" smtClean="0"/>
              <a:t>5</a:t>
            </a:r>
            <a:r>
              <a:rPr lang="zh-CN" altLang="en-US" dirty="0" smtClean="0"/>
              <a:t>类。抗体重链和轻链均由大小相似的结构域组成，它们构成抗体的可变区和恒定区。可变区位于分子</a:t>
            </a:r>
            <a:r>
              <a:rPr lang="en-US" altLang="zh-CN" dirty="0" smtClean="0"/>
              <a:t>N</a:t>
            </a:r>
            <a:r>
              <a:rPr lang="zh-CN" altLang="en-US" dirty="0" smtClean="0"/>
              <a:t>端，是抗体与抗原结合的部位，决定抗体特异性，负责识别和结合抗原；恒定区位于抗体分子</a:t>
            </a:r>
            <a:r>
              <a:rPr lang="en-US" altLang="zh-CN" dirty="0" smtClean="0"/>
              <a:t>C</a:t>
            </a:r>
            <a:r>
              <a:rPr lang="zh-CN" altLang="en-US" dirty="0" smtClean="0"/>
              <a:t>端，可介导抗体诸多生物学效应。</a:t>
            </a:r>
            <a:endParaRPr lang="en-US" altLang="zh-CN" dirty="0" smtClean="0"/>
          </a:p>
          <a:p>
            <a:r>
              <a:rPr lang="zh-CN" altLang="en-US" dirty="0"/>
              <a:t>各</a:t>
            </a:r>
            <a:r>
              <a:rPr lang="zh-CN" altLang="en-US" dirty="0" smtClean="0"/>
              <a:t>类抗体存在于机体不同部位，发挥不同效应：</a:t>
            </a:r>
            <a:r>
              <a:rPr lang="en-US" altLang="zh-CN" dirty="0" smtClean="0"/>
              <a:t>IgG</a:t>
            </a:r>
            <a:r>
              <a:rPr lang="zh-CN" altLang="en-US" dirty="0" smtClean="0"/>
              <a:t>是血清和组织液中主要的抗体成分，是机体抗感染的“主力军”；</a:t>
            </a:r>
            <a:r>
              <a:rPr lang="en-US" altLang="zh-CN" dirty="0" smtClean="0"/>
              <a:t>IgM</a:t>
            </a:r>
            <a:r>
              <a:rPr lang="zh-CN" altLang="en-US" dirty="0" smtClean="0"/>
              <a:t>主要在感染早期发挥作用；</a:t>
            </a:r>
            <a:r>
              <a:rPr lang="en-US" altLang="zh-CN" dirty="0" smtClean="0"/>
              <a:t>IgA</a:t>
            </a:r>
            <a:r>
              <a:rPr lang="zh-CN" altLang="en-US" dirty="0" smtClean="0"/>
              <a:t>主要参与局部黏膜抗感染免疫；</a:t>
            </a:r>
            <a:r>
              <a:rPr lang="en-US" altLang="zh-CN" dirty="0" err="1" smtClean="0"/>
              <a:t>IgE</a:t>
            </a:r>
            <a:r>
              <a:rPr lang="zh-CN" altLang="en-US" dirty="0" smtClean="0"/>
              <a:t>参与</a:t>
            </a:r>
            <a:r>
              <a:rPr lang="en-US" altLang="zh-CN" dirty="0" smtClean="0"/>
              <a:t>Ⅰ</a:t>
            </a:r>
            <a:r>
              <a:rPr lang="zh-CN" altLang="en-US" dirty="0" smtClean="0"/>
              <a:t>型超敏反应发生；</a:t>
            </a:r>
            <a:r>
              <a:rPr lang="en-US" altLang="zh-CN" dirty="0" err="1" smtClean="0"/>
              <a:t>IgD</a:t>
            </a:r>
            <a:r>
              <a:rPr lang="zh-CN" altLang="en-US" dirty="0" smtClean="0"/>
              <a:t>主要为膜结合型，是</a:t>
            </a:r>
            <a:r>
              <a:rPr lang="en-US" altLang="zh-CN" dirty="0" smtClean="0"/>
              <a:t>B</a:t>
            </a:r>
            <a:r>
              <a:rPr lang="zh-CN" altLang="en-US" dirty="0" smtClean="0"/>
              <a:t>细胞分化成熟的标志。</a:t>
            </a:r>
            <a:endParaRPr lang="en-US" altLang="zh-CN" dirty="0" smtClean="0"/>
          </a:p>
          <a:p>
            <a:r>
              <a:rPr lang="zh-CN" altLang="en-US" dirty="0" smtClean="0"/>
              <a:t>人工制备的多克隆抗体、单克隆抗体和基因工程抗体已被广泛用于科学研究及临床疾病诊断和防治。</a:t>
            </a:r>
            <a:endParaRPr lang="zh-CN" altLang="en-US" dirty="0"/>
          </a:p>
        </p:txBody>
      </p:sp>
    </p:spTree>
    <p:extLst>
      <p:ext uri="{BB962C8B-B14F-4D97-AF65-F5344CB8AC3E}">
        <p14:creationId xmlns:p14="http://schemas.microsoft.com/office/powerpoint/2010/main" val="3123972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第二十二章</a:t>
            </a:r>
            <a:endParaRPr lang="zh-CN" altLang="en-US" dirty="0"/>
          </a:p>
        </p:txBody>
      </p:sp>
      <p:sp>
        <p:nvSpPr>
          <p:cNvPr id="3" name="内容占位符 2"/>
          <p:cNvSpPr>
            <a:spLocks noGrp="1"/>
          </p:cNvSpPr>
          <p:nvPr>
            <p:ph idx="1"/>
          </p:nvPr>
        </p:nvSpPr>
        <p:spPr/>
        <p:txBody>
          <a:bodyPr/>
          <a:lstStyle/>
          <a:p>
            <a:r>
              <a:rPr lang="zh-CN" altLang="en-US" dirty="0"/>
              <a:t>临床医学实践中，免疫学检测技术可用于</a:t>
            </a:r>
            <a:r>
              <a:rPr lang="zh-CN" altLang="en-US" dirty="0" smtClean="0"/>
              <a:t>疾病诊断</a:t>
            </a:r>
            <a:r>
              <a:rPr lang="zh-CN" altLang="en-US" dirty="0"/>
              <a:t>、病情监测与疗效评价。免疫学技术乃基于高度</a:t>
            </a:r>
            <a:r>
              <a:rPr lang="zh-CN" altLang="en-US" dirty="0" smtClean="0"/>
              <a:t>特异性</a:t>
            </a:r>
            <a:r>
              <a:rPr lang="zh-CN" altLang="en-US" dirty="0"/>
              <a:t>的抗原</a:t>
            </a:r>
            <a:r>
              <a:rPr lang="en-US" altLang="zh-CN" dirty="0"/>
              <a:t>‐</a:t>
            </a:r>
            <a:r>
              <a:rPr lang="zh-CN" altLang="en-US" dirty="0"/>
              <a:t>抗体反应。用于检测抗原或抗体的方法</a:t>
            </a:r>
            <a:r>
              <a:rPr lang="zh-CN" altLang="en-US" dirty="0" smtClean="0"/>
              <a:t>称为</a:t>
            </a:r>
            <a:r>
              <a:rPr lang="zh-CN" altLang="en-US" dirty="0"/>
              <a:t>血清学试验，主要有凝集反应、沉淀反应、补体</a:t>
            </a:r>
            <a:r>
              <a:rPr lang="zh-CN" altLang="en-US" dirty="0" smtClean="0"/>
              <a:t>参与的</a:t>
            </a:r>
            <a:r>
              <a:rPr lang="zh-CN" altLang="en-US" dirty="0"/>
              <a:t>反应，以及在此基础上发展的免疫标记技术。</a:t>
            </a:r>
            <a:r>
              <a:rPr lang="zh-CN" altLang="en-US" dirty="0" smtClean="0"/>
              <a:t>检测免疫细胞</a:t>
            </a:r>
            <a:r>
              <a:rPr lang="zh-CN" altLang="en-US" dirty="0"/>
              <a:t>数量与功能，是判断机体免疫功能状态的</a:t>
            </a:r>
            <a:r>
              <a:rPr lang="zh-CN" altLang="en-US" dirty="0" smtClean="0"/>
              <a:t>重要</a:t>
            </a:r>
            <a:r>
              <a:rPr lang="zh-CN" altLang="en-US" dirty="0"/>
              <a:t>指标。免疫细胞检测包括免疫细胞及其亚类计数</a:t>
            </a:r>
            <a:r>
              <a:rPr lang="zh-CN" altLang="en-US" dirty="0" smtClean="0"/>
              <a:t>、淋巴细胞</a:t>
            </a:r>
            <a:r>
              <a:rPr lang="zh-CN" altLang="en-US" dirty="0"/>
              <a:t>功能和免疫分子的检测。</a:t>
            </a:r>
          </a:p>
        </p:txBody>
      </p:sp>
    </p:spTree>
    <p:extLst>
      <p:ext uri="{BB962C8B-B14F-4D97-AF65-F5344CB8AC3E}">
        <p14:creationId xmlns:p14="http://schemas.microsoft.com/office/powerpoint/2010/main" val="346648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第二十三章</a:t>
            </a:r>
            <a:endParaRPr lang="zh-CN" altLang="en-US" dirty="0"/>
          </a:p>
        </p:txBody>
      </p:sp>
      <p:sp>
        <p:nvSpPr>
          <p:cNvPr id="3" name="内容占位符 2"/>
          <p:cNvSpPr>
            <a:spLocks noGrp="1"/>
          </p:cNvSpPr>
          <p:nvPr>
            <p:ph idx="1"/>
          </p:nvPr>
        </p:nvSpPr>
        <p:spPr/>
        <p:txBody>
          <a:bodyPr>
            <a:normAutofit/>
          </a:bodyPr>
          <a:lstStyle/>
          <a:p>
            <a:r>
              <a:rPr lang="zh-CN" altLang="en-US" dirty="0"/>
              <a:t>免疫学预防指通过给予免疫制剂而特异性清除</a:t>
            </a:r>
            <a:r>
              <a:rPr lang="zh-CN" altLang="en-US" dirty="0" smtClean="0"/>
              <a:t>致病</a:t>
            </a:r>
            <a:r>
              <a:rPr lang="zh-CN" altLang="en-US" dirty="0"/>
              <a:t>因子，达到预防疾病的目的。人工免疫常用于</a:t>
            </a:r>
            <a:r>
              <a:rPr lang="zh-CN" altLang="en-US" dirty="0" smtClean="0"/>
              <a:t>疾病的</a:t>
            </a:r>
            <a:r>
              <a:rPr lang="zh-CN" altLang="en-US" dirty="0"/>
              <a:t>特异性预防和治疗，包括人工主动免疫和人工</a:t>
            </a:r>
            <a:r>
              <a:rPr lang="zh-CN" altLang="en-US" dirty="0" smtClean="0"/>
              <a:t>被动免疫</a:t>
            </a:r>
            <a:r>
              <a:rPr lang="zh-CN" altLang="en-US" dirty="0"/>
              <a:t>。人工免疫所使用的生物制剂是用微生物及其</a:t>
            </a:r>
            <a:r>
              <a:rPr lang="zh-CN" altLang="en-US" dirty="0" smtClean="0"/>
              <a:t>提取</a:t>
            </a:r>
            <a:r>
              <a:rPr lang="zh-CN" altLang="en-US" dirty="0"/>
              <a:t>成分、代谢产物及人或动物免疫血清、细胞等制成</a:t>
            </a:r>
            <a:r>
              <a:rPr lang="zh-CN" altLang="en-US" dirty="0" smtClean="0"/>
              <a:t>。免疫</a:t>
            </a:r>
            <a:r>
              <a:rPr lang="zh-CN" altLang="en-US" dirty="0"/>
              <a:t>治疗即借助物理、化学和生物学手段，人为</a:t>
            </a:r>
            <a:r>
              <a:rPr lang="zh-CN" altLang="en-US" dirty="0" smtClean="0"/>
              <a:t>增强</a:t>
            </a:r>
            <a:r>
              <a:rPr lang="zh-CN" altLang="en-US" dirty="0"/>
              <a:t>或抑制机体免疫功能，以达到治疗疾病目的。</a:t>
            </a:r>
            <a:r>
              <a:rPr lang="zh-CN" altLang="en-US" dirty="0" smtClean="0"/>
              <a:t>免疫治疗</a:t>
            </a:r>
            <a:r>
              <a:rPr lang="zh-CN" altLang="en-US" dirty="0"/>
              <a:t>可分为特异性与非特异性免疫治疗、主动免疫</a:t>
            </a:r>
            <a:r>
              <a:rPr lang="zh-CN" altLang="en-US" dirty="0" smtClean="0"/>
              <a:t>和被动免疫</a:t>
            </a:r>
            <a:r>
              <a:rPr lang="zh-CN" altLang="en-US" dirty="0"/>
              <a:t>治疗、免疫增强和免疫抑制疗法、免疫重建</a:t>
            </a:r>
            <a:r>
              <a:rPr lang="zh-CN" altLang="en-US" dirty="0" smtClean="0"/>
              <a:t>与免疫</a:t>
            </a:r>
            <a:r>
              <a:rPr lang="zh-CN" altLang="en-US" dirty="0"/>
              <a:t>替代疗法等。</a:t>
            </a:r>
          </a:p>
        </p:txBody>
      </p:sp>
    </p:spTree>
    <p:extLst>
      <p:ext uri="{BB962C8B-B14F-4D97-AF65-F5344CB8AC3E}">
        <p14:creationId xmlns:p14="http://schemas.microsoft.com/office/powerpoint/2010/main" val="2812507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题型</a:t>
            </a:r>
            <a:endParaRPr kumimoji="1" lang="zh-CN" altLang="en-US" dirty="0"/>
          </a:p>
        </p:txBody>
      </p:sp>
      <p:sp>
        <p:nvSpPr>
          <p:cNvPr id="3" name="内容占位符 2"/>
          <p:cNvSpPr>
            <a:spLocks noGrp="1"/>
          </p:cNvSpPr>
          <p:nvPr>
            <p:ph idx="1"/>
          </p:nvPr>
        </p:nvSpPr>
        <p:spPr/>
        <p:txBody>
          <a:bodyPr/>
          <a:lstStyle/>
          <a:p>
            <a:r>
              <a:rPr kumimoji="1" lang="en-US" altLang="zh-CN" dirty="0" smtClean="0"/>
              <a:t>1. </a:t>
            </a:r>
            <a:r>
              <a:rPr kumimoji="1" lang="zh-CN" altLang="en-US" dirty="0" smtClean="0"/>
              <a:t>名词解释</a:t>
            </a:r>
            <a:r>
              <a:rPr kumimoji="1" lang="en-US" altLang="zh-CN" dirty="0" smtClean="0"/>
              <a:t> </a:t>
            </a:r>
            <a:r>
              <a:rPr kumimoji="1" lang="zh-CN" altLang="en-US" dirty="0" smtClean="0"/>
              <a:t>（</a:t>
            </a:r>
            <a:r>
              <a:rPr kumimoji="1" lang="en-US" altLang="zh-CN" dirty="0" smtClean="0"/>
              <a:t>10</a:t>
            </a:r>
            <a:r>
              <a:rPr kumimoji="1" lang="zh-CN" altLang="en-US" dirty="0" smtClean="0"/>
              <a:t>）</a:t>
            </a:r>
            <a:endParaRPr kumimoji="1" lang="en-US" altLang="zh-CN" dirty="0" smtClean="0"/>
          </a:p>
          <a:p>
            <a:r>
              <a:rPr kumimoji="1" lang="zh-CN" altLang="zh-CN" dirty="0" smtClean="0"/>
              <a:t>2</a:t>
            </a:r>
            <a:r>
              <a:rPr kumimoji="1" lang="en-US" altLang="zh-CN" dirty="0" smtClean="0"/>
              <a:t>. </a:t>
            </a:r>
            <a:r>
              <a:rPr kumimoji="1" lang="zh-CN" altLang="en-US" dirty="0" smtClean="0"/>
              <a:t>选择题</a:t>
            </a:r>
            <a:r>
              <a:rPr kumimoji="1" lang="en-US" altLang="zh-CN" dirty="0" smtClean="0"/>
              <a:t> </a:t>
            </a:r>
            <a:r>
              <a:rPr kumimoji="1" lang="zh-CN" altLang="en-US" dirty="0" smtClean="0"/>
              <a:t>（</a:t>
            </a:r>
            <a:r>
              <a:rPr kumimoji="1" lang="en-US" altLang="zh-CN" dirty="0" smtClean="0"/>
              <a:t>10</a:t>
            </a:r>
            <a:r>
              <a:rPr kumimoji="1" lang="zh-CN" altLang="en-US" dirty="0" smtClean="0"/>
              <a:t>）</a:t>
            </a:r>
            <a:endParaRPr kumimoji="1" lang="en-US" altLang="zh-CN" dirty="0" smtClean="0"/>
          </a:p>
          <a:p>
            <a:r>
              <a:rPr kumimoji="1" lang="zh-CN" altLang="zh-CN" dirty="0" smtClean="0"/>
              <a:t>3</a:t>
            </a:r>
            <a:r>
              <a:rPr kumimoji="1" lang="en-US" altLang="zh-CN" dirty="0" smtClean="0"/>
              <a:t>. </a:t>
            </a:r>
            <a:r>
              <a:rPr kumimoji="1" lang="zh-CN" altLang="en-US" dirty="0" smtClean="0"/>
              <a:t>填空</a:t>
            </a:r>
            <a:r>
              <a:rPr kumimoji="1" lang="en-US" altLang="zh-CN" dirty="0" smtClean="0"/>
              <a:t> </a:t>
            </a:r>
            <a:r>
              <a:rPr kumimoji="1" lang="zh-CN" altLang="en-US" dirty="0" smtClean="0"/>
              <a:t>（</a:t>
            </a:r>
            <a:r>
              <a:rPr kumimoji="1" lang="en-US" altLang="zh-CN" dirty="0" smtClean="0"/>
              <a:t>20</a:t>
            </a:r>
            <a:r>
              <a:rPr kumimoji="1" lang="zh-CN" altLang="en-US" dirty="0" smtClean="0"/>
              <a:t>）</a:t>
            </a:r>
            <a:endParaRPr kumimoji="1" lang="en-US" altLang="zh-CN" dirty="0" smtClean="0"/>
          </a:p>
          <a:p>
            <a:r>
              <a:rPr kumimoji="1" lang="zh-CN" altLang="zh-CN" dirty="0" smtClean="0"/>
              <a:t>4</a:t>
            </a:r>
            <a:r>
              <a:rPr kumimoji="1" lang="en-US" altLang="zh-CN" dirty="0" smtClean="0"/>
              <a:t>. </a:t>
            </a:r>
            <a:r>
              <a:rPr kumimoji="1" lang="zh-CN" altLang="en-US" dirty="0" smtClean="0"/>
              <a:t>简答题</a:t>
            </a:r>
            <a:r>
              <a:rPr kumimoji="1" lang="en-US" altLang="zh-CN" dirty="0" smtClean="0"/>
              <a:t> </a:t>
            </a:r>
            <a:r>
              <a:rPr kumimoji="1" lang="zh-CN" altLang="en-US" dirty="0" smtClean="0"/>
              <a:t>（</a:t>
            </a:r>
            <a:r>
              <a:rPr kumimoji="1" lang="en-US" altLang="zh-CN" dirty="0" smtClean="0"/>
              <a:t>20</a:t>
            </a:r>
            <a:r>
              <a:rPr kumimoji="1" lang="zh-CN" altLang="en-US" dirty="0" smtClean="0"/>
              <a:t>）</a:t>
            </a:r>
            <a:endParaRPr kumimoji="1" lang="en-US" altLang="zh-CN" dirty="0" smtClean="0"/>
          </a:p>
          <a:p>
            <a:r>
              <a:rPr kumimoji="1" lang="zh-CN" altLang="zh-CN" dirty="0" smtClean="0"/>
              <a:t>5</a:t>
            </a:r>
            <a:r>
              <a:rPr kumimoji="1" lang="en-US" altLang="zh-CN" dirty="0" smtClean="0"/>
              <a:t>. </a:t>
            </a:r>
            <a:r>
              <a:rPr kumimoji="1" lang="zh-CN" altLang="en-US" dirty="0" smtClean="0"/>
              <a:t>论述题</a:t>
            </a:r>
            <a:r>
              <a:rPr kumimoji="1" lang="en-US" altLang="zh-CN" dirty="0" smtClean="0"/>
              <a:t> </a:t>
            </a:r>
            <a:r>
              <a:rPr kumimoji="1" lang="zh-CN" altLang="en-US" dirty="0" smtClean="0"/>
              <a:t>（</a:t>
            </a:r>
            <a:r>
              <a:rPr kumimoji="1" lang="en-US" altLang="zh-CN" dirty="0" smtClean="0"/>
              <a:t>40</a:t>
            </a:r>
            <a:r>
              <a:rPr kumimoji="1" lang="zh-CN" altLang="en-US" dirty="0" smtClean="0"/>
              <a:t>）</a:t>
            </a:r>
            <a:endParaRPr kumimoji="1" lang="zh-CN" altLang="en-US" dirty="0"/>
          </a:p>
        </p:txBody>
      </p:sp>
    </p:spTree>
    <p:extLst>
      <p:ext uri="{BB962C8B-B14F-4D97-AF65-F5344CB8AC3E}">
        <p14:creationId xmlns:p14="http://schemas.microsoft.com/office/powerpoint/2010/main" val="625654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249162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第五章</a:t>
            </a:r>
          </a:p>
        </p:txBody>
      </p:sp>
      <p:sp>
        <p:nvSpPr>
          <p:cNvPr id="3" name="内容占位符 2"/>
          <p:cNvSpPr>
            <a:spLocks noGrp="1"/>
          </p:cNvSpPr>
          <p:nvPr>
            <p:ph idx="1"/>
          </p:nvPr>
        </p:nvSpPr>
        <p:spPr/>
        <p:txBody>
          <a:bodyPr>
            <a:normAutofit/>
          </a:bodyPr>
          <a:lstStyle/>
          <a:p>
            <a:r>
              <a:rPr lang="zh-CN" altLang="en-US" b="1" dirty="0" smtClean="0">
                <a:solidFill>
                  <a:srgbClr val="0000FF"/>
                </a:solidFill>
              </a:rPr>
              <a:t>细胞因子</a:t>
            </a:r>
            <a:r>
              <a:rPr lang="zh-CN" altLang="en-US" dirty="0" smtClean="0"/>
              <a:t>是由免疫原、丝裂原或其他刺激剂诱导细胞产生的低分子量糖蛋白，具有调节固有免疫和适应性免疫、促进血细胞生成及参与组织修复等多种功能。细胞因子主要以旁分泌或自分泌方式作用于靶细胞表面相应受体，从而发挥生物学效应。在体内，细胞因子相互影响、相互制约，以网络形式发挥作用，表现为多效性、重叠性、相互调控（功能的拮抗或协同、细胞因子及其受体表达的相互诱生或相互抑制等）。按细胞因子功能特征，可分为白细胞介素、干扰素、集落刺激因子、肿瘤坏死因子、趋化因子和生长因子等。细胞因子的生物学效应极为复杂、多样，既参与多种重要生理功能，又参与多种病理过程发生和发展。临床上已广泛应用细胞因子或其拮抗剂治疗不同疾病，获得良好疗效。</a:t>
            </a:r>
            <a:endParaRPr lang="zh-CN" altLang="en-US" dirty="0"/>
          </a:p>
        </p:txBody>
      </p:sp>
    </p:spTree>
    <p:extLst>
      <p:ext uri="{BB962C8B-B14F-4D97-AF65-F5344CB8AC3E}">
        <p14:creationId xmlns:p14="http://schemas.microsoft.com/office/powerpoint/2010/main" val="842444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第六章</a:t>
            </a:r>
            <a:endParaRPr lang="zh-CN" altLang="en-US" dirty="0"/>
          </a:p>
        </p:txBody>
      </p:sp>
      <p:sp>
        <p:nvSpPr>
          <p:cNvPr id="3" name="内容占位符 2"/>
          <p:cNvSpPr>
            <a:spLocks noGrp="1"/>
          </p:cNvSpPr>
          <p:nvPr>
            <p:ph idx="1"/>
          </p:nvPr>
        </p:nvSpPr>
        <p:spPr/>
        <p:txBody>
          <a:bodyPr/>
          <a:lstStyle/>
          <a:p>
            <a:r>
              <a:rPr lang="en-US" altLang="zh-CN" b="1" dirty="0" smtClean="0">
                <a:solidFill>
                  <a:srgbClr val="0000FF"/>
                </a:solidFill>
              </a:rPr>
              <a:t>CD</a:t>
            </a:r>
            <a:r>
              <a:rPr lang="zh-CN" altLang="en-US" b="1" dirty="0">
                <a:solidFill>
                  <a:srgbClr val="0000FF"/>
                </a:solidFill>
              </a:rPr>
              <a:t>分子和黏附分子</a:t>
            </a:r>
            <a:r>
              <a:rPr lang="zh-CN" altLang="en-US" dirty="0"/>
              <a:t>均为重要的免疫细胞</a:t>
            </a:r>
            <a:r>
              <a:rPr lang="zh-CN" altLang="en-US" dirty="0" smtClean="0"/>
              <a:t>表面功能</a:t>
            </a:r>
            <a:r>
              <a:rPr lang="zh-CN" altLang="en-US" dirty="0"/>
              <a:t>分子。</a:t>
            </a:r>
            <a:r>
              <a:rPr lang="en-US" altLang="zh-CN" dirty="0"/>
              <a:t>CD</a:t>
            </a:r>
            <a:r>
              <a:rPr lang="zh-CN" altLang="en-US" dirty="0"/>
              <a:t>分子参与免疫细胞识别、活化、增殖、</a:t>
            </a:r>
            <a:r>
              <a:rPr lang="zh-CN" altLang="en-US" dirty="0" smtClean="0"/>
              <a:t>效应等</a:t>
            </a:r>
            <a:r>
              <a:rPr lang="zh-CN" altLang="en-US" dirty="0"/>
              <a:t>过程。黏附分子分为整合素家族、免疫球蛋白超</a:t>
            </a:r>
            <a:r>
              <a:rPr lang="zh-CN" altLang="en-US" dirty="0" smtClean="0"/>
              <a:t>家族</a:t>
            </a:r>
            <a:r>
              <a:rPr lang="zh-CN" altLang="en-US" dirty="0"/>
              <a:t>、选择素家族、黏蛋白样家族、钙黏蛋白家族等，</a:t>
            </a:r>
            <a:r>
              <a:rPr lang="zh-CN" altLang="en-US" dirty="0" smtClean="0"/>
              <a:t>广泛参与</a:t>
            </a:r>
            <a:r>
              <a:rPr lang="zh-CN" altLang="en-US" dirty="0"/>
              <a:t>免疫应答、炎症反应、淋巴细胞归巢等生理和</a:t>
            </a:r>
            <a:r>
              <a:rPr lang="zh-CN" altLang="en-US" dirty="0" smtClean="0"/>
              <a:t>病理过程</a:t>
            </a:r>
            <a:r>
              <a:rPr lang="zh-CN" altLang="en-US" dirty="0"/>
              <a:t>。</a:t>
            </a:r>
            <a:r>
              <a:rPr lang="en-US" altLang="zh-CN" dirty="0"/>
              <a:t>CD</a:t>
            </a:r>
            <a:r>
              <a:rPr lang="zh-CN" altLang="en-US" dirty="0"/>
              <a:t>和黏附分子表达异常参与某些免疫相关</a:t>
            </a:r>
            <a:r>
              <a:rPr lang="zh-CN" altLang="en-US" dirty="0" smtClean="0"/>
              <a:t>疾病</a:t>
            </a:r>
            <a:r>
              <a:rPr lang="zh-CN" altLang="en-US" dirty="0"/>
              <a:t>发生、发展。抗</a:t>
            </a:r>
            <a:r>
              <a:rPr lang="en-US" altLang="zh-CN" dirty="0"/>
              <a:t>CD</a:t>
            </a:r>
            <a:r>
              <a:rPr lang="zh-CN" altLang="en-US" dirty="0"/>
              <a:t>和黏附分子的单克隆抗体在</a:t>
            </a:r>
            <a:r>
              <a:rPr lang="zh-CN" altLang="en-US" dirty="0" smtClean="0"/>
              <a:t>基础研究</a:t>
            </a:r>
            <a:r>
              <a:rPr lang="zh-CN" altLang="en-US" dirty="0"/>
              <a:t>和临床实践中得到广泛应用</a:t>
            </a:r>
          </a:p>
        </p:txBody>
      </p:sp>
    </p:spTree>
    <p:extLst>
      <p:ext uri="{BB962C8B-B14F-4D97-AF65-F5344CB8AC3E}">
        <p14:creationId xmlns:p14="http://schemas.microsoft.com/office/powerpoint/2010/main" val="370208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第七章</a:t>
            </a:r>
            <a:endParaRPr lang="zh-CN" altLang="en-US" dirty="0"/>
          </a:p>
        </p:txBody>
      </p:sp>
      <p:sp>
        <p:nvSpPr>
          <p:cNvPr id="3" name="内容占位符 2"/>
          <p:cNvSpPr>
            <a:spLocks noGrp="1"/>
          </p:cNvSpPr>
          <p:nvPr>
            <p:ph idx="1"/>
          </p:nvPr>
        </p:nvSpPr>
        <p:spPr/>
        <p:txBody>
          <a:bodyPr>
            <a:normAutofit/>
          </a:bodyPr>
          <a:lstStyle/>
          <a:p>
            <a:r>
              <a:rPr lang="en-US" altLang="zh-CN" sz="2400" b="1" dirty="0" smtClean="0">
                <a:solidFill>
                  <a:srgbClr val="0000FF"/>
                </a:solidFill>
              </a:rPr>
              <a:t>MHC/HLA</a:t>
            </a:r>
            <a:r>
              <a:rPr lang="zh-CN" altLang="en-US" sz="2400" b="1" dirty="0">
                <a:solidFill>
                  <a:srgbClr val="0000FF"/>
                </a:solidFill>
              </a:rPr>
              <a:t>分子是参与免疫应答和免疫调节</a:t>
            </a:r>
            <a:r>
              <a:rPr lang="zh-CN" altLang="en-US" sz="2400" dirty="0" smtClean="0"/>
              <a:t>的关键</a:t>
            </a:r>
            <a:r>
              <a:rPr lang="zh-CN" altLang="en-US" sz="2400" dirty="0"/>
              <a:t>分子，</a:t>
            </a:r>
            <a:r>
              <a:rPr lang="en-US" altLang="zh-CN" sz="2400" dirty="0"/>
              <a:t>HLA</a:t>
            </a:r>
            <a:r>
              <a:rPr lang="zh-CN" altLang="en-US" sz="2400" dirty="0"/>
              <a:t>抗原由人第６号染色体上一组紧密</a:t>
            </a:r>
            <a:r>
              <a:rPr lang="zh-CN" altLang="en-US" sz="2400" dirty="0" smtClean="0"/>
              <a:t>连锁</a:t>
            </a:r>
            <a:r>
              <a:rPr lang="zh-CN" altLang="en-US" sz="2400" dirty="0"/>
              <a:t>的基因群所编码。</a:t>
            </a:r>
            <a:r>
              <a:rPr lang="en-US" altLang="zh-CN" sz="2400" dirty="0"/>
              <a:t>HLA</a:t>
            </a:r>
            <a:r>
              <a:rPr lang="zh-CN" altLang="en-US" sz="2400" dirty="0"/>
              <a:t>复合体包括</a:t>
            </a:r>
            <a:r>
              <a:rPr lang="en-US" altLang="zh-CN" sz="2400" dirty="0"/>
              <a:t>HLA Ⅰ</a:t>
            </a:r>
            <a:r>
              <a:rPr lang="zh-CN" altLang="en-US" sz="2400" dirty="0"/>
              <a:t>类</a:t>
            </a:r>
            <a:r>
              <a:rPr lang="zh-CN" altLang="en-US" sz="2400" dirty="0" smtClean="0"/>
              <a:t>基因（</a:t>
            </a:r>
            <a:r>
              <a:rPr lang="zh-CN" altLang="en-US" sz="2400" dirty="0"/>
              <a:t>包括</a:t>
            </a:r>
            <a:r>
              <a:rPr lang="en-US" altLang="zh-CN" sz="2400" dirty="0"/>
              <a:t>HLA‐A</a:t>
            </a:r>
            <a:r>
              <a:rPr lang="zh-CN" altLang="en-US" sz="2400" dirty="0"/>
              <a:t>、</a:t>
            </a:r>
            <a:r>
              <a:rPr lang="en-US" altLang="zh-CN" sz="2400" dirty="0"/>
              <a:t>HLA‐B</a:t>
            </a:r>
            <a:r>
              <a:rPr lang="zh-CN" altLang="en-US" sz="2400" dirty="0"/>
              <a:t>、</a:t>
            </a:r>
            <a:r>
              <a:rPr lang="en-US" altLang="zh-CN" sz="2400" dirty="0"/>
              <a:t>HLA‐C</a:t>
            </a:r>
            <a:r>
              <a:rPr lang="zh-CN" altLang="en-US" sz="2400" dirty="0"/>
              <a:t>）、</a:t>
            </a:r>
            <a:r>
              <a:rPr lang="en-US" altLang="zh-CN" sz="2400" dirty="0"/>
              <a:t>HLA Ⅱ</a:t>
            </a:r>
            <a:r>
              <a:rPr lang="zh-CN" altLang="en-US" sz="2400" dirty="0"/>
              <a:t>类基因（</a:t>
            </a:r>
            <a:r>
              <a:rPr lang="zh-CN" altLang="en-US" sz="2400" dirty="0" smtClean="0"/>
              <a:t>包括</a:t>
            </a:r>
            <a:r>
              <a:rPr lang="en-US" altLang="zh-CN" sz="2400" dirty="0"/>
              <a:t>HLA‐DP</a:t>
            </a:r>
            <a:r>
              <a:rPr lang="zh-CN" altLang="en-US" sz="2400" dirty="0"/>
              <a:t>、</a:t>
            </a:r>
            <a:r>
              <a:rPr lang="en-US" altLang="zh-CN" sz="2400" dirty="0"/>
              <a:t>HLA‐DQ</a:t>
            </a:r>
            <a:r>
              <a:rPr lang="zh-CN" altLang="en-US" sz="2400" dirty="0"/>
              <a:t>、</a:t>
            </a:r>
            <a:r>
              <a:rPr lang="en-US" altLang="zh-CN" sz="2400" dirty="0" smtClean="0"/>
              <a:t>HLA‐DR</a:t>
            </a:r>
            <a:r>
              <a:rPr lang="zh-CN" altLang="en-US" sz="2400" dirty="0" smtClean="0"/>
              <a:t>，以及抗原加工相关基因）和</a:t>
            </a:r>
            <a:r>
              <a:rPr lang="en-US" altLang="zh-CN" sz="2400" dirty="0" smtClean="0"/>
              <a:t>HLA</a:t>
            </a:r>
            <a:r>
              <a:rPr lang="en-US" altLang="zh-CN" sz="2400" dirty="0"/>
              <a:t> </a:t>
            </a:r>
            <a:r>
              <a:rPr lang="en-US" altLang="zh-CN" sz="2400" dirty="0" smtClean="0"/>
              <a:t>III</a:t>
            </a:r>
            <a:r>
              <a:rPr lang="zh-CN" altLang="en-US" sz="2400" dirty="0"/>
              <a:t>类基因。经典</a:t>
            </a:r>
            <a:r>
              <a:rPr lang="en-US" altLang="zh-CN" sz="2400" dirty="0"/>
              <a:t>HLA </a:t>
            </a:r>
            <a:r>
              <a:rPr lang="en-US" altLang="zh-CN" sz="2400" dirty="0" smtClean="0"/>
              <a:t>Ⅰ</a:t>
            </a:r>
            <a:r>
              <a:rPr lang="zh-CN" altLang="en-US" sz="2400" dirty="0" smtClean="0"/>
              <a:t>类</a:t>
            </a:r>
            <a:r>
              <a:rPr lang="zh-CN" altLang="en-US" sz="2400" dirty="0"/>
              <a:t>分子由</a:t>
            </a:r>
            <a:r>
              <a:rPr lang="en-US" altLang="zh-CN" sz="2400" dirty="0"/>
              <a:t>α</a:t>
            </a:r>
            <a:r>
              <a:rPr lang="zh-CN" altLang="en-US" sz="2400" dirty="0"/>
              <a:t>链和</a:t>
            </a:r>
            <a:r>
              <a:rPr lang="en-US" altLang="zh-CN" sz="2400" dirty="0" smtClean="0"/>
              <a:t>β2m</a:t>
            </a:r>
            <a:r>
              <a:rPr lang="zh-CN" altLang="en-US" sz="2400" dirty="0"/>
              <a:t>组成，</a:t>
            </a:r>
            <a:r>
              <a:rPr lang="zh-CN" altLang="en-US" sz="2400" dirty="0" smtClean="0"/>
              <a:t>经典</a:t>
            </a:r>
            <a:r>
              <a:rPr lang="en-US" altLang="zh-CN" sz="2400" dirty="0"/>
              <a:t>HLA Ⅱ</a:t>
            </a:r>
            <a:r>
              <a:rPr lang="zh-CN" altLang="en-US" sz="2400" dirty="0"/>
              <a:t>类分子由</a:t>
            </a:r>
            <a:r>
              <a:rPr lang="en-US" altLang="zh-CN" sz="2400" dirty="0"/>
              <a:t>α</a:t>
            </a:r>
            <a:r>
              <a:rPr lang="zh-CN" altLang="en-US" sz="2400" dirty="0"/>
              <a:t>链和</a:t>
            </a:r>
            <a:r>
              <a:rPr lang="en-US" altLang="zh-CN" sz="2400" dirty="0"/>
              <a:t>β</a:t>
            </a:r>
            <a:r>
              <a:rPr lang="zh-CN" altLang="en-US" sz="2400" dirty="0"/>
              <a:t>链组成，两类分子的肽</a:t>
            </a:r>
            <a:r>
              <a:rPr lang="zh-CN" altLang="en-US" sz="2400" dirty="0" smtClean="0"/>
              <a:t>结合区</a:t>
            </a:r>
            <a:r>
              <a:rPr lang="zh-CN" altLang="en-US" sz="2400" dirty="0"/>
              <a:t>是其行使功能的最重要区段。不同型别</a:t>
            </a:r>
            <a:r>
              <a:rPr lang="en-US" altLang="zh-CN" sz="2400" dirty="0"/>
              <a:t>HLA</a:t>
            </a:r>
            <a:r>
              <a:rPr lang="zh-CN" altLang="en-US" sz="2400" dirty="0" smtClean="0"/>
              <a:t>分子肽</a:t>
            </a:r>
            <a:r>
              <a:rPr lang="zh-CN" altLang="en-US" sz="2400" dirty="0"/>
              <a:t>结合区的差异，决定其对同一抗原或不同抗原的</a:t>
            </a:r>
            <a:r>
              <a:rPr lang="zh-CN" altLang="en-US" sz="2400" dirty="0" smtClean="0"/>
              <a:t>结合</a:t>
            </a:r>
            <a:r>
              <a:rPr lang="zh-CN" altLang="en-US" sz="2400" dirty="0"/>
              <a:t>及提呈能力，此乃</a:t>
            </a:r>
            <a:r>
              <a:rPr lang="en-US" altLang="zh-CN" sz="2400" dirty="0"/>
              <a:t>HLA</a:t>
            </a:r>
            <a:r>
              <a:rPr lang="zh-CN" altLang="en-US" sz="2400" dirty="0"/>
              <a:t>对免疫应答进行遗传调控</a:t>
            </a:r>
            <a:r>
              <a:rPr lang="zh-CN" altLang="en-US" sz="2400" dirty="0" smtClean="0"/>
              <a:t>的分子基础。</a:t>
            </a:r>
            <a:endParaRPr lang="en-US" altLang="zh-CN" sz="2400" dirty="0" smtClean="0"/>
          </a:p>
          <a:p>
            <a:r>
              <a:rPr lang="en-US" altLang="zh-CN" sz="2400" b="1" dirty="0" smtClean="0">
                <a:solidFill>
                  <a:srgbClr val="0000FF"/>
                </a:solidFill>
              </a:rPr>
              <a:t>HLA</a:t>
            </a:r>
            <a:r>
              <a:rPr lang="zh-CN" altLang="en-US" sz="2400" b="1" dirty="0" smtClean="0">
                <a:solidFill>
                  <a:srgbClr val="0000FF"/>
                </a:solidFill>
              </a:rPr>
              <a:t>最重要的生物学功能</a:t>
            </a:r>
            <a:r>
              <a:rPr lang="zh-CN" altLang="en-US" sz="2400" dirty="0" smtClean="0"/>
              <a:t>是参与加工和提呈抗原，并由此衍生其他功能，如激活</a:t>
            </a:r>
            <a:r>
              <a:rPr lang="en-US" altLang="zh-CN" sz="2400" dirty="0" smtClean="0"/>
              <a:t>T</a:t>
            </a:r>
            <a:r>
              <a:rPr lang="zh-CN" altLang="en-US" sz="2400" dirty="0" smtClean="0"/>
              <a:t>细胞、参与淋巴细胞发育、实验对免疫应答的遗传调控等。</a:t>
            </a:r>
            <a:r>
              <a:rPr lang="en-US" altLang="zh-CN" sz="2400" dirty="0" smtClean="0"/>
              <a:t>HLA</a:t>
            </a:r>
            <a:r>
              <a:rPr lang="zh-CN" altLang="en-US" sz="2400" dirty="0" smtClean="0"/>
              <a:t>广泛参与某些免疫病理过程（如移植排斥反应、自身免疫疾病、肿瘤、感染等）发生和发展，在临床医学中具有重要意义。</a:t>
            </a:r>
            <a:endParaRPr lang="zh-CN" altLang="en-US" sz="2400" dirty="0"/>
          </a:p>
        </p:txBody>
      </p:sp>
    </p:spTree>
    <p:extLst>
      <p:ext uri="{BB962C8B-B14F-4D97-AF65-F5344CB8AC3E}">
        <p14:creationId xmlns:p14="http://schemas.microsoft.com/office/powerpoint/2010/main" val="172476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第八章</a:t>
            </a:r>
            <a:endParaRPr lang="zh-CN" altLang="en-US" dirty="0"/>
          </a:p>
        </p:txBody>
      </p:sp>
      <p:sp>
        <p:nvSpPr>
          <p:cNvPr id="3" name="内容占位符 2"/>
          <p:cNvSpPr>
            <a:spLocks noGrp="1"/>
          </p:cNvSpPr>
          <p:nvPr>
            <p:ph idx="1"/>
          </p:nvPr>
        </p:nvSpPr>
        <p:spPr/>
        <p:txBody>
          <a:bodyPr>
            <a:normAutofit lnSpcReduction="10000"/>
          </a:bodyPr>
          <a:lstStyle/>
          <a:p>
            <a:r>
              <a:rPr lang="zh-CN" altLang="en-US" b="1" dirty="0" smtClean="0">
                <a:solidFill>
                  <a:srgbClr val="0000FF"/>
                </a:solidFill>
              </a:rPr>
              <a:t>固有免疫细胞</a:t>
            </a:r>
            <a:r>
              <a:rPr lang="zh-CN" altLang="en-US" dirty="0" smtClean="0"/>
              <a:t>指除</a:t>
            </a:r>
            <a:r>
              <a:rPr lang="en-US" altLang="zh-CN" dirty="0" smtClean="0"/>
              <a:t>T</a:t>
            </a:r>
            <a:r>
              <a:rPr lang="zh-CN" altLang="en-US" dirty="0" smtClean="0"/>
              <a:t>细胞（</a:t>
            </a:r>
            <a:r>
              <a:rPr lang="en-US" altLang="zh-CN" dirty="0" smtClean="0"/>
              <a:t>αβT</a:t>
            </a:r>
            <a:r>
              <a:rPr lang="zh-CN" altLang="en-US" dirty="0" smtClean="0"/>
              <a:t>细胞）于</a:t>
            </a:r>
            <a:r>
              <a:rPr lang="en-US" altLang="zh-CN" dirty="0" smtClean="0"/>
              <a:t>B</a:t>
            </a:r>
            <a:r>
              <a:rPr lang="zh-CN" altLang="en-US" dirty="0" smtClean="0"/>
              <a:t>细胞（</a:t>
            </a:r>
            <a:r>
              <a:rPr lang="en-US" altLang="zh-CN" dirty="0" smtClean="0"/>
              <a:t>B-2</a:t>
            </a:r>
            <a:r>
              <a:rPr lang="zh-CN" altLang="en-US" dirty="0" smtClean="0"/>
              <a:t>细胞）外所有参与固有免疫与适应性免疫应答的细胞。</a:t>
            </a:r>
            <a:endParaRPr lang="en-US" altLang="zh-CN" dirty="0" smtClean="0"/>
          </a:p>
          <a:p>
            <a:r>
              <a:rPr lang="zh-CN" altLang="en-US" dirty="0"/>
              <a:t>单</a:t>
            </a:r>
            <a:r>
              <a:rPr lang="zh-CN" altLang="en-US" dirty="0" smtClean="0"/>
              <a:t>核</a:t>
            </a:r>
            <a:r>
              <a:rPr lang="en-US" altLang="zh-CN" dirty="0" smtClean="0"/>
              <a:t>/</a:t>
            </a:r>
            <a:r>
              <a:rPr lang="zh-CN" altLang="en-US" dirty="0" smtClean="0"/>
              <a:t>巨噬细胞具有吞噬、杀伤、分泌生物活性成分及提呈抗原等反应，广泛参与固有免疫、适应性免疫和炎症反应，并参与感染免疫、肿瘤免疫等免疫病理过程。</a:t>
            </a:r>
            <a:r>
              <a:rPr lang="en-US" altLang="zh-CN" dirty="0" smtClean="0"/>
              <a:t>DC</a:t>
            </a:r>
            <a:r>
              <a:rPr lang="zh-CN" altLang="en-US" dirty="0" smtClean="0"/>
              <a:t>是体内最重要的抗原提呈细胞，也具有免疫调节作用。</a:t>
            </a:r>
            <a:r>
              <a:rPr lang="en-US" altLang="zh-CN" dirty="0" smtClean="0"/>
              <a:t>NK</a:t>
            </a:r>
            <a:r>
              <a:rPr lang="zh-CN" altLang="en-US" dirty="0" smtClean="0"/>
              <a:t>细胞是一类独立的淋巴细胞亚群，其无需抗原预装即可直接杀伤靶细胞，并在机体抗病毒、抗肿瘤及免疫调节中发挥重要作用。</a:t>
            </a:r>
            <a:endParaRPr lang="en-US" altLang="zh-CN" dirty="0" smtClean="0"/>
          </a:p>
          <a:p>
            <a:r>
              <a:rPr lang="zh-CN" altLang="en-US" dirty="0" smtClean="0"/>
              <a:t>近年来，固有免疫样淋巴细胞（</a:t>
            </a:r>
            <a:r>
              <a:rPr lang="en-US" altLang="zh-CN" dirty="0" smtClean="0"/>
              <a:t>B-1</a:t>
            </a:r>
            <a:r>
              <a:rPr lang="zh-CN" altLang="en-US" dirty="0" smtClean="0"/>
              <a:t>细胞、</a:t>
            </a:r>
            <a:r>
              <a:rPr lang="en-US" altLang="zh-CN" dirty="0" err="1" smtClean="0"/>
              <a:t>γδT</a:t>
            </a:r>
            <a:r>
              <a:rPr lang="zh-CN" altLang="en-US" dirty="0" smtClean="0"/>
              <a:t>细胞及</a:t>
            </a:r>
            <a:r>
              <a:rPr lang="en-US" altLang="zh-CN" dirty="0" smtClean="0"/>
              <a:t>NKT</a:t>
            </a:r>
            <a:r>
              <a:rPr lang="zh-CN" altLang="en-US" dirty="0" smtClean="0"/>
              <a:t>细胞）、粒细胞（中性粒细胞、嗜酸粒细胞及嗜碱粒细胞）及肥大细胞在抗感染、超敏反应及炎症损伤中的作用受到关注。</a:t>
            </a:r>
            <a:endParaRPr lang="zh-CN" altLang="en-US" dirty="0"/>
          </a:p>
        </p:txBody>
      </p:sp>
    </p:spTree>
    <p:extLst>
      <p:ext uri="{BB962C8B-B14F-4D97-AF65-F5344CB8AC3E}">
        <p14:creationId xmlns:p14="http://schemas.microsoft.com/office/powerpoint/2010/main" val="169761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779" y="164598"/>
            <a:ext cx="10515600" cy="1325563"/>
          </a:xfrm>
        </p:spPr>
        <p:txBody>
          <a:bodyPr/>
          <a:lstStyle/>
          <a:p>
            <a:r>
              <a:rPr lang="zh-CN" altLang="en-US" dirty="0" smtClean="0"/>
              <a:t>第九章</a:t>
            </a:r>
            <a:endParaRPr lang="zh-CN" altLang="en-US" dirty="0"/>
          </a:p>
        </p:txBody>
      </p:sp>
      <p:sp>
        <p:nvSpPr>
          <p:cNvPr id="3" name="内容占位符 2"/>
          <p:cNvSpPr>
            <a:spLocks noGrp="1"/>
          </p:cNvSpPr>
          <p:nvPr>
            <p:ph idx="1"/>
          </p:nvPr>
        </p:nvSpPr>
        <p:spPr>
          <a:xfrm>
            <a:off x="410410" y="1478046"/>
            <a:ext cx="11118273" cy="4810702"/>
          </a:xfrm>
        </p:spPr>
        <p:txBody>
          <a:bodyPr>
            <a:normAutofit/>
          </a:bodyPr>
          <a:lstStyle/>
          <a:p>
            <a:r>
              <a:rPr lang="en-US" altLang="zh-CN" sz="2400" b="1" dirty="0" smtClean="0">
                <a:solidFill>
                  <a:srgbClr val="0000FF"/>
                </a:solidFill>
              </a:rPr>
              <a:t>T</a:t>
            </a:r>
            <a:r>
              <a:rPr lang="zh-CN" altLang="en-US" sz="2400" b="1" dirty="0" smtClean="0">
                <a:solidFill>
                  <a:srgbClr val="0000FF"/>
                </a:solidFill>
              </a:rPr>
              <a:t>细胞、</a:t>
            </a:r>
            <a:r>
              <a:rPr lang="en-US" altLang="zh-CN" sz="2400" b="1" dirty="0" smtClean="0">
                <a:solidFill>
                  <a:srgbClr val="0000FF"/>
                </a:solidFill>
              </a:rPr>
              <a:t>B</a:t>
            </a:r>
            <a:r>
              <a:rPr lang="zh-CN" altLang="en-US" sz="2400" b="1" dirty="0" smtClean="0">
                <a:solidFill>
                  <a:srgbClr val="0000FF"/>
                </a:solidFill>
              </a:rPr>
              <a:t>细胞分别是介导细胞免疫和体液免疫效应的关键细胞</a:t>
            </a:r>
            <a:r>
              <a:rPr lang="zh-CN" altLang="en-US" sz="2400" dirty="0" smtClean="0"/>
              <a:t>，它们表达多种表面分子，是其活化和参与免疫细胞间相互作用的分子基础。例如</a:t>
            </a:r>
            <a:r>
              <a:rPr lang="zh-CN" altLang="en-US" sz="2400" dirty="0"/>
              <a:t>：</a:t>
            </a:r>
            <a:r>
              <a:rPr lang="en-US" altLang="zh-CN" sz="2400" dirty="0"/>
              <a:t>TCR</a:t>
            </a:r>
            <a:r>
              <a:rPr lang="zh-CN" altLang="en-US" sz="2400" dirty="0" smtClean="0"/>
              <a:t>识别特异性</a:t>
            </a:r>
            <a:r>
              <a:rPr lang="zh-CN" altLang="en-US" sz="2400" dirty="0"/>
              <a:t>抗原表位，由</a:t>
            </a:r>
            <a:r>
              <a:rPr lang="en-US" altLang="zh-CN" sz="2400" dirty="0" smtClean="0"/>
              <a:t>CD3</a:t>
            </a:r>
            <a:r>
              <a:rPr lang="zh-CN" altLang="en-US" sz="2400" dirty="0" smtClean="0"/>
              <a:t>向</a:t>
            </a:r>
            <a:r>
              <a:rPr lang="en-US" altLang="zh-CN" sz="2400" dirty="0"/>
              <a:t>T</a:t>
            </a:r>
            <a:r>
              <a:rPr lang="zh-CN" altLang="en-US" sz="2400" dirty="0"/>
              <a:t>细胞内传递识别信号</a:t>
            </a:r>
            <a:r>
              <a:rPr lang="zh-CN" altLang="en-US" sz="2400" dirty="0" smtClean="0"/>
              <a:t>；</a:t>
            </a:r>
            <a:r>
              <a:rPr lang="en-US" altLang="zh-CN" sz="2400" dirty="0" smtClean="0"/>
              <a:t>CD4</a:t>
            </a:r>
            <a:r>
              <a:rPr lang="zh-CN" altLang="en-US" sz="2400" dirty="0" smtClean="0"/>
              <a:t>／</a:t>
            </a:r>
            <a:r>
              <a:rPr lang="en-US" altLang="zh-CN" sz="2400" dirty="0" smtClean="0"/>
              <a:t>CD8</a:t>
            </a:r>
            <a:r>
              <a:rPr lang="zh-CN" altLang="en-US" sz="2400" dirty="0" smtClean="0"/>
              <a:t>是</a:t>
            </a:r>
            <a:r>
              <a:rPr lang="zh-CN" altLang="en-US" sz="2400" dirty="0"/>
              <a:t>启动</a:t>
            </a:r>
            <a:r>
              <a:rPr lang="en-US" altLang="zh-CN" sz="2400" dirty="0"/>
              <a:t>T </a:t>
            </a:r>
            <a:r>
              <a:rPr lang="zh-CN" altLang="en-US" sz="2400" dirty="0"/>
              <a:t>细胞活化第一信号的共受体</a:t>
            </a:r>
            <a:r>
              <a:rPr lang="zh-CN" altLang="en-US" sz="2400" dirty="0" smtClean="0"/>
              <a:t>；</a:t>
            </a:r>
            <a:r>
              <a:rPr lang="en-US" altLang="zh-CN" sz="2400" dirty="0" smtClean="0"/>
              <a:t>CD28</a:t>
            </a:r>
            <a:r>
              <a:rPr lang="zh-CN" altLang="en-US" sz="2400" dirty="0" smtClean="0"/>
              <a:t>／</a:t>
            </a:r>
            <a:r>
              <a:rPr lang="en-US" altLang="zh-CN" sz="2400" dirty="0" smtClean="0"/>
              <a:t>B7</a:t>
            </a:r>
            <a:r>
              <a:rPr lang="zh-CN" altLang="en-US" sz="2400" dirty="0" smtClean="0"/>
              <a:t>是</a:t>
            </a:r>
            <a:r>
              <a:rPr lang="zh-CN" altLang="en-US" sz="2400" dirty="0"/>
              <a:t>提供</a:t>
            </a:r>
            <a:r>
              <a:rPr lang="en-US" altLang="zh-CN" sz="2400" dirty="0"/>
              <a:t>T</a:t>
            </a:r>
            <a:r>
              <a:rPr lang="zh-CN" altLang="en-US" sz="2400" dirty="0"/>
              <a:t>细胞活化第二信号的最重要共</a:t>
            </a:r>
            <a:r>
              <a:rPr lang="zh-CN" altLang="en-US" sz="2400" dirty="0" smtClean="0"/>
              <a:t>刺激分子</a:t>
            </a:r>
            <a:r>
              <a:rPr lang="zh-CN" altLang="en-US" sz="2400" dirty="0"/>
              <a:t>对；</a:t>
            </a:r>
            <a:r>
              <a:rPr lang="en-US" altLang="zh-CN" sz="2400" dirty="0"/>
              <a:t>BCR</a:t>
            </a:r>
            <a:r>
              <a:rPr lang="zh-CN" altLang="en-US" sz="2400" dirty="0"/>
              <a:t>识别特异性抗原表位，由</a:t>
            </a:r>
            <a:r>
              <a:rPr lang="en-US" altLang="zh-CN" sz="2400" dirty="0"/>
              <a:t>Igα</a:t>
            </a:r>
            <a:r>
              <a:rPr lang="zh-CN" altLang="en-US" sz="2400" dirty="0"/>
              <a:t>／</a:t>
            </a:r>
            <a:r>
              <a:rPr lang="en-US" altLang="zh-CN" sz="2400" dirty="0"/>
              <a:t>Igβ</a:t>
            </a:r>
            <a:r>
              <a:rPr lang="zh-CN" altLang="en-US" sz="2400" dirty="0"/>
              <a:t>分子</a:t>
            </a:r>
            <a:r>
              <a:rPr lang="zh-CN" altLang="en-US" sz="2400" dirty="0" smtClean="0"/>
              <a:t>向</a:t>
            </a:r>
            <a:r>
              <a:rPr lang="en-US" altLang="zh-CN" sz="2400" dirty="0" smtClean="0"/>
              <a:t>B</a:t>
            </a:r>
            <a:r>
              <a:rPr lang="zh-CN" altLang="en-US" sz="2400" dirty="0"/>
              <a:t>细胞内传递识别信号</a:t>
            </a:r>
            <a:r>
              <a:rPr lang="zh-CN" altLang="en-US" sz="2400" dirty="0" smtClean="0"/>
              <a:t>；</a:t>
            </a:r>
            <a:r>
              <a:rPr lang="en-US" altLang="zh-CN" sz="2400" dirty="0" smtClean="0"/>
              <a:t>CD19</a:t>
            </a:r>
            <a:r>
              <a:rPr lang="zh-CN" altLang="en-US" sz="2400" dirty="0" smtClean="0"/>
              <a:t>／</a:t>
            </a:r>
            <a:r>
              <a:rPr lang="en-US" altLang="zh-CN" sz="2400" dirty="0" smtClean="0"/>
              <a:t>CD21</a:t>
            </a:r>
            <a:r>
              <a:rPr lang="zh-CN" altLang="en-US" sz="2400" dirty="0" smtClean="0"/>
              <a:t>／</a:t>
            </a:r>
            <a:r>
              <a:rPr lang="en-US" altLang="zh-CN" sz="2400" dirty="0" smtClean="0"/>
              <a:t>CD81</a:t>
            </a:r>
            <a:r>
              <a:rPr lang="zh-CN" altLang="en-US" sz="2400" dirty="0" smtClean="0"/>
              <a:t>组成</a:t>
            </a:r>
            <a:r>
              <a:rPr lang="en-US" altLang="zh-CN" sz="2400" dirty="0" smtClean="0"/>
              <a:t>BCR</a:t>
            </a:r>
            <a:r>
              <a:rPr lang="zh-CN" altLang="en-US" sz="2400" dirty="0" smtClean="0"/>
              <a:t>共</a:t>
            </a:r>
            <a:r>
              <a:rPr lang="zh-CN" altLang="en-US" sz="2400" dirty="0"/>
              <a:t>受体复合物，参与</a:t>
            </a:r>
            <a:r>
              <a:rPr lang="en-US" altLang="zh-CN" sz="2400" dirty="0"/>
              <a:t>B</a:t>
            </a:r>
            <a:r>
              <a:rPr lang="zh-CN" altLang="en-US" sz="2400" dirty="0"/>
              <a:t>细胞第一活化信号形成</a:t>
            </a:r>
            <a:r>
              <a:rPr lang="zh-CN" altLang="en-US" sz="2400" dirty="0" smtClean="0"/>
              <a:t>；</a:t>
            </a:r>
            <a:r>
              <a:rPr lang="en-US" altLang="zh-CN" sz="2400" dirty="0" smtClean="0"/>
              <a:t>CD40</a:t>
            </a:r>
            <a:r>
              <a:rPr lang="zh-CN" altLang="en-US" sz="2400" dirty="0" smtClean="0"/>
              <a:t>／</a:t>
            </a:r>
            <a:r>
              <a:rPr lang="en-US" altLang="zh-CN" sz="2400" dirty="0" smtClean="0"/>
              <a:t>CD40L</a:t>
            </a:r>
            <a:r>
              <a:rPr lang="zh-CN" altLang="en-US" sz="2400" dirty="0"/>
              <a:t>是提供</a:t>
            </a:r>
            <a:r>
              <a:rPr lang="en-US" altLang="zh-CN" sz="2400" dirty="0"/>
              <a:t>B</a:t>
            </a:r>
            <a:r>
              <a:rPr lang="zh-CN" altLang="en-US" sz="2400" dirty="0"/>
              <a:t>细胞活化第二信号的最重要共刺激</a:t>
            </a:r>
            <a:r>
              <a:rPr lang="zh-CN" altLang="en-US" sz="2400" dirty="0" smtClean="0"/>
              <a:t>分子</a:t>
            </a:r>
            <a:r>
              <a:rPr lang="zh-CN" altLang="en-US" sz="2400" dirty="0"/>
              <a:t>对</a:t>
            </a:r>
            <a:r>
              <a:rPr lang="zh-CN" altLang="en-US" sz="2400" dirty="0" smtClean="0"/>
              <a:t>。</a:t>
            </a:r>
            <a:r>
              <a:rPr lang="en-US" altLang="zh-CN" sz="2400" dirty="0"/>
              <a:t>T</a:t>
            </a:r>
            <a:r>
              <a:rPr lang="zh-CN" altLang="en-US" sz="2400" dirty="0"/>
              <a:t>细胞可分为不同亚群，例如：按</a:t>
            </a:r>
            <a:r>
              <a:rPr lang="en-US" altLang="zh-CN" sz="2400" dirty="0"/>
              <a:t>TCR</a:t>
            </a:r>
            <a:r>
              <a:rPr lang="zh-CN" altLang="en-US" sz="2400" dirty="0"/>
              <a:t>二肽链</a:t>
            </a:r>
            <a:r>
              <a:rPr lang="zh-CN" altLang="en-US" sz="2400" dirty="0" smtClean="0"/>
              <a:t>组成</a:t>
            </a:r>
            <a:r>
              <a:rPr lang="zh-CN" altLang="en-US" sz="2400" dirty="0"/>
              <a:t>而分为</a:t>
            </a:r>
            <a:r>
              <a:rPr lang="en-US" altLang="zh-CN" sz="2400" dirty="0"/>
              <a:t>αβT</a:t>
            </a:r>
            <a:r>
              <a:rPr lang="zh-CN" altLang="en-US" sz="2400" dirty="0"/>
              <a:t>细胞和</a:t>
            </a:r>
            <a:r>
              <a:rPr lang="en-US" altLang="zh-CN" sz="2400" dirty="0" err="1"/>
              <a:t>γδT</a:t>
            </a:r>
            <a:r>
              <a:rPr lang="zh-CN" altLang="en-US" sz="2400" dirty="0"/>
              <a:t>细胞；按</a:t>
            </a:r>
            <a:r>
              <a:rPr lang="en-US" altLang="zh-CN" sz="2400" dirty="0"/>
              <a:t>T</a:t>
            </a:r>
            <a:r>
              <a:rPr lang="zh-CN" altLang="en-US" sz="2400" dirty="0"/>
              <a:t>细胞分化状态</a:t>
            </a:r>
            <a:r>
              <a:rPr lang="zh-CN" altLang="en-US" sz="2400" dirty="0" smtClean="0"/>
              <a:t>、表型</a:t>
            </a:r>
            <a:r>
              <a:rPr lang="zh-CN" altLang="en-US" sz="2400" dirty="0"/>
              <a:t>及功能而分为初始、效应和记忆性</a:t>
            </a:r>
            <a:r>
              <a:rPr lang="en-US" altLang="zh-CN" sz="2400" dirty="0"/>
              <a:t>T</a:t>
            </a:r>
            <a:r>
              <a:rPr lang="zh-CN" altLang="en-US" sz="2400" dirty="0"/>
              <a:t>细胞；按</a:t>
            </a:r>
            <a:r>
              <a:rPr lang="en-US" altLang="zh-CN" sz="2400" dirty="0" smtClean="0"/>
              <a:t>CD</a:t>
            </a:r>
            <a:r>
              <a:rPr lang="en-US" altLang="zh-CN" sz="2400" dirty="0"/>
              <a:t>4</a:t>
            </a:r>
            <a:r>
              <a:rPr lang="zh-CN" altLang="en-US" sz="2400" dirty="0" smtClean="0"/>
              <a:t>或</a:t>
            </a:r>
            <a:r>
              <a:rPr lang="en-US" altLang="zh-CN" sz="2400" dirty="0" smtClean="0"/>
              <a:t>CD8</a:t>
            </a:r>
            <a:r>
              <a:rPr lang="zh-CN" altLang="en-US" sz="2400" dirty="0" smtClean="0"/>
              <a:t>表型</a:t>
            </a:r>
            <a:r>
              <a:rPr lang="zh-CN" altLang="en-US" sz="2400" dirty="0"/>
              <a:t>而分为</a:t>
            </a:r>
            <a:r>
              <a:rPr lang="en-US" altLang="zh-CN" sz="2400" dirty="0" smtClean="0"/>
              <a:t>CD4</a:t>
            </a:r>
            <a:r>
              <a:rPr lang="zh-CN" altLang="en-US" sz="2400" dirty="0" smtClean="0"/>
              <a:t>＋</a:t>
            </a:r>
            <a:r>
              <a:rPr lang="en-US" altLang="zh-CN" sz="2400" dirty="0"/>
              <a:t>T</a:t>
            </a:r>
            <a:r>
              <a:rPr lang="zh-CN" altLang="en-US" sz="2400" dirty="0"/>
              <a:t>细胞和</a:t>
            </a:r>
            <a:r>
              <a:rPr lang="en-US" altLang="zh-CN" sz="2400" dirty="0" smtClean="0"/>
              <a:t>CD</a:t>
            </a:r>
            <a:r>
              <a:rPr lang="en-US" altLang="zh-CN" sz="2400" dirty="0"/>
              <a:t>8</a:t>
            </a:r>
            <a:r>
              <a:rPr lang="zh-CN" altLang="en-US" sz="2400" dirty="0" smtClean="0"/>
              <a:t>＋</a:t>
            </a:r>
            <a:r>
              <a:rPr lang="en-US" altLang="zh-CN" sz="2400" dirty="0" smtClean="0"/>
              <a:t>T</a:t>
            </a:r>
            <a:r>
              <a:rPr lang="zh-CN" altLang="en-US" sz="2400" dirty="0"/>
              <a:t>细胞；按</a:t>
            </a:r>
            <a:r>
              <a:rPr lang="zh-CN" altLang="en-US" sz="2400" dirty="0" smtClean="0"/>
              <a:t>功能</a:t>
            </a:r>
            <a:r>
              <a:rPr lang="zh-CN" altLang="en-US" sz="2400" dirty="0"/>
              <a:t>特征而分为辅助性</a:t>
            </a:r>
            <a:r>
              <a:rPr lang="en-US" altLang="zh-CN" sz="2400" dirty="0"/>
              <a:t>T</a:t>
            </a:r>
            <a:r>
              <a:rPr lang="zh-CN" altLang="en-US" sz="2400" dirty="0"/>
              <a:t>细胞、细胞毒性</a:t>
            </a:r>
            <a:r>
              <a:rPr lang="en-US" altLang="zh-CN" sz="2400" dirty="0"/>
              <a:t>T</a:t>
            </a:r>
            <a:r>
              <a:rPr lang="zh-CN" altLang="en-US" sz="2400" dirty="0"/>
              <a:t>细胞和调节性</a:t>
            </a:r>
            <a:r>
              <a:rPr lang="en-US" altLang="zh-CN" sz="2400" dirty="0"/>
              <a:t>T</a:t>
            </a:r>
            <a:r>
              <a:rPr lang="zh-CN" altLang="en-US" sz="2400" dirty="0"/>
              <a:t>细胞。另外，</a:t>
            </a:r>
            <a:r>
              <a:rPr lang="en-US" altLang="zh-CN" sz="2400" dirty="0" smtClean="0"/>
              <a:t>CD</a:t>
            </a:r>
            <a:r>
              <a:rPr lang="en-US" altLang="zh-CN" sz="2400" dirty="0"/>
              <a:t>4</a:t>
            </a:r>
            <a:r>
              <a:rPr lang="zh-CN" altLang="en-US" sz="2400" dirty="0" smtClean="0"/>
              <a:t>＋</a:t>
            </a:r>
            <a:r>
              <a:rPr lang="en-US" altLang="zh-CN" sz="2400" dirty="0" err="1" smtClean="0"/>
              <a:t>Th</a:t>
            </a:r>
            <a:r>
              <a:rPr lang="zh-CN" altLang="en-US" sz="2400" dirty="0"/>
              <a:t>细胞在不同微环境中可分化为不同的功能亚群，如</a:t>
            </a:r>
            <a:r>
              <a:rPr lang="en-US" altLang="zh-CN" sz="2400" dirty="0" smtClean="0"/>
              <a:t>Th1</a:t>
            </a:r>
            <a:r>
              <a:rPr lang="zh-CN" altLang="en-US" sz="2400" dirty="0" smtClean="0"/>
              <a:t>、</a:t>
            </a:r>
            <a:r>
              <a:rPr lang="en-US" altLang="zh-CN" sz="2400" dirty="0" smtClean="0"/>
              <a:t>Th2</a:t>
            </a:r>
            <a:r>
              <a:rPr lang="zh-CN" altLang="en-US" sz="2400" dirty="0" smtClean="0"/>
              <a:t>、</a:t>
            </a:r>
            <a:r>
              <a:rPr lang="en-US" altLang="zh-CN" sz="2400" dirty="0" smtClean="0"/>
              <a:t>Th17</a:t>
            </a:r>
            <a:r>
              <a:rPr lang="zh-CN" altLang="en-US" sz="2400" dirty="0" smtClean="0"/>
              <a:t>、</a:t>
            </a:r>
            <a:r>
              <a:rPr lang="en-US" altLang="zh-CN" sz="2400" dirty="0" err="1"/>
              <a:t>Tfh</a:t>
            </a:r>
            <a:r>
              <a:rPr lang="zh-CN" altLang="en-US" sz="2400" dirty="0"/>
              <a:t>等</a:t>
            </a:r>
            <a:endParaRPr lang="zh-CN" altLang="en-US" sz="2400" dirty="0" smtClean="0"/>
          </a:p>
          <a:p>
            <a:pPr marL="0" indent="0">
              <a:buNone/>
            </a:pPr>
            <a:endParaRPr lang="zh-CN" altLang="en-US" sz="2400" dirty="0" smtClean="0"/>
          </a:p>
          <a:p>
            <a:endParaRPr lang="zh-CN" altLang="en-US" dirty="0"/>
          </a:p>
          <a:p>
            <a:endParaRPr lang="en-US" altLang="zh-CN" dirty="0" smtClean="0"/>
          </a:p>
          <a:p>
            <a:pPr marL="0" indent="0">
              <a:buNone/>
            </a:pPr>
            <a:endParaRPr lang="zh-CN" altLang="en-US" dirty="0"/>
          </a:p>
        </p:txBody>
      </p:sp>
    </p:spTree>
    <p:extLst>
      <p:ext uri="{BB962C8B-B14F-4D97-AF65-F5344CB8AC3E}">
        <p14:creationId xmlns:p14="http://schemas.microsoft.com/office/powerpoint/2010/main" val="760406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9989" y="124493"/>
            <a:ext cx="10515600" cy="1325563"/>
          </a:xfrm>
        </p:spPr>
        <p:txBody>
          <a:bodyPr/>
          <a:lstStyle/>
          <a:p>
            <a:r>
              <a:rPr lang="zh-CN" altLang="en-US" dirty="0" smtClean="0"/>
              <a:t>第十章</a:t>
            </a:r>
            <a:endParaRPr lang="zh-CN" altLang="en-US" dirty="0"/>
          </a:p>
        </p:txBody>
      </p:sp>
      <p:sp>
        <p:nvSpPr>
          <p:cNvPr id="3" name="内容占位符 2"/>
          <p:cNvSpPr>
            <a:spLocks noGrp="1"/>
          </p:cNvSpPr>
          <p:nvPr>
            <p:ph idx="1"/>
          </p:nvPr>
        </p:nvSpPr>
        <p:spPr>
          <a:xfrm>
            <a:off x="691147" y="1558256"/>
            <a:ext cx="10515600" cy="4351338"/>
          </a:xfrm>
        </p:spPr>
        <p:txBody>
          <a:bodyPr>
            <a:normAutofit fontScale="92500"/>
          </a:bodyPr>
          <a:lstStyle/>
          <a:p>
            <a:r>
              <a:rPr lang="en-US" altLang="zh-CN" sz="2400" dirty="0"/>
              <a:t>T</a:t>
            </a:r>
            <a:r>
              <a:rPr lang="zh-CN" altLang="en-US" sz="2400" dirty="0"/>
              <a:t>细胞介导的细胞免疫应答涉及十分复杂的</a:t>
            </a:r>
            <a:r>
              <a:rPr lang="zh-CN" altLang="en-US" sz="2400" dirty="0" smtClean="0"/>
              <a:t>过程</a:t>
            </a:r>
            <a:r>
              <a:rPr lang="zh-CN" altLang="en-US" sz="2400" dirty="0"/>
              <a:t>。</a:t>
            </a:r>
            <a:r>
              <a:rPr lang="en-US" altLang="zh-CN" sz="2400" dirty="0"/>
              <a:t>T</a:t>
            </a:r>
            <a:r>
              <a:rPr lang="zh-CN" altLang="en-US" sz="2400" dirty="0"/>
              <a:t>细胞必须识别由</a:t>
            </a:r>
            <a:r>
              <a:rPr lang="en-US" altLang="zh-CN" sz="2400" dirty="0"/>
              <a:t>APC</a:t>
            </a:r>
            <a:r>
              <a:rPr lang="zh-CN" altLang="en-US" sz="2400" dirty="0"/>
              <a:t>提呈的抗原：内源性</a:t>
            </a:r>
            <a:r>
              <a:rPr lang="zh-CN" altLang="en-US" sz="2400" dirty="0" smtClean="0"/>
              <a:t>蛋白抗原</a:t>
            </a:r>
            <a:r>
              <a:rPr lang="zh-CN" altLang="en-US" sz="2400" dirty="0"/>
              <a:t>通常循胞质溶胶</a:t>
            </a:r>
            <a:r>
              <a:rPr lang="zh-CN" altLang="en-US" sz="2400" dirty="0" smtClean="0"/>
              <a:t>途径（</a:t>
            </a:r>
            <a:r>
              <a:rPr lang="en-US" altLang="zh-CN" sz="2400" dirty="0"/>
              <a:t>MHC Ⅰ</a:t>
            </a:r>
            <a:r>
              <a:rPr lang="zh-CN" altLang="en-US" sz="2400" dirty="0"/>
              <a:t>类分子途径）被</a:t>
            </a:r>
            <a:r>
              <a:rPr lang="zh-CN" altLang="en-US" sz="2400" dirty="0" smtClean="0"/>
              <a:t>提呈</a:t>
            </a:r>
            <a:r>
              <a:rPr lang="zh-CN" altLang="en-US" sz="2400" dirty="0"/>
              <a:t>：外源性蛋白抗原通常循溶酶体途径（</a:t>
            </a:r>
            <a:r>
              <a:rPr lang="en-US" altLang="zh-CN" sz="2400" dirty="0"/>
              <a:t>MHC Ⅱ</a:t>
            </a:r>
            <a:r>
              <a:rPr lang="zh-CN" altLang="en-US" sz="2400" dirty="0"/>
              <a:t>类</a:t>
            </a:r>
            <a:r>
              <a:rPr lang="zh-CN" altLang="en-US" sz="2400" dirty="0" smtClean="0"/>
              <a:t>分子</a:t>
            </a:r>
            <a:r>
              <a:rPr lang="zh-CN" altLang="en-US" sz="2400" dirty="0"/>
              <a:t>途径）被提呈；糖脂类抗原循</a:t>
            </a:r>
            <a:r>
              <a:rPr lang="en-US" altLang="zh-CN" sz="2400" dirty="0" smtClean="0"/>
              <a:t>CD1</a:t>
            </a:r>
            <a:r>
              <a:rPr lang="zh-CN" altLang="en-US" sz="2400" dirty="0" smtClean="0"/>
              <a:t>分子</a:t>
            </a:r>
            <a:r>
              <a:rPr lang="zh-CN" altLang="en-US" sz="2400" dirty="0"/>
              <a:t>途径被提呈</a:t>
            </a:r>
            <a:r>
              <a:rPr lang="zh-CN" altLang="en-US" sz="2400" dirty="0" smtClean="0"/>
              <a:t>；另外</a:t>
            </a:r>
            <a:r>
              <a:rPr lang="zh-CN" altLang="en-US" sz="2400" dirty="0"/>
              <a:t>，内、外源性抗原均可循交叉提呈途径被提呈</a:t>
            </a:r>
            <a:r>
              <a:rPr lang="zh-CN" altLang="en-US" sz="2400" dirty="0" smtClean="0"/>
              <a:t>。</a:t>
            </a:r>
            <a:endParaRPr lang="en-US" altLang="zh-CN" sz="2400" dirty="0" smtClean="0"/>
          </a:p>
          <a:p>
            <a:r>
              <a:rPr lang="en-US" altLang="zh-CN" sz="2400" dirty="0" smtClean="0"/>
              <a:t>T</a:t>
            </a:r>
            <a:r>
              <a:rPr lang="zh-CN" altLang="en-US" sz="2400" dirty="0" smtClean="0"/>
              <a:t>细胞活化</a:t>
            </a:r>
            <a:r>
              <a:rPr lang="zh-CN" altLang="en-US" sz="2400" dirty="0"/>
              <a:t>有赖于两个激活信号：①</a:t>
            </a:r>
            <a:r>
              <a:rPr lang="en-US" altLang="zh-CN" sz="2400" dirty="0"/>
              <a:t>TCR</a:t>
            </a:r>
            <a:r>
              <a:rPr lang="zh-CN" altLang="en-US" sz="2400" dirty="0" smtClean="0"/>
              <a:t>识别</a:t>
            </a:r>
            <a:r>
              <a:rPr lang="en-US" altLang="zh-CN" sz="2400" dirty="0" err="1" smtClean="0"/>
              <a:t>pMHC</a:t>
            </a:r>
            <a:r>
              <a:rPr lang="zh-CN" altLang="en-US" sz="2400" dirty="0"/>
              <a:t>，提供第一信号，该信号由</a:t>
            </a:r>
            <a:r>
              <a:rPr lang="en-US" altLang="zh-CN" sz="2400" dirty="0" smtClean="0"/>
              <a:t>CD3</a:t>
            </a:r>
            <a:r>
              <a:rPr lang="zh-CN" altLang="en-US" sz="2400" dirty="0" smtClean="0"/>
              <a:t> </a:t>
            </a:r>
            <a:r>
              <a:rPr lang="zh-CN" altLang="en-US" sz="2400" dirty="0"/>
              <a:t>分子转导</a:t>
            </a:r>
            <a:r>
              <a:rPr lang="zh-CN" altLang="en-US" sz="2400" dirty="0" smtClean="0"/>
              <a:t>；②</a:t>
            </a:r>
            <a:r>
              <a:rPr lang="en-US" altLang="zh-CN" sz="2400" dirty="0"/>
              <a:t>APC</a:t>
            </a:r>
            <a:r>
              <a:rPr lang="zh-CN" altLang="en-US" sz="2400" dirty="0"/>
              <a:t>和</a:t>
            </a:r>
            <a:r>
              <a:rPr lang="en-US" altLang="zh-CN" sz="2400" dirty="0"/>
              <a:t>T</a:t>
            </a:r>
            <a:r>
              <a:rPr lang="zh-CN" altLang="en-US" sz="2400" dirty="0"/>
              <a:t>细胞表面多种共刺激分子相互作用提供</a:t>
            </a:r>
            <a:r>
              <a:rPr lang="zh-CN" altLang="en-US" sz="2400" dirty="0" smtClean="0"/>
              <a:t>第二</a:t>
            </a:r>
            <a:r>
              <a:rPr lang="zh-CN" altLang="en-US" sz="2400" dirty="0"/>
              <a:t>信号。此外，</a:t>
            </a:r>
            <a:r>
              <a:rPr lang="en-US" altLang="zh-CN" sz="2400" dirty="0"/>
              <a:t>APC</a:t>
            </a:r>
            <a:r>
              <a:rPr lang="zh-CN" altLang="en-US" sz="2400" dirty="0"/>
              <a:t>与</a:t>
            </a:r>
            <a:r>
              <a:rPr lang="en-US" altLang="zh-CN" sz="2400" dirty="0"/>
              <a:t>T</a:t>
            </a:r>
            <a:r>
              <a:rPr lang="zh-CN" altLang="en-US" sz="2400" dirty="0"/>
              <a:t>细胞所产生多种细胞因子</a:t>
            </a:r>
            <a:r>
              <a:rPr lang="zh-CN" altLang="en-US" sz="2400" dirty="0" smtClean="0"/>
              <a:t>也参与</a:t>
            </a:r>
            <a:r>
              <a:rPr lang="en-US" altLang="zh-CN" sz="2400" dirty="0"/>
              <a:t>T</a:t>
            </a:r>
            <a:r>
              <a:rPr lang="zh-CN" altLang="en-US" sz="2400" dirty="0"/>
              <a:t>细胞活化、增殖和分化（亦称为第三信号</a:t>
            </a:r>
            <a:r>
              <a:rPr lang="zh-CN" altLang="en-US" sz="2400" dirty="0" smtClean="0"/>
              <a:t>）</a:t>
            </a:r>
            <a:endParaRPr lang="en-US" altLang="zh-CN" sz="2400" dirty="0" smtClean="0"/>
          </a:p>
          <a:p>
            <a:r>
              <a:rPr lang="en-US" altLang="zh-CN" sz="2400" dirty="0"/>
              <a:t>T</a:t>
            </a:r>
            <a:r>
              <a:rPr lang="zh-CN" altLang="en-US" sz="2400" dirty="0"/>
              <a:t>细胞具有重要的生物学作用，例如：①</a:t>
            </a:r>
            <a:r>
              <a:rPr lang="en-US" altLang="zh-CN" sz="2400" dirty="0" smtClean="0"/>
              <a:t>CD</a:t>
            </a:r>
            <a:r>
              <a:rPr lang="en-US" altLang="zh-CN" sz="2400" dirty="0"/>
              <a:t>8</a:t>
            </a:r>
            <a:r>
              <a:rPr lang="zh-CN" altLang="en-US" sz="2400" dirty="0" smtClean="0"/>
              <a:t>＋</a:t>
            </a:r>
            <a:r>
              <a:rPr lang="en-US" altLang="zh-CN" sz="2400" dirty="0" smtClean="0"/>
              <a:t>T</a:t>
            </a:r>
            <a:r>
              <a:rPr lang="zh-CN" altLang="en-US" sz="2400" dirty="0" smtClean="0"/>
              <a:t>细胞</a:t>
            </a:r>
            <a:r>
              <a:rPr lang="zh-CN" altLang="en-US" sz="2400" dirty="0"/>
              <a:t>通过</a:t>
            </a:r>
            <a:r>
              <a:rPr lang="en-US" altLang="zh-CN" sz="2400" dirty="0" err="1"/>
              <a:t>Th</a:t>
            </a:r>
            <a:r>
              <a:rPr lang="zh-CN" altLang="en-US" sz="2400" dirty="0"/>
              <a:t>细胞依赖和非依赖方式被激活、增殖并</a:t>
            </a:r>
            <a:r>
              <a:rPr lang="zh-CN" altLang="en-US" sz="2400" dirty="0" smtClean="0"/>
              <a:t>分化</a:t>
            </a:r>
            <a:r>
              <a:rPr lang="zh-CN" altLang="en-US" sz="2400" dirty="0"/>
              <a:t>为</a:t>
            </a:r>
            <a:r>
              <a:rPr lang="en-US" altLang="zh-CN" sz="2400" dirty="0"/>
              <a:t>CTL</a:t>
            </a:r>
            <a:r>
              <a:rPr lang="zh-CN" altLang="en-US" sz="2400" dirty="0"/>
              <a:t>，借助穿孔</a:t>
            </a:r>
            <a:r>
              <a:rPr lang="zh-CN" altLang="en-US" sz="2400" dirty="0" smtClean="0"/>
              <a:t>素</a:t>
            </a:r>
            <a:r>
              <a:rPr lang="en-US" altLang="zh-CN" sz="2400" dirty="0" smtClean="0"/>
              <a:t>/</a:t>
            </a:r>
            <a:r>
              <a:rPr lang="zh-CN" altLang="en-US" sz="2400" dirty="0" smtClean="0"/>
              <a:t>颗粒</a:t>
            </a:r>
            <a:r>
              <a:rPr lang="zh-CN" altLang="en-US" sz="2400" dirty="0"/>
              <a:t>酶途径和死亡</a:t>
            </a:r>
            <a:r>
              <a:rPr lang="zh-CN" altLang="en-US" sz="2400" dirty="0" smtClean="0"/>
              <a:t>受体</a:t>
            </a:r>
            <a:r>
              <a:rPr lang="en-US" altLang="zh-CN" sz="2400" dirty="0" smtClean="0"/>
              <a:t>(</a:t>
            </a:r>
            <a:r>
              <a:rPr lang="en-US" altLang="zh-CN" sz="2400" dirty="0" err="1" smtClean="0"/>
              <a:t>Fas</a:t>
            </a:r>
            <a:r>
              <a:rPr lang="en-US" altLang="zh-CN" sz="2400" dirty="0" smtClean="0"/>
              <a:t>/</a:t>
            </a:r>
            <a:r>
              <a:rPr lang="en-US" altLang="zh-CN" sz="2400" dirty="0" err="1" smtClean="0"/>
              <a:t>FasL</a:t>
            </a:r>
            <a:r>
              <a:rPr lang="zh-CN" altLang="en-US" sz="2400" dirty="0" smtClean="0"/>
              <a:t>，</a:t>
            </a:r>
            <a:r>
              <a:rPr lang="en-US" altLang="zh-CN" sz="2400" dirty="0" smtClean="0"/>
              <a:t>TNF/TNFR)</a:t>
            </a:r>
            <a:r>
              <a:rPr lang="zh-CN" altLang="en-US" sz="2400" dirty="0" smtClean="0"/>
              <a:t>途径发挥特异性杀伤效应；②</a:t>
            </a:r>
            <a:r>
              <a:rPr lang="en-US" altLang="zh-CN" sz="2400" dirty="0" smtClean="0"/>
              <a:t>Th1</a:t>
            </a:r>
            <a:r>
              <a:rPr lang="zh-CN" altLang="en-US" sz="2400" dirty="0" smtClean="0"/>
              <a:t>细胞可活化巨噬细胞并辅助</a:t>
            </a:r>
            <a:r>
              <a:rPr lang="en-US" altLang="zh-CN" sz="2400" dirty="0" smtClean="0"/>
              <a:t>CD8+T</a:t>
            </a:r>
            <a:r>
              <a:rPr lang="zh-CN" altLang="en-US" sz="2400" dirty="0" smtClean="0"/>
              <a:t>活化增殖和分化为</a:t>
            </a:r>
            <a:r>
              <a:rPr lang="en-US" altLang="zh-CN" sz="2400" dirty="0" smtClean="0"/>
              <a:t>CTL</a:t>
            </a:r>
            <a:r>
              <a:rPr lang="zh-CN" altLang="en-US" sz="2400" dirty="0" smtClean="0"/>
              <a:t>，在诱导迟发型超敏反应性炎症中发挥重要作用。</a:t>
            </a:r>
            <a:endParaRPr lang="zh-CN" altLang="en-US" sz="2400" dirty="0"/>
          </a:p>
        </p:txBody>
      </p:sp>
    </p:spTree>
    <p:extLst>
      <p:ext uri="{BB962C8B-B14F-4D97-AF65-F5344CB8AC3E}">
        <p14:creationId xmlns:p14="http://schemas.microsoft.com/office/powerpoint/2010/main" val="2004317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4726" y="177967"/>
            <a:ext cx="10515600" cy="1325563"/>
          </a:xfrm>
        </p:spPr>
        <p:txBody>
          <a:bodyPr/>
          <a:lstStyle/>
          <a:p>
            <a:r>
              <a:rPr lang="zh-CN" altLang="en-US" dirty="0" smtClean="0"/>
              <a:t>第十一章</a:t>
            </a:r>
            <a:endParaRPr lang="zh-CN" altLang="en-US" dirty="0"/>
          </a:p>
        </p:txBody>
      </p:sp>
      <p:sp>
        <p:nvSpPr>
          <p:cNvPr id="3" name="内容占位符 2"/>
          <p:cNvSpPr>
            <a:spLocks noGrp="1"/>
          </p:cNvSpPr>
          <p:nvPr>
            <p:ph idx="1"/>
          </p:nvPr>
        </p:nvSpPr>
        <p:spPr/>
        <p:txBody>
          <a:bodyPr>
            <a:normAutofit/>
          </a:bodyPr>
          <a:lstStyle/>
          <a:p>
            <a:r>
              <a:rPr lang="zh-CN" altLang="en-US" sz="2400" b="1" dirty="0">
                <a:solidFill>
                  <a:srgbClr val="0000FF"/>
                </a:solidFill>
              </a:rPr>
              <a:t>机体针对</a:t>
            </a:r>
            <a:r>
              <a:rPr lang="en-US" altLang="zh-CN" sz="2400" b="1" dirty="0">
                <a:solidFill>
                  <a:srgbClr val="0000FF"/>
                </a:solidFill>
              </a:rPr>
              <a:t>TD</a:t>
            </a:r>
            <a:r>
              <a:rPr lang="zh-CN" altLang="en-US" sz="2400" b="1" dirty="0">
                <a:solidFill>
                  <a:srgbClr val="0000FF"/>
                </a:solidFill>
              </a:rPr>
              <a:t>抗原产生体液免疫应答涉及</a:t>
            </a:r>
            <a:r>
              <a:rPr lang="en-US" altLang="zh-CN" sz="2400" b="1" dirty="0">
                <a:solidFill>
                  <a:srgbClr val="0000FF"/>
                </a:solidFill>
              </a:rPr>
              <a:t>B</a:t>
            </a:r>
            <a:r>
              <a:rPr lang="zh-CN" altLang="en-US" sz="2400" b="1" dirty="0" smtClean="0">
                <a:solidFill>
                  <a:srgbClr val="0000FF"/>
                </a:solidFill>
              </a:rPr>
              <a:t>细胞和</a:t>
            </a:r>
            <a:r>
              <a:rPr lang="en-US" altLang="zh-CN" sz="2400" b="1" dirty="0" err="1">
                <a:solidFill>
                  <a:srgbClr val="0000FF"/>
                </a:solidFill>
              </a:rPr>
              <a:t>Th</a:t>
            </a:r>
            <a:r>
              <a:rPr lang="zh-CN" altLang="en-US" sz="2400" b="1" dirty="0">
                <a:solidFill>
                  <a:srgbClr val="0000FF"/>
                </a:solidFill>
              </a:rPr>
              <a:t>细胞间复杂的相互作用，其过程与机制为</a:t>
            </a:r>
            <a:r>
              <a:rPr lang="zh-CN" altLang="en-US" sz="2400" dirty="0"/>
              <a:t>：①</a:t>
            </a:r>
            <a:r>
              <a:rPr lang="en-US" altLang="zh-CN" sz="2400" dirty="0" smtClean="0"/>
              <a:t>B</a:t>
            </a:r>
            <a:r>
              <a:rPr lang="zh-CN" altLang="en-US" sz="2400" dirty="0" smtClean="0"/>
              <a:t>细胞</a:t>
            </a:r>
            <a:r>
              <a:rPr lang="en-US" altLang="zh-CN" sz="2400" dirty="0"/>
              <a:t>BCR</a:t>
            </a:r>
            <a:r>
              <a:rPr lang="zh-CN" altLang="en-US" sz="2400" dirty="0"/>
              <a:t>直接识别抗原</a:t>
            </a:r>
            <a:r>
              <a:rPr lang="en-US" altLang="zh-CN" sz="2400" dirty="0"/>
              <a:t>B</a:t>
            </a:r>
            <a:r>
              <a:rPr lang="zh-CN" altLang="en-US" sz="2400" dirty="0"/>
              <a:t>细胞表位，由</a:t>
            </a:r>
            <a:r>
              <a:rPr lang="en-US" altLang="zh-CN" sz="2400" dirty="0"/>
              <a:t>Igα</a:t>
            </a:r>
            <a:r>
              <a:rPr lang="zh-CN" altLang="en-US" sz="2400" dirty="0"/>
              <a:t>／</a:t>
            </a:r>
            <a:r>
              <a:rPr lang="en-US" altLang="zh-CN" sz="2400" dirty="0"/>
              <a:t>Igβ</a:t>
            </a:r>
            <a:r>
              <a:rPr lang="zh-CN" altLang="en-US" sz="2400" dirty="0" smtClean="0"/>
              <a:t>传递活化</a:t>
            </a:r>
            <a:r>
              <a:rPr lang="zh-CN" altLang="en-US" sz="2400" dirty="0"/>
              <a:t>信号（第一信号），</a:t>
            </a:r>
            <a:r>
              <a:rPr lang="en-US" altLang="zh-CN" sz="2400" dirty="0"/>
              <a:t>BCR</a:t>
            </a:r>
            <a:r>
              <a:rPr lang="zh-CN" altLang="en-US" sz="2400" dirty="0"/>
              <a:t>共受体复合物也协同提供第一信号，使</a:t>
            </a:r>
            <a:r>
              <a:rPr lang="en-US" altLang="zh-CN" sz="2400" dirty="0"/>
              <a:t>B</a:t>
            </a:r>
            <a:r>
              <a:rPr lang="zh-CN" altLang="en-US" sz="2400" dirty="0"/>
              <a:t>细胞获得早期活化；②</a:t>
            </a:r>
            <a:r>
              <a:rPr lang="en-US" altLang="zh-CN" sz="2400" dirty="0"/>
              <a:t>DC</a:t>
            </a:r>
            <a:r>
              <a:rPr lang="zh-CN" altLang="en-US" sz="2400" dirty="0"/>
              <a:t>摄取、处理同一抗原的</a:t>
            </a:r>
            <a:r>
              <a:rPr lang="en-US" altLang="zh-CN" sz="2400" dirty="0"/>
              <a:t>T</a:t>
            </a:r>
            <a:r>
              <a:rPr lang="zh-CN" altLang="en-US" sz="2400" dirty="0"/>
              <a:t>细胞表位，在外周淋巴组织副皮质区向</a:t>
            </a:r>
            <a:r>
              <a:rPr lang="zh-CN" altLang="en-US" sz="2400" dirty="0" smtClean="0"/>
              <a:t>初始</a:t>
            </a:r>
            <a:r>
              <a:rPr lang="en-US" altLang="zh-CN" sz="2400" dirty="0"/>
              <a:t>T</a:t>
            </a:r>
            <a:r>
              <a:rPr lang="zh-CN" altLang="en-US" sz="2400" dirty="0"/>
              <a:t>细胞提呈抗原，使之分化为效应</a:t>
            </a:r>
            <a:r>
              <a:rPr lang="en-US" altLang="zh-CN" sz="2400" dirty="0" err="1"/>
              <a:t>Th</a:t>
            </a:r>
            <a:r>
              <a:rPr lang="zh-CN" altLang="en-US" sz="2400" dirty="0"/>
              <a:t>细胞；③</a:t>
            </a:r>
            <a:r>
              <a:rPr lang="zh-CN" altLang="en-US" sz="2400" dirty="0" smtClean="0"/>
              <a:t>效应</a:t>
            </a:r>
            <a:r>
              <a:rPr lang="en-US" altLang="zh-CN" sz="2400" dirty="0" err="1" smtClean="0"/>
              <a:t>Th</a:t>
            </a:r>
            <a:r>
              <a:rPr lang="zh-CN" altLang="en-US" sz="2400" dirty="0"/>
              <a:t>细胞在滤泡与副皮质区交界处与早期活化</a:t>
            </a:r>
            <a:r>
              <a:rPr lang="en-US" altLang="zh-CN" sz="2400" dirty="0"/>
              <a:t>B</a:t>
            </a:r>
            <a:r>
              <a:rPr lang="zh-CN" altLang="en-US" sz="2400" dirty="0" smtClean="0"/>
              <a:t>细胞相互作用</a:t>
            </a:r>
            <a:r>
              <a:rPr lang="zh-CN" altLang="en-US" sz="2400" dirty="0"/>
              <a:t>，分化为早期</a:t>
            </a:r>
            <a:r>
              <a:rPr lang="en-US" altLang="zh-CN" sz="2400" dirty="0" err="1"/>
              <a:t>Tfh</a:t>
            </a:r>
            <a:r>
              <a:rPr lang="zh-CN" altLang="en-US" sz="2400" dirty="0"/>
              <a:t>细胞；④在副皮质区初步</a:t>
            </a:r>
            <a:r>
              <a:rPr lang="zh-CN" altLang="en-US" sz="2400" dirty="0" smtClean="0"/>
              <a:t>激活</a:t>
            </a:r>
            <a:r>
              <a:rPr lang="zh-CN" altLang="en-US" sz="2400" dirty="0"/>
              <a:t>的大部分</a:t>
            </a:r>
            <a:r>
              <a:rPr lang="en-US" altLang="zh-CN" sz="2400" dirty="0"/>
              <a:t>B</a:t>
            </a:r>
            <a:r>
              <a:rPr lang="zh-CN" altLang="en-US" sz="2400" dirty="0"/>
              <a:t>细胞进入滤泡，通过增殖而形成生发中心（</a:t>
            </a:r>
            <a:r>
              <a:rPr lang="en-US" altLang="zh-CN" sz="2400" dirty="0"/>
              <a:t>GC</a:t>
            </a:r>
            <a:r>
              <a:rPr lang="zh-CN" altLang="en-US" sz="2400" dirty="0"/>
              <a:t>）；⑤早期</a:t>
            </a:r>
            <a:r>
              <a:rPr lang="en-US" altLang="zh-CN" sz="2400" dirty="0" err="1"/>
              <a:t>Tfh</a:t>
            </a:r>
            <a:r>
              <a:rPr lang="zh-CN" altLang="en-US" sz="2400" dirty="0"/>
              <a:t>细胞进入生发中心，通过与</a:t>
            </a:r>
            <a:r>
              <a:rPr lang="en-US" altLang="zh-CN" sz="2400" dirty="0"/>
              <a:t>B</a:t>
            </a:r>
            <a:r>
              <a:rPr lang="zh-CN" altLang="en-US" sz="2400" dirty="0" smtClean="0"/>
              <a:t>细胞</a:t>
            </a:r>
            <a:r>
              <a:rPr lang="zh-CN" altLang="en-US" sz="2400" dirty="0"/>
              <a:t>相互作用而分化为成熟的</a:t>
            </a:r>
            <a:r>
              <a:rPr lang="en-US" altLang="zh-CN" sz="2400" dirty="0" err="1"/>
              <a:t>Tfh</a:t>
            </a:r>
            <a:r>
              <a:rPr lang="zh-CN" altLang="en-US" sz="2400" dirty="0"/>
              <a:t>细胞，通过分泌</a:t>
            </a:r>
            <a:r>
              <a:rPr lang="en-US" altLang="zh-CN" sz="2400" dirty="0" smtClean="0"/>
              <a:t>IL‐21</a:t>
            </a:r>
            <a:r>
              <a:rPr lang="zh-CN" altLang="en-US" sz="2400" dirty="0" smtClean="0"/>
              <a:t>和</a:t>
            </a:r>
            <a:r>
              <a:rPr lang="en-US" altLang="zh-CN" sz="2400" dirty="0" smtClean="0"/>
              <a:t>IL‐4</a:t>
            </a:r>
            <a:r>
              <a:rPr lang="zh-CN" altLang="en-US" sz="2400" dirty="0" smtClean="0"/>
              <a:t>等</a:t>
            </a:r>
            <a:r>
              <a:rPr lang="zh-CN" altLang="en-US" sz="2400" dirty="0"/>
              <a:t>，辅助</a:t>
            </a:r>
            <a:r>
              <a:rPr lang="en-US" altLang="zh-CN" sz="2400" dirty="0"/>
              <a:t>B</a:t>
            </a:r>
            <a:r>
              <a:rPr lang="zh-CN" altLang="en-US" sz="2400" dirty="0"/>
              <a:t>细胞活化、增殖和分化；⑥</a:t>
            </a:r>
            <a:r>
              <a:rPr lang="en-US" altLang="zh-CN" sz="2400" dirty="0"/>
              <a:t>B</a:t>
            </a:r>
            <a:r>
              <a:rPr lang="zh-CN" altLang="en-US" sz="2400" dirty="0"/>
              <a:t>细胞</a:t>
            </a:r>
            <a:r>
              <a:rPr lang="zh-CN" altLang="en-US" sz="2400" dirty="0" smtClean="0"/>
              <a:t>经历</a:t>
            </a:r>
            <a:r>
              <a:rPr lang="zh-CN" altLang="en-US" sz="2400" dirty="0"/>
              <a:t>体细胞高频突变而发生</a:t>
            </a:r>
            <a:r>
              <a:rPr lang="en-US" altLang="zh-CN" sz="2400" dirty="0"/>
              <a:t>Ig</a:t>
            </a:r>
            <a:r>
              <a:rPr lang="zh-CN" altLang="en-US" sz="2400" dirty="0"/>
              <a:t>亲和力成熟；经历抗原受体编辑而维持免疫耐受；经历</a:t>
            </a:r>
            <a:r>
              <a:rPr lang="en-US" altLang="zh-CN" sz="2400" dirty="0" err="1"/>
              <a:t>IgC</a:t>
            </a:r>
            <a:r>
              <a:rPr lang="zh-CN" altLang="en-US" sz="2400" dirty="0"/>
              <a:t>区转录后拼接变化</a:t>
            </a:r>
            <a:r>
              <a:rPr lang="zh-CN" altLang="en-US" sz="2400" dirty="0" smtClean="0"/>
              <a:t>，发生</a:t>
            </a:r>
            <a:r>
              <a:rPr lang="zh-CN" altLang="en-US" sz="2400" dirty="0"/>
              <a:t>抗体类别转换；在</a:t>
            </a:r>
            <a:r>
              <a:rPr lang="en-US" altLang="zh-CN" sz="2400" dirty="0"/>
              <a:t>FDC</a:t>
            </a:r>
            <a:r>
              <a:rPr lang="zh-CN" altLang="en-US" sz="2400" dirty="0"/>
              <a:t>滞留抗原的持续刺激下</a:t>
            </a:r>
            <a:r>
              <a:rPr lang="zh-CN" altLang="en-US" sz="2400" dirty="0" smtClean="0"/>
              <a:t>，分化</a:t>
            </a:r>
            <a:r>
              <a:rPr lang="zh-CN" altLang="en-US" sz="2400" dirty="0"/>
              <a:t>为长寿记忆</a:t>
            </a:r>
            <a:r>
              <a:rPr lang="en-US" altLang="zh-CN" sz="2400" dirty="0"/>
              <a:t>B</a:t>
            </a:r>
            <a:r>
              <a:rPr lang="zh-CN" altLang="en-US" sz="2400" dirty="0"/>
              <a:t>细胞。</a:t>
            </a:r>
          </a:p>
        </p:txBody>
      </p:sp>
    </p:spTree>
    <p:extLst>
      <p:ext uri="{BB962C8B-B14F-4D97-AF65-F5344CB8AC3E}">
        <p14:creationId xmlns:p14="http://schemas.microsoft.com/office/powerpoint/2010/main" val="283167486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TotalTime>
  <Words>2374</Words>
  <Application>Microsoft Macintosh PowerPoint</Application>
  <PresentationFormat>自定义</PresentationFormat>
  <Paragraphs>66</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第三章</vt:lpstr>
      <vt:lpstr>第五章</vt:lpstr>
      <vt:lpstr>第六章</vt:lpstr>
      <vt:lpstr>第七章</vt:lpstr>
      <vt:lpstr>第八章</vt:lpstr>
      <vt:lpstr>第九章</vt:lpstr>
      <vt:lpstr>第十章</vt:lpstr>
      <vt:lpstr>第十一章</vt:lpstr>
      <vt:lpstr>第十二章</vt:lpstr>
      <vt:lpstr>第十三章</vt:lpstr>
      <vt:lpstr>第十四章</vt:lpstr>
      <vt:lpstr>第十五章</vt:lpstr>
      <vt:lpstr>第十六章</vt:lpstr>
      <vt:lpstr>第十七章</vt:lpstr>
      <vt:lpstr>第十八章</vt:lpstr>
      <vt:lpstr>第十九章</vt:lpstr>
      <vt:lpstr>第二十章</vt:lpstr>
      <vt:lpstr>第二十一章</vt:lpstr>
      <vt:lpstr>第二十二章</vt:lpstr>
      <vt:lpstr>第二十三章</vt:lpstr>
      <vt:lpstr>题型</vt:lpstr>
      <vt:lpstr>PowerPoint 演示文稿</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苏佳</dc:creator>
  <cp:keywords/>
  <dc:description/>
  <cp:lastModifiedBy>wang</cp:lastModifiedBy>
  <cp:revision>28</cp:revision>
  <dcterms:created xsi:type="dcterms:W3CDTF">2018-11-27T09:07:47Z</dcterms:created>
  <dcterms:modified xsi:type="dcterms:W3CDTF">2019-12-07T06:10:08Z</dcterms:modified>
  <cp:category/>
</cp:coreProperties>
</file>