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7" r:id="rId10"/>
    <p:sldId id="263" r:id="rId11"/>
    <p:sldId id="264" r:id="rId12"/>
    <p:sldId id="269" r:id="rId13"/>
    <p:sldId id="271" r:id="rId14"/>
    <p:sldId id="270" r:id="rId15"/>
    <p:sldId id="272" r:id="rId16"/>
    <p:sldId id="273" r:id="rId17"/>
    <p:sldId id="284" r:id="rId18"/>
    <p:sldId id="274" r:id="rId19"/>
    <p:sldId id="275" r:id="rId20"/>
    <p:sldId id="276" r:id="rId21"/>
    <p:sldId id="277" r:id="rId22"/>
    <p:sldId id="278" r:id="rId23"/>
    <p:sldId id="279" r:id="rId24"/>
    <p:sldId id="280" r:id="rId25"/>
    <p:sldId id="281" r:id="rId26"/>
    <p:sldId id="282" r:id="rId27"/>
    <p:sldId id="283" r:id="rId28"/>
    <p:sldId id="297" r:id="rId29"/>
    <p:sldId id="296" r:id="rId30"/>
    <p:sldId id="285" r:id="rId31"/>
    <p:sldId id="286" r:id="rId32"/>
    <p:sldId id="287" r:id="rId33"/>
    <p:sldId id="290" r:id="rId34"/>
    <p:sldId id="292" r:id="rId35"/>
    <p:sldId id="289" r:id="rId36"/>
    <p:sldId id="293" r:id="rId37"/>
    <p:sldId id="291" r:id="rId38"/>
    <p:sldId id="29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0658" name="Group 2"/>
          <p:cNvGrpSpPr>
            <a:grpSpLocks/>
          </p:cNvGrpSpPr>
          <p:nvPr/>
        </p:nvGrpSpPr>
        <p:grpSpPr bwMode="auto">
          <a:xfrm>
            <a:off x="0" y="-14288"/>
            <a:ext cx="9155113" cy="6884988"/>
            <a:chOff x="0" y="-9"/>
            <a:chExt cx="5767" cy="4337"/>
          </a:xfrm>
        </p:grpSpPr>
        <p:sp>
          <p:nvSpPr>
            <p:cNvPr id="70659" name="Freeform 3"/>
            <p:cNvSpPr>
              <a:spLocks/>
            </p:cNvSpPr>
            <p:nvPr/>
          </p:nvSpPr>
          <p:spPr bwMode="hidden">
            <a:xfrm>
              <a:off x="1632" y="-5"/>
              <a:ext cx="1737" cy="4333"/>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0" name="Freeform 4"/>
            <p:cNvSpPr>
              <a:spLocks/>
            </p:cNvSpPr>
            <p:nvPr/>
          </p:nvSpPr>
          <p:spPr bwMode="hidden">
            <a:xfrm>
              <a:off x="0" y="-7"/>
              <a:ext cx="1737" cy="4329"/>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1" name="Freeform 5"/>
            <p:cNvSpPr>
              <a:spLocks/>
            </p:cNvSpPr>
            <p:nvPr/>
          </p:nvSpPr>
          <p:spPr bwMode="hidden">
            <a:xfrm>
              <a:off x="3744" y="-4"/>
              <a:ext cx="1739" cy="4330"/>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2" name="Freeform 6"/>
            <p:cNvSpPr>
              <a:spLocks/>
            </p:cNvSpPr>
            <p:nvPr/>
          </p:nvSpPr>
          <p:spPr bwMode="hidden">
            <a:xfrm>
              <a:off x="1920" y="-9"/>
              <a:ext cx="2080" cy="4324"/>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3" name="Freeform 7"/>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4" name="Freeform 8"/>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5" name="Freeform 9"/>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6" name="Freeform 10"/>
            <p:cNvSpPr>
              <a:spLocks/>
            </p:cNvSpPr>
            <p:nvPr/>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7" name="Freeform 11"/>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8" name="Freeform 12"/>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69" name="Freeform 13"/>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0"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1" name="Freeform 15"/>
            <p:cNvSpPr>
              <a:spLocks/>
            </p:cNvSpPr>
            <p:nvPr/>
          </p:nvSpPr>
          <p:spPr bwMode="invGray">
            <a:xfrm>
              <a:off x="1632" y="2487"/>
              <a:ext cx="1737" cy="382"/>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2" name="Freeform 16"/>
            <p:cNvSpPr>
              <a:spLocks/>
            </p:cNvSpPr>
            <p:nvPr/>
          </p:nvSpPr>
          <p:spPr bwMode="invGray">
            <a:xfrm>
              <a:off x="0" y="2487"/>
              <a:ext cx="1737" cy="381"/>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3" name="Freeform 17"/>
            <p:cNvSpPr>
              <a:spLocks/>
            </p:cNvSpPr>
            <p:nvPr/>
          </p:nvSpPr>
          <p:spPr bwMode="invGray">
            <a:xfrm>
              <a:off x="3744" y="2487"/>
              <a:ext cx="1739" cy="382"/>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4" name="Freeform 18"/>
            <p:cNvSpPr>
              <a:spLocks/>
            </p:cNvSpPr>
            <p:nvPr/>
          </p:nvSpPr>
          <p:spPr bwMode="invGray">
            <a:xfrm>
              <a:off x="1920" y="2487"/>
              <a:ext cx="2080" cy="381"/>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5" name="Rectangle 19"/>
            <p:cNvSpPr>
              <a:spLocks noChangeArrowheads="1"/>
            </p:cNvSpPr>
            <p:nvPr/>
          </p:nvSpPr>
          <p:spPr bwMode="invGray">
            <a:xfrm>
              <a:off x="7" y="2456"/>
              <a:ext cx="5760" cy="432"/>
            </a:xfrm>
            <a:prstGeom prst="rect">
              <a:avLst/>
            </a:prstGeom>
            <a:solidFill>
              <a:schemeClr val="bg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6" name="Freeform 20"/>
            <p:cNvSpPr>
              <a:spLocks/>
            </p:cNvSpPr>
            <p:nvPr/>
          </p:nvSpPr>
          <p:spPr bwMode="invGray">
            <a:xfrm>
              <a:off x="2583" y="2449"/>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7" name="Freeform 21"/>
            <p:cNvSpPr>
              <a:spLocks/>
            </p:cNvSpPr>
            <p:nvPr/>
          </p:nvSpPr>
          <p:spPr bwMode="invGray">
            <a:xfrm rot="18897039" flipH="1">
              <a:off x="148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8" name="Freeform 22"/>
            <p:cNvSpPr>
              <a:spLocks/>
            </p:cNvSpPr>
            <p:nvPr/>
          </p:nvSpPr>
          <p:spPr bwMode="invGray">
            <a:xfrm rot="18897039" flipH="1">
              <a:off x="76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79" name="Freeform 23"/>
            <p:cNvSpPr>
              <a:spLocks/>
            </p:cNvSpPr>
            <p:nvPr/>
          </p:nvSpPr>
          <p:spPr bwMode="invGray">
            <a:xfrm rot="18897039" flipH="1">
              <a:off x="31" y="2385"/>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0" name="Freeform 24"/>
            <p:cNvSpPr>
              <a:spLocks/>
            </p:cNvSpPr>
            <p:nvPr/>
          </p:nvSpPr>
          <p:spPr bwMode="invGray">
            <a:xfrm flipH="1" flipV="1">
              <a:off x="576" y="2441"/>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1" name="Freeform 25"/>
            <p:cNvSpPr>
              <a:spLocks/>
            </p:cNvSpPr>
            <p:nvPr/>
          </p:nvSpPr>
          <p:spPr bwMode="invGray">
            <a:xfrm flipH="1" flipV="1">
              <a:off x="240"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2" name="Freeform 26"/>
            <p:cNvSpPr>
              <a:spLocks/>
            </p:cNvSpPr>
            <p:nvPr/>
          </p:nvSpPr>
          <p:spPr bwMode="invGray">
            <a:xfrm flipH="1" flipV="1">
              <a:off x="3036" y="2489"/>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3" name="Freeform 27"/>
            <p:cNvSpPr>
              <a:spLocks/>
            </p:cNvSpPr>
            <p:nvPr/>
          </p:nvSpPr>
          <p:spPr bwMode="invGray">
            <a:xfrm flipH="1" flipV="1">
              <a:off x="3984"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4" name="Freeform 28"/>
            <p:cNvSpPr>
              <a:spLocks/>
            </p:cNvSpPr>
            <p:nvPr/>
          </p:nvSpPr>
          <p:spPr bwMode="invGray">
            <a:xfrm flipH="1" flipV="1">
              <a:off x="3456" y="2441"/>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5"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6"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70687" name="Rectangle 31"/>
            <p:cNvSpPr>
              <a:spLocks noChangeArrowheads="1"/>
            </p:cNvSpPr>
            <p:nvPr/>
          </p:nvSpPr>
          <p:spPr bwMode="hidden">
            <a:xfrm>
              <a:off x="0" y="3408"/>
              <a:ext cx="5760" cy="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pic>
          <p:nvPicPr>
            <p:cNvPr id="70688" name="Picture 32"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extLst>
              <a:ext uri="{909E8E84-426E-40dd-AFC4-6F175D3DCCD1}">
                <a14:hiddenFill xmlns:a14="http://schemas.microsoft.com/office/drawing/2010/main">
                  <a:solidFill>
                    <a:srgbClr val="FFFFFF"/>
                  </a:solidFill>
                </a14:hiddenFill>
              </a:ext>
            </a:extLst>
          </p:spPr>
        </p:pic>
      </p:grpSp>
      <p:sp>
        <p:nvSpPr>
          <p:cNvPr id="70689" name="Rectangle 33"/>
          <p:cNvSpPr>
            <a:spLocks noGrp="1" noChangeArrowheads="1"/>
          </p:cNvSpPr>
          <p:nvPr>
            <p:ph type="ctrTitle"/>
          </p:nvPr>
        </p:nvSpPr>
        <p:spPr>
          <a:xfrm>
            <a:off x="1676400" y="1905000"/>
            <a:ext cx="7239000" cy="1905000"/>
          </a:xfrm>
        </p:spPr>
        <p:txBody>
          <a:bodyPr/>
          <a:lstStyle>
            <a:lvl1pPr algn="l">
              <a:defRPr/>
            </a:lvl1pPr>
          </a:lstStyle>
          <a:p>
            <a:pPr lvl="0"/>
            <a:r>
              <a:rPr lang="zh-CN" altLang="en-US" noProof="0" smtClean="0"/>
              <a:t>单击此处编辑母版标题样式</a:t>
            </a:r>
          </a:p>
        </p:txBody>
      </p:sp>
      <p:sp>
        <p:nvSpPr>
          <p:cNvPr id="7069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pPr lvl="0"/>
            <a:r>
              <a:rPr lang="zh-CN" altLang="en-US" noProof="0" smtClean="0"/>
              <a:t>单击此处编辑母版副标题样式</a:t>
            </a:r>
          </a:p>
        </p:txBody>
      </p:sp>
      <p:sp>
        <p:nvSpPr>
          <p:cNvPr id="70691" name="Rectangle 35"/>
          <p:cNvSpPr>
            <a:spLocks noGrp="1" noChangeArrowheads="1"/>
          </p:cNvSpPr>
          <p:nvPr>
            <p:ph type="dt" sz="half" idx="2"/>
          </p:nvPr>
        </p:nvSpPr>
        <p:spPr>
          <a:xfrm>
            <a:off x="685800" y="6324600"/>
            <a:ext cx="1905000" cy="457200"/>
          </a:xfrm>
        </p:spPr>
        <p:txBody>
          <a:bodyPr/>
          <a:lstStyle>
            <a:lvl1pPr>
              <a:defRPr/>
            </a:lvl1pPr>
          </a:lstStyle>
          <a:p>
            <a:endParaRPr lang="en-US" altLang="zh-CN">
              <a:solidFill>
                <a:srgbClr val="FFFFFF"/>
              </a:solidFill>
            </a:endParaRPr>
          </a:p>
        </p:txBody>
      </p:sp>
      <p:sp>
        <p:nvSpPr>
          <p:cNvPr id="70692" name="Rectangle 36"/>
          <p:cNvSpPr>
            <a:spLocks noGrp="1" noChangeArrowheads="1"/>
          </p:cNvSpPr>
          <p:nvPr>
            <p:ph type="ftr" sz="quarter" idx="3"/>
          </p:nvPr>
        </p:nvSpPr>
        <p:spPr>
          <a:xfrm>
            <a:off x="3124200" y="6324600"/>
            <a:ext cx="2895600" cy="457200"/>
          </a:xfrm>
        </p:spPr>
        <p:txBody>
          <a:bodyPr/>
          <a:lstStyle>
            <a:lvl1pPr>
              <a:defRPr/>
            </a:lvl1pPr>
          </a:lstStyle>
          <a:p>
            <a:endParaRPr lang="en-US" altLang="zh-CN">
              <a:solidFill>
                <a:srgbClr val="FFFFFF"/>
              </a:solidFill>
            </a:endParaRPr>
          </a:p>
        </p:txBody>
      </p:sp>
      <p:sp>
        <p:nvSpPr>
          <p:cNvPr id="70693" name="Rectangle 37"/>
          <p:cNvSpPr>
            <a:spLocks noGrp="1" noChangeArrowheads="1"/>
          </p:cNvSpPr>
          <p:nvPr>
            <p:ph type="sldNum" sz="quarter" idx="4"/>
          </p:nvPr>
        </p:nvSpPr>
        <p:spPr>
          <a:xfrm>
            <a:off x="6553200" y="6324600"/>
            <a:ext cx="1905000" cy="457200"/>
          </a:xfrm>
        </p:spPr>
        <p:txBody>
          <a:bodyPr/>
          <a:lstStyle>
            <a:lvl1pPr>
              <a:defRPr/>
            </a:lvl1pPr>
          </a:lstStyle>
          <a:p>
            <a:fld id="{8149F452-A204-4BE6-82C7-D920B4C10B1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4817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DB33A2A7-3BDC-463C-B375-FD50B9E3666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2208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73304635-866D-483B-BB16-88AAEA7DCD7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2606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F526433-7DA2-4823-BFD0-1AFC9544811E}"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41817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207910F6-A47D-4B07-8967-DBAA9E22D9A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8303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F52B6676-D440-4E01-A12D-E2189356F9F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09458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5DF02C76-6285-4011-9600-3CF90F1A198E}"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5785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2831EE1C-B192-4979-8917-1C81CDB1B365}"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8829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F5FA7C56-7EB3-4C91-B585-70270CAF997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60685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7FE7542-4F64-4CCB-B45E-5E0DC59A7FD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41562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65138"/>
            <a:ext cx="1943100" cy="56308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65138"/>
            <a:ext cx="5676900" cy="56308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9042E88-37C3-49BF-9023-002301C58AA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7676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19-10-18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634" name="Group 2"/>
          <p:cNvGrpSpPr>
            <a:grpSpLocks/>
          </p:cNvGrpSpPr>
          <p:nvPr/>
        </p:nvGrpSpPr>
        <p:grpSpPr bwMode="auto">
          <a:xfrm>
            <a:off x="0" y="0"/>
            <a:ext cx="9144000" cy="7405688"/>
            <a:chOff x="0" y="-9"/>
            <a:chExt cx="5760" cy="4665"/>
          </a:xfrm>
        </p:grpSpPr>
        <p:sp>
          <p:nvSpPr>
            <p:cNvPr id="69635" name="Freeform 3"/>
            <p:cNvSpPr>
              <a:spLocks/>
            </p:cNvSpPr>
            <p:nvPr/>
          </p:nvSpPr>
          <p:spPr bwMode="hidden">
            <a:xfrm>
              <a:off x="1632" y="-5"/>
              <a:ext cx="1737" cy="4333"/>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36" name="Freeform 4"/>
            <p:cNvSpPr>
              <a:spLocks/>
            </p:cNvSpPr>
            <p:nvPr/>
          </p:nvSpPr>
          <p:spPr bwMode="hidden">
            <a:xfrm>
              <a:off x="0" y="-7"/>
              <a:ext cx="1737" cy="4329"/>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37" name="Freeform 5"/>
            <p:cNvSpPr>
              <a:spLocks/>
            </p:cNvSpPr>
            <p:nvPr/>
          </p:nvSpPr>
          <p:spPr bwMode="hidden">
            <a:xfrm>
              <a:off x="3744" y="-4"/>
              <a:ext cx="1739" cy="4330"/>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38" name="Freeform 6"/>
            <p:cNvSpPr>
              <a:spLocks/>
            </p:cNvSpPr>
            <p:nvPr/>
          </p:nvSpPr>
          <p:spPr bwMode="hidden">
            <a:xfrm>
              <a:off x="1920" y="-9"/>
              <a:ext cx="2080" cy="4324"/>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39" name="Freeform 7"/>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0" name="Freeform 8"/>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1" name="Freeform 9"/>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2" name="Freeform 10"/>
            <p:cNvSpPr>
              <a:spLocks/>
            </p:cNvSpPr>
            <p:nvPr userDrawn="1"/>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3" name="Freeform 11"/>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4" name="Freeform 12"/>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5" name="Freeform 13"/>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6"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7" name="Freeform 15"/>
            <p:cNvSpPr>
              <a:spLocks/>
            </p:cNvSpPr>
            <p:nvPr/>
          </p:nvSpPr>
          <p:spPr bwMode="hidden">
            <a:xfrm>
              <a:off x="1632" y="3956"/>
              <a:ext cx="1737" cy="382"/>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8" name="Freeform 16"/>
            <p:cNvSpPr>
              <a:spLocks/>
            </p:cNvSpPr>
            <p:nvPr/>
          </p:nvSpPr>
          <p:spPr bwMode="hidden">
            <a:xfrm>
              <a:off x="0" y="3956"/>
              <a:ext cx="1737" cy="381"/>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49" name="Freeform 17"/>
            <p:cNvSpPr>
              <a:spLocks/>
            </p:cNvSpPr>
            <p:nvPr/>
          </p:nvSpPr>
          <p:spPr bwMode="hidden">
            <a:xfrm>
              <a:off x="3744" y="3956"/>
              <a:ext cx="1739" cy="382"/>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0" name="Freeform 18"/>
            <p:cNvSpPr>
              <a:spLocks/>
            </p:cNvSpPr>
            <p:nvPr/>
          </p:nvSpPr>
          <p:spPr bwMode="hidden">
            <a:xfrm>
              <a:off x="1920" y="3956"/>
              <a:ext cx="2080" cy="381"/>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1" name="Rectangle 19"/>
            <p:cNvSpPr>
              <a:spLocks noChangeArrowheads="1"/>
            </p:cNvSpPr>
            <p:nvPr/>
          </p:nvSpPr>
          <p:spPr bwMode="hidden">
            <a:xfrm>
              <a:off x="0" y="3905"/>
              <a:ext cx="5760" cy="432"/>
            </a:xfrm>
            <a:prstGeom prst="rect">
              <a:avLst/>
            </a:prstGeom>
            <a:solidFill>
              <a:schemeClr val="bg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2" name="Freeform 20"/>
            <p:cNvSpPr>
              <a:spLocks/>
            </p:cNvSpPr>
            <p:nvPr/>
          </p:nvSpPr>
          <p:spPr bwMode="hidden">
            <a:xfrm>
              <a:off x="2583" y="3918"/>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3" name="Freeform 21"/>
            <p:cNvSpPr>
              <a:spLocks/>
            </p:cNvSpPr>
            <p:nvPr/>
          </p:nvSpPr>
          <p:spPr bwMode="hidden">
            <a:xfrm rot="18897039" flipH="1">
              <a:off x="148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4" name="Freeform 22"/>
            <p:cNvSpPr>
              <a:spLocks/>
            </p:cNvSpPr>
            <p:nvPr/>
          </p:nvSpPr>
          <p:spPr bwMode="hidden">
            <a:xfrm rot="18897039" flipH="1">
              <a:off x="76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5" name="Freeform 23"/>
            <p:cNvSpPr>
              <a:spLocks/>
            </p:cNvSpPr>
            <p:nvPr/>
          </p:nvSpPr>
          <p:spPr bwMode="hidden">
            <a:xfrm rot="18897039" flipH="1">
              <a:off x="31" y="3854"/>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6" name="Freeform 24"/>
            <p:cNvSpPr>
              <a:spLocks/>
            </p:cNvSpPr>
            <p:nvPr/>
          </p:nvSpPr>
          <p:spPr bwMode="hidden">
            <a:xfrm flipH="1" flipV="1">
              <a:off x="576" y="3910"/>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7" name="Freeform 25"/>
            <p:cNvSpPr>
              <a:spLocks/>
            </p:cNvSpPr>
            <p:nvPr/>
          </p:nvSpPr>
          <p:spPr bwMode="hidden">
            <a:xfrm flipH="1" flipV="1">
              <a:off x="240"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8" name="Freeform 26"/>
            <p:cNvSpPr>
              <a:spLocks/>
            </p:cNvSpPr>
            <p:nvPr/>
          </p:nvSpPr>
          <p:spPr bwMode="hidden">
            <a:xfrm flipH="1" flipV="1">
              <a:off x="3036" y="3958"/>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59" name="Freeform 27"/>
            <p:cNvSpPr>
              <a:spLocks/>
            </p:cNvSpPr>
            <p:nvPr/>
          </p:nvSpPr>
          <p:spPr bwMode="hidden">
            <a:xfrm flipH="1" flipV="1">
              <a:off x="3984"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60" name="Freeform 28"/>
            <p:cNvSpPr>
              <a:spLocks/>
            </p:cNvSpPr>
            <p:nvPr/>
          </p:nvSpPr>
          <p:spPr bwMode="hidden">
            <a:xfrm flipH="1" flipV="1">
              <a:off x="3456" y="3910"/>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6966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grpSp>
      <p:sp>
        <p:nvSpPr>
          <p:cNvPr id="69662" name="Rectangle 30"/>
          <p:cNvSpPr>
            <a:spLocks noGrp="1" noChangeArrowheads="1"/>
          </p:cNvSpPr>
          <p:nvPr>
            <p:ph type="title"/>
          </p:nvPr>
        </p:nvSpPr>
        <p:spPr bwMode="auto">
          <a:xfrm>
            <a:off x="685800" y="465138"/>
            <a:ext cx="7772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69663" name="Rectangle 31"/>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9664" name="Rectangle 32"/>
          <p:cNvSpPr>
            <a:spLocks noGrp="1" noChangeArrowheads="1"/>
          </p:cNvSpPr>
          <p:nvPr>
            <p:ph type="dt" sz="half" idx="2"/>
          </p:nvPr>
        </p:nvSpPr>
        <p:spPr bwMode="auto">
          <a:xfrm>
            <a:off x="712788" y="6313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fontAlgn="base">
              <a:spcBef>
                <a:spcPct val="0"/>
              </a:spcBef>
              <a:spcAft>
                <a:spcPct val="0"/>
              </a:spcAft>
            </a:pPr>
            <a:endParaRPr lang="en-US" altLang="zh-CN" smtClean="0">
              <a:solidFill>
                <a:srgbClr val="FFFFFF"/>
              </a:solidFill>
            </a:endParaRPr>
          </a:p>
        </p:txBody>
      </p:sp>
      <p:sp>
        <p:nvSpPr>
          <p:cNvPr id="69665" name="Rectangle 33"/>
          <p:cNvSpPr>
            <a:spLocks noGrp="1" noChangeArrowheads="1"/>
          </p:cNvSpPr>
          <p:nvPr>
            <p:ph type="ftr" sz="quarter" idx="3"/>
          </p:nvPr>
        </p:nvSpPr>
        <p:spPr bwMode="auto">
          <a:xfrm>
            <a:off x="3151188" y="63134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fontAlgn="base">
              <a:spcBef>
                <a:spcPct val="0"/>
              </a:spcBef>
              <a:spcAft>
                <a:spcPct val="0"/>
              </a:spcAft>
            </a:pPr>
            <a:endParaRPr lang="en-US" altLang="zh-CN" smtClean="0">
              <a:solidFill>
                <a:srgbClr val="FFFFFF"/>
              </a:solidFill>
            </a:endParaRPr>
          </a:p>
        </p:txBody>
      </p:sp>
      <p:sp>
        <p:nvSpPr>
          <p:cNvPr id="69666" name="Rectangle 34"/>
          <p:cNvSpPr>
            <a:spLocks noGrp="1" noChangeArrowheads="1"/>
          </p:cNvSpPr>
          <p:nvPr>
            <p:ph type="sldNum" sz="quarter" idx="4"/>
          </p:nvPr>
        </p:nvSpPr>
        <p:spPr bwMode="auto">
          <a:xfrm>
            <a:off x="6580188" y="6313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fontAlgn="base">
              <a:spcBef>
                <a:spcPct val="0"/>
              </a:spcBef>
              <a:spcAft>
                <a:spcPct val="0"/>
              </a:spcAft>
            </a:pPr>
            <a:fld id="{A93EA0F7-A8B4-45F3-8651-5A0DC87EB3CC}" type="slidenum">
              <a:rPr lang="en-US" altLang="zh-CN" smtClean="0">
                <a:solidFill>
                  <a:srgbClr val="FFFFFF"/>
                </a:solidFill>
              </a:rPr>
              <a:pPr fontAlgn="base">
                <a:spcBef>
                  <a:spcPct val="0"/>
                </a:spcBef>
                <a:spcAft>
                  <a:spcPct val="0"/>
                </a:spcAft>
              </a:pPr>
              <a:t>‹#›</a:t>
            </a:fld>
            <a:endParaRPr lang="en-US" altLang="zh-CN" smtClean="0">
              <a:solidFill>
                <a:srgbClr val="FFFFFF"/>
              </a:solidFill>
            </a:endParaRPr>
          </a:p>
        </p:txBody>
      </p:sp>
    </p:spTree>
    <p:extLst>
      <p:ext uri="{BB962C8B-B14F-4D97-AF65-F5344CB8AC3E}">
        <p14:creationId xmlns:p14="http://schemas.microsoft.com/office/powerpoint/2010/main" val="2416514215"/>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Black" pitchFamily="34" charset="0"/>
          <a:ea typeface="宋体" charset="-122"/>
        </a:defRPr>
      </a:lvl2pPr>
      <a:lvl3pPr algn="ctr" rtl="0" fontAlgn="base">
        <a:spcBef>
          <a:spcPct val="0"/>
        </a:spcBef>
        <a:spcAft>
          <a:spcPct val="0"/>
        </a:spcAft>
        <a:defRPr kumimoji="1" sz="4400">
          <a:solidFill>
            <a:schemeClr val="tx2"/>
          </a:solidFill>
          <a:latin typeface="Arial Black" pitchFamily="34" charset="0"/>
          <a:ea typeface="宋体" charset="-122"/>
        </a:defRPr>
      </a:lvl3pPr>
      <a:lvl4pPr algn="ctr" rtl="0" fontAlgn="base">
        <a:spcBef>
          <a:spcPct val="0"/>
        </a:spcBef>
        <a:spcAft>
          <a:spcPct val="0"/>
        </a:spcAft>
        <a:defRPr kumimoji="1" sz="4400">
          <a:solidFill>
            <a:schemeClr val="tx2"/>
          </a:solidFill>
          <a:latin typeface="Arial Black" pitchFamily="34" charset="0"/>
          <a:ea typeface="宋体" charset="-122"/>
        </a:defRPr>
      </a:lvl4pPr>
      <a:lvl5pPr algn="ctr" rtl="0" fontAlgn="base">
        <a:spcBef>
          <a:spcPct val="0"/>
        </a:spcBef>
        <a:spcAft>
          <a:spcPct val="0"/>
        </a:spcAft>
        <a:defRPr kumimoji="1" sz="4400">
          <a:solidFill>
            <a:schemeClr val="tx2"/>
          </a:solidFill>
          <a:latin typeface="Arial Black" pitchFamily="34" charset="0"/>
          <a:ea typeface="宋体" charset="-122"/>
        </a:defRPr>
      </a:lvl5pPr>
      <a:lvl6pPr marL="457200" algn="ctr" rtl="0" fontAlgn="base">
        <a:spcBef>
          <a:spcPct val="0"/>
        </a:spcBef>
        <a:spcAft>
          <a:spcPct val="0"/>
        </a:spcAft>
        <a:defRPr kumimoji="1" sz="4400">
          <a:solidFill>
            <a:schemeClr val="tx2"/>
          </a:solidFill>
          <a:latin typeface="Arial Black" pitchFamily="34" charset="0"/>
          <a:ea typeface="宋体" charset="-122"/>
        </a:defRPr>
      </a:lvl6pPr>
      <a:lvl7pPr marL="914400" algn="ctr" rtl="0" fontAlgn="base">
        <a:spcBef>
          <a:spcPct val="0"/>
        </a:spcBef>
        <a:spcAft>
          <a:spcPct val="0"/>
        </a:spcAft>
        <a:defRPr kumimoji="1" sz="4400">
          <a:solidFill>
            <a:schemeClr val="tx2"/>
          </a:solidFill>
          <a:latin typeface="Arial Black" pitchFamily="34" charset="0"/>
          <a:ea typeface="宋体" charset="-122"/>
        </a:defRPr>
      </a:lvl7pPr>
      <a:lvl8pPr marL="1371600" algn="ctr" rtl="0" fontAlgn="base">
        <a:spcBef>
          <a:spcPct val="0"/>
        </a:spcBef>
        <a:spcAft>
          <a:spcPct val="0"/>
        </a:spcAft>
        <a:defRPr kumimoji="1" sz="4400">
          <a:solidFill>
            <a:schemeClr val="tx2"/>
          </a:solidFill>
          <a:latin typeface="Arial Black" pitchFamily="34" charset="0"/>
          <a:ea typeface="宋体" charset="-122"/>
        </a:defRPr>
      </a:lvl8pPr>
      <a:lvl9pPr marL="1828800" algn="ctr" rtl="0" fontAlgn="base">
        <a:spcBef>
          <a:spcPct val="0"/>
        </a:spcBef>
        <a:spcAft>
          <a:spcPct val="0"/>
        </a:spcAft>
        <a:defRPr kumimoji="1" sz="4400">
          <a:solidFill>
            <a:schemeClr val="tx2"/>
          </a:solidFill>
          <a:latin typeface="Arial Black" pitchFamily="34" charset="0"/>
          <a:ea typeface="宋体" charset="-122"/>
        </a:defRPr>
      </a:lvl9pPr>
    </p:titleStyle>
    <p:bodyStyle>
      <a:lvl1pPr marL="342900" indent="-342900" algn="l" rtl="0" fontAlgn="base">
        <a:spcBef>
          <a:spcPct val="20000"/>
        </a:spcBef>
        <a:spcAft>
          <a:spcPct val="0"/>
        </a:spcAft>
        <a:buSzPct val="85000"/>
        <a:buBlip>
          <a:blip r:embed="rId1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0000"/>
        <a:buFont typeface="Wingdings" pitchFamily="2" charset="2"/>
        <a:buChar char="l"/>
        <a:defRPr kumimoji="1" sz="2800">
          <a:solidFill>
            <a:schemeClr val="tx1"/>
          </a:solidFill>
          <a:latin typeface="+mn-lt"/>
          <a:ea typeface="+mn-ea"/>
        </a:defRPr>
      </a:lvl2pPr>
      <a:lvl3pPr marL="1143000" indent="-228600" algn="l" rtl="0" fontAlgn="base">
        <a:spcBef>
          <a:spcPct val="20000"/>
        </a:spcBef>
        <a:spcAft>
          <a:spcPct val="0"/>
        </a:spcAft>
        <a:buClr>
          <a:schemeClr val="hlink"/>
        </a:buClr>
        <a:buSzPct val="65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accent1"/>
        </a:buClr>
        <a:buSzPct val="60000"/>
        <a:buFont typeface="Wingdings" pitchFamily="2" charset="2"/>
        <a:buChar char="l"/>
        <a:defRPr kumimoji="1" sz="2000">
          <a:solidFill>
            <a:schemeClr val="tx1"/>
          </a:solidFill>
          <a:latin typeface="+mn-lt"/>
          <a:ea typeface="+mn-ea"/>
        </a:defRPr>
      </a:lvl4pPr>
      <a:lvl5pPr marL="20574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628800"/>
            <a:ext cx="7846640" cy="2522711"/>
          </a:xfrm>
        </p:spPr>
        <p:txBody>
          <a:bodyPr>
            <a:normAutofit fontScale="90000"/>
          </a:bodyPr>
          <a:lstStyle/>
          <a:p>
            <a:r>
              <a:rPr lang="zh-CN" altLang="en-US" dirty="0" smtClean="0"/>
              <a:t>第七章</a:t>
            </a:r>
            <a:r>
              <a:rPr lang="en-US" altLang="zh-CN" dirty="0" smtClean="0"/>
              <a:t/>
            </a:r>
            <a:br>
              <a:rPr lang="en-US" altLang="zh-CN" dirty="0" smtClean="0"/>
            </a:br>
            <a:r>
              <a:rPr lang="en-US" altLang="zh-CN" dirty="0"/>
              <a:t/>
            </a:r>
            <a:br>
              <a:rPr lang="en-US" altLang="zh-CN" dirty="0"/>
            </a:br>
            <a:r>
              <a:rPr lang="zh-CN" altLang="en-US" dirty="0"/>
              <a:t>免疫细胞膜分子</a:t>
            </a:r>
            <a:r>
              <a:rPr lang="zh-CN" altLang="en-US" dirty="0" smtClean="0"/>
              <a:t>之一 </a:t>
            </a:r>
            <a:r>
              <a:rPr lang="en-US" altLang="zh-CN" dirty="0" smtClean="0"/>
              <a:t>--</a:t>
            </a:r>
            <a:br>
              <a:rPr lang="en-US" altLang="zh-CN" dirty="0" smtClean="0"/>
            </a:br>
            <a:r>
              <a:rPr lang="zh-CN" altLang="en-US" dirty="0" smtClean="0"/>
              <a:t>主要组织相容性抗原</a:t>
            </a:r>
            <a:endParaRPr lang="zh-CN" altLang="en-US" dirty="0"/>
          </a:p>
        </p:txBody>
      </p:sp>
    </p:spTree>
    <p:extLst>
      <p:ext uri="{BB962C8B-B14F-4D97-AF65-F5344CB8AC3E}">
        <p14:creationId xmlns:p14="http://schemas.microsoft.com/office/powerpoint/2010/main" val="233390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32656"/>
            <a:ext cx="7239237" cy="1200329"/>
          </a:xfrm>
          <a:prstGeom prst="rect">
            <a:avLst/>
          </a:prstGeom>
        </p:spPr>
        <p:txBody>
          <a:bodyPr wrap="square">
            <a:spAutoFit/>
          </a:bodyPr>
          <a:lstStyle/>
          <a:p>
            <a:pPr algn="just">
              <a:spcAft>
                <a:spcPts val="0"/>
              </a:spcAft>
            </a:pPr>
            <a:r>
              <a:rPr lang="zh-CN" altLang="zh-CN" sz="2400" b="1" kern="100" dirty="0">
                <a:latin typeface="Arial"/>
                <a:cs typeface="Arial"/>
              </a:rPr>
              <a:t>（二） </a:t>
            </a:r>
            <a:r>
              <a:rPr lang="en-US" altLang="zh-CN" sz="2400" b="1" kern="100" dirty="0">
                <a:latin typeface="Arial"/>
                <a:cs typeface="Arial"/>
              </a:rPr>
              <a:t>HLA</a:t>
            </a:r>
            <a:r>
              <a:rPr lang="zh-CN" altLang="zh-CN" sz="2400" b="1" kern="100" dirty="0">
                <a:latin typeface="Arial"/>
                <a:cs typeface="Arial"/>
              </a:rPr>
              <a:t>复合体遗传</a:t>
            </a:r>
            <a:r>
              <a:rPr lang="zh-CN" altLang="zh-CN" sz="2400" b="1" kern="100" dirty="0" smtClean="0">
                <a:latin typeface="Arial"/>
                <a:cs typeface="Arial"/>
              </a:rPr>
              <a:t>特点</a:t>
            </a:r>
            <a:endParaRPr lang="en-US" altLang="zh-CN" sz="2400" b="1" kern="100" dirty="0" smtClean="0">
              <a:latin typeface="Arial"/>
              <a:cs typeface="Arial"/>
            </a:endParaRPr>
          </a:p>
          <a:p>
            <a:pPr algn="just">
              <a:spcAft>
                <a:spcPts val="0"/>
              </a:spcAft>
            </a:pPr>
            <a:r>
              <a:rPr lang="en-US" altLang="zh-CN" sz="2400" b="1" kern="100" dirty="0" smtClean="0">
                <a:latin typeface="Arial"/>
                <a:cs typeface="Arial"/>
              </a:rPr>
              <a:t>HLA</a:t>
            </a:r>
            <a:r>
              <a:rPr lang="zh-CN" altLang="zh-CN" sz="2400" b="1" kern="100" dirty="0">
                <a:latin typeface="Arial"/>
                <a:cs typeface="Arial"/>
              </a:rPr>
              <a:t>复合体具有自身遗传特点，通过代代相传和不断进化，发展为一个具有重要功能、极其复杂的基因群。</a:t>
            </a:r>
          </a:p>
        </p:txBody>
      </p:sp>
      <p:sp>
        <p:nvSpPr>
          <p:cNvPr id="6" name="矩形 5"/>
          <p:cNvSpPr/>
          <p:nvPr/>
        </p:nvSpPr>
        <p:spPr>
          <a:xfrm>
            <a:off x="827584" y="2864378"/>
            <a:ext cx="3312368" cy="2086725"/>
          </a:xfrm>
          <a:prstGeom prst="rect">
            <a:avLst/>
          </a:prstGeom>
        </p:spPr>
        <p:txBody>
          <a:bodyPr wrap="square">
            <a:spAutoFit/>
          </a:bodyPr>
          <a:lstStyle/>
          <a:p>
            <a:pPr>
              <a:lnSpc>
                <a:spcPct val="90000"/>
              </a:lnSpc>
              <a:buFontTx/>
              <a:buNone/>
            </a:pPr>
            <a:r>
              <a:rPr lang="zh-CN" altLang="en-US" sz="2400" dirty="0">
                <a:latin typeface="+mn-ea"/>
              </a:rPr>
              <a:t>多态性</a:t>
            </a:r>
            <a:r>
              <a:rPr lang="en-US" altLang="zh-CN" sz="2400" dirty="0">
                <a:latin typeface="+mn-ea"/>
              </a:rPr>
              <a:t>(polymorphism)</a:t>
            </a:r>
            <a:r>
              <a:rPr lang="zh-CN" altLang="zh-CN" sz="2400" dirty="0">
                <a:latin typeface="+mn-ea"/>
              </a:rPr>
              <a:t>指一个基因座位上存在多个等位基因（</a:t>
            </a:r>
            <a:r>
              <a:rPr lang="en-US" altLang="zh-CN" sz="2400" dirty="0">
                <a:latin typeface="+mn-ea"/>
              </a:rPr>
              <a:t>allele</a:t>
            </a:r>
            <a:r>
              <a:rPr lang="zh-CN" altLang="en-US" sz="2400" dirty="0">
                <a:latin typeface="+mn-ea"/>
              </a:rPr>
              <a:t>）。</a:t>
            </a:r>
            <a:r>
              <a:rPr lang="zh-CN" altLang="zh-CN" sz="2400" dirty="0">
                <a:latin typeface="+mn-ea"/>
              </a:rPr>
              <a:t>指群体中不同个体在等位基因拥有状态上存在差别。</a:t>
            </a:r>
            <a:endParaRPr lang="zh-CN" altLang="en-US" sz="2400" dirty="0">
              <a:latin typeface="+mn-ea"/>
            </a:endParaRPr>
          </a:p>
        </p:txBody>
      </p:sp>
      <p:sp>
        <p:nvSpPr>
          <p:cNvPr id="7" name="矩形 6"/>
          <p:cNvSpPr/>
          <p:nvPr/>
        </p:nvSpPr>
        <p:spPr>
          <a:xfrm>
            <a:off x="827584" y="1977807"/>
            <a:ext cx="2185214" cy="461665"/>
          </a:xfrm>
          <a:prstGeom prst="rect">
            <a:avLst/>
          </a:prstGeom>
        </p:spPr>
        <p:txBody>
          <a:bodyPr wrap="none">
            <a:spAutoFit/>
          </a:bodyPr>
          <a:lstStyle/>
          <a:p>
            <a:pPr algn="just">
              <a:spcAft>
                <a:spcPts val="0"/>
              </a:spcAft>
            </a:pPr>
            <a:r>
              <a:rPr lang="en-US" altLang="zh-CN" sz="2400" kern="100" dirty="0" smtClean="0">
                <a:latin typeface="+mn-ea"/>
                <a:cs typeface="Times New Roman"/>
              </a:rPr>
              <a:t>1</a:t>
            </a:r>
            <a:r>
              <a:rPr lang="en-US" altLang="zh-CN" sz="2400" kern="100" dirty="0">
                <a:latin typeface="+mn-ea"/>
                <a:cs typeface="Times New Roman"/>
              </a:rPr>
              <a:t>.</a:t>
            </a:r>
            <a:r>
              <a:rPr lang="zh-CN" altLang="zh-CN" sz="2400" kern="100" dirty="0" smtClean="0">
                <a:latin typeface="+mn-ea"/>
                <a:cs typeface="Times New Roman"/>
              </a:rPr>
              <a:t>高度</a:t>
            </a:r>
            <a:r>
              <a:rPr lang="zh-CN" altLang="zh-CN" sz="2400" kern="100" dirty="0">
                <a:latin typeface="+mn-ea"/>
                <a:cs typeface="Times New Roman"/>
              </a:rPr>
              <a:t>多态性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716197"/>
            <a:ext cx="3303587"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0322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69925" y="217488"/>
            <a:ext cx="49840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t>多态性现象（</a:t>
            </a:r>
            <a:r>
              <a:rPr kumimoji="1" lang="en-US" altLang="zh-CN" sz="2800" b="1" dirty="0" smtClean="0"/>
              <a:t>polymorphism)</a:t>
            </a:r>
            <a:r>
              <a:rPr kumimoji="1" lang="zh-CN" altLang="en-US" sz="2800" b="1" dirty="0" smtClean="0"/>
              <a:t>：</a:t>
            </a:r>
            <a:endParaRPr kumimoji="1" lang="zh-CN" altLang="en-US" sz="2800" b="1" dirty="0" smtClean="0">
              <a:effectLst>
                <a:outerShdw blurRad="38100" dist="38100" dir="2700000" algn="tl">
                  <a:srgbClr val="000000"/>
                </a:outerShdw>
              </a:effectLst>
            </a:endParaRPr>
          </a:p>
        </p:txBody>
      </p:sp>
      <p:sp>
        <p:nvSpPr>
          <p:cNvPr id="39939" name="Text Box 3"/>
          <p:cNvSpPr txBox="1">
            <a:spLocks noChangeArrowheads="1"/>
          </p:cNvSpPr>
          <p:nvPr/>
        </p:nvSpPr>
        <p:spPr bwMode="auto">
          <a:xfrm>
            <a:off x="381000" y="838200"/>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dirty="0" smtClean="0"/>
              <a:t>        </a:t>
            </a:r>
            <a:r>
              <a:rPr kumimoji="1" lang="zh-CN" altLang="en-US" sz="2000" dirty="0" smtClean="0"/>
              <a:t>多态性现象（</a:t>
            </a:r>
            <a:r>
              <a:rPr kumimoji="1" lang="en-US" altLang="zh-CN" sz="2000" dirty="0" smtClean="0"/>
              <a:t>polymorphism)</a:t>
            </a:r>
            <a:r>
              <a:rPr kumimoji="1" lang="zh-CN" altLang="en-US" sz="2000" dirty="0" smtClean="0"/>
              <a:t>是指一随机婚配的群体中，染色体同一基因座有两种以上基因型，即可编码二种以上的产物。</a:t>
            </a:r>
            <a:r>
              <a:rPr kumimoji="1" lang="en-US" altLang="zh-CN" sz="2000" dirty="0" smtClean="0"/>
              <a:t>HLA</a:t>
            </a:r>
            <a:r>
              <a:rPr kumimoji="1" lang="zh-CN" altLang="en-US" sz="2000" dirty="0" smtClean="0"/>
              <a:t>复合体是迄今已知人体最复杂的基因复合体，有高度的多态性。原因：</a:t>
            </a:r>
            <a:endParaRPr kumimoji="1" lang="zh-CN" altLang="en-US" sz="2000" dirty="0" smtClean="0">
              <a:effectLst>
                <a:outerShdw blurRad="38100" dist="38100" dir="2700000" algn="tl">
                  <a:srgbClr val="000000"/>
                </a:outerShdw>
              </a:effectLst>
            </a:endParaRPr>
          </a:p>
        </p:txBody>
      </p:sp>
      <p:sp>
        <p:nvSpPr>
          <p:cNvPr id="39940" name="Text Box 4"/>
          <p:cNvSpPr txBox="1">
            <a:spLocks noChangeArrowheads="1"/>
          </p:cNvSpPr>
          <p:nvPr/>
        </p:nvSpPr>
        <p:spPr bwMode="auto">
          <a:xfrm>
            <a:off x="533400" y="4495800"/>
            <a:ext cx="39437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dirty="0" smtClean="0"/>
              <a:t>复等位基因</a:t>
            </a:r>
            <a:r>
              <a:rPr kumimoji="1" lang="en-US" altLang="zh-CN" sz="2400" b="1" dirty="0" smtClean="0"/>
              <a:t>(multiple  alleles)</a:t>
            </a:r>
          </a:p>
        </p:txBody>
      </p:sp>
      <p:sp>
        <p:nvSpPr>
          <p:cNvPr id="39941" name="Text Box 5"/>
          <p:cNvSpPr txBox="1">
            <a:spLocks noChangeArrowheads="1"/>
          </p:cNvSpPr>
          <p:nvPr/>
        </p:nvSpPr>
        <p:spPr bwMode="auto">
          <a:xfrm>
            <a:off x="381000" y="5089525"/>
            <a:ext cx="8458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dirty="0" smtClean="0"/>
              <a:t>       </a:t>
            </a:r>
            <a:r>
              <a:rPr kumimoji="1" lang="zh-CN" altLang="en-US" sz="2000" dirty="0" smtClean="0"/>
              <a:t>位于一对同源染色体上对应位置的一对基因称为等位基因（</a:t>
            </a:r>
            <a:r>
              <a:rPr kumimoji="1" lang="en-US" altLang="zh-CN" sz="2000" dirty="0" smtClean="0"/>
              <a:t>allele</a:t>
            </a:r>
            <a:r>
              <a:rPr kumimoji="1" lang="zh-CN" altLang="en-US" sz="2000" dirty="0" smtClean="0"/>
              <a:t>）；由于群体中的突变，同一座的基因系列称为复等位基因。</a:t>
            </a:r>
            <a:r>
              <a:rPr kumimoji="1" lang="en-US" altLang="zh-CN" sz="2000" dirty="0" smtClean="0"/>
              <a:t>HLA</a:t>
            </a:r>
            <a:r>
              <a:rPr kumimoji="1" lang="zh-CN" altLang="en-US" sz="2000" dirty="0" smtClean="0"/>
              <a:t>复合体的每一座存在为数众多的复等位基因，</a:t>
            </a:r>
            <a:r>
              <a:rPr kumimoji="1" lang="zh-CN" altLang="zh-CN" sz="2000" dirty="0"/>
              <a:t>使</a:t>
            </a:r>
            <a:r>
              <a:rPr kumimoji="1" lang="en-US" altLang="zh-CN" sz="2000" dirty="0"/>
              <a:t>HLA</a:t>
            </a:r>
            <a:r>
              <a:rPr kumimoji="1" lang="zh-CN" altLang="zh-CN" sz="2000" dirty="0"/>
              <a:t>复合体成为多态性程度最高的人类基因复合体。截止到</a:t>
            </a:r>
            <a:r>
              <a:rPr kumimoji="1" lang="en-US" altLang="zh-CN" sz="2000" dirty="0"/>
              <a:t>2012</a:t>
            </a:r>
            <a:r>
              <a:rPr kumimoji="1" lang="zh-CN" altLang="zh-CN" sz="2000" dirty="0"/>
              <a:t>年４月，仅经典</a:t>
            </a:r>
            <a:r>
              <a:rPr kumimoji="1" lang="en-US" altLang="zh-CN" sz="2000" dirty="0"/>
              <a:t>HLA</a:t>
            </a:r>
            <a:r>
              <a:rPr kumimoji="1" lang="zh-CN" altLang="zh-CN" sz="2000" dirty="0"/>
              <a:t>Ⅰ类和Ⅱ类基因座已发现</a:t>
            </a:r>
            <a:r>
              <a:rPr kumimoji="1" lang="en-US" altLang="zh-CN" sz="2000" dirty="0"/>
              <a:t>7527</a:t>
            </a:r>
            <a:r>
              <a:rPr kumimoji="1" lang="zh-CN" altLang="zh-CN" sz="2000" dirty="0"/>
              <a:t>个等位基因（图</a:t>
            </a:r>
            <a:r>
              <a:rPr kumimoji="1" lang="en-US" altLang="zh-CN" sz="2000" dirty="0"/>
              <a:t>7-2</a:t>
            </a:r>
            <a:r>
              <a:rPr kumimoji="1" lang="zh-CN" altLang="zh-CN" sz="2000" dirty="0"/>
              <a:t>）。</a:t>
            </a:r>
            <a:endParaRPr kumimoji="1" lang="zh-CN" altLang="en-US" sz="2000" dirty="0"/>
          </a:p>
        </p:txBody>
      </p:sp>
      <p:grpSp>
        <p:nvGrpSpPr>
          <p:cNvPr id="39942" name="Group 6"/>
          <p:cNvGrpSpPr>
            <a:grpSpLocks/>
          </p:cNvGrpSpPr>
          <p:nvPr/>
        </p:nvGrpSpPr>
        <p:grpSpPr bwMode="auto">
          <a:xfrm>
            <a:off x="4191000" y="2286000"/>
            <a:ext cx="2117086" cy="1828800"/>
            <a:chOff x="2971" y="1440"/>
            <a:chExt cx="1027" cy="816"/>
          </a:xfrm>
        </p:grpSpPr>
        <p:sp>
          <p:nvSpPr>
            <p:cNvPr id="39943" name="Rectangle 7"/>
            <p:cNvSpPr>
              <a:spLocks noChangeArrowheads="1"/>
            </p:cNvSpPr>
            <p:nvPr/>
          </p:nvSpPr>
          <p:spPr bwMode="auto">
            <a:xfrm>
              <a:off x="3302" y="1440"/>
              <a:ext cx="83" cy="816"/>
            </a:xfrm>
            <a:prstGeom prst="rect">
              <a:avLst/>
            </a:prstGeom>
            <a:solidFill>
              <a:srgbClr val="FF00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44" name="Rectangle 8"/>
            <p:cNvSpPr>
              <a:spLocks noChangeArrowheads="1"/>
            </p:cNvSpPr>
            <p:nvPr/>
          </p:nvSpPr>
          <p:spPr bwMode="auto">
            <a:xfrm>
              <a:off x="3592" y="1440"/>
              <a:ext cx="83" cy="816"/>
            </a:xfrm>
            <a:prstGeom prst="rect">
              <a:avLst/>
            </a:prstGeom>
            <a:solidFill>
              <a:srgbClr val="FF00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45" name="Text Box 9"/>
            <p:cNvSpPr txBox="1">
              <a:spLocks noChangeArrowheads="1"/>
            </p:cNvSpPr>
            <p:nvPr/>
          </p:nvSpPr>
          <p:spPr bwMode="auto">
            <a:xfrm>
              <a:off x="2971" y="1504"/>
              <a:ext cx="226"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A2</a:t>
              </a:r>
            </a:p>
          </p:txBody>
        </p:sp>
        <p:sp>
          <p:nvSpPr>
            <p:cNvPr id="39946" name="Text Box 10"/>
            <p:cNvSpPr txBox="1">
              <a:spLocks noChangeArrowheads="1"/>
            </p:cNvSpPr>
            <p:nvPr/>
          </p:nvSpPr>
          <p:spPr bwMode="auto">
            <a:xfrm>
              <a:off x="3716" y="1504"/>
              <a:ext cx="282"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A10</a:t>
              </a:r>
            </a:p>
          </p:txBody>
        </p:sp>
        <p:sp>
          <p:nvSpPr>
            <p:cNvPr id="39947" name="Text Box 11"/>
            <p:cNvSpPr txBox="1">
              <a:spLocks noChangeArrowheads="1"/>
            </p:cNvSpPr>
            <p:nvPr/>
          </p:nvSpPr>
          <p:spPr bwMode="auto">
            <a:xfrm>
              <a:off x="2971" y="1928"/>
              <a:ext cx="27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B40</a:t>
              </a:r>
            </a:p>
          </p:txBody>
        </p:sp>
        <p:sp>
          <p:nvSpPr>
            <p:cNvPr id="39948" name="Text Box 12"/>
            <p:cNvSpPr txBox="1">
              <a:spLocks noChangeArrowheads="1"/>
            </p:cNvSpPr>
            <p:nvPr/>
          </p:nvSpPr>
          <p:spPr bwMode="auto">
            <a:xfrm>
              <a:off x="3716" y="1928"/>
              <a:ext cx="27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B16</a:t>
              </a:r>
            </a:p>
          </p:txBody>
        </p:sp>
      </p:grpSp>
      <p:sp>
        <p:nvSpPr>
          <p:cNvPr id="39949" name="Rectangle 13"/>
          <p:cNvSpPr>
            <a:spLocks noChangeArrowheads="1"/>
          </p:cNvSpPr>
          <p:nvPr/>
        </p:nvSpPr>
        <p:spPr bwMode="auto">
          <a:xfrm>
            <a:off x="1962150" y="5124450"/>
            <a:ext cx="1295400" cy="304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0" name="Line 14"/>
          <p:cNvSpPr>
            <a:spLocks noChangeShapeType="1"/>
          </p:cNvSpPr>
          <p:nvPr/>
        </p:nvSpPr>
        <p:spPr bwMode="auto">
          <a:xfrm flipV="1">
            <a:off x="2667000" y="4419600"/>
            <a:ext cx="251460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1" name="AutoShape 15"/>
          <p:cNvSpPr>
            <a:spLocks/>
          </p:cNvSpPr>
          <p:nvPr/>
        </p:nvSpPr>
        <p:spPr bwMode="auto">
          <a:xfrm rot="-5400000">
            <a:off x="5219700" y="3924300"/>
            <a:ext cx="76200" cy="762000"/>
          </a:xfrm>
          <a:prstGeom prst="leftBrace">
            <a:avLst>
              <a:gd name="adj1" fmla="val 83333"/>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2" name="Rectangle 16"/>
          <p:cNvSpPr>
            <a:spLocks noChangeArrowheads="1"/>
          </p:cNvSpPr>
          <p:nvPr/>
        </p:nvSpPr>
        <p:spPr bwMode="auto">
          <a:xfrm>
            <a:off x="4191000" y="2438400"/>
            <a:ext cx="2228850" cy="3048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3" name="Rectangle 17"/>
          <p:cNvSpPr>
            <a:spLocks noChangeArrowheads="1"/>
          </p:cNvSpPr>
          <p:nvPr/>
        </p:nvSpPr>
        <p:spPr bwMode="auto">
          <a:xfrm>
            <a:off x="6191250" y="5086350"/>
            <a:ext cx="1143000" cy="3810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4" name="Line 18"/>
          <p:cNvSpPr>
            <a:spLocks noChangeShapeType="1"/>
          </p:cNvSpPr>
          <p:nvPr/>
        </p:nvSpPr>
        <p:spPr bwMode="auto">
          <a:xfrm>
            <a:off x="6248400" y="2743200"/>
            <a:ext cx="457200" cy="236220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latin typeface="Times New Roman" pitchFamily="18" charset="0"/>
            </a:endParaRPr>
          </a:p>
        </p:txBody>
      </p:sp>
      <p:grpSp>
        <p:nvGrpSpPr>
          <p:cNvPr id="39955" name="Group 19"/>
          <p:cNvGrpSpPr>
            <a:grpSpLocks/>
          </p:cNvGrpSpPr>
          <p:nvPr/>
        </p:nvGrpSpPr>
        <p:grpSpPr bwMode="auto">
          <a:xfrm>
            <a:off x="1219200" y="2286000"/>
            <a:ext cx="2128838" cy="1905000"/>
            <a:chOff x="1104" y="1440"/>
            <a:chExt cx="1014" cy="816"/>
          </a:xfrm>
        </p:grpSpPr>
        <p:sp>
          <p:nvSpPr>
            <p:cNvPr id="39956" name="Rectangle 20"/>
            <p:cNvSpPr>
              <a:spLocks noChangeArrowheads="1"/>
            </p:cNvSpPr>
            <p:nvPr/>
          </p:nvSpPr>
          <p:spPr bwMode="auto">
            <a:xfrm>
              <a:off x="1435" y="1440"/>
              <a:ext cx="83" cy="816"/>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7" name="Rectangle 21"/>
            <p:cNvSpPr>
              <a:spLocks noChangeArrowheads="1"/>
            </p:cNvSpPr>
            <p:nvPr/>
          </p:nvSpPr>
          <p:spPr bwMode="auto">
            <a:xfrm>
              <a:off x="1725" y="1440"/>
              <a:ext cx="83" cy="816"/>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58" name="Text Box 22"/>
            <p:cNvSpPr txBox="1">
              <a:spLocks noChangeArrowheads="1"/>
            </p:cNvSpPr>
            <p:nvPr/>
          </p:nvSpPr>
          <p:spPr bwMode="auto">
            <a:xfrm>
              <a:off x="1104" y="1504"/>
              <a:ext cx="221"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A1</a:t>
              </a:r>
            </a:p>
          </p:txBody>
        </p:sp>
        <p:sp>
          <p:nvSpPr>
            <p:cNvPr id="39959" name="Text Box 23"/>
            <p:cNvSpPr txBox="1">
              <a:spLocks noChangeArrowheads="1"/>
            </p:cNvSpPr>
            <p:nvPr/>
          </p:nvSpPr>
          <p:spPr bwMode="auto">
            <a:xfrm>
              <a:off x="1849" y="1504"/>
              <a:ext cx="221"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A2</a:t>
              </a:r>
            </a:p>
          </p:txBody>
        </p:sp>
        <p:sp>
          <p:nvSpPr>
            <p:cNvPr id="39960" name="Text Box 24"/>
            <p:cNvSpPr txBox="1">
              <a:spLocks noChangeArrowheads="1"/>
            </p:cNvSpPr>
            <p:nvPr/>
          </p:nvSpPr>
          <p:spPr bwMode="auto">
            <a:xfrm>
              <a:off x="1104" y="1928"/>
              <a:ext cx="215"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B8</a:t>
              </a:r>
            </a:p>
          </p:txBody>
        </p:sp>
        <p:sp>
          <p:nvSpPr>
            <p:cNvPr id="39961" name="Text Box 25"/>
            <p:cNvSpPr txBox="1">
              <a:spLocks noChangeArrowheads="1"/>
            </p:cNvSpPr>
            <p:nvPr/>
          </p:nvSpPr>
          <p:spPr bwMode="auto">
            <a:xfrm>
              <a:off x="1849" y="1928"/>
              <a:ext cx="26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dirty="0" smtClean="0">
                  <a:effectLst>
                    <a:outerShdw blurRad="38100" dist="38100" dir="2700000" algn="tl">
                      <a:srgbClr val="000000"/>
                    </a:outerShdw>
                  </a:effectLst>
                  <a:latin typeface="Times New Roman" pitchFamily="18" charset="0"/>
                </a:rPr>
                <a:t>B35</a:t>
              </a:r>
            </a:p>
          </p:txBody>
        </p:sp>
      </p:grpSp>
      <p:sp>
        <p:nvSpPr>
          <p:cNvPr id="39962" name="Rectangle 26"/>
          <p:cNvSpPr>
            <a:spLocks noChangeArrowheads="1"/>
          </p:cNvSpPr>
          <p:nvPr/>
        </p:nvSpPr>
        <p:spPr bwMode="auto">
          <a:xfrm>
            <a:off x="1143000" y="2400300"/>
            <a:ext cx="548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latin typeface="Times New Roman" pitchFamily="18" charset="0"/>
            </a:endParaRPr>
          </a:p>
        </p:txBody>
      </p:sp>
      <p:sp>
        <p:nvSpPr>
          <p:cNvPr id="39963" name="Line 27"/>
          <p:cNvSpPr>
            <a:spLocks noChangeShapeType="1"/>
          </p:cNvSpPr>
          <p:nvPr/>
        </p:nvSpPr>
        <p:spPr bwMode="auto">
          <a:xfrm flipV="1">
            <a:off x="914400" y="2819400"/>
            <a:ext cx="457200" cy="16002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39964" name="Text Box 28"/>
          <p:cNvSpPr txBox="1">
            <a:spLocks noChangeArrowheads="1"/>
          </p:cNvSpPr>
          <p:nvPr/>
        </p:nvSpPr>
        <p:spPr bwMode="auto">
          <a:xfrm>
            <a:off x="1752600" y="1828800"/>
            <a:ext cx="13644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dirty="0" smtClean="0"/>
              <a:t>A </a:t>
            </a:r>
            <a:r>
              <a:rPr kumimoji="1" lang="zh-CN" altLang="en-US" sz="2400" dirty="0" smtClean="0"/>
              <a:t>（</a:t>
            </a:r>
            <a:r>
              <a:rPr kumimoji="1" lang="en-US" altLang="zh-CN" sz="2400" dirty="0" smtClean="0"/>
              <a:t>6#</a:t>
            </a:r>
            <a:r>
              <a:rPr kumimoji="1" lang="zh-CN" altLang="en-US" sz="2400" dirty="0" smtClean="0"/>
              <a:t>）</a:t>
            </a:r>
          </a:p>
        </p:txBody>
      </p:sp>
      <p:sp>
        <p:nvSpPr>
          <p:cNvPr id="39965" name="Text Box 29"/>
          <p:cNvSpPr txBox="1">
            <a:spLocks noChangeArrowheads="1"/>
          </p:cNvSpPr>
          <p:nvPr/>
        </p:nvSpPr>
        <p:spPr bwMode="auto">
          <a:xfrm>
            <a:off x="4800600" y="1828800"/>
            <a:ext cx="1351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dirty="0" smtClean="0"/>
              <a:t>B </a:t>
            </a:r>
            <a:r>
              <a:rPr kumimoji="1" lang="zh-CN" altLang="en-US" sz="2400" dirty="0" smtClean="0"/>
              <a:t>（</a:t>
            </a:r>
            <a:r>
              <a:rPr kumimoji="1" lang="en-US" altLang="zh-CN" sz="2400" dirty="0" smtClean="0"/>
              <a:t>6#</a:t>
            </a:r>
            <a:r>
              <a:rPr kumimoji="1" lang="zh-CN" altLang="en-US" sz="2400" dirty="0" smtClean="0"/>
              <a:t>）</a:t>
            </a:r>
          </a:p>
        </p:txBody>
      </p:sp>
    </p:spTree>
    <p:extLst>
      <p:ext uri="{BB962C8B-B14F-4D97-AF65-F5344CB8AC3E}">
        <p14:creationId xmlns:p14="http://schemas.microsoft.com/office/powerpoint/2010/main" val="6949503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95536" y="260648"/>
            <a:ext cx="3960539"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90"/>
                </a:solidFill>
              </a:rPr>
              <a:t>共显性</a:t>
            </a:r>
            <a:r>
              <a:rPr kumimoji="1" lang="en-US" altLang="zh-CN" sz="3200" b="1" dirty="0" smtClean="0">
                <a:solidFill>
                  <a:srgbClr val="000090"/>
                </a:solidFill>
              </a:rPr>
              <a:t>(codominance)</a:t>
            </a:r>
            <a:endParaRPr kumimoji="1" lang="en-US" altLang="zh-CN" sz="3200" b="1" dirty="0" smtClean="0">
              <a:solidFill>
                <a:srgbClr val="000090"/>
              </a:solidFill>
              <a:effectLst>
                <a:outerShdw blurRad="38100" dist="38100" dir="2700000" algn="tl">
                  <a:srgbClr val="000000"/>
                </a:outerShdw>
              </a:effectLst>
            </a:endParaRPr>
          </a:p>
        </p:txBody>
      </p:sp>
      <p:sp>
        <p:nvSpPr>
          <p:cNvPr id="40963" name="Text Box 3"/>
          <p:cNvSpPr txBox="1">
            <a:spLocks noChangeArrowheads="1"/>
          </p:cNvSpPr>
          <p:nvPr/>
        </p:nvSpPr>
        <p:spPr bwMode="auto">
          <a:xfrm>
            <a:off x="0" y="762000"/>
            <a:ext cx="9144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t>HLA </a:t>
            </a:r>
            <a:r>
              <a:rPr lang="zh-CN" altLang="zh-CN" sz="2800" dirty="0"/>
              <a:t>基因具有共显性（</a:t>
            </a:r>
            <a:r>
              <a:rPr lang="en-US" altLang="zh-CN" sz="2800" dirty="0"/>
              <a:t>co</a:t>
            </a:r>
            <a:r>
              <a:rPr lang="zh-CN" altLang="zh-CN" sz="2800" dirty="0"/>
              <a:t>‐</a:t>
            </a:r>
            <a:r>
              <a:rPr lang="en-US" altLang="zh-CN" sz="2800" dirty="0"/>
              <a:t>dominant</a:t>
            </a:r>
            <a:r>
              <a:rPr lang="zh-CN" altLang="zh-CN" sz="2800" dirty="0"/>
              <a:t>）的特点，即两条同源染色体对应</a:t>
            </a:r>
            <a:r>
              <a:rPr lang="en-US" altLang="zh-CN" sz="2800" dirty="0"/>
              <a:t>HLA </a:t>
            </a:r>
            <a:r>
              <a:rPr lang="zh-CN" altLang="zh-CN" sz="2800" dirty="0"/>
              <a:t>基因座位上的每一等位基因均为显性基因，均可编码和表达各自产物（</a:t>
            </a:r>
            <a:r>
              <a:rPr lang="en-US" altLang="zh-CN" sz="2800" dirty="0"/>
              <a:t>HLA</a:t>
            </a:r>
            <a:r>
              <a:rPr lang="zh-CN" altLang="zh-CN" sz="2800" dirty="0"/>
              <a:t>分子），由此进一步增加 </a:t>
            </a:r>
            <a:r>
              <a:rPr lang="en-US" altLang="zh-CN" sz="2800" dirty="0"/>
              <a:t>HLA</a:t>
            </a:r>
            <a:r>
              <a:rPr lang="zh-CN" altLang="zh-CN" sz="2800" dirty="0"/>
              <a:t>表型多态性。</a:t>
            </a:r>
          </a:p>
        </p:txBody>
      </p:sp>
      <p:grpSp>
        <p:nvGrpSpPr>
          <p:cNvPr id="40964" name="Group 4"/>
          <p:cNvGrpSpPr>
            <a:grpSpLocks/>
          </p:cNvGrpSpPr>
          <p:nvPr/>
        </p:nvGrpSpPr>
        <p:grpSpPr bwMode="auto">
          <a:xfrm>
            <a:off x="4629150" y="2971800"/>
            <a:ext cx="2112963" cy="1828800"/>
            <a:chOff x="2971" y="1440"/>
            <a:chExt cx="1025" cy="816"/>
          </a:xfrm>
        </p:grpSpPr>
        <p:sp>
          <p:nvSpPr>
            <p:cNvPr id="40965" name="Rectangle 5"/>
            <p:cNvSpPr>
              <a:spLocks noChangeArrowheads="1"/>
            </p:cNvSpPr>
            <p:nvPr/>
          </p:nvSpPr>
          <p:spPr bwMode="auto">
            <a:xfrm>
              <a:off x="3302" y="1440"/>
              <a:ext cx="83" cy="816"/>
            </a:xfrm>
            <a:prstGeom prst="rect">
              <a:avLst/>
            </a:prstGeom>
            <a:solidFill>
              <a:srgbClr val="FF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40966" name="Rectangle 6"/>
            <p:cNvSpPr>
              <a:spLocks noChangeArrowheads="1"/>
            </p:cNvSpPr>
            <p:nvPr/>
          </p:nvSpPr>
          <p:spPr bwMode="auto">
            <a:xfrm>
              <a:off x="3592" y="1440"/>
              <a:ext cx="83" cy="816"/>
            </a:xfrm>
            <a:prstGeom prst="rect">
              <a:avLst/>
            </a:prstGeom>
            <a:solidFill>
              <a:srgbClr val="FF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40967" name="Text Box 7"/>
            <p:cNvSpPr txBox="1">
              <a:spLocks noChangeArrowheads="1"/>
            </p:cNvSpPr>
            <p:nvPr/>
          </p:nvSpPr>
          <p:spPr bwMode="auto">
            <a:xfrm>
              <a:off x="2971" y="1504"/>
              <a:ext cx="225"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0066"/>
                  </a:solidFill>
                  <a:effectLst>
                    <a:outerShdw blurRad="38100" dist="38100" dir="2700000" algn="tl">
                      <a:srgbClr val="000000"/>
                    </a:outerShdw>
                  </a:effectLst>
                  <a:latin typeface="Times New Roman" pitchFamily="18" charset="0"/>
                </a:rPr>
                <a:t>A2</a:t>
              </a:r>
            </a:p>
          </p:txBody>
        </p:sp>
        <p:sp>
          <p:nvSpPr>
            <p:cNvPr id="40968" name="Text Box 8"/>
            <p:cNvSpPr txBox="1">
              <a:spLocks noChangeArrowheads="1"/>
            </p:cNvSpPr>
            <p:nvPr/>
          </p:nvSpPr>
          <p:spPr bwMode="auto">
            <a:xfrm>
              <a:off x="3716" y="1504"/>
              <a:ext cx="280"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0066"/>
                  </a:solidFill>
                  <a:effectLst>
                    <a:outerShdw blurRad="38100" dist="38100" dir="2700000" algn="tl">
                      <a:srgbClr val="000000"/>
                    </a:outerShdw>
                  </a:effectLst>
                  <a:latin typeface="Times New Roman" pitchFamily="18" charset="0"/>
                </a:rPr>
                <a:t>A10</a:t>
              </a:r>
            </a:p>
          </p:txBody>
        </p:sp>
        <p:sp>
          <p:nvSpPr>
            <p:cNvPr id="40969" name="Text Box 9"/>
            <p:cNvSpPr txBox="1">
              <a:spLocks noChangeArrowheads="1"/>
            </p:cNvSpPr>
            <p:nvPr/>
          </p:nvSpPr>
          <p:spPr bwMode="auto">
            <a:xfrm>
              <a:off x="2971" y="1928"/>
              <a:ext cx="27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0066"/>
                  </a:solidFill>
                  <a:effectLst>
                    <a:outerShdw blurRad="38100" dist="38100" dir="2700000" algn="tl">
                      <a:srgbClr val="000000"/>
                    </a:outerShdw>
                  </a:effectLst>
                  <a:latin typeface="Times New Roman" pitchFamily="18" charset="0"/>
                </a:rPr>
                <a:t>B40</a:t>
              </a:r>
            </a:p>
          </p:txBody>
        </p:sp>
        <p:sp>
          <p:nvSpPr>
            <p:cNvPr id="40970" name="Text Box 10"/>
            <p:cNvSpPr txBox="1">
              <a:spLocks noChangeArrowheads="1"/>
            </p:cNvSpPr>
            <p:nvPr/>
          </p:nvSpPr>
          <p:spPr bwMode="auto">
            <a:xfrm>
              <a:off x="3716" y="1928"/>
              <a:ext cx="27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0066"/>
                  </a:solidFill>
                  <a:effectLst>
                    <a:outerShdw blurRad="38100" dist="38100" dir="2700000" algn="tl">
                      <a:srgbClr val="000000"/>
                    </a:outerShdw>
                  </a:effectLst>
                  <a:latin typeface="Times New Roman" pitchFamily="18" charset="0"/>
                </a:rPr>
                <a:t>B16</a:t>
              </a:r>
            </a:p>
          </p:txBody>
        </p:sp>
      </p:grpSp>
      <p:sp>
        <p:nvSpPr>
          <p:cNvPr id="40972" name="Rectangle 12"/>
          <p:cNvSpPr>
            <a:spLocks noChangeArrowheads="1"/>
          </p:cNvSpPr>
          <p:nvPr/>
        </p:nvSpPr>
        <p:spPr bwMode="auto">
          <a:xfrm>
            <a:off x="2352675" y="2971800"/>
            <a:ext cx="174625" cy="1905000"/>
          </a:xfrm>
          <a:prstGeom prst="rect">
            <a:avLst/>
          </a:prstGeom>
          <a:solidFill>
            <a:srgbClr val="66FF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40973" name="Rectangle 13"/>
          <p:cNvSpPr>
            <a:spLocks noChangeArrowheads="1"/>
          </p:cNvSpPr>
          <p:nvPr/>
        </p:nvSpPr>
        <p:spPr bwMode="auto">
          <a:xfrm>
            <a:off x="2960688" y="2971800"/>
            <a:ext cx="174625" cy="1905000"/>
          </a:xfrm>
          <a:prstGeom prst="rect">
            <a:avLst/>
          </a:prstGeom>
          <a:solidFill>
            <a:srgbClr val="66FF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latin typeface="Times New Roman" pitchFamily="18" charset="0"/>
            </a:endParaRPr>
          </a:p>
        </p:txBody>
      </p:sp>
      <p:sp>
        <p:nvSpPr>
          <p:cNvPr id="40974" name="Text Box 14"/>
          <p:cNvSpPr txBox="1">
            <a:spLocks noChangeArrowheads="1"/>
          </p:cNvSpPr>
          <p:nvPr/>
        </p:nvSpPr>
        <p:spPr bwMode="auto">
          <a:xfrm>
            <a:off x="1657350" y="31210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FFFF"/>
                </a:solidFill>
                <a:effectLst>
                  <a:outerShdw blurRad="38100" dist="38100" dir="2700000" algn="tl">
                    <a:srgbClr val="000000"/>
                  </a:outerShdw>
                </a:effectLst>
                <a:latin typeface="Times New Roman" pitchFamily="18" charset="0"/>
              </a:rPr>
              <a:t>A1</a:t>
            </a:r>
          </a:p>
        </p:txBody>
      </p:sp>
      <p:sp>
        <p:nvSpPr>
          <p:cNvPr id="40975" name="Text Box 15"/>
          <p:cNvSpPr txBox="1">
            <a:spLocks noChangeArrowheads="1"/>
          </p:cNvSpPr>
          <p:nvPr/>
        </p:nvSpPr>
        <p:spPr bwMode="auto">
          <a:xfrm>
            <a:off x="3221038" y="312102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FFFF"/>
                </a:solidFill>
                <a:effectLst>
                  <a:outerShdw blurRad="38100" dist="38100" dir="2700000" algn="tl">
                    <a:srgbClr val="000000"/>
                  </a:outerShdw>
                </a:effectLst>
                <a:latin typeface="Times New Roman" pitchFamily="18" charset="0"/>
              </a:rPr>
              <a:t>A2</a:t>
            </a:r>
          </a:p>
        </p:txBody>
      </p:sp>
      <p:sp>
        <p:nvSpPr>
          <p:cNvPr id="40976" name="Text Box 16"/>
          <p:cNvSpPr txBox="1">
            <a:spLocks noChangeArrowheads="1"/>
          </p:cNvSpPr>
          <p:nvPr/>
        </p:nvSpPr>
        <p:spPr bwMode="auto">
          <a:xfrm>
            <a:off x="1657350" y="41116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FFFF"/>
                </a:solidFill>
                <a:effectLst>
                  <a:outerShdw blurRad="38100" dist="38100" dir="2700000" algn="tl">
                    <a:srgbClr val="000000"/>
                  </a:outerShdw>
                </a:effectLst>
                <a:latin typeface="Times New Roman" pitchFamily="18" charset="0"/>
              </a:rPr>
              <a:t>B8</a:t>
            </a:r>
          </a:p>
        </p:txBody>
      </p:sp>
      <p:sp>
        <p:nvSpPr>
          <p:cNvPr id="40977" name="Text Box 17"/>
          <p:cNvSpPr txBox="1">
            <a:spLocks noChangeArrowheads="1"/>
          </p:cNvSpPr>
          <p:nvPr/>
        </p:nvSpPr>
        <p:spPr bwMode="auto">
          <a:xfrm>
            <a:off x="3221038" y="4111625"/>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smtClean="0">
                <a:solidFill>
                  <a:srgbClr val="FFFFFF"/>
                </a:solidFill>
                <a:effectLst>
                  <a:outerShdw blurRad="38100" dist="38100" dir="2700000" algn="tl">
                    <a:srgbClr val="000000"/>
                  </a:outerShdw>
                </a:effectLst>
                <a:latin typeface="Times New Roman" pitchFamily="18" charset="0"/>
              </a:rPr>
              <a:t>B35</a:t>
            </a:r>
          </a:p>
        </p:txBody>
      </p:sp>
      <p:sp>
        <p:nvSpPr>
          <p:cNvPr id="40978" name="Text Box 18"/>
          <p:cNvSpPr txBox="1">
            <a:spLocks noChangeArrowheads="1"/>
          </p:cNvSpPr>
          <p:nvPr/>
        </p:nvSpPr>
        <p:spPr bwMode="auto">
          <a:xfrm>
            <a:off x="3035300" y="5421313"/>
            <a:ext cx="3963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dirty="0" smtClean="0">
                <a:solidFill>
                  <a:srgbClr val="000066"/>
                </a:solidFill>
              </a:rPr>
              <a:t>HLA </a:t>
            </a:r>
            <a:r>
              <a:rPr kumimoji="1" lang="zh-CN" altLang="en-US" sz="2000" b="1" dirty="0" smtClean="0">
                <a:solidFill>
                  <a:srgbClr val="000066"/>
                </a:solidFill>
              </a:rPr>
              <a:t>分子：</a:t>
            </a:r>
            <a:r>
              <a:rPr kumimoji="1" lang="en-US" altLang="zh-CN" sz="2000" b="1" dirty="0" smtClean="0">
                <a:solidFill>
                  <a:srgbClr val="000066"/>
                </a:solidFill>
              </a:rPr>
              <a:t>A1</a:t>
            </a:r>
            <a:r>
              <a:rPr kumimoji="1" lang="zh-CN" altLang="en-US" sz="2000" b="1" dirty="0" smtClean="0">
                <a:solidFill>
                  <a:srgbClr val="000066"/>
                </a:solidFill>
              </a:rPr>
              <a:t>， </a:t>
            </a:r>
            <a:r>
              <a:rPr kumimoji="1" lang="en-US" altLang="zh-CN" sz="2000" b="1" dirty="0" smtClean="0">
                <a:solidFill>
                  <a:srgbClr val="000066"/>
                </a:solidFill>
              </a:rPr>
              <a:t>A2</a:t>
            </a:r>
            <a:r>
              <a:rPr kumimoji="1" lang="zh-CN" altLang="en-US" sz="2000" b="1" dirty="0" smtClean="0">
                <a:solidFill>
                  <a:srgbClr val="000066"/>
                </a:solidFill>
              </a:rPr>
              <a:t>， </a:t>
            </a:r>
            <a:r>
              <a:rPr kumimoji="1" lang="en-US" altLang="zh-CN" sz="2000" b="1" dirty="0" smtClean="0">
                <a:solidFill>
                  <a:srgbClr val="000066"/>
                </a:solidFill>
              </a:rPr>
              <a:t>B8</a:t>
            </a:r>
            <a:r>
              <a:rPr kumimoji="1" lang="zh-CN" altLang="en-US" sz="2000" b="1" dirty="0" smtClean="0">
                <a:solidFill>
                  <a:srgbClr val="000066"/>
                </a:solidFill>
              </a:rPr>
              <a:t>，</a:t>
            </a:r>
            <a:r>
              <a:rPr kumimoji="1" lang="en-US" altLang="zh-CN" sz="2000" b="1" dirty="0" smtClean="0">
                <a:solidFill>
                  <a:srgbClr val="000066"/>
                </a:solidFill>
              </a:rPr>
              <a:t>B35 </a:t>
            </a:r>
          </a:p>
        </p:txBody>
      </p:sp>
      <p:sp>
        <p:nvSpPr>
          <p:cNvPr id="40979" name="Rectangle 19"/>
          <p:cNvSpPr>
            <a:spLocks noChangeArrowheads="1"/>
          </p:cNvSpPr>
          <p:nvPr/>
        </p:nvSpPr>
        <p:spPr bwMode="auto">
          <a:xfrm>
            <a:off x="2719388" y="2514600"/>
            <a:ext cx="370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dirty="0" smtClean="0"/>
              <a:t>A</a:t>
            </a:r>
            <a:endParaRPr kumimoji="1" lang="en-US" altLang="zh-CN" sz="2400" dirty="0" smtClean="0"/>
          </a:p>
        </p:txBody>
      </p:sp>
      <p:sp>
        <p:nvSpPr>
          <p:cNvPr id="40980" name="Rectangle 20"/>
          <p:cNvSpPr>
            <a:spLocks noChangeArrowheads="1"/>
          </p:cNvSpPr>
          <p:nvPr/>
        </p:nvSpPr>
        <p:spPr bwMode="auto">
          <a:xfrm>
            <a:off x="2060575" y="5372100"/>
            <a:ext cx="101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rgbClr val="66FF66"/>
                </a:solidFill>
              </a:rPr>
              <a:t>个体</a:t>
            </a:r>
            <a:r>
              <a:rPr kumimoji="1" lang="en-US" altLang="zh-CN" sz="2400" b="1" smtClean="0">
                <a:solidFill>
                  <a:srgbClr val="66FF66"/>
                </a:solidFill>
              </a:rPr>
              <a:t>A</a:t>
            </a:r>
          </a:p>
        </p:txBody>
      </p:sp>
      <p:sp>
        <p:nvSpPr>
          <p:cNvPr id="40981" name="Text Box 21"/>
          <p:cNvSpPr txBox="1">
            <a:spLocks noChangeArrowheads="1"/>
          </p:cNvSpPr>
          <p:nvPr/>
        </p:nvSpPr>
        <p:spPr bwMode="auto">
          <a:xfrm>
            <a:off x="5482580" y="2514600"/>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dirty="0" smtClean="0"/>
              <a:t>B</a:t>
            </a:r>
            <a:endParaRPr kumimoji="1" lang="en-US" altLang="zh-CN" sz="2400" dirty="0" smtClean="0"/>
          </a:p>
        </p:txBody>
      </p:sp>
      <p:sp>
        <p:nvSpPr>
          <p:cNvPr id="40982" name="Text Box 22"/>
          <p:cNvSpPr txBox="1">
            <a:spLocks noChangeArrowheads="1"/>
          </p:cNvSpPr>
          <p:nvPr/>
        </p:nvSpPr>
        <p:spPr bwMode="auto">
          <a:xfrm>
            <a:off x="2060575" y="5943600"/>
            <a:ext cx="101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rgbClr val="FF0066"/>
                </a:solidFill>
              </a:rPr>
              <a:t>个体</a:t>
            </a:r>
            <a:r>
              <a:rPr kumimoji="1" lang="en-US" altLang="zh-CN" sz="2400" b="1" smtClean="0">
                <a:solidFill>
                  <a:srgbClr val="FF0066"/>
                </a:solidFill>
              </a:rPr>
              <a:t>B</a:t>
            </a:r>
          </a:p>
        </p:txBody>
      </p:sp>
      <p:sp>
        <p:nvSpPr>
          <p:cNvPr id="40983" name="Text Box 23"/>
          <p:cNvSpPr txBox="1">
            <a:spLocks noChangeArrowheads="1"/>
          </p:cNvSpPr>
          <p:nvPr/>
        </p:nvSpPr>
        <p:spPr bwMode="auto">
          <a:xfrm>
            <a:off x="3068638" y="5981700"/>
            <a:ext cx="4246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dirty="0" smtClean="0">
                <a:solidFill>
                  <a:srgbClr val="000066"/>
                </a:solidFill>
              </a:rPr>
              <a:t>HLA </a:t>
            </a:r>
            <a:r>
              <a:rPr kumimoji="1" lang="zh-CN" altLang="en-US" sz="2000" b="1" dirty="0" smtClean="0">
                <a:solidFill>
                  <a:srgbClr val="000066"/>
                </a:solidFill>
              </a:rPr>
              <a:t>分子：</a:t>
            </a:r>
            <a:r>
              <a:rPr kumimoji="1" lang="en-US" altLang="zh-CN" sz="2000" b="1" dirty="0" smtClean="0">
                <a:solidFill>
                  <a:srgbClr val="000066"/>
                </a:solidFill>
              </a:rPr>
              <a:t>A2</a:t>
            </a:r>
            <a:r>
              <a:rPr kumimoji="1" lang="zh-CN" altLang="en-US" sz="2000" b="1" dirty="0" smtClean="0">
                <a:solidFill>
                  <a:srgbClr val="000066"/>
                </a:solidFill>
              </a:rPr>
              <a:t>， </a:t>
            </a:r>
            <a:r>
              <a:rPr kumimoji="1" lang="en-US" altLang="zh-CN" sz="2000" b="1" dirty="0" smtClean="0">
                <a:solidFill>
                  <a:srgbClr val="000066"/>
                </a:solidFill>
              </a:rPr>
              <a:t>A10</a:t>
            </a:r>
            <a:r>
              <a:rPr kumimoji="1" lang="zh-CN" altLang="en-US" sz="2000" b="1" dirty="0" smtClean="0">
                <a:solidFill>
                  <a:srgbClr val="000066"/>
                </a:solidFill>
              </a:rPr>
              <a:t>， </a:t>
            </a:r>
            <a:r>
              <a:rPr kumimoji="1" lang="en-US" altLang="zh-CN" sz="2000" b="1" dirty="0" smtClean="0">
                <a:solidFill>
                  <a:srgbClr val="000066"/>
                </a:solidFill>
              </a:rPr>
              <a:t>B40</a:t>
            </a:r>
            <a:r>
              <a:rPr kumimoji="1" lang="zh-CN" altLang="en-US" sz="2000" b="1" dirty="0" smtClean="0">
                <a:solidFill>
                  <a:srgbClr val="000066"/>
                </a:solidFill>
              </a:rPr>
              <a:t>，</a:t>
            </a:r>
            <a:r>
              <a:rPr kumimoji="1" lang="en-US" altLang="zh-CN" sz="2000" b="1" dirty="0" smtClean="0">
                <a:solidFill>
                  <a:srgbClr val="000066"/>
                </a:solidFill>
              </a:rPr>
              <a:t>B16 </a:t>
            </a:r>
          </a:p>
        </p:txBody>
      </p:sp>
    </p:spTree>
    <p:extLst>
      <p:ext uri="{BB962C8B-B14F-4D97-AF65-F5344CB8AC3E}">
        <p14:creationId xmlns:p14="http://schemas.microsoft.com/office/powerpoint/2010/main" val="16498679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04664"/>
            <a:ext cx="7776864" cy="2308324"/>
          </a:xfrm>
          <a:prstGeom prst="rect">
            <a:avLst/>
          </a:prstGeom>
        </p:spPr>
        <p:txBody>
          <a:bodyPr wrap="square">
            <a:spAutoFit/>
          </a:bodyPr>
          <a:lstStyle/>
          <a:p>
            <a:r>
              <a:rPr lang="zh-CN" altLang="zh-CN" sz="2400" b="1" dirty="0">
                <a:solidFill>
                  <a:srgbClr val="FF0000"/>
                </a:solidFill>
                <a:latin typeface="宋体" panose="02010600030101010101" pitchFamily="2" charset="-122"/>
                <a:ea typeface="宋体" panose="02010600030101010101" pitchFamily="2" charset="-122"/>
              </a:rPr>
              <a:t>多态性</a:t>
            </a:r>
            <a:r>
              <a:rPr lang="zh-CN" altLang="zh-CN" sz="2400" b="1" dirty="0">
                <a:latin typeface="宋体" panose="02010600030101010101" pitchFamily="2" charset="-122"/>
                <a:ea typeface="宋体" panose="02010600030101010101" pitchFamily="2" charset="-122"/>
              </a:rPr>
              <a:t>和</a:t>
            </a:r>
            <a:r>
              <a:rPr lang="zh-CN" altLang="zh-CN" sz="2400" b="1" dirty="0">
                <a:solidFill>
                  <a:srgbClr val="FF0000"/>
                </a:solidFill>
                <a:latin typeface="宋体" panose="02010600030101010101" pitchFamily="2" charset="-122"/>
                <a:ea typeface="宋体" panose="02010600030101010101" pitchFamily="2" charset="-122"/>
              </a:rPr>
              <a:t>多基因性</a:t>
            </a:r>
            <a:r>
              <a:rPr lang="zh-CN" altLang="zh-CN" sz="2400" b="1" dirty="0">
                <a:latin typeface="宋体" panose="02010600030101010101" pitchFamily="2" charset="-122"/>
                <a:ea typeface="宋体" panose="02010600030101010101" pitchFamily="2" charset="-122"/>
              </a:rPr>
              <a:t>乃从不同水平反映 </a:t>
            </a:r>
            <a:r>
              <a:rPr lang="en-US" altLang="zh-CN" sz="2400" b="1" dirty="0">
                <a:latin typeface="宋体" panose="02010600030101010101" pitchFamily="2" charset="-122"/>
                <a:ea typeface="宋体" panose="02010600030101010101" pitchFamily="2" charset="-122"/>
              </a:rPr>
              <a:t>HLA</a:t>
            </a:r>
            <a:r>
              <a:rPr lang="zh-CN" altLang="zh-CN" sz="2400" b="1" dirty="0">
                <a:latin typeface="宋体" panose="02010600030101010101" pitchFamily="2" charset="-122"/>
                <a:ea typeface="宋体" panose="02010600030101010101" pitchFamily="2" charset="-122"/>
              </a:rPr>
              <a:t>复合体的高度多样性（</a:t>
            </a:r>
            <a:r>
              <a:rPr lang="en-US" altLang="zh-CN" sz="2400" b="1" dirty="0">
                <a:latin typeface="宋体" panose="02010600030101010101" pitchFamily="2" charset="-122"/>
                <a:ea typeface="宋体" panose="02010600030101010101" pitchFamily="2" charset="-122"/>
              </a:rPr>
              <a:t>diversity</a:t>
            </a:r>
            <a:r>
              <a:rPr lang="zh-CN" altLang="zh-CN" sz="2400" b="1" dirty="0">
                <a:latin typeface="宋体" panose="02010600030101010101" pitchFamily="2" charset="-122"/>
                <a:ea typeface="宋体" panose="02010600030101010101" pitchFamily="2" charset="-122"/>
              </a:rPr>
              <a:t>）：多基因性指同一个体内</a:t>
            </a:r>
            <a:r>
              <a:rPr lang="en-US" altLang="zh-CN" sz="2400" b="1" dirty="0">
                <a:latin typeface="宋体" panose="02010600030101010101" pitchFamily="2" charset="-122"/>
                <a:ea typeface="宋体" panose="02010600030101010101" pitchFamily="2" charset="-122"/>
              </a:rPr>
              <a:t>HLA</a:t>
            </a:r>
            <a:r>
              <a:rPr lang="zh-CN" altLang="zh-CN" sz="2400" b="1" dirty="0">
                <a:latin typeface="宋体" panose="02010600030101010101" pitchFamily="2" charset="-122"/>
                <a:ea typeface="宋体" panose="02010600030101010101" pitchFamily="2" charset="-122"/>
              </a:rPr>
              <a:t>复合体在基因座数量构成上的多样性，使个体可提呈环境中大多数（病原）抗原；多态性则指群体中</a:t>
            </a:r>
            <a:r>
              <a:rPr lang="en-US" altLang="zh-CN" sz="2400" b="1" dirty="0">
                <a:latin typeface="宋体" panose="02010600030101010101" pitchFamily="2" charset="-122"/>
                <a:ea typeface="宋体" panose="02010600030101010101" pitchFamily="2" charset="-122"/>
              </a:rPr>
              <a:t>HLA</a:t>
            </a:r>
            <a:r>
              <a:rPr lang="zh-CN" altLang="zh-CN" sz="2400" b="1" dirty="0">
                <a:latin typeface="宋体" panose="02010600030101010101" pitchFamily="2" charset="-122"/>
                <a:ea typeface="宋体" panose="02010600030101010101" pitchFamily="2" charset="-122"/>
              </a:rPr>
              <a:t>各基因座的等位基因（及其产物）数量构成上的多样性，从而保证群体可提呈各种不同抗原。</a:t>
            </a:r>
          </a:p>
        </p:txBody>
      </p:sp>
      <p:sp>
        <p:nvSpPr>
          <p:cNvPr id="3" name="矩形 2"/>
          <p:cNvSpPr/>
          <p:nvPr/>
        </p:nvSpPr>
        <p:spPr>
          <a:xfrm>
            <a:off x="732744" y="3356992"/>
            <a:ext cx="7655679" cy="3046988"/>
          </a:xfrm>
          <a:prstGeom prst="rect">
            <a:avLst/>
          </a:prstGeom>
        </p:spPr>
        <p:txBody>
          <a:bodyPr wrap="square">
            <a:spAutoFit/>
          </a:bodyPr>
          <a:lstStyle/>
          <a:p>
            <a:r>
              <a:rPr lang="zh-CN" altLang="zh-CN" sz="2400" dirty="0">
                <a:solidFill>
                  <a:schemeClr val="tx2">
                    <a:lumMod val="60000"/>
                    <a:lumOff val="40000"/>
                  </a:schemeClr>
                </a:solidFill>
                <a:latin typeface="宋体" panose="02010600030101010101" pitchFamily="2" charset="-122"/>
                <a:ea typeface="宋体" panose="02010600030101010101" pitchFamily="2" charset="-122"/>
              </a:rPr>
              <a:t>高度多态性的生物学</a:t>
            </a:r>
            <a:r>
              <a:rPr lang="zh-CN" altLang="zh-CN" sz="2400" dirty="0" smtClean="0">
                <a:solidFill>
                  <a:schemeClr val="tx2">
                    <a:lumMod val="60000"/>
                    <a:lumOff val="40000"/>
                  </a:schemeClr>
                </a:solidFill>
                <a:latin typeface="宋体" panose="02010600030101010101" pitchFamily="2" charset="-122"/>
                <a:ea typeface="宋体" panose="02010600030101010101" pitchFamily="2" charset="-122"/>
              </a:rPr>
              <a:t>意义</a:t>
            </a:r>
            <a:r>
              <a:rPr lang="zh-CN" altLang="zh-CN" sz="2400" dirty="0" smtClean="0">
                <a:latin typeface="宋体" panose="02010600030101010101" pitchFamily="2" charset="-122"/>
                <a:ea typeface="宋体" panose="02010600030101010101" pitchFamily="2" charset="-122"/>
              </a:rPr>
              <a:t>在于：</a:t>
            </a:r>
            <a:r>
              <a:rPr lang="zh-CN" altLang="zh-CN" sz="2400" dirty="0">
                <a:latin typeface="宋体" panose="02010600030101010101" pitchFamily="2" charset="-122"/>
                <a:ea typeface="宋体" panose="02010600030101010101" pitchFamily="2" charset="-122"/>
              </a:rPr>
              <a:t>由遗传决定，每一个体组织细胞表面均表达一组结构和功能相似、但又不完全相同的</a:t>
            </a:r>
            <a:r>
              <a:rPr lang="en-US" altLang="zh-CN" sz="2400" dirty="0">
                <a:latin typeface="宋体" panose="02010600030101010101" pitchFamily="2" charset="-122"/>
                <a:ea typeface="宋体" panose="02010600030101010101" pitchFamily="2" charset="-122"/>
              </a:rPr>
              <a:t>HLA</a:t>
            </a:r>
            <a:r>
              <a:rPr lang="zh-CN" altLang="zh-CN" sz="2400" dirty="0">
                <a:latin typeface="宋体" panose="02010600030101010101" pitchFamily="2" charset="-122"/>
                <a:ea typeface="宋体" panose="02010600030101010101" pitchFamily="2" charset="-122"/>
              </a:rPr>
              <a:t>分子；这些</a:t>
            </a:r>
            <a:r>
              <a:rPr lang="en-US" altLang="zh-CN" sz="2400" dirty="0">
                <a:latin typeface="宋体" panose="02010600030101010101" pitchFamily="2" charset="-122"/>
                <a:ea typeface="宋体" panose="02010600030101010101" pitchFamily="2" charset="-122"/>
              </a:rPr>
              <a:t>HLA</a:t>
            </a:r>
            <a:r>
              <a:rPr lang="zh-CN" altLang="zh-CN" sz="2400" dirty="0">
                <a:latin typeface="宋体" panose="02010600030101010101" pitchFamily="2" charset="-122"/>
                <a:ea typeface="宋体" panose="02010600030101010101" pitchFamily="2" charset="-122"/>
              </a:rPr>
              <a:t>分子各具不同的抗原肽结合特性，足以提呈个体一生中可能遭遇的绝大多数抗原，使人群针对极为多样的病原微生物（如细菌、病毒等）均可产生免疫应答，从而适应复杂的生存环境，有利于群体生存和延续。另外，由于</a:t>
            </a:r>
            <a:r>
              <a:rPr lang="en-US" altLang="zh-CN" sz="2400" dirty="0">
                <a:latin typeface="宋体" panose="02010600030101010101" pitchFamily="2" charset="-122"/>
                <a:ea typeface="宋体" panose="02010600030101010101" pitchFamily="2" charset="-122"/>
              </a:rPr>
              <a:t>HLA </a:t>
            </a:r>
            <a:r>
              <a:rPr lang="zh-CN" altLang="zh-CN" sz="2400" dirty="0">
                <a:latin typeface="宋体" panose="02010600030101010101" pitchFamily="2" charset="-122"/>
                <a:ea typeface="宋体" panose="02010600030101010101" pitchFamily="2" charset="-122"/>
              </a:rPr>
              <a:t>单体型终生不变，可视为个体独特的遗传标志。</a:t>
            </a:r>
          </a:p>
        </p:txBody>
      </p:sp>
    </p:spTree>
    <p:extLst>
      <p:ext uri="{BB962C8B-B14F-4D97-AF65-F5344CB8AC3E}">
        <p14:creationId xmlns:p14="http://schemas.microsoft.com/office/powerpoint/2010/main" val="16751436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620688"/>
            <a:ext cx="8568952" cy="1200328"/>
          </a:xfrm>
          <a:prstGeom prst="rect">
            <a:avLst/>
          </a:prstGeom>
        </p:spPr>
        <p:txBody>
          <a:bodyPr wrap="square">
            <a:spAutoFit/>
          </a:bodyPr>
          <a:lstStyle/>
          <a:p>
            <a:r>
              <a:rPr lang="en-US" altLang="zh-CN" sz="2400" b="1" dirty="0">
                <a:solidFill>
                  <a:srgbClr val="000090"/>
                </a:solidFill>
                <a:latin typeface="+mn-ea"/>
              </a:rPr>
              <a:t>HLA</a:t>
            </a:r>
            <a:r>
              <a:rPr lang="zh-CN" altLang="en-US" sz="2400" b="1" dirty="0">
                <a:solidFill>
                  <a:srgbClr val="000090"/>
                </a:solidFill>
                <a:latin typeface="+mn-ea"/>
              </a:rPr>
              <a:t>复合体是一组紧密连锁的基因群。这些连锁在一条染色体上的等位基因很少发生同源染色体间的交换，构成了一个</a:t>
            </a:r>
            <a:r>
              <a:rPr lang="zh-CN" altLang="en-US" sz="2400" b="1" dirty="0" smtClean="0">
                <a:solidFill>
                  <a:srgbClr val="000090"/>
                </a:solidFill>
                <a:latin typeface="+mn-ea"/>
              </a:rPr>
              <a:t>单</a:t>
            </a:r>
            <a:r>
              <a:rPr lang="zh-CN" altLang="en-US" sz="2400" b="1" dirty="0">
                <a:solidFill>
                  <a:srgbClr val="000090"/>
                </a:solidFill>
                <a:latin typeface="+mn-ea"/>
              </a:rPr>
              <a:t>体</a:t>
            </a:r>
            <a:r>
              <a:rPr lang="zh-CN" altLang="en-US" sz="2400" b="1" dirty="0" smtClean="0">
                <a:solidFill>
                  <a:srgbClr val="000090"/>
                </a:solidFill>
                <a:latin typeface="+mn-ea"/>
              </a:rPr>
              <a:t>型</a:t>
            </a:r>
            <a:r>
              <a:rPr lang="zh-CN" altLang="en-US" sz="2400" b="1" dirty="0">
                <a:solidFill>
                  <a:srgbClr val="000090"/>
                </a:solidFill>
                <a:latin typeface="+mn-ea"/>
              </a:rPr>
              <a:t>，</a:t>
            </a:r>
            <a:r>
              <a:rPr lang="en-US" altLang="zh-CN" sz="2400" b="1" dirty="0">
                <a:solidFill>
                  <a:srgbClr val="000090"/>
                </a:solidFill>
                <a:latin typeface="+mn-ea"/>
              </a:rPr>
              <a:t>HLA</a:t>
            </a:r>
            <a:r>
              <a:rPr lang="zh-CN" altLang="en-US" sz="2400" b="1" dirty="0">
                <a:solidFill>
                  <a:srgbClr val="000090"/>
                </a:solidFill>
                <a:latin typeface="+mn-ea"/>
              </a:rPr>
              <a:t>基因在同一条染色体上的组合称为</a:t>
            </a:r>
            <a:r>
              <a:rPr lang="zh-CN" altLang="en-US" sz="2400" b="1" dirty="0" smtClean="0">
                <a:solidFill>
                  <a:srgbClr val="000090"/>
                </a:solidFill>
                <a:latin typeface="+mn-ea"/>
              </a:rPr>
              <a:t>单体型</a:t>
            </a:r>
            <a:r>
              <a:rPr lang="zh-CN" altLang="en-US" sz="2400" b="1" dirty="0">
                <a:solidFill>
                  <a:srgbClr val="000090"/>
                </a:solidFill>
                <a:latin typeface="+mn-ea"/>
              </a:rPr>
              <a:t>（</a:t>
            </a:r>
            <a:r>
              <a:rPr lang="en-US" altLang="zh-CN" sz="2400" b="1" dirty="0">
                <a:solidFill>
                  <a:srgbClr val="000090"/>
                </a:solidFill>
                <a:latin typeface="+mn-ea"/>
              </a:rPr>
              <a:t>haplotype</a:t>
            </a:r>
            <a:r>
              <a:rPr lang="zh-CN" altLang="en-US" sz="2400" b="1" dirty="0">
                <a:solidFill>
                  <a:srgbClr val="000090"/>
                </a:solidFill>
                <a:latin typeface="+mn-ea"/>
              </a:rPr>
              <a:t>）。</a:t>
            </a:r>
          </a:p>
        </p:txBody>
      </p:sp>
      <p:sp>
        <p:nvSpPr>
          <p:cNvPr id="4" name="矩形 3"/>
          <p:cNvSpPr/>
          <p:nvPr/>
        </p:nvSpPr>
        <p:spPr>
          <a:xfrm>
            <a:off x="539552" y="20016"/>
            <a:ext cx="2997635" cy="523220"/>
          </a:xfrm>
          <a:prstGeom prst="rect">
            <a:avLst/>
          </a:prstGeom>
        </p:spPr>
        <p:txBody>
          <a:bodyPr wrap="none">
            <a:spAutoFit/>
          </a:bodyPr>
          <a:lstStyle/>
          <a:p>
            <a:r>
              <a:rPr lang="en-US" altLang="zh-CN" sz="2800" b="1" dirty="0" smtClean="0">
                <a:solidFill>
                  <a:schemeClr val="tx2">
                    <a:lumMod val="60000"/>
                    <a:lumOff val="40000"/>
                  </a:schemeClr>
                </a:solidFill>
                <a:latin typeface="隶书" pitchFamily="49" charset="-122"/>
                <a:ea typeface="隶书" pitchFamily="49" charset="-122"/>
              </a:rPr>
              <a:t>2.</a:t>
            </a:r>
            <a:r>
              <a:rPr lang="zh-CN" altLang="en-US" sz="2800" b="1" dirty="0" smtClean="0">
                <a:solidFill>
                  <a:schemeClr val="tx2">
                    <a:lumMod val="60000"/>
                    <a:lumOff val="40000"/>
                  </a:schemeClr>
                </a:solidFill>
                <a:latin typeface="隶书" pitchFamily="49" charset="-122"/>
                <a:ea typeface="隶书" pitchFamily="49" charset="-122"/>
              </a:rPr>
              <a:t>单体型</a:t>
            </a:r>
            <a:r>
              <a:rPr lang="zh-CN" altLang="en-US" sz="2800" b="1" dirty="0">
                <a:solidFill>
                  <a:schemeClr val="tx2">
                    <a:lumMod val="60000"/>
                    <a:lumOff val="40000"/>
                  </a:schemeClr>
                </a:solidFill>
                <a:latin typeface="隶书" pitchFamily="49" charset="-122"/>
                <a:ea typeface="隶书" pitchFamily="49" charset="-122"/>
              </a:rPr>
              <a:t>遗传方式</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32608"/>
            <a:ext cx="6315075"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7092280" y="2663050"/>
            <a:ext cx="1944216" cy="2031325"/>
          </a:xfrm>
          <a:prstGeom prst="rect">
            <a:avLst/>
          </a:prstGeom>
        </p:spPr>
        <p:txBody>
          <a:bodyPr wrap="square">
            <a:spAutoFit/>
          </a:bodyPr>
          <a:lstStyle/>
          <a:p>
            <a:r>
              <a:rPr lang="en-US" altLang="zh-CN" b="1" dirty="0"/>
              <a:t>HLA</a:t>
            </a:r>
            <a:r>
              <a:rPr lang="zh-CN" altLang="en-US" b="1" dirty="0"/>
              <a:t>的单体型遗传子代细胞所含两个同源单体型分别来自父、母，单体型以遗传单位完整地复制到子代</a:t>
            </a:r>
          </a:p>
        </p:txBody>
      </p:sp>
    </p:spTree>
    <p:extLst>
      <p:ext uri="{BB962C8B-B14F-4D97-AF65-F5344CB8AC3E}">
        <p14:creationId xmlns:p14="http://schemas.microsoft.com/office/powerpoint/2010/main" val="19990763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332656"/>
            <a:ext cx="3024336" cy="523220"/>
          </a:xfrm>
          <a:prstGeom prst="rect">
            <a:avLst/>
          </a:prstGeom>
        </p:spPr>
        <p:txBody>
          <a:bodyPr wrap="square">
            <a:spAutoFit/>
          </a:bodyPr>
          <a:lstStyle/>
          <a:p>
            <a:r>
              <a:rPr lang="en-US" altLang="zh-CN" sz="2800" b="1" dirty="0" smtClean="0"/>
              <a:t>3.</a:t>
            </a:r>
            <a:r>
              <a:rPr lang="zh-CN" altLang="en-US" sz="2800" b="1" dirty="0" smtClean="0"/>
              <a:t>连锁不平衡 </a:t>
            </a:r>
            <a:endParaRPr lang="zh-CN" altLang="en-US" sz="2800" b="1" dirty="0"/>
          </a:p>
        </p:txBody>
      </p:sp>
      <p:sp>
        <p:nvSpPr>
          <p:cNvPr id="3" name="矩形 2"/>
          <p:cNvSpPr/>
          <p:nvPr/>
        </p:nvSpPr>
        <p:spPr>
          <a:xfrm>
            <a:off x="755576" y="1124744"/>
            <a:ext cx="7704856" cy="830997"/>
          </a:xfrm>
          <a:prstGeom prst="rect">
            <a:avLst/>
          </a:prstGeom>
        </p:spPr>
        <p:txBody>
          <a:bodyPr wrap="square">
            <a:spAutoFit/>
          </a:bodyPr>
          <a:lstStyle/>
          <a:p>
            <a:r>
              <a:rPr lang="zh-CN" altLang="zh-CN" sz="2400" b="1" dirty="0">
                <a:solidFill>
                  <a:srgbClr val="000090"/>
                </a:solidFill>
              </a:rPr>
              <a:t>连锁不平衡指不同基因座位的２个等位基因在同一染色体上出现（连锁）的频率与期望值间出现差异的现象。</a:t>
            </a:r>
          </a:p>
        </p:txBody>
      </p:sp>
      <p:sp>
        <p:nvSpPr>
          <p:cNvPr id="4" name="椭圆 3"/>
          <p:cNvSpPr/>
          <p:nvPr/>
        </p:nvSpPr>
        <p:spPr>
          <a:xfrm>
            <a:off x="863588" y="2708920"/>
            <a:ext cx="7344816" cy="338437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accent2">
                    <a:lumMod val="50000"/>
                  </a:schemeClr>
                </a:solidFill>
              </a:rPr>
              <a:t>例如：中国北方汉族人群</a:t>
            </a:r>
            <a:r>
              <a:rPr lang="en-US" altLang="zh-CN" dirty="0">
                <a:solidFill>
                  <a:schemeClr val="accent2">
                    <a:lumMod val="50000"/>
                  </a:schemeClr>
                </a:solidFill>
              </a:rPr>
              <a:t>HLA</a:t>
            </a:r>
            <a:r>
              <a:rPr lang="zh-CN" altLang="zh-CN" dirty="0">
                <a:solidFill>
                  <a:schemeClr val="accent2">
                    <a:lumMod val="50000"/>
                  </a:schemeClr>
                </a:solidFill>
              </a:rPr>
              <a:t>‐</a:t>
            </a:r>
            <a:r>
              <a:rPr lang="en-US" altLang="zh-CN" dirty="0">
                <a:solidFill>
                  <a:schemeClr val="accent2">
                    <a:lumMod val="50000"/>
                  </a:schemeClr>
                </a:solidFill>
              </a:rPr>
              <a:t>DRB1*0901</a:t>
            </a:r>
            <a:r>
              <a:rPr lang="zh-CN" altLang="zh-CN" dirty="0">
                <a:solidFill>
                  <a:schemeClr val="accent2">
                    <a:lumMod val="50000"/>
                  </a:schemeClr>
                </a:solidFill>
              </a:rPr>
              <a:t>和</a:t>
            </a:r>
            <a:r>
              <a:rPr lang="en-US" altLang="zh-CN" dirty="0">
                <a:solidFill>
                  <a:schemeClr val="accent2">
                    <a:lumMod val="50000"/>
                  </a:schemeClr>
                </a:solidFill>
              </a:rPr>
              <a:t>DQB1*0701</a:t>
            </a:r>
            <a:r>
              <a:rPr lang="zh-CN" altLang="zh-CN" dirty="0">
                <a:solidFill>
                  <a:schemeClr val="accent2">
                    <a:lumMod val="50000"/>
                  </a:schemeClr>
                </a:solidFill>
              </a:rPr>
              <a:t>基因频率分别为</a:t>
            </a:r>
            <a:r>
              <a:rPr lang="en-US" altLang="zh-CN" dirty="0">
                <a:solidFill>
                  <a:schemeClr val="accent2">
                    <a:lumMod val="50000"/>
                  </a:schemeClr>
                </a:solidFill>
              </a:rPr>
              <a:t>15.6%</a:t>
            </a:r>
            <a:r>
              <a:rPr lang="zh-CN" altLang="zh-CN" dirty="0">
                <a:solidFill>
                  <a:schemeClr val="accent2">
                    <a:lumMod val="50000"/>
                  </a:schemeClr>
                </a:solidFill>
              </a:rPr>
              <a:t>和</a:t>
            </a:r>
            <a:r>
              <a:rPr lang="en-US" altLang="zh-CN" dirty="0">
                <a:solidFill>
                  <a:schemeClr val="accent2">
                    <a:lumMod val="50000"/>
                  </a:schemeClr>
                </a:solidFill>
              </a:rPr>
              <a:t>21.9%</a:t>
            </a:r>
            <a:r>
              <a:rPr lang="zh-CN" altLang="zh-CN" dirty="0">
                <a:solidFill>
                  <a:schemeClr val="accent2">
                    <a:lumMod val="50000"/>
                  </a:schemeClr>
                </a:solidFill>
              </a:rPr>
              <a:t>，按随机分配规律，这２个等位基因同时出现在同一条染色体上的几率是两者频率的乘积</a:t>
            </a:r>
            <a:r>
              <a:rPr lang="en-US" altLang="zh-CN" dirty="0">
                <a:solidFill>
                  <a:schemeClr val="accent2">
                    <a:lumMod val="50000"/>
                  </a:schemeClr>
                </a:solidFill>
              </a:rPr>
              <a:t>(0.156</a:t>
            </a:r>
            <a:r>
              <a:rPr lang="zh-CN" altLang="zh-CN" dirty="0">
                <a:solidFill>
                  <a:schemeClr val="accent2">
                    <a:lumMod val="50000"/>
                  </a:schemeClr>
                </a:solidFill>
              </a:rPr>
              <a:t>×</a:t>
            </a:r>
            <a:r>
              <a:rPr lang="en-US" altLang="zh-CN" dirty="0">
                <a:solidFill>
                  <a:schemeClr val="accent2">
                    <a:lumMod val="50000"/>
                  </a:schemeClr>
                </a:solidFill>
              </a:rPr>
              <a:t>0.129</a:t>
            </a:r>
            <a:r>
              <a:rPr lang="zh-CN" altLang="zh-CN" dirty="0">
                <a:solidFill>
                  <a:schemeClr val="accent2">
                    <a:lumMod val="50000"/>
                  </a:schemeClr>
                </a:solidFill>
              </a:rPr>
              <a:t>＝ </a:t>
            </a:r>
            <a:r>
              <a:rPr lang="en-US" altLang="zh-CN" dirty="0">
                <a:solidFill>
                  <a:schemeClr val="accent2">
                    <a:lumMod val="50000"/>
                  </a:schemeClr>
                </a:solidFill>
              </a:rPr>
              <a:t>0.034 </a:t>
            </a:r>
            <a:r>
              <a:rPr lang="zh-CN" altLang="zh-CN" dirty="0">
                <a:solidFill>
                  <a:schemeClr val="accent2">
                    <a:lumMod val="50000"/>
                  </a:schemeClr>
                </a:solidFill>
              </a:rPr>
              <a:t>，即</a:t>
            </a:r>
            <a:r>
              <a:rPr lang="en-US" altLang="zh-CN" dirty="0">
                <a:solidFill>
                  <a:schemeClr val="accent2">
                    <a:lumMod val="50000"/>
                  </a:schemeClr>
                </a:solidFill>
              </a:rPr>
              <a:t>3.4%</a:t>
            </a:r>
            <a:r>
              <a:rPr lang="zh-CN" altLang="zh-CN" dirty="0">
                <a:solidFill>
                  <a:schemeClr val="accent2">
                    <a:lumMod val="50000"/>
                  </a:schemeClr>
                </a:solidFill>
              </a:rPr>
              <a:t>） ，但实际频率为</a:t>
            </a:r>
            <a:r>
              <a:rPr lang="en-US" altLang="zh-CN" dirty="0">
                <a:solidFill>
                  <a:schemeClr val="accent2">
                    <a:lumMod val="50000"/>
                  </a:schemeClr>
                </a:solidFill>
              </a:rPr>
              <a:t>11.3%</a:t>
            </a:r>
            <a:r>
              <a:rPr lang="zh-CN" altLang="zh-CN" dirty="0">
                <a:solidFill>
                  <a:schemeClr val="accent2">
                    <a:lumMod val="50000"/>
                  </a:schemeClr>
                </a:solidFill>
              </a:rPr>
              <a:t>，远高于理论值，即该人群中此２个等位基因处于连锁不平衡。连锁不平衡的发生可能与人类在长期进化过程中的选择压力有关，抗感染能力强的连锁基因群被高频率选择，利于群体生存。</a:t>
            </a:r>
          </a:p>
        </p:txBody>
      </p:sp>
    </p:spTree>
    <p:extLst>
      <p:ext uri="{BB962C8B-B14F-4D97-AF65-F5344CB8AC3E}">
        <p14:creationId xmlns:p14="http://schemas.microsoft.com/office/powerpoint/2010/main" val="13502250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2924944"/>
            <a:ext cx="6673622" cy="751937"/>
          </a:xfrm>
          <a:prstGeom prst="rect">
            <a:avLst/>
          </a:prstGeom>
        </p:spPr>
        <p:txBody>
          <a:bodyPr wrap="none">
            <a:spAutoFit/>
          </a:bodyPr>
          <a:lstStyle/>
          <a:p>
            <a:pPr lvl="0">
              <a:lnSpc>
                <a:spcPct val="140000"/>
              </a:lnSpc>
              <a:spcBef>
                <a:spcPct val="50000"/>
              </a:spcBef>
            </a:pPr>
            <a:r>
              <a:rPr lang="en-US" altLang="zh-CN" sz="3600" b="1" dirty="0">
                <a:solidFill>
                  <a:prstClr val="black"/>
                </a:solidFill>
                <a:latin typeface="隶书" pitchFamily="49" charset="-122"/>
                <a:ea typeface="隶书" pitchFamily="49" charset="-122"/>
              </a:rPr>
              <a:t>HLA </a:t>
            </a:r>
            <a:r>
              <a:rPr lang="zh-CN" altLang="en-US" sz="3600" b="1" dirty="0">
                <a:solidFill>
                  <a:prstClr val="black"/>
                </a:solidFill>
                <a:latin typeface="隶书" pitchFamily="49" charset="-122"/>
                <a:ea typeface="隶书" pitchFamily="49" charset="-122"/>
              </a:rPr>
              <a:t>生物学作用的分子结构基础</a:t>
            </a:r>
          </a:p>
        </p:txBody>
      </p:sp>
      <p:sp>
        <p:nvSpPr>
          <p:cNvPr id="3" name="矩形 2"/>
          <p:cNvSpPr/>
          <p:nvPr/>
        </p:nvSpPr>
        <p:spPr>
          <a:xfrm>
            <a:off x="3419872" y="1900188"/>
            <a:ext cx="1806905" cy="751937"/>
          </a:xfrm>
          <a:prstGeom prst="rect">
            <a:avLst/>
          </a:prstGeom>
        </p:spPr>
        <p:txBody>
          <a:bodyPr wrap="none">
            <a:spAutoFit/>
          </a:bodyPr>
          <a:lstStyle/>
          <a:p>
            <a:pPr lvl="0">
              <a:lnSpc>
                <a:spcPct val="140000"/>
              </a:lnSpc>
              <a:spcBef>
                <a:spcPct val="50000"/>
              </a:spcBef>
            </a:pPr>
            <a:r>
              <a:rPr lang="zh-CN" altLang="en-US" sz="3600" b="1" dirty="0" smtClean="0">
                <a:solidFill>
                  <a:srgbClr val="1F497D"/>
                </a:solidFill>
                <a:latin typeface="隶书" pitchFamily="49" charset="-122"/>
                <a:ea typeface="隶书" pitchFamily="49" charset="-122"/>
              </a:rPr>
              <a:t>第二节 </a:t>
            </a:r>
            <a:endParaRPr lang="en-US" altLang="zh-CN" sz="3600" b="1" dirty="0">
              <a:solidFill>
                <a:srgbClr val="1F497D"/>
              </a:solidFill>
              <a:latin typeface="隶书" pitchFamily="49" charset="-122"/>
              <a:ea typeface="隶书" pitchFamily="49" charset="-122"/>
            </a:endParaRPr>
          </a:p>
        </p:txBody>
      </p:sp>
    </p:spTree>
    <p:extLst>
      <p:ext uri="{BB962C8B-B14F-4D97-AF65-F5344CB8AC3E}">
        <p14:creationId xmlns:p14="http://schemas.microsoft.com/office/powerpoint/2010/main" val="183833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3786509" cy="461665"/>
          </a:xfrm>
          <a:prstGeom prst="rect">
            <a:avLst/>
          </a:prstGeom>
        </p:spPr>
        <p:txBody>
          <a:bodyPr wrap="square">
            <a:spAutoFit/>
          </a:bodyPr>
          <a:lstStyle/>
          <a:p>
            <a:r>
              <a:rPr lang="zh-CN" altLang="en-US" sz="2400" b="1" dirty="0" smtClean="0"/>
              <a:t>（一） </a:t>
            </a:r>
            <a:r>
              <a:rPr lang="en-US" altLang="zh-CN" sz="2400" b="1" dirty="0" smtClean="0"/>
              <a:t>HLA </a:t>
            </a:r>
            <a:r>
              <a:rPr lang="zh-CN" altLang="en-US" sz="2400" b="1" dirty="0" smtClean="0"/>
              <a:t>分子</a:t>
            </a:r>
            <a:r>
              <a:rPr lang="zh-CN" altLang="en-US" sz="2400" b="1" dirty="0"/>
              <a:t>的结构</a:t>
            </a:r>
          </a:p>
        </p:txBody>
      </p:sp>
      <p:sp>
        <p:nvSpPr>
          <p:cNvPr id="5" name="矩形 4"/>
          <p:cNvSpPr/>
          <p:nvPr/>
        </p:nvSpPr>
        <p:spPr>
          <a:xfrm>
            <a:off x="755576" y="980728"/>
            <a:ext cx="3312368" cy="461665"/>
          </a:xfrm>
          <a:prstGeom prst="rect">
            <a:avLst/>
          </a:prstGeom>
        </p:spPr>
        <p:txBody>
          <a:bodyPr wrap="square">
            <a:spAutoFit/>
          </a:bodyPr>
          <a:lstStyle/>
          <a:p>
            <a:r>
              <a:rPr lang="en-US" altLang="zh-CN" sz="2400" b="1" dirty="0" smtClean="0"/>
              <a:t>1.HLAⅠ </a:t>
            </a:r>
            <a:r>
              <a:rPr lang="zh-CN" altLang="en-US" sz="2400" b="1" dirty="0" smtClean="0"/>
              <a:t>类</a:t>
            </a:r>
            <a:r>
              <a:rPr lang="zh-CN" altLang="en-US" sz="2400" b="1" dirty="0"/>
              <a:t>分子结构 </a:t>
            </a:r>
          </a:p>
        </p:txBody>
      </p:sp>
      <p:sp>
        <p:nvSpPr>
          <p:cNvPr id="6" name="矩形 5"/>
          <p:cNvSpPr/>
          <p:nvPr/>
        </p:nvSpPr>
        <p:spPr>
          <a:xfrm>
            <a:off x="179512" y="1628800"/>
            <a:ext cx="6336704" cy="1938992"/>
          </a:xfrm>
          <a:prstGeom prst="rect">
            <a:avLst/>
          </a:prstGeom>
        </p:spPr>
        <p:txBody>
          <a:bodyPr wrap="square">
            <a:spAutoFit/>
          </a:bodyPr>
          <a:lstStyle/>
          <a:p>
            <a:pPr algn="just">
              <a:spcAft>
                <a:spcPts val="0"/>
              </a:spcAft>
            </a:pPr>
            <a:r>
              <a:rPr lang="en-US" altLang="zh-CN" sz="2000" b="1" kern="100" dirty="0">
                <a:cs typeface="Times New Roman"/>
              </a:rPr>
              <a:t>HLA</a:t>
            </a:r>
            <a:r>
              <a:rPr lang="zh-CN" altLang="zh-CN" sz="2000" b="1" kern="100" dirty="0">
                <a:cs typeface="Times New Roman"/>
              </a:rPr>
              <a:t>Ⅰ类分子是由α链（重链）和β链（轻链）组成的异二聚体，属糖蛋白。其中，β链由人第</a:t>
            </a:r>
            <a:r>
              <a:rPr lang="en-US" altLang="zh-CN" sz="2000" b="1" kern="100" dirty="0" smtClean="0">
                <a:cs typeface="Times New Roman"/>
              </a:rPr>
              <a:t>15</a:t>
            </a:r>
            <a:r>
              <a:rPr lang="zh-CN" altLang="zh-CN" sz="2000" b="1" kern="100" dirty="0" smtClean="0">
                <a:cs typeface="Times New Roman"/>
              </a:rPr>
              <a:t>号</a:t>
            </a:r>
            <a:r>
              <a:rPr lang="zh-CN" altLang="zh-CN" sz="2000" b="1" kern="100" dirty="0">
                <a:cs typeface="Times New Roman"/>
              </a:rPr>
              <a:t>染色体的基因编码，由于其相对分子质量较小，且区带电泳时位于β</a:t>
            </a:r>
            <a:r>
              <a:rPr lang="en-US" altLang="zh-CN" sz="2000" b="1" kern="100" dirty="0">
                <a:latin typeface="宋体"/>
                <a:cs typeface="Times New Roman"/>
              </a:rPr>
              <a:t>2</a:t>
            </a:r>
            <a:r>
              <a:rPr lang="zh-CN" altLang="zh-CN" sz="2000" b="1" kern="100" dirty="0">
                <a:cs typeface="Times New Roman"/>
              </a:rPr>
              <a:t>区，故称为β</a:t>
            </a:r>
            <a:r>
              <a:rPr lang="en-US" altLang="zh-CN" sz="2000" b="1" kern="100" dirty="0">
                <a:latin typeface="宋体"/>
                <a:cs typeface="Times New Roman"/>
              </a:rPr>
              <a:t>2</a:t>
            </a:r>
            <a:r>
              <a:rPr lang="zh-CN" altLang="zh-CN" sz="2000" b="1" kern="100" dirty="0">
                <a:cs typeface="Times New Roman"/>
              </a:rPr>
              <a:t>微球蛋白（β</a:t>
            </a:r>
            <a:r>
              <a:rPr lang="en-US" altLang="zh-CN" sz="2000" b="1" kern="100" dirty="0">
                <a:latin typeface="宋体"/>
                <a:cs typeface="Times New Roman"/>
              </a:rPr>
              <a:t>2</a:t>
            </a:r>
            <a:r>
              <a:rPr lang="en-US" altLang="zh-CN" sz="2000" b="1" kern="100" dirty="0">
                <a:cs typeface="Times New Roman"/>
              </a:rPr>
              <a:t>microglobulin</a:t>
            </a:r>
            <a:r>
              <a:rPr lang="zh-CN" altLang="zh-CN" sz="2000" b="1" kern="100" dirty="0">
                <a:cs typeface="Times New Roman"/>
              </a:rPr>
              <a:t>，β</a:t>
            </a:r>
            <a:r>
              <a:rPr lang="en-US" altLang="zh-CN" sz="2000" b="1" kern="100" dirty="0">
                <a:latin typeface="宋体"/>
                <a:cs typeface="Times New Roman"/>
              </a:rPr>
              <a:t>2</a:t>
            </a:r>
            <a:r>
              <a:rPr lang="en-US" altLang="zh-CN" sz="2000" b="1" kern="100" dirty="0">
                <a:cs typeface="Times New Roman"/>
              </a:rPr>
              <a:t>m</a:t>
            </a:r>
            <a:r>
              <a:rPr lang="zh-CN" altLang="zh-CN" sz="2000" b="1" kern="100" dirty="0">
                <a:cs typeface="Times New Roman"/>
              </a:rPr>
              <a:t>）。β</a:t>
            </a:r>
            <a:r>
              <a:rPr lang="en-US" altLang="zh-CN" sz="2000" b="1" kern="100" dirty="0">
                <a:latin typeface="宋体"/>
                <a:cs typeface="Times New Roman"/>
              </a:rPr>
              <a:t>2</a:t>
            </a:r>
            <a:r>
              <a:rPr lang="en-US" altLang="zh-CN" sz="2000" b="1" kern="100" dirty="0">
                <a:cs typeface="Times New Roman"/>
              </a:rPr>
              <a:t>m </a:t>
            </a:r>
            <a:r>
              <a:rPr lang="zh-CN" altLang="zh-CN" sz="2000" b="1" kern="100" dirty="0">
                <a:cs typeface="Times New Roman"/>
              </a:rPr>
              <a:t>是 </a:t>
            </a:r>
            <a:r>
              <a:rPr lang="en-US" altLang="zh-CN" sz="2000" b="1" kern="100" dirty="0">
                <a:cs typeface="Times New Roman"/>
              </a:rPr>
              <a:t>HLA</a:t>
            </a:r>
            <a:r>
              <a:rPr lang="zh-CN" altLang="zh-CN" sz="2000" b="1" kern="100" dirty="0">
                <a:cs typeface="Times New Roman"/>
              </a:rPr>
              <a:t>Ⅰ类分子组装、表达及功能所必需，并参与维持</a:t>
            </a:r>
            <a:r>
              <a:rPr lang="en-US" altLang="zh-CN" sz="2000" b="1" kern="100" dirty="0">
                <a:cs typeface="Times New Roman"/>
              </a:rPr>
              <a:t>HLA</a:t>
            </a:r>
            <a:r>
              <a:rPr lang="zh-CN" altLang="zh-CN" sz="2000" b="1" kern="100" dirty="0">
                <a:cs typeface="Times New Roman"/>
              </a:rPr>
              <a:t>Ⅰ类分子构型的稳定性。</a:t>
            </a:r>
          </a:p>
        </p:txBody>
      </p:sp>
      <p:sp>
        <p:nvSpPr>
          <p:cNvPr id="7" name="矩形 6"/>
          <p:cNvSpPr/>
          <p:nvPr/>
        </p:nvSpPr>
        <p:spPr>
          <a:xfrm>
            <a:off x="395536" y="4077072"/>
            <a:ext cx="5128908" cy="2554545"/>
          </a:xfrm>
          <a:prstGeom prst="rect">
            <a:avLst/>
          </a:prstGeom>
        </p:spPr>
        <p:txBody>
          <a:bodyPr wrap="square">
            <a:spAutoFit/>
          </a:bodyPr>
          <a:lstStyle/>
          <a:p>
            <a:pPr algn="just">
              <a:spcAft>
                <a:spcPts val="0"/>
              </a:spcAft>
            </a:pPr>
            <a:r>
              <a:rPr lang="en-US" altLang="zh-CN" sz="2000" b="1" kern="100" dirty="0">
                <a:cs typeface="Times New Roman"/>
              </a:rPr>
              <a:t>HLA</a:t>
            </a:r>
            <a:r>
              <a:rPr lang="zh-CN" altLang="zh-CN" sz="2000" b="1" kern="100" dirty="0">
                <a:cs typeface="Times New Roman"/>
              </a:rPr>
              <a:t>Ⅰ类分子α链和β２</a:t>
            </a:r>
            <a:r>
              <a:rPr lang="en-US" altLang="zh-CN" sz="2000" b="1" kern="100" dirty="0">
                <a:cs typeface="Times New Roman"/>
              </a:rPr>
              <a:t>m</a:t>
            </a:r>
            <a:r>
              <a:rPr lang="zh-CN" altLang="zh-CN" sz="2000" b="1" kern="100" dirty="0">
                <a:cs typeface="Times New Roman"/>
              </a:rPr>
              <a:t>通过非共价键连接：α链胞外区含α</a:t>
            </a:r>
            <a:r>
              <a:rPr lang="en-US" altLang="zh-CN" sz="2000" b="1" kern="100" dirty="0">
                <a:cs typeface="Times New Roman"/>
              </a:rPr>
              <a:t>1</a:t>
            </a:r>
            <a:r>
              <a:rPr lang="zh-CN" altLang="zh-CN" sz="2000" b="1" kern="100" dirty="0">
                <a:cs typeface="Times New Roman"/>
              </a:rPr>
              <a:t>、α</a:t>
            </a:r>
            <a:r>
              <a:rPr lang="en-US" altLang="zh-CN" sz="2000" b="1" kern="100" dirty="0">
                <a:cs typeface="Times New Roman"/>
              </a:rPr>
              <a:t>2</a:t>
            </a:r>
            <a:r>
              <a:rPr lang="zh-CN" altLang="zh-CN" sz="2000" b="1" kern="100" dirty="0">
                <a:cs typeface="Times New Roman"/>
              </a:rPr>
              <a:t>和 α</a:t>
            </a:r>
            <a:r>
              <a:rPr lang="en-US" altLang="zh-CN" sz="2000" b="1" kern="100" dirty="0">
                <a:cs typeface="Times New Roman"/>
              </a:rPr>
              <a:t>3</a:t>
            </a:r>
            <a:r>
              <a:rPr lang="zh-CN" altLang="zh-CN" sz="2000" b="1" kern="100" dirty="0">
                <a:cs typeface="Times New Roman"/>
              </a:rPr>
              <a:t>结构域，β链仅含１个结构域，每个结构域约含</a:t>
            </a:r>
            <a:r>
              <a:rPr lang="en-US" altLang="zh-CN" sz="2000" b="1" kern="100" dirty="0">
                <a:cs typeface="Times New Roman"/>
              </a:rPr>
              <a:t>90</a:t>
            </a:r>
            <a:r>
              <a:rPr lang="zh-CN" altLang="zh-CN" sz="2000" b="1" kern="100" dirty="0">
                <a:cs typeface="Times New Roman"/>
              </a:rPr>
              <a:t>个氨基酸残基。α链的α</a:t>
            </a:r>
            <a:r>
              <a:rPr lang="en-US" altLang="zh-CN" sz="2000" b="1" kern="100" dirty="0">
                <a:cs typeface="Times New Roman"/>
              </a:rPr>
              <a:t>1</a:t>
            </a:r>
            <a:r>
              <a:rPr lang="zh-CN" altLang="zh-CN" sz="2000" b="1" kern="100" dirty="0">
                <a:cs typeface="Times New Roman"/>
              </a:rPr>
              <a:t>和α</a:t>
            </a:r>
            <a:r>
              <a:rPr lang="en-US" altLang="zh-CN" sz="2000" b="1" kern="100" dirty="0">
                <a:cs typeface="Times New Roman"/>
              </a:rPr>
              <a:t>2 </a:t>
            </a:r>
            <a:r>
              <a:rPr lang="zh-CN" altLang="zh-CN" sz="2000" b="1" kern="100" dirty="0">
                <a:cs typeface="Times New Roman"/>
              </a:rPr>
              <a:t>结构域组成 </a:t>
            </a:r>
            <a:r>
              <a:rPr lang="en-US" altLang="zh-CN" sz="2000" b="1" kern="100" dirty="0">
                <a:cs typeface="Times New Roman"/>
              </a:rPr>
              <a:t>HLA</a:t>
            </a:r>
            <a:r>
              <a:rPr lang="zh-CN" altLang="zh-CN" sz="2000" b="1" kern="100" dirty="0">
                <a:cs typeface="Times New Roman"/>
              </a:rPr>
              <a:t>Ⅰ类分子抗原肽结合区（</a:t>
            </a:r>
            <a:r>
              <a:rPr lang="en-US" altLang="zh-CN" sz="2000" b="1" kern="100" dirty="0">
                <a:cs typeface="Times New Roman"/>
              </a:rPr>
              <a:t>peptide binding region</a:t>
            </a:r>
            <a:r>
              <a:rPr lang="zh-CN" altLang="zh-CN" sz="2000" b="1" kern="100" dirty="0">
                <a:cs typeface="Times New Roman"/>
              </a:rPr>
              <a:t>），亦称</a:t>
            </a:r>
            <a:r>
              <a:rPr lang="zh-CN" altLang="zh-CN" sz="2000" b="1" kern="100" dirty="0">
                <a:solidFill>
                  <a:srgbClr val="FF0000"/>
                </a:solidFill>
                <a:cs typeface="Times New Roman"/>
              </a:rPr>
              <a:t>抗原肽结合槽</a:t>
            </a:r>
            <a:r>
              <a:rPr lang="zh-CN" altLang="zh-CN" sz="2000" b="1" kern="100" dirty="0">
                <a:cs typeface="Times New Roman"/>
              </a:rPr>
              <a:t>（</a:t>
            </a:r>
            <a:r>
              <a:rPr lang="en-US" altLang="zh-CN" sz="2000" b="1" kern="100" dirty="0">
                <a:cs typeface="Times New Roman"/>
              </a:rPr>
              <a:t>binding cleft</a:t>
            </a:r>
            <a:r>
              <a:rPr lang="zh-CN" altLang="zh-CN" sz="2000" b="1" kern="100" dirty="0">
                <a:cs typeface="Times New Roman"/>
              </a:rPr>
              <a:t>）；</a:t>
            </a:r>
            <a:r>
              <a:rPr lang="zh-CN" altLang="zh-CN" sz="2000" b="1" kern="100" dirty="0" smtClean="0">
                <a:cs typeface="Times New Roman"/>
              </a:rPr>
              <a:t>α</a:t>
            </a:r>
            <a:r>
              <a:rPr lang="en-US" altLang="zh-CN" sz="2000" b="1" kern="100" dirty="0" smtClean="0">
                <a:cs typeface="Times New Roman"/>
              </a:rPr>
              <a:t>3</a:t>
            </a:r>
            <a:r>
              <a:rPr lang="zh-CN" altLang="zh-CN" sz="2000" b="1" kern="100" dirty="0" smtClean="0">
                <a:cs typeface="Times New Roman"/>
              </a:rPr>
              <a:t>可</a:t>
            </a:r>
            <a:r>
              <a:rPr lang="zh-CN" altLang="zh-CN" sz="2000" b="1" kern="100" dirty="0">
                <a:cs typeface="Times New Roman"/>
              </a:rPr>
              <a:t>与</a:t>
            </a:r>
            <a:r>
              <a:rPr lang="en-US" altLang="zh-CN" sz="2000" b="1" kern="100" dirty="0">
                <a:cs typeface="Times New Roman"/>
              </a:rPr>
              <a:t>T</a:t>
            </a:r>
            <a:r>
              <a:rPr lang="zh-CN" altLang="zh-CN" sz="2000" b="1" kern="100" dirty="0">
                <a:cs typeface="Times New Roman"/>
              </a:rPr>
              <a:t>细胞表面</a:t>
            </a:r>
            <a:r>
              <a:rPr lang="en-US" altLang="zh-CN" sz="2000" b="1" kern="100" dirty="0" smtClean="0">
                <a:cs typeface="Times New Roman"/>
              </a:rPr>
              <a:t>CD8</a:t>
            </a:r>
            <a:r>
              <a:rPr lang="zh-CN" altLang="zh-CN" sz="2000" b="1" kern="100" dirty="0" smtClean="0">
                <a:cs typeface="Times New Roman"/>
              </a:rPr>
              <a:t>结合</a:t>
            </a:r>
            <a:r>
              <a:rPr lang="zh-CN" altLang="zh-CN" sz="2000" b="1" kern="100" dirty="0">
                <a:cs typeface="Times New Roman"/>
              </a:rPr>
              <a:t>，</a:t>
            </a:r>
            <a:r>
              <a:rPr lang="zh-CN" altLang="zh-CN" sz="2000" b="1" kern="100" dirty="0" smtClean="0">
                <a:cs typeface="Times New Roman"/>
              </a:rPr>
              <a:t>α</a:t>
            </a:r>
            <a:r>
              <a:rPr lang="en-US" altLang="zh-CN" sz="2000" b="1" kern="100" dirty="0" smtClean="0">
                <a:cs typeface="Times New Roman"/>
              </a:rPr>
              <a:t>3</a:t>
            </a:r>
            <a:r>
              <a:rPr lang="zh-CN" altLang="zh-CN" sz="2000" b="1" kern="100" dirty="0" smtClean="0">
                <a:cs typeface="Times New Roman"/>
              </a:rPr>
              <a:t>的</a:t>
            </a:r>
            <a:r>
              <a:rPr lang="zh-CN" altLang="zh-CN" sz="2000" b="1" kern="100" dirty="0">
                <a:cs typeface="Times New Roman"/>
              </a:rPr>
              <a:t>延伸部分构成</a:t>
            </a:r>
            <a:r>
              <a:rPr lang="en-US" altLang="zh-CN" sz="2000" b="1" kern="100" dirty="0">
                <a:cs typeface="Times New Roman"/>
              </a:rPr>
              <a:t>HLA</a:t>
            </a:r>
            <a:r>
              <a:rPr lang="zh-CN" altLang="zh-CN" sz="2000" b="1" kern="100" dirty="0">
                <a:cs typeface="Times New Roman"/>
              </a:rPr>
              <a:t>Ⅰ类分子跨膜区和胞质区。</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672" y="1628800"/>
            <a:ext cx="2952328"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4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04664"/>
            <a:ext cx="7416824" cy="2215991"/>
          </a:xfrm>
          <a:prstGeom prst="rect">
            <a:avLst/>
          </a:prstGeom>
        </p:spPr>
        <p:txBody>
          <a:bodyPr wrap="square">
            <a:spAutoFit/>
          </a:bodyPr>
          <a:lstStyle/>
          <a:p>
            <a:pPr algn="just">
              <a:spcAft>
                <a:spcPts val="0"/>
              </a:spcAft>
            </a:pPr>
            <a:r>
              <a:rPr lang="zh-CN" altLang="zh-CN" sz="2400" kern="100" dirty="0">
                <a:cs typeface="Times New Roman"/>
              </a:rPr>
              <a:t>借助</a:t>
            </a:r>
            <a:r>
              <a:rPr lang="en-US" altLang="zh-CN" sz="2400" kern="100" dirty="0">
                <a:cs typeface="Times New Roman"/>
              </a:rPr>
              <a:t>X </a:t>
            </a:r>
            <a:r>
              <a:rPr lang="zh-CN" altLang="zh-CN" sz="2400" kern="100" dirty="0">
                <a:cs typeface="Times New Roman"/>
              </a:rPr>
              <a:t>线衍射技术已解析</a:t>
            </a:r>
            <a:r>
              <a:rPr lang="en-US" altLang="zh-CN" sz="2400" kern="100" dirty="0">
                <a:cs typeface="Times New Roman"/>
              </a:rPr>
              <a:t>HLA</a:t>
            </a:r>
            <a:r>
              <a:rPr lang="zh-CN" altLang="zh-CN" sz="2400" kern="100" dirty="0">
                <a:cs typeface="Times New Roman"/>
              </a:rPr>
              <a:t>‐</a:t>
            </a:r>
            <a:r>
              <a:rPr lang="en-US" altLang="zh-CN" sz="2400" kern="100" dirty="0" smtClean="0">
                <a:cs typeface="Times New Roman"/>
              </a:rPr>
              <a:t>A2</a:t>
            </a:r>
            <a:r>
              <a:rPr lang="zh-CN" altLang="zh-CN" sz="2400" kern="100" dirty="0" smtClean="0">
                <a:cs typeface="Times New Roman"/>
              </a:rPr>
              <a:t>分子结构：</a:t>
            </a:r>
            <a:endParaRPr lang="en-US" altLang="zh-CN" sz="2400" kern="100" dirty="0" smtClean="0">
              <a:cs typeface="Times New Roman"/>
            </a:endParaRPr>
          </a:p>
          <a:p>
            <a:pPr algn="just">
              <a:spcAft>
                <a:spcPts val="0"/>
              </a:spcAft>
            </a:pPr>
            <a:endParaRPr lang="en-US" altLang="zh-CN" sz="2400" kern="100" dirty="0">
              <a:cs typeface="Times New Roman"/>
            </a:endParaRPr>
          </a:p>
          <a:p>
            <a:pPr algn="just">
              <a:spcAft>
                <a:spcPts val="0"/>
              </a:spcAft>
            </a:pPr>
            <a:r>
              <a:rPr lang="zh-CN" altLang="zh-CN" kern="100" dirty="0" smtClean="0">
                <a:cs typeface="Times New Roman"/>
              </a:rPr>
              <a:t>抗原</a:t>
            </a:r>
            <a:r>
              <a:rPr lang="zh-CN" altLang="zh-CN" kern="100" dirty="0">
                <a:cs typeface="Times New Roman"/>
              </a:rPr>
              <a:t>肽结合区</a:t>
            </a:r>
            <a:r>
              <a:rPr lang="zh-CN" altLang="zh-CN" kern="100" dirty="0" smtClean="0">
                <a:cs typeface="Times New Roman"/>
              </a:rPr>
              <a:t>由</a:t>
            </a:r>
            <a:r>
              <a:rPr lang="en-US" altLang="zh-CN" kern="100" dirty="0" smtClean="0">
                <a:cs typeface="Times New Roman"/>
              </a:rPr>
              <a:t>2</a:t>
            </a:r>
            <a:r>
              <a:rPr lang="zh-CN" altLang="zh-CN" kern="100" dirty="0" smtClean="0">
                <a:cs typeface="Times New Roman"/>
              </a:rPr>
              <a:t>条</a:t>
            </a:r>
            <a:r>
              <a:rPr lang="zh-CN" altLang="zh-CN" kern="100" dirty="0">
                <a:cs typeface="Times New Roman"/>
              </a:rPr>
              <a:t>α螺旋构成</a:t>
            </a:r>
            <a:r>
              <a:rPr lang="zh-CN" altLang="zh-CN" kern="100" dirty="0" smtClean="0">
                <a:cs typeface="Times New Roman"/>
              </a:rPr>
              <a:t>的</a:t>
            </a:r>
            <a:r>
              <a:rPr lang="en-US" altLang="zh-CN" kern="100" dirty="0" smtClean="0">
                <a:cs typeface="Times New Roman"/>
              </a:rPr>
              <a:t>2</a:t>
            </a:r>
            <a:r>
              <a:rPr lang="zh-CN" altLang="zh-CN" kern="100" dirty="0" smtClean="0">
                <a:cs typeface="Times New Roman"/>
              </a:rPr>
              <a:t>个</a:t>
            </a:r>
            <a:r>
              <a:rPr lang="zh-CN" altLang="zh-CN" kern="100" dirty="0">
                <a:cs typeface="Times New Roman"/>
              </a:rPr>
              <a:t>侧壁</a:t>
            </a:r>
            <a:r>
              <a:rPr lang="zh-CN" altLang="zh-CN" kern="100" dirty="0" smtClean="0">
                <a:cs typeface="Times New Roman"/>
              </a:rPr>
              <a:t>和</a:t>
            </a:r>
            <a:r>
              <a:rPr lang="en-US" altLang="zh-CN" kern="100" dirty="0" smtClean="0">
                <a:cs typeface="Times New Roman"/>
              </a:rPr>
              <a:t>8</a:t>
            </a:r>
            <a:r>
              <a:rPr lang="zh-CN" altLang="zh-CN" kern="100" dirty="0" smtClean="0">
                <a:cs typeface="Times New Roman"/>
              </a:rPr>
              <a:t>条</a:t>
            </a:r>
            <a:r>
              <a:rPr lang="zh-CN" altLang="zh-CN" kern="100" dirty="0">
                <a:cs typeface="Times New Roman"/>
              </a:rPr>
              <a:t>互相平行的β片层所构成底部组成，其中</a:t>
            </a:r>
            <a:r>
              <a:rPr lang="zh-CN" altLang="zh-CN" kern="100" dirty="0" smtClean="0">
                <a:cs typeface="Times New Roman"/>
              </a:rPr>
              <a:t>α</a:t>
            </a:r>
            <a:r>
              <a:rPr lang="en-US" altLang="zh-CN" kern="100" dirty="0" smtClean="0">
                <a:cs typeface="Times New Roman"/>
              </a:rPr>
              <a:t>1</a:t>
            </a:r>
            <a:r>
              <a:rPr lang="zh-CN" altLang="zh-CN" kern="100" dirty="0" smtClean="0">
                <a:cs typeface="Times New Roman"/>
              </a:rPr>
              <a:t>和α</a:t>
            </a:r>
            <a:r>
              <a:rPr lang="en-US" altLang="zh-CN" kern="100" dirty="0" smtClean="0">
                <a:cs typeface="Times New Roman"/>
              </a:rPr>
              <a:t>2</a:t>
            </a:r>
            <a:r>
              <a:rPr lang="zh-CN" altLang="zh-CN" kern="100" dirty="0" smtClean="0">
                <a:cs typeface="Times New Roman"/>
              </a:rPr>
              <a:t>结构</a:t>
            </a:r>
            <a:r>
              <a:rPr lang="zh-CN" altLang="zh-CN" kern="100" dirty="0">
                <a:cs typeface="Times New Roman"/>
              </a:rPr>
              <a:t>域各</a:t>
            </a:r>
            <a:r>
              <a:rPr lang="zh-CN" altLang="zh-CN" kern="100" dirty="0" smtClean="0">
                <a:cs typeface="Times New Roman"/>
              </a:rPr>
              <a:t>提供</a:t>
            </a:r>
            <a:r>
              <a:rPr lang="en-US" altLang="zh-CN" kern="100" dirty="0">
                <a:cs typeface="Times New Roman"/>
              </a:rPr>
              <a:t>1</a:t>
            </a:r>
            <a:r>
              <a:rPr lang="zh-CN" altLang="zh-CN" kern="100" dirty="0" smtClean="0">
                <a:cs typeface="Times New Roman"/>
              </a:rPr>
              <a:t>条</a:t>
            </a:r>
            <a:r>
              <a:rPr lang="zh-CN" altLang="zh-CN" kern="100" dirty="0">
                <a:cs typeface="Times New Roman"/>
              </a:rPr>
              <a:t>α螺旋</a:t>
            </a:r>
            <a:r>
              <a:rPr lang="zh-CN" altLang="zh-CN" kern="100" dirty="0" smtClean="0">
                <a:cs typeface="Times New Roman"/>
              </a:rPr>
              <a:t>和</a:t>
            </a:r>
            <a:r>
              <a:rPr lang="en-US" altLang="zh-CN" kern="100" dirty="0" smtClean="0">
                <a:cs typeface="Times New Roman"/>
              </a:rPr>
              <a:t>4</a:t>
            </a:r>
            <a:r>
              <a:rPr lang="zh-CN" altLang="zh-CN" kern="100" dirty="0" smtClean="0">
                <a:cs typeface="Times New Roman"/>
              </a:rPr>
              <a:t>条</a:t>
            </a:r>
            <a:r>
              <a:rPr lang="zh-CN" altLang="zh-CN" kern="100" dirty="0">
                <a:cs typeface="Times New Roman"/>
              </a:rPr>
              <a:t>β片层，</a:t>
            </a:r>
            <a:r>
              <a:rPr lang="en-US" altLang="zh-CN" kern="100" dirty="0">
                <a:cs typeface="Times New Roman"/>
              </a:rPr>
              <a:t>HLA</a:t>
            </a:r>
            <a:r>
              <a:rPr lang="zh-CN" altLang="zh-CN" kern="100" dirty="0">
                <a:cs typeface="Times New Roman"/>
              </a:rPr>
              <a:t>Ⅰ类分子抗原肽结合槽两端呈封闭状，仅可容纳</a:t>
            </a:r>
            <a:r>
              <a:rPr lang="zh-CN" altLang="zh-CN" kern="100" dirty="0" smtClean="0">
                <a:cs typeface="Times New Roman"/>
              </a:rPr>
              <a:t>含</a:t>
            </a:r>
            <a:r>
              <a:rPr lang="en-US" altLang="zh-CN" kern="100" dirty="0" smtClean="0">
                <a:cs typeface="Times New Roman"/>
              </a:rPr>
              <a:t>8~11</a:t>
            </a:r>
            <a:r>
              <a:rPr lang="zh-CN" altLang="zh-CN" kern="100" dirty="0">
                <a:cs typeface="Times New Roman"/>
              </a:rPr>
              <a:t>个氨基酸残基的短肽（最常见为九肽）。不同型别</a:t>
            </a:r>
            <a:r>
              <a:rPr lang="en-US" altLang="zh-CN" kern="100" dirty="0">
                <a:cs typeface="Times New Roman"/>
              </a:rPr>
              <a:t>HLA</a:t>
            </a:r>
            <a:r>
              <a:rPr lang="zh-CN" altLang="zh-CN" kern="100" dirty="0">
                <a:cs typeface="Times New Roman"/>
              </a:rPr>
              <a:t>Ⅰ类分子结构的差异主要存在于抗原肽结合槽，后者也是</a:t>
            </a:r>
            <a:r>
              <a:rPr lang="en-US" altLang="zh-CN" kern="100" dirty="0">
                <a:cs typeface="Times New Roman"/>
              </a:rPr>
              <a:t>HLA</a:t>
            </a:r>
            <a:r>
              <a:rPr lang="zh-CN" altLang="zh-CN" kern="100" dirty="0">
                <a:cs typeface="Times New Roman"/>
              </a:rPr>
              <a:t>分子显示多态性的主要部位，亦称多态样区。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22466"/>
            <a:ext cx="6912768" cy="4335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87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608" y="11814"/>
            <a:ext cx="6192688" cy="4154983"/>
          </a:xfrm>
          <a:prstGeom prst="rect">
            <a:avLst/>
          </a:prstGeom>
        </p:spPr>
        <p:txBody>
          <a:bodyPr wrap="square">
            <a:spAutoFit/>
          </a:bodyPr>
          <a:lstStyle/>
          <a:p>
            <a:pPr algn="just">
              <a:spcAft>
                <a:spcPts val="0"/>
              </a:spcAft>
            </a:pPr>
            <a:r>
              <a:rPr lang="en-US" altLang="zh-CN" sz="2400" b="1" kern="100" dirty="0">
                <a:cs typeface="Times New Roman"/>
              </a:rPr>
              <a:t>2</a:t>
            </a:r>
            <a:r>
              <a:rPr lang="zh-CN" altLang="zh-CN" sz="2400" b="1" kern="100" dirty="0">
                <a:cs typeface="Times New Roman"/>
              </a:rPr>
              <a:t>．</a:t>
            </a:r>
            <a:r>
              <a:rPr lang="en-US" altLang="zh-CN" sz="2400" b="1" kern="100" dirty="0">
                <a:cs typeface="Times New Roman"/>
              </a:rPr>
              <a:t>HLA</a:t>
            </a:r>
            <a:r>
              <a:rPr lang="zh-CN" altLang="zh-CN" sz="2400" b="1" kern="100" dirty="0">
                <a:cs typeface="Times New Roman"/>
              </a:rPr>
              <a:t>Ⅱ类分子的</a:t>
            </a:r>
            <a:r>
              <a:rPr lang="zh-CN" altLang="zh-CN" sz="2400" b="1" kern="100" dirty="0" smtClean="0">
                <a:cs typeface="Times New Roman"/>
              </a:rPr>
              <a:t>结构</a:t>
            </a:r>
            <a:endParaRPr lang="en-US" altLang="zh-CN" sz="2400" b="1" kern="100" dirty="0" smtClean="0">
              <a:cs typeface="Times New Roman"/>
            </a:endParaRPr>
          </a:p>
          <a:p>
            <a:pPr algn="just">
              <a:spcAft>
                <a:spcPts val="0"/>
              </a:spcAft>
            </a:pPr>
            <a:endParaRPr lang="en-US" altLang="zh-CN" sz="2400" kern="100" dirty="0" smtClean="0">
              <a:cs typeface="Times New Roman"/>
            </a:endParaRPr>
          </a:p>
          <a:p>
            <a:pPr algn="just">
              <a:spcAft>
                <a:spcPts val="0"/>
              </a:spcAft>
            </a:pPr>
            <a:r>
              <a:rPr lang="en-US" altLang="zh-CN" sz="2400" kern="100" dirty="0" smtClean="0">
                <a:cs typeface="Times New Roman"/>
              </a:rPr>
              <a:t>HLA</a:t>
            </a:r>
            <a:r>
              <a:rPr lang="zh-CN" altLang="zh-CN" sz="2400" kern="100" dirty="0">
                <a:cs typeface="Times New Roman"/>
              </a:rPr>
              <a:t>Ⅱ类分子是由α链（重链）和β链（轻链）组成的异二聚体。二条链均为跨膜糖蛋白，胞外区各有</a:t>
            </a:r>
            <a:r>
              <a:rPr lang="zh-CN" altLang="zh-CN" sz="2400" kern="100" dirty="0" smtClean="0">
                <a:cs typeface="Times New Roman"/>
              </a:rPr>
              <a:t>α</a:t>
            </a:r>
            <a:r>
              <a:rPr lang="en-US" altLang="zh-CN" sz="2400" kern="100" dirty="0" smtClean="0">
                <a:cs typeface="Times New Roman"/>
              </a:rPr>
              <a:t>1</a:t>
            </a:r>
            <a:r>
              <a:rPr lang="zh-CN" altLang="zh-CN" sz="2400" kern="100" dirty="0" smtClean="0">
                <a:cs typeface="Times New Roman"/>
              </a:rPr>
              <a:t> </a:t>
            </a:r>
            <a:r>
              <a:rPr lang="zh-CN" altLang="zh-CN" sz="2400" kern="100" dirty="0">
                <a:cs typeface="Times New Roman"/>
              </a:rPr>
              <a:t>、</a:t>
            </a:r>
            <a:r>
              <a:rPr lang="zh-CN" altLang="zh-CN" sz="2400" kern="100" dirty="0" smtClean="0">
                <a:cs typeface="Times New Roman"/>
              </a:rPr>
              <a:t>α</a:t>
            </a:r>
            <a:r>
              <a:rPr lang="en-US" altLang="zh-CN" sz="2400" kern="100" dirty="0" smtClean="0">
                <a:cs typeface="Times New Roman"/>
              </a:rPr>
              <a:t>2</a:t>
            </a:r>
            <a:r>
              <a:rPr lang="zh-CN" altLang="zh-CN" sz="2400" kern="100" dirty="0" smtClean="0">
                <a:cs typeface="Times New Roman"/>
              </a:rPr>
              <a:t>和β</a:t>
            </a:r>
            <a:r>
              <a:rPr lang="en-US" altLang="zh-CN" sz="2400" kern="100" dirty="0" smtClean="0">
                <a:cs typeface="Times New Roman"/>
              </a:rPr>
              <a:t>1</a:t>
            </a:r>
            <a:r>
              <a:rPr lang="zh-CN" altLang="zh-CN" sz="2400" kern="100" dirty="0" smtClean="0">
                <a:cs typeface="Times New Roman"/>
              </a:rPr>
              <a:t>、β</a:t>
            </a:r>
            <a:r>
              <a:rPr lang="en-US" altLang="zh-CN" sz="2400" kern="100" dirty="0" smtClean="0">
                <a:cs typeface="Times New Roman"/>
              </a:rPr>
              <a:t>2</a:t>
            </a:r>
            <a:r>
              <a:rPr lang="zh-CN" altLang="zh-CN" sz="2400" kern="100" dirty="0" smtClean="0">
                <a:cs typeface="Times New Roman"/>
              </a:rPr>
              <a:t>结构</a:t>
            </a:r>
            <a:r>
              <a:rPr lang="zh-CN" altLang="zh-CN" sz="2400" kern="100" dirty="0">
                <a:cs typeface="Times New Roman"/>
              </a:rPr>
              <a:t>域（均</a:t>
            </a:r>
            <a:r>
              <a:rPr lang="zh-CN" altLang="zh-CN" sz="2400" kern="100" dirty="0" smtClean="0">
                <a:cs typeface="Times New Roman"/>
              </a:rPr>
              <a:t>含</a:t>
            </a:r>
            <a:r>
              <a:rPr lang="en-US" altLang="zh-CN" sz="2400" kern="100" dirty="0" smtClean="0">
                <a:cs typeface="Times New Roman"/>
              </a:rPr>
              <a:t>90</a:t>
            </a:r>
            <a:r>
              <a:rPr lang="zh-CN" altLang="zh-CN" sz="2400" kern="100" dirty="0" smtClean="0">
                <a:cs typeface="Times New Roman"/>
              </a:rPr>
              <a:t>个</a:t>
            </a:r>
            <a:r>
              <a:rPr lang="zh-CN" altLang="zh-CN" sz="2400" kern="100" dirty="0">
                <a:cs typeface="Times New Roman"/>
              </a:rPr>
              <a:t>氨基酸残基）。</a:t>
            </a:r>
            <a:r>
              <a:rPr lang="zh-CN" altLang="zh-CN" sz="2400" kern="100" dirty="0" smtClean="0">
                <a:cs typeface="Times New Roman"/>
              </a:rPr>
              <a:t>α</a:t>
            </a:r>
            <a:r>
              <a:rPr lang="en-US" altLang="zh-CN" sz="2400" kern="100" dirty="0" smtClean="0">
                <a:cs typeface="Times New Roman"/>
              </a:rPr>
              <a:t>1</a:t>
            </a:r>
            <a:r>
              <a:rPr lang="zh-CN" altLang="zh-CN" sz="2400" kern="100" dirty="0" smtClean="0">
                <a:cs typeface="Times New Roman"/>
              </a:rPr>
              <a:t>和β</a:t>
            </a:r>
            <a:r>
              <a:rPr lang="en-US" altLang="zh-CN" sz="2400" kern="100" dirty="0" smtClean="0">
                <a:cs typeface="Times New Roman"/>
              </a:rPr>
              <a:t>1</a:t>
            </a:r>
            <a:r>
              <a:rPr lang="zh-CN" altLang="zh-CN" sz="2400" kern="100" dirty="0" smtClean="0">
                <a:cs typeface="Times New Roman"/>
              </a:rPr>
              <a:t>构成</a:t>
            </a:r>
            <a:r>
              <a:rPr lang="en-US" altLang="zh-CN" sz="2400" kern="100" dirty="0">
                <a:cs typeface="Times New Roman"/>
              </a:rPr>
              <a:t>HLA</a:t>
            </a:r>
            <a:r>
              <a:rPr lang="zh-CN" altLang="zh-CN" sz="2400" kern="100" dirty="0">
                <a:cs typeface="Times New Roman"/>
              </a:rPr>
              <a:t>Ⅱ类分子肽结合区；</a:t>
            </a:r>
            <a:r>
              <a:rPr lang="zh-CN" altLang="zh-CN" sz="2400" kern="100" dirty="0" smtClean="0">
                <a:cs typeface="Times New Roman"/>
              </a:rPr>
              <a:t>α</a:t>
            </a:r>
            <a:r>
              <a:rPr lang="en-US" altLang="zh-CN" sz="2400" kern="100" dirty="0" smtClean="0">
                <a:cs typeface="Times New Roman"/>
              </a:rPr>
              <a:t>2</a:t>
            </a:r>
            <a:r>
              <a:rPr lang="zh-CN" altLang="zh-CN" sz="2400" kern="100" dirty="0" smtClean="0">
                <a:cs typeface="Times New Roman"/>
              </a:rPr>
              <a:t>和β</a:t>
            </a:r>
            <a:r>
              <a:rPr lang="en-US" altLang="zh-CN" sz="2400" kern="100" dirty="0" smtClean="0">
                <a:cs typeface="Times New Roman"/>
              </a:rPr>
              <a:t>2</a:t>
            </a:r>
            <a:r>
              <a:rPr lang="zh-CN" altLang="zh-CN" sz="2400" kern="100" dirty="0" smtClean="0">
                <a:cs typeface="Times New Roman"/>
              </a:rPr>
              <a:t>构成</a:t>
            </a:r>
            <a:r>
              <a:rPr lang="en-US" altLang="zh-CN" sz="2400" kern="100" dirty="0">
                <a:cs typeface="Times New Roman"/>
              </a:rPr>
              <a:t>HLA</a:t>
            </a:r>
            <a:r>
              <a:rPr lang="zh-CN" altLang="zh-CN" sz="2400" kern="100" dirty="0">
                <a:cs typeface="Times New Roman"/>
              </a:rPr>
              <a:t>Ⅱ类分子</a:t>
            </a:r>
            <a:r>
              <a:rPr lang="en-US" altLang="zh-CN" sz="2400" kern="100" dirty="0">
                <a:cs typeface="Times New Roman"/>
              </a:rPr>
              <a:t>Ig</a:t>
            </a:r>
            <a:r>
              <a:rPr lang="zh-CN" altLang="zh-CN" sz="2400" kern="100" dirty="0">
                <a:cs typeface="Times New Roman"/>
              </a:rPr>
              <a:t>样区（即非多态样区），维持Ⅱ类分子构型，</a:t>
            </a:r>
            <a:r>
              <a:rPr lang="zh-CN" altLang="zh-CN" sz="2400" kern="100" dirty="0" smtClean="0">
                <a:cs typeface="Times New Roman"/>
              </a:rPr>
              <a:t>β</a:t>
            </a:r>
            <a:r>
              <a:rPr lang="en-US" altLang="zh-CN" sz="2400" kern="100" dirty="0" smtClean="0">
                <a:cs typeface="Times New Roman"/>
              </a:rPr>
              <a:t>2</a:t>
            </a:r>
            <a:r>
              <a:rPr lang="zh-CN" altLang="zh-CN" sz="2400" kern="100" dirty="0" smtClean="0">
                <a:cs typeface="Times New Roman"/>
              </a:rPr>
              <a:t>还</a:t>
            </a:r>
            <a:r>
              <a:rPr lang="zh-CN" altLang="zh-CN" sz="2400" kern="100" dirty="0">
                <a:cs typeface="Times New Roman"/>
              </a:rPr>
              <a:t>可与</a:t>
            </a:r>
            <a:r>
              <a:rPr lang="en-US" altLang="zh-CN" sz="2400" kern="100" dirty="0">
                <a:cs typeface="Times New Roman"/>
              </a:rPr>
              <a:t>T</a:t>
            </a:r>
            <a:r>
              <a:rPr lang="zh-CN" altLang="zh-CN" sz="2400" kern="100" dirty="0">
                <a:cs typeface="Times New Roman"/>
              </a:rPr>
              <a:t>细胞表面</a:t>
            </a:r>
            <a:r>
              <a:rPr lang="en-US" altLang="zh-CN" sz="2400" kern="100" dirty="0" smtClean="0">
                <a:cs typeface="Times New Roman"/>
              </a:rPr>
              <a:t>CD4</a:t>
            </a:r>
            <a:r>
              <a:rPr lang="zh-CN" altLang="zh-CN" sz="2400" kern="100" dirty="0" smtClean="0">
                <a:cs typeface="Times New Roman"/>
              </a:rPr>
              <a:t>分子</a:t>
            </a:r>
            <a:r>
              <a:rPr lang="zh-CN" altLang="zh-CN" sz="2400" kern="100" dirty="0">
                <a:cs typeface="Times New Roman"/>
              </a:rPr>
              <a:t>结合；</a:t>
            </a:r>
            <a:r>
              <a:rPr lang="zh-CN" altLang="zh-CN" sz="2400" kern="100" dirty="0" smtClean="0">
                <a:cs typeface="Times New Roman"/>
              </a:rPr>
              <a:t>α</a:t>
            </a:r>
            <a:r>
              <a:rPr lang="en-US" altLang="zh-CN" sz="2400" kern="100" dirty="0" smtClean="0">
                <a:cs typeface="Times New Roman"/>
              </a:rPr>
              <a:t>2</a:t>
            </a:r>
            <a:r>
              <a:rPr lang="zh-CN" altLang="zh-CN" sz="2400" kern="100" dirty="0" smtClean="0">
                <a:cs typeface="Times New Roman"/>
              </a:rPr>
              <a:t>和β</a:t>
            </a:r>
            <a:r>
              <a:rPr lang="en-US" altLang="zh-CN" sz="2400" kern="100" dirty="0" smtClean="0">
                <a:cs typeface="Times New Roman"/>
              </a:rPr>
              <a:t>2</a:t>
            </a:r>
            <a:r>
              <a:rPr lang="zh-CN" altLang="zh-CN" sz="2400" kern="100" dirty="0" smtClean="0">
                <a:cs typeface="Times New Roman"/>
              </a:rPr>
              <a:t>结构</a:t>
            </a:r>
            <a:r>
              <a:rPr lang="zh-CN" altLang="zh-CN" sz="2400" kern="100" dirty="0">
                <a:cs typeface="Times New Roman"/>
              </a:rPr>
              <a:t>域延伸部分形成Ⅱ类分子跨膜区和胞质区。</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564904"/>
            <a:ext cx="2627784" cy="4068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18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96752"/>
            <a:ext cx="7272808" cy="2160591"/>
          </a:xfrm>
          <a:prstGeom prst="rect">
            <a:avLst/>
          </a:prstGeom>
        </p:spPr>
        <p:txBody>
          <a:bodyPr wrap="square">
            <a:spAutoFit/>
          </a:bodyPr>
          <a:lstStyle/>
          <a:p>
            <a:pPr>
              <a:lnSpc>
                <a:spcPct val="140000"/>
              </a:lnSpc>
            </a:pPr>
            <a:r>
              <a:rPr lang="zh-CN" altLang="en-US" sz="2400" b="1" dirty="0">
                <a:latin typeface="+mn-ea"/>
              </a:rPr>
              <a:t>组织相容性（移植）抗原 </a:t>
            </a:r>
            <a:r>
              <a:rPr lang="en-US" altLang="zh-CN" sz="2400" b="1" dirty="0">
                <a:latin typeface="+mn-ea"/>
              </a:rPr>
              <a:t>[  Histocompatibility (transplantation) antigens] : </a:t>
            </a:r>
            <a:r>
              <a:rPr lang="zh-CN" altLang="en-US" sz="2400" b="1" dirty="0">
                <a:latin typeface="+mn-ea"/>
              </a:rPr>
              <a:t>两个遗传不同的个体之间进行移植（</a:t>
            </a:r>
            <a:r>
              <a:rPr lang="en-US" altLang="zh-CN" sz="2400" b="1" dirty="0">
                <a:latin typeface="+mn-ea"/>
              </a:rPr>
              <a:t>grafted</a:t>
            </a:r>
            <a:r>
              <a:rPr lang="zh-CN" altLang="en-US" sz="2400" b="1" dirty="0">
                <a:latin typeface="+mn-ea"/>
              </a:rPr>
              <a:t>）时，存在于组织或细胞上的决定排斥反应（</a:t>
            </a:r>
            <a:r>
              <a:rPr lang="en-US" altLang="zh-CN" sz="2400" b="1" dirty="0">
                <a:latin typeface="+mn-ea"/>
              </a:rPr>
              <a:t>rejection</a:t>
            </a:r>
            <a:r>
              <a:rPr lang="zh-CN" altLang="en-US" sz="2400" b="1" dirty="0">
                <a:latin typeface="+mn-ea"/>
              </a:rPr>
              <a:t>）的抗原。</a:t>
            </a:r>
          </a:p>
        </p:txBody>
      </p:sp>
      <p:sp>
        <p:nvSpPr>
          <p:cNvPr id="4" name="矩形 3"/>
          <p:cNvSpPr/>
          <p:nvPr/>
        </p:nvSpPr>
        <p:spPr>
          <a:xfrm>
            <a:off x="849986" y="3436288"/>
            <a:ext cx="7250406" cy="2221762"/>
          </a:xfrm>
          <a:prstGeom prst="rect">
            <a:avLst/>
          </a:prstGeom>
        </p:spPr>
        <p:txBody>
          <a:bodyPr wrap="square">
            <a:spAutoFit/>
          </a:bodyPr>
          <a:lstStyle/>
          <a:p>
            <a:pPr>
              <a:lnSpc>
                <a:spcPct val="150000"/>
              </a:lnSpc>
            </a:pPr>
            <a:r>
              <a:rPr lang="zh-CN" altLang="en-US" sz="2400" b="1" dirty="0">
                <a:latin typeface="+mn-ea"/>
              </a:rPr>
              <a:t>主要组织相容性抗原 （</a:t>
            </a:r>
            <a:r>
              <a:rPr lang="en-US" altLang="zh-CN" sz="2400" b="1" dirty="0">
                <a:latin typeface="+mn-ea"/>
              </a:rPr>
              <a:t>Major histocompatibility (MHC) antigens</a:t>
            </a:r>
            <a:r>
              <a:rPr lang="zh-CN" altLang="en-US" sz="2400" b="1" dirty="0">
                <a:latin typeface="+mn-ea"/>
              </a:rPr>
              <a:t>）：能够引起急性移植排斥反应的同种异型抗原称为主要组织相容性抗原， 在排斥反应中是最重要的。</a:t>
            </a:r>
            <a:endParaRPr lang="zh-CN" altLang="en-US" sz="2400" b="1" dirty="0">
              <a:effectLst>
                <a:outerShdw blurRad="38100" dist="38100" dir="2700000" algn="tl">
                  <a:srgbClr val="000000"/>
                </a:outerShdw>
              </a:effectLst>
              <a:latin typeface="+mn-ea"/>
            </a:endParaRPr>
          </a:p>
        </p:txBody>
      </p:sp>
      <p:sp>
        <p:nvSpPr>
          <p:cNvPr id="5" name="矩形 4"/>
          <p:cNvSpPr/>
          <p:nvPr/>
        </p:nvSpPr>
        <p:spPr>
          <a:xfrm>
            <a:off x="611560" y="548680"/>
            <a:ext cx="1111202"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600" b="1" i="0" u="none" strike="noStrike" kern="0" cap="none" spc="0" normalizeH="0" baseline="0" noProof="0" dirty="0" smtClean="0">
                <a:ln>
                  <a:noFill/>
                </a:ln>
                <a:solidFill>
                  <a:schemeClr val="tx2">
                    <a:lumMod val="60000"/>
                    <a:lumOff val="40000"/>
                  </a:schemeClr>
                </a:solidFill>
                <a:effectLst/>
                <a:uLnTx/>
                <a:uFillTx/>
                <a:latin typeface="隶书" pitchFamily="49" charset="-122"/>
                <a:ea typeface="隶书" pitchFamily="49" charset="-122"/>
              </a:rPr>
              <a:t>定义</a:t>
            </a:r>
            <a:endParaRPr kumimoji="0" lang="zh-CN" altLang="en-US" sz="1800" b="0" i="0" u="none" strike="noStrike" kern="0" cap="none" spc="0" normalizeH="0" baseline="0" noProof="0" dirty="0" smtClean="0">
              <a:ln>
                <a:noFill/>
              </a:ln>
              <a:solidFill>
                <a:schemeClr val="tx2">
                  <a:lumMod val="60000"/>
                  <a:lumOff val="40000"/>
                </a:schemeClr>
              </a:solidFill>
              <a:effectLst/>
              <a:uLnTx/>
              <a:uFillTx/>
            </a:endParaRPr>
          </a:p>
        </p:txBody>
      </p:sp>
    </p:spTree>
    <p:extLst>
      <p:ext uri="{BB962C8B-B14F-4D97-AF65-F5344CB8AC3E}">
        <p14:creationId xmlns:p14="http://schemas.microsoft.com/office/powerpoint/2010/main" val="132580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402928"/>
            <a:ext cx="7488832" cy="2123658"/>
          </a:xfrm>
          <a:prstGeom prst="rect">
            <a:avLst/>
          </a:prstGeom>
        </p:spPr>
        <p:txBody>
          <a:bodyPr wrap="square">
            <a:spAutoFit/>
          </a:bodyPr>
          <a:lstStyle/>
          <a:p>
            <a:r>
              <a:rPr lang="en-US" altLang="zh-CN" sz="2400" b="1" dirty="0"/>
              <a:t>X</a:t>
            </a:r>
            <a:r>
              <a:rPr lang="zh-CN" altLang="zh-CN" sz="2400" b="1" dirty="0"/>
              <a:t>线衍射技术已解析</a:t>
            </a:r>
            <a:r>
              <a:rPr lang="en-US" altLang="zh-CN" sz="2400" b="1" dirty="0"/>
              <a:t>HLA</a:t>
            </a:r>
            <a:r>
              <a:rPr lang="zh-CN" altLang="zh-CN" sz="2400" b="1" dirty="0"/>
              <a:t>‐</a:t>
            </a:r>
            <a:r>
              <a:rPr lang="en-US" altLang="zh-CN" sz="2400" b="1" dirty="0" smtClean="0"/>
              <a:t>DR</a:t>
            </a:r>
            <a:r>
              <a:rPr lang="en-US" altLang="zh-CN" sz="2400" b="1" dirty="0"/>
              <a:t>1</a:t>
            </a:r>
            <a:r>
              <a:rPr lang="zh-CN" altLang="zh-CN" sz="2400" b="1" dirty="0" smtClean="0"/>
              <a:t>分子</a:t>
            </a:r>
            <a:r>
              <a:rPr lang="zh-CN" altLang="zh-CN" sz="2400" b="1" dirty="0"/>
              <a:t>的空间结构</a:t>
            </a:r>
            <a:r>
              <a:rPr lang="zh-CN" altLang="zh-CN" sz="2400" b="1" dirty="0" smtClean="0"/>
              <a:t>：</a:t>
            </a:r>
            <a:endParaRPr lang="en-US" altLang="zh-CN" sz="2400" b="1" dirty="0" smtClean="0"/>
          </a:p>
          <a:p>
            <a:endParaRPr lang="en-US" altLang="zh-CN" dirty="0" smtClean="0"/>
          </a:p>
          <a:p>
            <a:r>
              <a:rPr lang="en-US" altLang="zh-CN" dirty="0" smtClean="0"/>
              <a:t>HLA</a:t>
            </a:r>
            <a:r>
              <a:rPr lang="zh-CN" altLang="zh-CN" dirty="0"/>
              <a:t>Ⅱ类分子抗原肽结合槽也</a:t>
            </a:r>
            <a:r>
              <a:rPr lang="zh-CN" altLang="zh-CN" dirty="0" smtClean="0"/>
              <a:t>由</a:t>
            </a:r>
            <a:r>
              <a:rPr lang="en-US" altLang="zh-CN" dirty="0" smtClean="0"/>
              <a:t>2</a:t>
            </a:r>
            <a:r>
              <a:rPr lang="zh-CN" altLang="zh-CN" dirty="0" smtClean="0"/>
              <a:t>条</a:t>
            </a:r>
            <a:r>
              <a:rPr lang="zh-CN" altLang="zh-CN" dirty="0"/>
              <a:t>α螺旋</a:t>
            </a:r>
            <a:r>
              <a:rPr lang="zh-CN" altLang="zh-CN" dirty="0" smtClean="0"/>
              <a:t>和</a:t>
            </a:r>
            <a:r>
              <a:rPr lang="en-US" altLang="zh-CN" dirty="0" smtClean="0"/>
              <a:t>8</a:t>
            </a:r>
            <a:r>
              <a:rPr lang="zh-CN" altLang="zh-CN" dirty="0" smtClean="0"/>
              <a:t>条</a:t>
            </a:r>
            <a:r>
              <a:rPr lang="zh-CN" altLang="zh-CN" dirty="0"/>
              <a:t>互相平行的β片层组成，</a:t>
            </a:r>
            <a:r>
              <a:rPr lang="zh-CN" altLang="zh-CN" dirty="0" smtClean="0"/>
              <a:t>α</a:t>
            </a:r>
            <a:r>
              <a:rPr lang="en-US" altLang="zh-CN" dirty="0" smtClean="0"/>
              <a:t>1</a:t>
            </a:r>
            <a:r>
              <a:rPr lang="zh-CN" altLang="zh-CN" dirty="0" smtClean="0"/>
              <a:t>和β</a:t>
            </a:r>
            <a:r>
              <a:rPr lang="en-US" altLang="zh-CN" dirty="0" smtClean="0"/>
              <a:t>1</a:t>
            </a:r>
            <a:r>
              <a:rPr lang="zh-CN" altLang="zh-CN" dirty="0" smtClean="0"/>
              <a:t>结构</a:t>
            </a:r>
            <a:r>
              <a:rPr lang="zh-CN" altLang="zh-CN" dirty="0"/>
              <a:t>域各</a:t>
            </a:r>
            <a:r>
              <a:rPr lang="zh-CN" altLang="zh-CN" dirty="0" smtClean="0"/>
              <a:t>提供</a:t>
            </a:r>
            <a:r>
              <a:rPr lang="en-US" altLang="zh-CN" dirty="0" smtClean="0"/>
              <a:t>1</a:t>
            </a:r>
            <a:r>
              <a:rPr lang="zh-CN" altLang="zh-CN" dirty="0" smtClean="0"/>
              <a:t>条</a:t>
            </a:r>
            <a:r>
              <a:rPr lang="zh-CN" altLang="zh-CN" dirty="0"/>
              <a:t>α螺旋</a:t>
            </a:r>
            <a:r>
              <a:rPr lang="zh-CN" altLang="zh-CN" dirty="0" smtClean="0"/>
              <a:t>和</a:t>
            </a:r>
            <a:r>
              <a:rPr lang="en-US" altLang="zh-CN" dirty="0" smtClean="0"/>
              <a:t>4</a:t>
            </a:r>
            <a:r>
              <a:rPr lang="zh-CN" altLang="zh-CN" dirty="0" smtClean="0"/>
              <a:t>条</a:t>
            </a:r>
            <a:r>
              <a:rPr lang="zh-CN" altLang="zh-CN" dirty="0"/>
              <a:t>β片层。与Ⅰ</a:t>
            </a:r>
            <a:r>
              <a:rPr lang="en-US" altLang="zh-CN" dirty="0"/>
              <a:t> </a:t>
            </a:r>
            <a:r>
              <a:rPr lang="zh-CN" altLang="zh-CN" dirty="0" smtClean="0"/>
              <a:t>类</a:t>
            </a:r>
            <a:r>
              <a:rPr lang="zh-CN" altLang="zh-CN" dirty="0"/>
              <a:t>分子不同，</a:t>
            </a:r>
            <a:r>
              <a:rPr lang="en-US" altLang="zh-CN" dirty="0"/>
              <a:t>HLA</a:t>
            </a:r>
            <a:r>
              <a:rPr lang="zh-CN" altLang="zh-CN" dirty="0"/>
              <a:t>Ⅱ类分子抗原肽结合槽两端呈开放结构，故能容纳较长抗原肽（含</a:t>
            </a:r>
            <a:r>
              <a:rPr lang="en-US" altLang="zh-CN" dirty="0"/>
              <a:t>10</a:t>
            </a:r>
            <a:r>
              <a:rPr lang="zh-CN" altLang="zh-CN" dirty="0"/>
              <a:t>～</a:t>
            </a:r>
            <a:r>
              <a:rPr lang="en-US" altLang="zh-CN" dirty="0"/>
              <a:t>30</a:t>
            </a:r>
            <a:r>
              <a:rPr lang="zh-CN" altLang="zh-CN" dirty="0"/>
              <a:t>个氨基酸残基）。不同型别</a:t>
            </a:r>
            <a:r>
              <a:rPr lang="en-US" altLang="zh-CN" dirty="0"/>
              <a:t>HLA</a:t>
            </a:r>
            <a:r>
              <a:rPr lang="zh-CN" altLang="zh-CN" dirty="0"/>
              <a:t>Ⅱ类分子的差异体现于其肽结合区（主要是</a:t>
            </a:r>
            <a:r>
              <a:rPr lang="zh-CN" altLang="zh-CN" dirty="0" smtClean="0"/>
              <a:t>β</a:t>
            </a:r>
            <a:r>
              <a:rPr lang="en-US" altLang="zh-CN" dirty="0" smtClean="0"/>
              <a:t>1</a:t>
            </a:r>
            <a:r>
              <a:rPr lang="zh-CN" altLang="zh-CN" dirty="0" smtClean="0"/>
              <a:t>结构</a:t>
            </a:r>
            <a:r>
              <a:rPr lang="zh-CN" altLang="zh-CN" dirty="0"/>
              <a:t>域），此区亦称多态样区。</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59806"/>
            <a:ext cx="6912768" cy="4174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96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0648"/>
            <a:ext cx="7560840"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1278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861048"/>
            <a:ext cx="4464496" cy="1943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79512" y="260648"/>
            <a:ext cx="7992888" cy="523220"/>
          </a:xfrm>
          <a:prstGeom prst="rect">
            <a:avLst/>
          </a:prstGeom>
        </p:spPr>
        <p:txBody>
          <a:bodyPr wrap="square">
            <a:spAutoFit/>
          </a:bodyPr>
          <a:lstStyle/>
          <a:p>
            <a:r>
              <a:rPr lang="zh-CN" altLang="en-US" sz="2800" b="1" dirty="0" smtClean="0"/>
              <a:t>（二） </a:t>
            </a:r>
            <a:r>
              <a:rPr lang="en-US" altLang="zh-CN" sz="2800" b="1" dirty="0" smtClean="0"/>
              <a:t>HLA </a:t>
            </a:r>
            <a:r>
              <a:rPr lang="zh-CN" altLang="en-US" sz="2800" b="1" dirty="0" smtClean="0"/>
              <a:t>分子</a:t>
            </a:r>
            <a:r>
              <a:rPr lang="zh-CN" altLang="en-US" sz="2800" b="1" dirty="0"/>
              <a:t>与抗原肽相互作用</a:t>
            </a:r>
            <a:r>
              <a:rPr lang="zh-CN" altLang="en-US" sz="2800" b="1" dirty="0" smtClean="0"/>
              <a:t>的结构</a:t>
            </a:r>
            <a:r>
              <a:rPr lang="zh-CN" altLang="en-US" sz="2800" b="1" dirty="0"/>
              <a:t>基础</a:t>
            </a:r>
          </a:p>
        </p:txBody>
      </p:sp>
      <p:sp>
        <p:nvSpPr>
          <p:cNvPr id="3" name="矩形 2"/>
          <p:cNvSpPr/>
          <p:nvPr/>
        </p:nvSpPr>
        <p:spPr>
          <a:xfrm>
            <a:off x="251520" y="836712"/>
            <a:ext cx="8640960" cy="1200328"/>
          </a:xfrm>
          <a:prstGeom prst="rect">
            <a:avLst/>
          </a:prstGeom>
        </p:spPr>
        <p:txBody>
          <a:bodyPr wrap="square">
            <a:spAutoFit/>
          </a:bodyPr>
          <a:lstStyle/>
          <a:p>
            <a:pPr algn="just">
              <a:spcAft>
                <a:spcPts val="0"/>
              </a:spcAft>
            </a:pPr>
            <a:r>
              <a:rPr lang="zh-CN" altLang="zh-CN" sz="2400" kern="100" dirty="0">
                <a:cs typeface="Times New Roman"/>
              </a:rPr>
              <a:t>不同型别</a:t>
            </a:r>
            <a:r>
              <a:rPr lang="en-US" altLang="zh-CN" sz="2400" kern="100" dirty="0">
                <a:cs typeface="Times New Roman"/>
              </a:rPr>
              <a:t>HLA</a:t>
            </a:r>
            <a:r>
              <a:rPr lang="zh-CN" altLang="zh-CN" sz="2400" kern="100" dirty="0">
                <a:cs typeface="Times New Roman"/>
              </a:rPr>
              <a:t>分子抗原结合槽的氨基酸组成及空间结构存在差异，故所结合抗原肽不同，从而决定表达不同型别</a:t>
            </a:r>
            <a:r>
              <a:rPr lang="en-US" altLang="zh-CN" sz="2400" kern="100" dirty="0">
                <a:cs typeface="Times New Roman"/>
              </a:rPr>
              <a:t>HLA</a:t>
            </a:r>
            <a:r>
              <a:rPr lang="zh-CN" altLang="zh-CN" sz="2400" kern="100" dirty="0">
                <a:cs typeface="Times New Roman"/>
              </a:rPr>
              <a:t>抗原的个体，对同一抗原的应答能力各异。</a:t>
            </a:r>
          </a:p>
        </p:txBody>
      </p:sp>
      <p:sp>
        <p:nvSpPr>
          <p:cNvPr id="4" name="矩形 3"/>
          <p:cNvSpPr/>
          <p:nvPr/>
        </p:nvSpPr>
        <p:spPr>
          <a:xfrm>
            <a:off x="539552" y="1916832"/>
            <a:ext cx="7992888" cy="2062103"/>
          </a:xfrm>
          <a:prstGeom prst="rect">
            <a:avLst/>
          </a:prstGeom>
        </p:spPr>
        <p:txBody>
          <a:bodyPr wrap="square">
            <a:spAutoFit/>
          </a:bodyPr>
          <a:lstStyle/>
          <a:p>
            <a:r>
              <a:rPr lang="en-US" altLang="zh-CN" sz="2000" dirty="0">
                <a:cs typeface="Times New Roman"/>
              </a:rPr>
              <a:t>1</a:t>
            </a:r>
            <a:r>
              <a:rPr lang="zh-CN" altLang="zh-CN" sz="2000" dirty="0">
                <a:cs typeface="Times New Roman"/>
              </a:rPr>
              <a:t>．抗原肽与</a:t>
            </a:r>
            <a:r>
              <a:rPr lang="en-US" altLang="zh-CN" sz="2000" dirty="0">
                <a:cs typeface="Times New Roman"/>
              </a:rPr>
              <a:t>HLA</a:t>
            </a:r>
            <a:r>
              <a:rPr lang="zh-CN" altLang="zh-CN" sz="2000" dirty="0">
                <a:cs typeface="Times New Roman"/>
              </a:rPr>
              <a:t>分子相互作用的锚定</a:t>
            </a:r>
            <a:r>
              <a:rPr lang="zh-CN" altLang="zh-CN" sz="2000" dirty="0" smtClean="0">
                <a:cs typeface="Times New Roman"/>
              </a:rPr>
              <a:t>残基</a:t>
            </a:r>
            <a:endParaRPr lang="en-US" altLang="zh-CN" sz="2000" dirty="0" smtClean="0">
              <a:cs typeface="Times New Roman"/>
            </a:endParaRPr>
          </a:p>
          <a:p>
            <a:endParaRPr lang="en-US" altLang="zh-CN" dirty="0" smtClean="0">
              <a:cs typeface="Times New Roman"/>
            </a:endParaRPr>
          </a:p>
          <a:p>
            <a:r>
              <a:rPr lang="en-US" altLang="zh-CN" dirty="0" smtClean="0">
                <a:latin typeface="+mn-ea"/>
                <a:cs typeface="Times New Roman"/>
              </a:rPr>
              <a:t>HLA</a:t>
            </a:r>
            <a:r>
              <a:rPr lang="zh-CN" altLang="zh-CN" dirty="0">
                <a:latin typeface="+mn-ea"/>
                <a:cs typeface="Times New Roman"/>
              </a:rPr>
              <a:t>分子与抗原肽结合具有一定选择性，即一种特定的</a:t>
            </a:r>
            <a:r>
              <a:rPr lang="en-US" altLang="zh-CN" dirty="0">
                <a:latin typeface="+mn-ea"/>
                <a:cs typeface="Times New Roman"/>
              </a:rPr>
              <a:t>HLA</a:t>
            </a:r>
            <a:r>
              <a:rPr lang="zh-CN" altLang="zh-CN" dirty="0">
                <a:latin typeface="+mn-ea"/>
                <a:cs typeface="Times New Roman"/>
              </a:rPr>
              <a:t>分子可结合、提呈一定类别抗原肽。已发现，被提呈的抗原肽段</a:t>
            </a:r>
            <a:r>
              <a:rPr lang="zh-CN" altLang="zh-CN" dirty="0" smtClean="0">
                <a:latin typeface="+mn-ea"/>
                <a:cs typeface="Times New Roman"/>
              </a:rPr>
              <a:t>上</a:t>
            </a:r>
            <a:r>
              <a:rPr lang="en-US" altLang="zh-CN" dirty="0" smtClean="0">
                <a:latin typeface="+mn-ea"/>
                <a:cs typeface="Times New Roman"/>
              </a:rPr>
              <a:t>2</a:t>
            </a:r>
            <a:r>
              <a:rPr lang="zh-CN" altLang="zh-CN" dirty="0" smtClean="0">
                <a:latin typeface="+mn-ea"/>
                <a:cs typeface="Times New Roman"/>
              </a:rPr>
              <a:t>个</a:t>
            </a:r>
            <a:r>
              <a:rPr lang="zh-CN" altLang="zh-CN" dirty="0">
                <a:latin typeface="+mn-ea"/>
                <a:cs typeface="Times New Roman"/>
              </a:rPr>
              <a:t>或数个特定位点的氨基酸，通过与</a:t>
            </a:r>
            <a:r>
              <a:rPr lang="en-US" altLang="zh-CN" dirty="0">
                <a:latin typeface="+mn-ea"/>
                <a:cs typeface="Times New Roman"/>
              </a:rPr>
              <a:t>HLA</a:t>
            </a:r>
            <a:r>
              <a:rPr lang="zh-CN" altLang="zh-CN" dirty="0">
                <a:latin typeface="+mn-ea"/>
                <a:cs typeface="Times New Roman"/>
              </a:rPr>
              <a:t>分子抗原肽结合槽所形成的小袋（</a:t>
            </a:r>
            <a:r>
              <a:rPr lang="en-US" altLang="zh-CN" dirty="0">
                <a:latin typeface="+mn-ea"/>
                <a:cs typeface="Times New Roman"/>
              </a:rPr>
              <a:t>pocket</a:t>
            </a:r>
            <a:r>
              <a:rPr lang="zh-CN" altLang="zh-CN" dirty="0">
                <a:latin typeface="+mn-ea"/>
                <a:cs typeface="Times New Roman"/>
              </a:rPr>
              <a:t>）相互作用而实现结合。抗原肽中与</a:t>
            </a:r>
            <a:r>
              <a:rPr lang="en-US" altLang="zh-CN" dirty="0">
                <a:latin typeface="+mn-ea"/>
                <a:cs typeface="Times New Roman"/>
              </a:rPr>
              <a:t>HLA</a:t>
            </a:r>
            <a:r>
              <a:rPr lang="zh-CN" altLang="zh-CN" dirty="0">
                <a:latin typeface="+mn-ea"/>
                <a:cs typeface="Times New Roman"/>
              </a:rPr>
              <a:t>分子抗原肽结合槽相互作用的特定位点称为锚定位（</a:t>
            </a:r>
            <a:r>
              <a:rPr lang="en-US" altLang="zh-CN" dirty="0">
                <a:latin typeface="+mn-ea"/>
                <a:cs typeface="Times New Roman"/>
              </a:rPr>
              <a:t>anchor site</a:t>
            </a:r>
            <a:r>
              <a:rPr lang="zh-CN" altLang="zh-CN" dirty="0">
                <a:latin typeface="+mn-ea"/>
                <a:cs typeface="Times New Roman"/>
              </a:rPr>
              <a:t>），位于抗原肽锚定位的氨基酸残基称为锚定残基（</a:t>
            </a:r>
            <a:r>
              <a:rPr lang="en-US" altLang="zh-CN" dirty="0" err="1">
                <a:latin typeface="+mn-ea"/>
                <a:cs typeface="Times New Roman"/>
              </a:rPr>
              <a:t>anchorresidue</a:t>
            </a:r>
            <a:r>
              <a:rPr lang="zh-CN" altLang="zh-CN" dirty="0" smtClean="0">
                <a:latin typeface="+mn-ea"/>
                <a:cs typeface="Times New Roman"/>
              </a:rPr>
              <a:t>）</a:t>
            </a:r>
            <a:r>
              <a:rPr lang="zh-CN" altLang="en-US" dirty="0" smtClean="0">
                <a:latin typeface="+mn-ea"/>
                <a:cs typeface="Times New Roman"/>
              </a:rPr>
              <a:t>。</a:t>
            </a:r>
            <a:endParaRPr lang="zh-CN" altLang="en-US" dirty="0">
              <a:latin typeface="+mn-ea"/>
            </a:endParaRPr>
          </a:p>
        </p:txBody>
      </p:sp>
      <p:sp>
        <p:nvSpPr>
          <p:cNvPr id="5" name="矩形 4"/>
          <p:cNvSpPr/>
          <p:nvPr/>
        </p:nvSpPr>
        <p:spPr>
          <a:xfrm>
            <a:off x="431540" y="5627741"/>
            <a:ext cx="8208912" cy="1200329"/>
          </a:xfrm>
          <a:prstGeom prst="rect">
            <a:avLst/>
          </a:prstGeom>
        </p:spPr>
        <p:txBody>
          <a:bodyPr wrap="square">
            <a:spAutoFit/>
          </a:bodyPr>
          <a:lstStyle/>
          <a:p>
            <a:r>
              <a:rPr lang="zh-CN" altLang="en-US" dirty="0"/>
              <a:t>抗原肽与 </a:t>
            </a:r>
            <a:r>
              <a:rPr lang="en-US" altLang="zh-CN" dirty="0" smtClean="0"/>
              <a:t>HLA </a:t>
            </a:r>
            <a:r>
              <a:rPr lang="zh-CN" altLang="en-US" dirty="0" smtClean="0"/>
              <a:t>分子</a:t>
            </a:r>
            <a:r>
              <a:rPr lang="zh-CN" altLang="en-US" dirty="0"/>
              <a:t>小袋结合 </a:t>
            </a:r>
            <a:r>
              <a:rPr lang="zh-CN" altLang="en-US" dirty="0" smtClean="0"/>
              <a:t>；抗原</a:t>
            </a:r>
            <a:r>
              <a:rPr lang="zh-CN" altLang="en-US" dirty="0"/>
              <a:t>肽第二位 </a:t>
            </a:r>
            <a:r>
              <a:rPr lang="zh-CN" altLang="en-US" dirty="0" smtClean="0"/>
              <a:t>（左起）和第八位</a:t>
            </a:r>
            <a:r>
              <a:rPr lang="zh-CN" altLang="en-US" dirty="0"/>
              <a:t>是肽与 </a:t>
            </a:r>
            <a:r>
              <a:rPr lang="en-US" altLang="zh-CN" dirty="0" smtClean="0"/>
              <a:t>HLA </a:t>
            </a:r>
            <a:r>
              <a:rPr lang="zh-CN" altLang="en-US" dirty="0" smtClean="0"/>
              <a:t>分子小袋相互</a:t>
            </a:r>
            <a:r>
              <a:rPr lang="zh-CN" altLang="en-US" dirty="0"/>
              <a:t>结合的位置 </a:t>
            </a:r>
            <a:r>
              <a:rPr lang="zh-CN" altLang="en-US" dirty="0" smtClean="0"/>
              <a:t>，称为</a:t>
            </a:r>
            <a:r>
              <a:rPr lang="zh-CN" altLang="en-US" dirty="0"/>
              <a:t>肽的锚定位，</a:t>
            </a:r>
            <a:r>
              <a:rPr lang="zh-CN" altLang="en-US" dirty="0" smtClean="0"/>
              <a:t>锚定锚定位</a:t>
            </a:r>
            <a:r>
              <a:rPr lang="zh-CN" altLang="en-US" dirty="0"/>
              <a:t>上的</a:t>
            </a:r>
            <a:r>
              <a:rPr lang="zh-CN" altLang="en-US" dirty="0" smtClean="0"/>
              <a:t>氨基酸（</a:t>
            </a:r>
            <a:r>
              <a:rPr lang="en-US" altLang="zh-CN" dirty="0" smtClean="0"/>
              <a:t>Y </a:t>
            </a:r>
            <a:r>
              <a:rPr lang="zh-CN" altLang="en-US" dirty="0" smtClean="0"/>
              <a:t>、</a:t>
            </a:r>
            <a:r>
              <a:rPr lang="en-US" altLang="zh-CN" dirty="0" smtClean="0"/>
              <a:t>I</a:t>
            </a:r>
            <a:r>
              <a:rPr lang="zh-CN" altLang="en-US" dirty="0" smtClean="0"/>
              <a:t>）称为</a:t>
            </a:r>
            <a:r>
              <a:rPr lang="zh-CN" altLang="en-US" dirty="0"/>
              <a:t>肽的锚定残基</a:t>
            </a:r>
          </a:p>
          <a:p>
            <a:endParaRPr lang="zh-CN" altLang="en-US" dirty="0"/>
          </a:p>
        </p:txBody>
      </p:sp>
    </p:spTree>
    <p:extLst>
      <p:ext uri="{BB962C8B-B14F-4D97-AF65-F5344CB8AC3E}">
        <p14:creationId xmlns:p14="http://schemas.microsoft.com/office/powerpoint/2010/main" val="12928505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6936162" cy="523220"/>
          </a:xfrm>
          <a:prstGeom prst="rect">
            <a:avLst/>
          </a:prstGeom>
        </p:spPr>
        <p:txBody>
          <a:bodyPr wrap="square">
            <a:spAutoFit/>
          </a:bodyPr>
          <a:lstStyle/>
          <a:p>
            <a:r>
              <a:rPr lang="en-US" altLang="zh-CN" sz="2800" b="1" dirty="0" smtClean="0"/>
              <a:t>2</a:t>
            </a:r>
            <a:r>
              <a:rPr lang="en-US" altLang="zh-CN" sz="2800" b="1" dirty="0"/>
              <a:t>.</a:t>
            </a:r>
            <a:r>
              <a:rPr lang="zh-CN" altLang="en-US" sz="2800" b="1" dirty="0" smtClean="0"/>
              <a:t>抗原</a:t>
            </a:r>
            <a:r>
              <a:rPr lang="zh-CN" altLang="en-US" sz="2800" b="1" dirty="0"/>
              <a:t>肽与 </a:t>
            </a:r>
            <a:r>
              <a:rPr lang="en-US" altLang="zh-CN" sz="2800" b="1" dirty="0" smtClean="0"/>
              <a:t>HLA </a:t>
            </a:r>
            <a:r>
              <a:rPr lang="zh-CN" altLang="en-US" sz="2800" b="1" dirty="0" smtClean="0"/>
              <a:t>分子</a:t>
            </a:r>
            <a:r>
              <a:rPr lang="zh-CN" altLang="en-US" sz="2800" b="1" dirty="0"/>
              <a:t>相互作用的共同基序</a:t>
            </a:r>
          </a:p>
        </p:txBody>
      </p:sp>
      <p:sp>
        <p:nvSpPr>
          <p:cNvPr id="3" name="矩形 2"/>
          <p:cNvSpPr/>
          <p:nvPr/>
        </p:nvSpPr>
        <p:spPr>
          <a:xfrm>
            <a:off x="755576" y="1946807"/>
            <a:ext cx="7560840" cy="3046988"/>
          </a:xfrm>
          <a:prstGeom prst="rect">
            <a:avLst/>
          </a:prstGeom>
        </p:spPr>
        <p:txBody>
          <a:bodyPr wrap="square">
            <a:spAutoFit/>
          </a:bodyPr>
          <a:lstStyle/>
          <a:p>
            <a:pPr algn="just">
              <a:spcAft>
                <a:spcPts val="0"/>
              </a:spcAft>
            </a:pPr>
            <a:r>
              <a:rPr lang="zh-CN" altLang="zh-CN" sz="2400" kern="100" dirty="0">
                <a:cs typeface="Times New Roman"/>
              </a:rPr>
              <a:t>抗原肽通过锚定残基而与</a:t>
            </a:r>
            <a:r>
              <a:rPr lang="en-US" altLang="zh-CN" sz="2400" kern="100" dirty="0">
                <a:cs typeface="Times New Roman"/>
              </a:rPr>
              <a:t>HLA</a:t>
            </a:r>
            <a:r>
              <a:rPr lang="zh-CN" altLang="zh-CN" sz="2400" kern="100" dirty="0">
                <a:cs typeface="Times New Roman"/>
              </a:rPr>
              <a:t>分子结合。不同抗原肽其氨基酸组成及序列各异（即特异性不同），但只要锚定残基相同或相似，即可与同一型别</a:t>
            </a:r>
            <a:r>
              <a:rPr lang="en-US" altLang="zh-CN" sz="2400" kern="100" dirty="0">
                <a:cs typeface="Times New Roman"/>
              </a:rPr>
              <a:t>HLA</a:t>
            </a:r>
            <a:r>
              <a:rPr lang="zh-CN" altLang="zh-CN" sz="2400" kern="100" dirty="0">
                <a:cs typeface="Times New Roman"/>
              </a:rPr>
              <a:t>分子结合。换言之，同一型别</a:t>
            </a:r>
            <a:r>
              <a:rPr lang="en-US" altLang="zh-CN" sz="2400" kern="100" dirty="0">
                <a:cs typeface="Times New Roman"/>
              </a:rPr>
              <a:t>HLA</a:t>
            </a:r>
            <a:r>
              <a:rPr lang="zh-CN" altLang="zh-CN" sz="2400" kern="100" dirty="0">
                <a:cs typeface="Times New Roman"/>
              </a:rPr>
              <a:t>分子可选择性结合不同抗原肽，其结构基础在于被结合的抗原肽含相同或相似的锚定残基，后者称为不同抗原肽的共同基序（</a:t>
            </a:r>
            <a:r>
              <a:rPr lang="en-US" altLang="zh-CN" sz="2400" kern="100" dirty="0">
                <a:cs typeface="Times New Roman"/>
              </a:rPr>
              <a:t>consensus motif</a:t>
            </a:r>
            <a:r>
              <a:rPr lang="zh-CN" altLang="zh-CN" sz="2400" kern="100" dirty="0">
                <a:cs typeface="Times New Roman"/>
              </a:rPr>
              <a:t>）。具有共同基序的不同抗原肽其氨基酸数目及非共同基序氨基酸序列可不同。</a:t>
            </a:r>
          </a:p>
        </p:txBody>
      </p:sp>
    </p:spTree>
    <p:extLst>
      <p:ext uri="{BB962C8B-B14F-4D97-AF65-F5344CB8AC3E}">
        <p14:creationId xmlns:p14="http://schemas.microsoft.com/office/powerpoint/2010/main" val="218113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7920880" cy="5632311"/>
          </a:xfrm>
          <a:prstGeom prst="rect">
            <a:avLst/>
          </a:prstGeom>
        </p:spPr>
        <p:txBody>
          <a:bodyPr wrap="square">
            <a:spAutoFit/>
          </a:bodyPr>
          <a:lstStyle/>
          <a:p>
            <a:pPr algn="just">
              <a:spcAft>
                <a:spcPts val="0"/>
              </a:spcAft>
            </a:pPr>
            <a:r>
              <a:rPr lang="en-US" altLang="zh-CN" sz="2400" b="1" kern="100" dirty="0">
                <a:cs typeface="Times New Roman"/>
              </a:rPr>
              <a:t>3.HLA</a:t>
            </a:r>
            <a:r>
              <a:rPr lang="zh-CN" altLang="zh-CN" sz="2400" b="1" kern="100" dirty="0">
                <a:cs typeface="Times New Roman"/>
              </a:rPr>
              <a:t>分子与抗原肽相互作用的特点</a:t>
            </a:r>
          </a:p>
          <a:p>
            <a:pPr algn="just">
              <a:spcAft>
                <a:spcPts val="0"/>
              </a:spcAft>
            </a:pPr>
            <a:endParaRPr lang="en-US" altLang="zh-CN" kern="100" dirty="0" smtClean="0">
              <a:cs typeface="Times New Roman"/>
            </a:endParaRPr>
          </a:p>
          <a:p>
            <a:pPr algn="just">
              <a:spcAft>
                <a:spcPts val="0"/>
              </a:spcAft>
            </a:pPr>
            <a:endParaRPr lang="en-US" altLang="zh-CN" kern="100" dirty="0" smtClean="0">
              <a:cs typeface="Times New Roman"/>
            </a:endParaRPr>
          </a:p>
          <a:p>
            <a:pPr algn="just">
              <a:spcAft>
                <a:spcPts val="0"/>
              </a:spcAft>
            </a:pPr>
            <a:r>
              <a:rPr lang="en-US" altLang="zh-CN" sz="2000" b="1" kern="100" dirty="0" smtClean="0">
                <a:cs typeface="Times New Roman"/>
              </a:rPr>
              <a:t>T</a:t>
            </a:r>
            <a:r>
              <a:rPr lang="zh-CN" altLang="zh-CN" sz="2000" b="1" kern="100" dirty="0">
                <a:cs typeface="Times New Roman"/>
              </a:rPr>
              <a:t>细胞只能识别由</a:t>
            </a:r>
            <a:r>
              <a:rPr lang="en-US" altLang="zh-CN" sz="2000" b="1" kern="100" dirty="0">
                <a:cs typeface="Times New Roman"/>
              </a:rPr>
              <a:t>MHC</a:t>
            </a:r>
            <a:r>
              <a:rPr lang="zh-CN" altLang="zh-CN" sz="2000" b="1" kern="100" dirty="0">
                <a:cs typeface="Times New Roman"/>
              </a:rPr>
              <a:t>（</a:t>
            </a:r>
            <a:r>
              <a:rPr lang="en-US" altLang="zh-CN" sz="2000" b="1" kern="100" dirty="0">
                <a:cs typeface="Times New Roman"/>
              </a:rPr>
              <a:t>HLA</a:t>
            </a:r>
            <a:r>
              <a:rPr lang="zh-CN" altLang="zh-CN" sz="2000" b="1" kern="100" dirty="0">
                <a:cs typeface="Times New Roman"/>
              </a:rPr>
              <a:t>）分子结合、提呈的抗原肽，此现象称为</a:t>
            </a:r>
            <a:r>
              <a:rPr lang="en-US" altLang="zh-CN" sz="2000" b="1" kern="100" dirty="0">
                <a:cs typeface="Times New Roman"/>
              </a:rPr>
              <a:t>MHC</a:t>
            </a:r>
            <a:r>
              <a:rPr lang="zh-CN" altLang="zh-CN" sz="2000" b="1" kern="100" dirty="0">
                <a:cs typeface="Times New Roman"/>
              </a:rPr>
              <a:t>限制性（</a:t>
            </a:r>
            <a:r>
              <a:rPr lang="en-US" altLang="zh-CN" sz="2000" b="1" kern="100" dirty="0">
                <a:cs typeface="Times New Roman"/>
              </a:rPr>
              <a:t>MHC restriction</a:t>
            </a:r>
            <a:r>
              <a:rPr lang="zh-CN" altLang="zh-CN" sz="2000" b="1" kern="100" dirty="0">
                <a:cs typeface="Times New Roman"/>
              </a:rPr>
              <a:t>）。换言之，</a:t>
            </a:r>
            <a:r>
              <a:rPr lang="en-US" altLang="zh-CN" sz="2000" b="1" kern="100" dirty="0">
                <a:cs typeface="Times New Roman"/>
              </a:rPr>
              <a:t>MHC</a:t>
            </a:r>
            <a:r>
              <a:rPr lang="zh-CN" altLang="zh-CN" sz="2000" b="1" kern="100" dirty="0">
                <a:cs typeface="Times New Roman"/>
              </a:rPr>
              <a:t>分子控制</a:t>
            </a:r>
            <a:r>
              <a:rPr lang="en-US" altLang="zh-CN" sz="2000" b="1" kern="100" dirty="0">
                <a:cs typeface="Times New Roman"/>
              </a:rPr>
              <a:t>T</a:t>
            </a:r>
            <a:r>
              <a:rPr lang="zh-CN" altLang="zh-CN" sz="2000" b="1" kern="100" dirty="0">
                <a:cs typeface="Times New Roman"/>
              </a:rPr>
              <a:t>细胞与抗原提呈细胞（或靶细胞）相互作用：</a:t>
            </a:r>
            <a:r>
              <a:rPr lang="en-US" altLang="zh-CN" sz="2000" b="1" kern="100" dirty="0">
                <a:cs typeface="Times New Roman"/>
              </a:rPr>
              <a:t>CD8</a:t>
            </a:r>
            <a:r>
              <a:rPr lang="zh-CN" altLang="zh-CN" sz="2000" b="1" kern="100" baseline="30000" dirty="0">
                <a:cs typeface="Times New Roman"/>
              </a:rPr>
              <a:t>＋</a:t>
            </a:r>
            <a:r>
              <a:rPr lang="en-US" altLang="zh-CN" sz="2000" b="1" kern="100" dirty="0">
                <a:cs typeface="Times New Roman"/>
              </a:rPr>
              <a:t>T </a:t>
            </a:r>
            <a:r>
              <a:rPr lang="zh-CN" altLang="zh-CN" sz="2000" b="1" kern="100" dirty="0" smtClean="0">
                <a:cs typeface="Times New Roman"/>
              </a:rPr>
              <a:t>细胞</a:t>
            </a:r>
            <a:r>
              <a:rPr lang="zh-CN" altLang="zh-CN" sz="2000" b="1" kern="100" dirty="0">
                <a:cs typeface="Times New Roman"/>
              </a:rPr>
              <a:t>受</a:t>
            </a:r>
            <a:r>
              <a:rPr lang="en-US" altLang="zh-CN" sz="2000" b="1" kern="100" dirty="0">
                <a:cs typeface="Times New Roman"/>
              </a:rPr>
              <a:t>MHC</a:t>
            </a:r>
            <a:r>
              <a:rPr lang="zh-CN" altLang="zh-CN" sz="2000" b="1" kern="100" dirty="0">
                <a:cs typeface="Times New Roman"/>
              </a:rPr>
              <a:t>Ⅰ类分子限制；</a:t>
            </a:r>
            <a:r>
              <a:rPr lang="en-US" altLang="zh-CN" sz="2000" b="1" kern="100" dirty="0">
                <a:cs typeface="Times New Roman"/>
              </a:rPr>
              <a:t>CD4</a:t>
            </a:r>
            <a:r>
              <a:rPr lang="zh-CN" altLang="zh-CN" sz="2000" b="1" kern="100" baseline="30000" dirty="0">
                <a:cs typeface="Times New Roman"/>
              </a:rPr>
              <a:t>＋</a:t>
            </a:r>
            <a:r>
              <a:rPr lang="en-US" altLang="zh-CN" sz="2000" b="1" kern="100" dirty="0">
                <a:cs typeface="Times New Roman"/>
              </a:rPr>
              <a:t>T</a:t>
            </a:r>
            <a:r>
              <a:rPr lang="zh-CN" altLang="zh-CN" sz="2000" b="1" kern="100" dirty="0">
                <a:cs typeface="Times New Roman"/>
              </a:rPr>
              <a:t>细胞受</a:t>
            </a:r>
            <a:r>
              <a:rPr lang="en-US" altLang="zh-CN" sz="2000" b="1" kern="100" dirty="0">
                <a:cs typeface="Times New Roman"/>
              </a:rPr>
              <a:t>MHC</a:t>
            </a:r>
            <a:r>
              <a:rPr lang="zh-CN" altLang="zh-CN" sz="2000" b="1" kern="100" dirty="0">
                <a:cs typeface="Times New Roman"/>
              </a:rPr>
              <a:t>Ⅱ类分子限制。</a:t>
            </a:r>
          </a:p>
          <a:p>
            <a:pPr algn="just">
              <a:spcAft>
                <a:spcPts val="0"/>
              </a:spcAft>
            </a:pPr>
            <a:endParaRPr lang="en-US" altLang="zh-CN" sz="2000" b="1" kern="100" dirty="0" smtClean="0">
              <a:cs typeface="Times New Roman"/>
            </a:endParaRPr>
          </a:p>
          <a:p>
            <a:pPr algn="just">
              <a:spcAft>
                <a:spcPts val="0"/>
              </a:spcAft>
            </a:pPr>
            <a:r>
              <a:rPr lang="zh-CN" altLang="zh-CN" sz="2000" b="1" kern="100" dirty="0" smtClean="0">
                <a:cs typeface="Times New Roman"/>
              </a:rPr>
              <a:t>通过</a:t>
            </a:r>
            <a:r>
              <a:rPr lang="zh-CN" altLang="zh-CN" sz="2000" b="1" kern="100" dirty="0">
                <a:cs typeface="Times New Roman"/>
              </a:rPr>
              <a:t>群体进化和个体发育，体内形成容量巨大（高达</a:t>
            </a:r>
            <a:r>
              <a:rPr lang="en-US" altLang="zh-CN" sz="2000" b="1" kern="100" dirty="0">
                <a:cs typeface="Times New Roman"/>
              </a:rPr>
              <a:t>1012</a:t>
            </a:r>
            <a:r>
              <a:rPr lang="zh-CN" altLang="zh-CN" sz="2000" b="1" kern="100" dirty="0">
                <a:cs typeface="Times New Roman"/>
              </a:rPr>
              <a:t>～ </a:t>
            </a:r>
            <a:r>
              <a:rPr lang="en-US" altLang="zh-CN" sz="2000" b="1" kern="100" dirty="0">
                <a:cs typeface="Times New Roman"/>
              </a:rPr>
              <a:t>1015</a:t>
            </a:r>
            <a:r>
              <a:rPr lang="zh-CN" altLang="zh-CN" sz="2000" b="1" kern="100" dirty="0">
                <a:cs typeface="Times New Roman"/>
              </a:rPr>
              <a:t>克隆）的</a:t>
            </a:r>
            <a:r>
              <a:rPr lang="en-US" altLang="zh-CN" sz="2000" b="1" kern="100" dirty="0">
                <a:cs typeface="Times New Roman"/>
              </a:rPr>
              <a:t>T </a:t>
            </a:r>
            <a:r>
              <a:rPr lang="zh-CN" altLang="zh-CN" sz="2000" b="1" kern="100" dirty="0">
                <a:cs typeface="Times New Roman"/>
              </a:rPr>
              <a:t>细胞库（</a:t>
            </a:r>
            <a:r>
              <a:rPr lang="en-US" altLang="zh-CN" sz="2000" b="1" kern="100" dirty="0">
                <a:cs typeface="Times New Roman"/>
              </a:rPr>
              <a:t>T cell repertoire</a:t>
            </a:r>
            <a:r>
              <a:rPr lang="zh-CN" altLang="zh-CN" sz="2000" b="1" kern="100" dirty="0">
                <a:cs typeface="Times New Roman"/>
              </a:rPr>
              <a:t>）。每一克隆表达不同的特异性</a:t>
            </a:r>
            <a:r>
              <a:rPr lang="en-US" altLang="zh-CN" sz="2000" b="1" kern="100" dirty="0">
                <a:cs typeface="Times New Roman"/>
              </a:rPr>
              <a:t>TCR</a:t>
            </a:r>
            <a:r>
              <a:rPr lang="zh-CN" altLang="zh-CN" sz="2000" b="1" kern="100" dirty="0">
                <a:cs typeface="Times New Roman"/>
              </a:rPr>
              <a:t>，仅可识别相应特异性抗原并引发特异性免疫应答。由此，</a:t>
            </a:r>
            <a:r>
              <a:rPr lang="en-US" altLang="zh-CN" sz="2000" b="1" kern="100" dirty="0">
                <a:cs typeface="Times New Roman"/>
              </a:rPr>
              <a:t>T</a:t>
            </a:r>
            <a:r>
              <a:rPr lang="zh-CN" altLang="zh-CN" sz="2000" b="1" kern="100" dirty="0">
                <a:cs typeface="Times New Roman"/>
              </a:rPr>
              <a:t>细胞库赋予每一个体具有无限的抗原识别和应答潜能。</a:t>
            </a:r>
          </a:p>
          <a:p>
            <a:pPr algn="just">
              <a:spcAft>
                <a:spcPts val="0"/>
              </a:spcAft>
            </a:pPr>
            <a:endParaRPr lang="en-US" altLang="zh-CN" sz="2000" b="1" kern="100" dirty="0" smtClean="0">
              <a:cs typeface="Times New Roman"/>
            </a:endParaRPr>
          </a:p>
          <a:p>
            <a:pPr algn="just">
              <a:spcAft>
                <a:spcPts val="0"/>
              </a:spcAft>
            </a:pPr>
            <a:r>
              <a:rPr lang="zh-CN" altLang="zh-CN" sz="2000" b="1" kern="100" dirty="0" smtClean="0">
                <a:cs typeface="Times New Roman"/>
              </a:rPr>
              <a:t>另一方面</a:t>
            </a:r>
            <a:r>
              <a:rPr lang="zh-CN" altLang="zh-CN" sz="2000" b="1" kern="100" dirty="0">
                <a:cs typeface="Times New Roman"/>
              </a:rPr>
              <a:t>，虽然每一个体仅携带数目有限的</a:t>
            </a:r>
            <a:r>
              <a:rPr lang="en-US" altLang="zh-CN" sz="2000" b="1" kern="100" dirty="0">
                <a:cs typeface="Times New Roman"/>
              </a:rPr>
              <a:t>HLA</a:t>
            </a:r>
            <a:r>
              <a:rPr lang="zh-CN" altLang="zh-CN" sz="2000" b="1" kern="100" dirty="0">
                <a:cs typeface="Times New Roman"/>
              </a:rPr>
              <a:t>等位基因，但由于不同型别</a:t>
            </a:r>
            <a:r>
              <a:rPr lang="en-US" altLang="zh-CN" sz="2000" b="1" kern="100" dirty="0">
                <a:cs typeface="Times New Roman"/>
              </a:rPr>
              <a:t>HLA</a:t>
            </a:r>
            <a:r>
              <a:rPr lang="zh-CN" altLang="zh-CN" sz="2000" b="1" kern="100" dirty="0">
                <a:cs typeface="Times New Roman"/>
              </a:rPr>
              <a:t>分子能结合含特定共同基序、数量众多的抗原肽，由此保证每一个体表达有限型别的</a:t>
            </a:r>
            <a:r>
              <a:rPr lang="en-US" altLang="zh-CN" sz="2000" b="1" kern="100" dirty="0">
                <a:cs typeface="Times New Roman"/>
              </a:rPr>
              <a:t>HLA</a:t>
            </a:r>
            <a:r>
              <a:rPr lang="zh-CN" altLang="zh-CN" sz="2000" b="1" kern="100" dirty="0">
                <a:cs typeface="Times New Roman"/>
              </a:rPr>
              <a:t>等位基因，但由于不同型别</a:t>
            </a:r>
            <a:r>
              <a:rPr lang="en-US" altLang="zh-CN" sz="2000" b="1" kern="100" dirty="0">
                <a:cs typeface="Times New Roman"/>
              </a:rPr>
              <a:t>HLA</a:t>
            </a:r>
            <a:r>
              <a:rPr lang="zh-CN" altLang="zh-CN" sz="2000" b="1" kern="100" dirty="0">
                <a:cs typeface="Times New Roman"/>
              </a:rPr>
              <a:t>分子能结合含特定共同基序、数量众多的抗原肽，由此保证每一个体表达有限型别的</a:t>
            </a:r>
            <a:r>
              <a:rPr lang="en-US" altLang="zh-CN" sz="2000" b="1" kern="100" dirty="0">
                <a:cs typeface="Times New Roman"/>
              </a:rPr>
              <a:t>HLA</a:t>
            </a:r>
            <a:r>
              <a:rPr lang="zh-CN" altLang="zh-CN" sz="2000" b="1" kern="100" dirty="0">
                <a:cs typeface="Times New Roman"/>
              </a:rPr>
              <a:t>分子，但可结合、提呈自然界中多种多样的抗原肽。</a:t>
            </a:r>
          </a:p>
        </p:txBody>
      </p:sp>
    </p:spTree>
    <p:extLst>
      <p:ext uri="{BB962C8B-B14F-4D97-AF65-F5344CB8AC3E}">
        <p14:creationId xmlns:p14="http://schemas.microsoft.com/office/powerpoint/2010/main" val="3354004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1556792"/>
            <a:ext cx="7056784" cy="751937"/>
          </a:xfrm>
          <a:prstGeom prst="rect">
            <a:avLst/>
          </a:prstGeom>
        </p:spPr>
        <p:txBody>
          <a:bodyPr wrap="square">
            <a:spAutoFit/>
          </a:bodyPr>
          <a:lstStyle/>
          <a:p>
            <a:pPr marR="0" indent="0" fontAlgn="auto">
              <a:lnSpc>
                <a:spcPct val="140000"/>
              </a:lnSpc>
              <a:spcBef>
                <a:spcPct val="50000"/>
              </a:spcBef>
              <a:spcAft>
                <a:spcPts val="0"/>
              </a:spcAft>
              <a:buClrTx/>
              <a:buSzTx/>
              <a:buFontTx/>
              <a:buNone/>
              <a:tabLst/>
              <a:defRPr/>
            </a:pPr>
            <a:r>
              <a:rPr lang="zh-CN" altLang="en-US" sz="3600" b="1" dirty="0" smtClean="0">
                <a:solidFill>
                  <a:srgbClr val="1F497D"/>
                </a:solidFill>
                <a:latin typeface="隶书" pitchFamily="49" charset="-122"/>
                <a:ea typeface="隶书" pitchFamily="49" charset="-122"/>
              </a:rPr>
              <a:t>第三节 </a:t>
            </a:r>
            <a:r>
              <a:rPr lang="en-US" altLang="zh-CN" sz="3600" b="1" dirty="0">
                <a:latin typeface="隶书" pitchFamily="49" charset="-122"/>
                <a:ea typeface="隶书" pitchFamily="49" charset="-122"/>
              </a:rPr>
              <a:t>MHC</a:t>
            </a:r>
            <a:r>
              <a:rPr lang="zh-CN" altLang="en-US" sz="3600" b="1" dirty="0">
                <a:latin typeface="隶书" pitchFamily="49" charset="-122"/>
                <a:ea typeface="隶书" pitchFamily="49" charset="-122"/>
              </a:rPr>
              <a:t>的生物学功能 </a:t>
            </a:r>
          </a:p>
        </p:txBody>
      </p:sp>
      <p:sp>
        <p:nvSpPr>
          <p:cNvPr id="3" name="矩形 2"/>
          <p:cNvSpPr/>
          <p:nvPr/>
        </p:nvSpPr>
        <p:spPr>
          <a:xfrm>
            <a:off x="971600" y="2996952"/>
            <a:ext cx="6948772" cy="707886"/>
          </a:xfrm>
          <a:prstGeom prst="rect">
            <a:avLst/>
          </a:prstGeom>
        </p:spPr>
        <p:txBody>
          <a:bodyPr wrap="square">
            <a:spAutoFit/>
          </a:bodyPr>
          <a:lstStyle/>
          <a:p>
            <a:r>
              <a:rPr lang="en-US" altLang="zh-CN" sz="2000" dirty="0" smtClean="0"/>
              <a:t>MHC </a:t>
            </a:r>
            <a:r>
              <a:rPr lang="zh-CN" altLang="en-US" sz="2000" dirty="0" smtClean="0"/>
              <a:t>是</a:t>
            </a:r>
            <a:r>
              <a:rPr lang="zh-CN" altLang="en-US" sz="2000" dirty="0"/>
              <a:t>参与免疫应答的关键分子 </a:t>
            </a:r>
            <a:r>
              <a:rPr lang="zh-CN" altLang="en-US" sz="2000" dirty="0" smtClean="0"/>
              <a:t>，其</a:t>
            </a:r>
            <a:r>
              <a:rPr lang="zh-CN" altLang="en-US" sz="2000" dirty="0"/>
              <a:t>最</a:t>
            </a:r>
            <a:r>
              <a:rPr lang="zh-CN" altLang="en-US" sz="2000" dirty="0" smtClean="0"/>
              <a:t>本质</a:t>
            </a:r>
            <a:r>
              <a:rPr lang="zh-CN" altLang="en-US" sz="2000" dirty="0"/>
              <a:t>的生物学作用是向 </a:t>
            </a:r>
            <a:r>
              <a:rPr lang="en-US" altLang="zh-CN" sz="2000" dirty="0" smtClean="0"/>
              <a:t>T </a:t>
            </a:r>
            <a:r>
              <a:rPr lang="zh-CN" altLang="en-US" sz="2000" dirty="0" smtClean="0"/>
              <a:t>细胞</a:t>
            </a:r>
            <a:r>
              <a:rPr lang="zh-CN" altLang="en-US" sz="2000" dirty="0"/>
              <a:t>提呈抗原 </a:t>
            </a:r>
            <a:r>
              <a:rPr lang="zh-CN" altLang="en-US" sz="2000" dirty="0" smtClean="0"/>
              <a:t>，其他功能均</a:t>
            </a:r>
            <a:r>
              <a:rPr lang="zh-CN" altLang="en-US" sz="2000" dirty="0"/>
              <a:t>由此衍生而来 </a:t>
            </a:r>
            <a:r>
              <a:rPr lang="zh-CN" altLang="en-US" sz="2000" dirty="0" smtClean="0"/>
              <a:t>。</a:t>
            </a:r>
            <a:endParaRPr lang="zh-CN" altLang="en-US" sz="2000" dirty="0"/>
          </a:p>
        </p:txBody>
      </p:sp>
    </p:spTree>
    <p:extLst>
      <p:ext uri="{BB962C8B-B14F-4D97-AF65-F5344CB8AC3E}">
        <p14:creationId xmlns:p14="http://schemas.microsoft.com/office/powerpoint/2010/main" val="323926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8136904" cy="4401205"/>
          </a:xfrm>
          <a:prstGeom prst="rect">
            <a:avLst/>
          </a:prstGeom>
        </p:spPr>
        <p:txBody>
          <a:bodyPr wrap="square">
            <a:spAutoFit/>
          </a:bodyPr>
          <a:lstStyle/>
          <a:p>
            <a:pPr lvl="0" algn="just">
              <a:spcAft>
                <a:spcPts val="0"/>
              </a:spcAft>
            </a:pPr>
            <a:r>
              <a:rPr lang="zh-CN" altLang="en-US" sz="2800" b="1" kern="100" dirty="0" smtClean="0">
                <a:solidFill>
                  <a:srgbClr val="000090"/>
                </a:solidFill>
                <a:cs typeface="Times New Roman"/>
              </a:rPr>
              <a:t>（一）</a:t>
            </a:r>
            <a:r>
              <a:rPr lang="zh-CN" altLang="zh-CN" sz="2800" b="1" kern="100" dirty="0" smtClean="0">
                <a:solidFill>
                  <a:srgbClr val="000090"/>
                </a:solidFill>
                <a:cs typeface="Times New Roman"/>
              </a:rPr>
              <a:t>加工</a:t>
            </a:r>
            <a:r>
              <a:rPr lang="zh-CN" altLang="zh-CN" sz="2800" b="1" kern="100" dirty="0">
                <a:solidFill>
                  <a:srgbClr val="000090"/>
                </a:solidFill>
                <a:cs typeface="Times New Roman"/>
              </a:rPr>
              <a:t>和提呈抗原</a:t>
            </a:r>
          </a:p>
          <a:p>
            <a:pPr algn="just">
              <a:spcAft>
                <a:spcPts val="0"/>
              </a:spcAft>
            </a:pPr>
            <a:endParaRPr lang="en-US" altLang="zh-CN" sz="2800" b="1" kern="100" dirty="0" smtClean="0">
              <a:cs typeface="Times New Roman"/>
            </a:endParaRPr>
          </a:p>
          <a:p>
            <a:pPr algn="just">
              <a:spcAft>
                <a:spcPts val="0"/>
              </a:spcAft>
            </a:pPr>
            <a:r>
              <a:rPr lang="en-US" altLang="zh-CN" sz="2800" b="1" kern="100" dirty="0" smtClean="0">
                <a:cs typeface="Times New Roman"/>
              </a:rPr>
              <a:t>MHC</a:t>
            </a:r>
            <a:r>
              <a:rPr lang="zh-CN" altLang="zh-CN" sz="2800" b="1" kern="100" dirty="0">
                <a:cs typeface="Times New Roman"/>
              </a:rPr>
              <a:t>分子参与加工、处理和提呈抗原，从而激活</a:t>
            </a:r>
            <a:r>
              <a:rPr lang="en-US" altLang="zh-CN" sz="2800" b="1" kern="100" dirty="0">
                <a:cs typeface="Times New Roman"/>
              </a:rPr>
              <a:t>T</a:t>
            </a:r>
            <a:r>
              <a:rPr lang="zh-CN" altLang="zh-CN" sz="2800" b="1" kern="100" dirty="0">
                <a:cs typeface="Times New Roman"/>
              </a:rPr>
              <a:t>细胞并介导适应性免疫应答，其机制为：内源性／外源性抗原在</a:t>
            </a:r>
            <a:r>
              <a:rPr lang="en-US" altLang="zh-CN" sz="2800" b="1" kern="100" dirty="0">
                <a:cs typeface="Times New Roman"/>
              </a:rPr>
              <a:t>APC</a:t>
            </a:r>
            <a:r>
              <a:rPr lang="zh-CN" altLang="zh-CN" sz="2800" b="1" kern="100" dirty="0">
                <a:cs typeface="Times New Roman"/>
              </a:rPr>
              <a:t>内被加工、处理，所产生的小分子肽段与</a:t>
            </a:r>
            <a:r>
              <a:rPr lang="en-US" altLang="zh-CN" sz="2800" b="1" kern="100" dirty="0">
                <a:cs typeface="Times New Roman"/>
              </a:rPr>
              <a:t>MHC</a:t>
            </a:r>
            <a:r>
              <a:rPr lang="zh-CN" altLang="zh-CN" sz="2800" b="1" kern="100" dirty="0">
                <a:cs typeface="Times New Roman"/>
              </a:rPr>
              <a:t>Ⅰ／</a:t>
            </a:r>
            <a:r>
              <a:rPr lang="en-US" altLang="zh-CN" sz="2800" b="1" kern="100" dirty="0">
                <a:cs typeface="Times New Roman"/>
              </a:rPr>
              <a:t>MHC</a:t>
            </a:r>
            <a:r>
              <a:rPr lang="zh-CN" altLang="zh-CN" sz="2800" b="1" kern="100" dirty="0">
                <a:cs typeface="Times New Roman"/>
              </a:rPr>
              <a:t>Ⅱ类分子抗原结合槽结合，形成抗原肽‐</a:t>
            </a:r>
            <a:r>
              <a:rPr lang="en-US" altLang="zh-CN" sz="2800" b="1" kern="100" dirty="0">
                <a:cs typeface="Times New Roman"/>
              </a:rPr>
              <a:t>MHC</a:t>
            </a:r>
            <a:r>
              <a:rPr lang="zh-CN" altLang="zh-CN" sz="2800" b="1" kern="100" dirty="0">
                <a:cs typeface="Times New Roman"/>
              </a:rPr>
              <a:t>Ⅰ类／Ⅱ类分子复合物，继而被转运并表达于</a:t>
            </a:r>
            <a:r>
              <a:rPr lang="en-US" altLang="zh-CN" sz="2800" b="1" kern="100" dirty="0">
                <a:cs typeface="Times New Roman"/>
              </a:rPr>
              <a:t>APC </a:t>
            </a:r>
            <a:r>
              <a:rPr lang="zh-CN" altLang="zh-CN" sz="2800" b="1" kern="100" dirty="0" smtClean="0">
                <a:cs typeface="Times New Roman"/>
              </a:rPr>
              <a:t>表面</a:t>
            </a:r>
            <a:r>
              <a:rPr lang="zh-CN" altLang="zh-CN" sz="2800" b="1" kern="100" dirty="0">
                <a:cs typeface="Times New Roman"/>
              </a:rPr>
              <a:t>，分别供</a:t>
            </a:r>
            <a:r>
              <a:rPr lang="en-US" altLang="zh-CN" sz="2800" b="1" kern="100" dirty="0">
                <a:cs typeface="Times New Roman"/>
              </a:rPr>
              <a:t>CD8</a:t>
            </a:r>
            <a:r>
              <a:rPr lang="zh-CN" altLang="zh-CN" sz="2800" b="1" kern="100" baseline="30000" dirty="0">
                <a:cs typeface="Times New Roman"/>
              </a:rPr>
              <a:t>＋</a:t>
            </a:r>
            <a:r>
              <a:rPr lang="en-US" altLang="zh-CN" sz="2800" b="1" kern="100" dirty="0">
                <a:cs typeface="Times New Roman"/>
              </a:rPr>
              <a:t>T</a:t>
            </a:r>
            <a:r>
              <a:rPr lang="zh-CN" altLang="zh-CN" sz="2800" b="1" kern="100" dirty="0">
                <a:cs typeface="Times New Roman"/>
              </a:rPr>
              <a:t>／</a:t>
            </a:r>
            <a:r>
              <a:rPr lang="en-US" altLang="zh-CN" sz="2800" b="1" kern="100" dirty="0">
                <a:cs typeface="Times New Roman"/>
              </a:rPr>
              <a:t>CD4</a:t>
            </a:r>
            <a:r>
              <a:rPr lang="en-US" altLang="zh-CN" sz="2800" b="1" kern="100" baseline="30000" dirty="0">
                <a:cs typeface="Times New Roman"/>
              </a:rPr>
              <a:t>+</a:t>
            </a:r>
            <a:r>
              <a:rPr lang="en-US" altLang="zh-CN" sz="2800" b="1" kern="100" dirty="0">
                <a:cs typeface="Times New Roman"/>
              </a:rPr>
              <a:t>T</a:t>
            </a:r>
            <a:r>
              <a:rPr lang="zh-CN" altLang="zh-CN" sz="2800" b="1" kern="100" dirty="0">
                <a:cs typeface="Times New Roman"/>
              </a:rPr>
              <a:t>细胞识别，从而启动适应性免疫应答。</a:t>
            </a:r>
          </a:p>
          <a:p>
            <a:pPr lvl="0" algn="just">
              <a:spcAft>
                <a:spcPts val="0"/>
              </a:spcAft>
            </a:pPr>
            <a:endParaRPr lang="en-US" altLang="zh-CN" sz="2800" b="1" kern="100" dirty="0" smtClean="0">
              <a:cs typeface="Times New Roman"/>
            </a:endParaRPr>
          </a:p>
        </p:txBody>
      </p:sp>
    </p:spTree>
    <p:extLst>
      <p:ext uri="{BB962C8B-B14F-4D97-AF65-F5344CB8AC3E}">
        <p14:creationId xmlns:p14="http://schemas.microsoft.com/office/powerpoint/2010/main" val="12691049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12968" cy="5755421"/>
          </a:xfrm>
          <a:prstGeom prst="rect">
            <a:avLst/>
          </a:prstGeom>
        </p:spPr>
        <p:txBody>
          <a:bodyPr wrap="square">
            <a:spAutoFit/>
          </a:bodyPr>
          <a:lstStyle/>
          <a:p>
            <a:pPr lvl="0" algn="just">
              <a:spcAft>
                <a:spcPts val="0"/>
              </a:spcAft>
            </a:pPr>
            <a:r>
              <a:rPr lang="zh-CN" altLang="en-US" sz="2800" b="1" kern="100" dirty="0" smtClean="0">
                <a:solidFill>
                  <a:srgbClr val="000090"/>
                </a:solidFill>
                <a:cs typeface="Times New Roman"/>
              </a:rPr>
              <a:t>（</a:t>
            </a:r>
            <a:r>
              <a:rPr lang="zh-CN" altLang="en-US" sz="2800" b="1" kern="100" dirty="0" smtClean="0">
                <a:solidFill>
                  <a:srgbClr val="000090"/>
                </a:solidFill>
                <a:cs typeface="Times New Roman"/>
              </a:rPr>
              <a:t>二）</a:t>
            </a:r>
            <a:r>
              <a:rPr lang="zh-CN" altLang="zh-CN" sz="2800" b="1" kern="100" dirty="0" smtClean="0">
                <a:solidFill>
                  <a:srgbClr val="000090"/>
                </a:solidFill>
                <a:cs typeface="Times New Roman"/>
              </a:rPr>
              <a:t>参与</a:t>
            </a:r>
            <a:r>
              <a:rPr lang="en-US" altLang="zh-CN" sz="2800" b="1" kern="100" dirty="0">
                <a:solidFill>
                  <a:srgbClr val="000090"/>
                </a:solidFill>
                <a:cs typeface="Times New Roman"/>
              </a:rPr>
              <a:t>T</a:t>
            </a:r>
            <a:r>
              <a:rPr lang="zh-CN" altLang="zh-CN" sz="2800" b="1" kern="100" dirty="0">
                <a:solidFill>
                  <a:srgbClr val="000090"/>
                </a:solidFill>
                <a:cs typeface="Times New Roman"/>
              </a:rPr>
              <a:t>细胞分化、发育</a:t>
            </a:r>
          </a:p>
          <a:p>
            <a:pPr algn="just">
              <a:spcAft>
                <a:spcPts val="0"/>
              </a:spcAft>
            </a:pPr>
            <a:endParaRPr lang="en-US" altLang="zh-CN" sz="2800" b="1" kern="100" dirty="0" smtClean="0">
              <a:cs typeface="Times New Roman"/>
            </a:endParaRPr>
          </a:p>
          <a:p>
            <a:pPr algn="just">
              <a:spcAft>
                <a:spcPts val="0"/>
              </a:spcAft>
            </a:pPr>
            <a:r>
              <a:rPr lang="en-US" altLang="zh-CN" sz="2400" b="1" kern="100" dirty="0" smtClean="0">
                <a:cs typeface="Times New Roman"/>
              </a:rPr>
              <a:t>T</a:t>
            </a:r>
            <a:r>
              <a:rPr lang="zh-CN" altLang="zh-CN" sz="2400" b="1" kern="100" dirty="0">
                <a:cs typeface="Times New Roman"/>
              </a:rPr>
              <a:t>细胞前体迁移至胸腺内分化、成熟，最终形成多样性的</a:t>
            </a:r>
            <a:r>
              <a:rPr lang="en-US" altLang="zh-CN" sz="2400" b="1" kern="100" dirty="0">
                <a:cs typeface="Times New Roman"/>
              </a:rPr>
              <a:t>T</a:t>
            </a:r>
            <a:r>
              <a:rPr lang="zh-CN" altLang="zh-CN" sz="2400" b="1" kern="100" dirty="0">
                <a:cs typeface="Times New Roman"/>
              </a:rPr>
              <a:t>细胞库。</a:t>
            </a:r>
            <a:r>
              <a:rPr lang="en-US" altLang="zh-CN" sz="2400" b="1" kern="100" dirty="0">
                <a:cs typeface="Times New Roman"/>
              </a:rPr>
              <a:t>MHC</a:t>
            </a:r>
            <a:r>
              <a:rPr lang="zh-CN" altLang="zh-CN" sz="2400" b="1" kern="100" dirty="0">
                <a:cs typeface="Times New Roman"/>
              </a:rPr>
              <a:t>分子作为参与</a:t>
            </a:r>
            <a:r>
              <a:rPr lang="zh-CN" altLang="zh-CN" sz="2400" b="1" kern="100" dirty="0" smtClean="0">
                <a:cs typeface="Times New Roman"/>
              </a:rPr>
              <a:t>胸腺细胞</a:t>
            </a:r>
            <a:r>
              <a:rPr lang="zh-CN" altLang="zh-CN" sz="2400" b="1" kern="100" dirty="0">
                <a:cs typeface="Times New Roman"/>
              </a:rPr>
              <a:t>阳性和阴性选择的关键分子，在</a:t>
            </a:r>
            <a:r>
              <a:rPr lang="en-US" altLang="zh-CN" sz="2400" b="1" kern="100" dirty="0">
                <a:cs typeface="Times New Roman"/>
              </a:rPr>
              <a:t>T</a:t>
            </a:r>
            <a:r>
              <a:rPr lang="zh-CN" altLang="zh-CN" sz="2400" b="1" kern="100" dirty="0">
                <a:cs typeface="Times New Roman"/>
              </a:rPr>
              <a:t>细胞分化、发育中起重要作用。</a:t>
            </a:r>
          </a:p>
          <a:p>
            <a:pPr algn="just">
              <a:spcAft>
                <a:spcPts val="0"/>
              </a:spcAft>
            </a:pPr>
            <a:endParaRPr lang="en-US" altLang="zh-CN" sz="2400" b="1" kern="100" dirty="0" smtClean="0">
              <a:cs typeface="Times New Roman"/>
            </a:endParaRPr>
          </a:p>
          <a:p>
            <a:pPr algn="just">
              <a:spcAft>
                <a:spcPts val="0"/>
              </a:spcAft>
            </a:pPr>
            <a:r>
              <a:rPr lang="en-US" altLang="zh-CN" sz="2400" b="1" kern="100" dirty="0" smtClean="0">
                <a:cs typeface="Times New Roman"/>
              </a:rPr>
              <a:t>1</a:t>
            </a:r>
            <a:r>
              <a:rPr lang="zh-CN" altLang="zh-CN" sz="2400" b="1" kern="100" dirty="0">
                <a:cs typeface="Times New Roman"/>
              </a:rPr>
              <a:t>．阳性选择</a:t>
            </a:r>
            <a:r>
              <a:rPr lang="en-US" altLang="zh-CN" sz="2400" b="1" kern="100" dirty="0">
                <a:cs typeface="Times New Roman"/>
              </a:rPr>
              <a:t> </a:t>
            </a:r>
            <a:endParaRPr lang="zh-CN" altLang="zh-CN" sz="2400" b="1" kern="100" dirty="0">
              <a:cs typeface="Times New Roman"/>
            </a:endParaRPr>
          </a:p>
          <a:p>
            <a:pPr algn="just">
              <a:spcAft>
                <a:spcPts val="0"/>
              </a:spcAft>
            </a:pPr>
            <a:r>
              <a:rPr lang="zh-CN" altLang="zh-CN" sz="2400" b="1" kern="100" dirty="0">
                <a:cs typeface="Times New Roman"/>
              </a:rPr>
              <a:t>胸腺皮质的双阳性</a:t>
            </a:r>
            <a:r>
              <a:rPr lang="en-US" altLang="zh-CN" sz="2400" b="1" kern="100" dirty="0">
                <a:cs typeface="Times New Roman"/>
              </a:rPr>
              <a:t>T</a:t>
            </a:r>
            <a:r>
              <a:rPr lang="zh-CN" altLang="zh-CN" sz="2400" b="1" kern="100" dirty="0">
                <a:cs typeface="Times New Roman"/>
              </a:rPr>
              <a:t>细胞，凡与胸腺上皮细胞表面</a:t>
            </a:r>
            <a:r>
              <a:rPr lang="en-US" altLang="zh-CN" sz="2400" b="1" kern="100" dirty="0">
                <a:cs typeface="Times New Roman"/>
              </a:rPr>
              <a:t>MHC</a:t>
            </a:r>
            <a:r>
              <a:rPr lang="zh-CN" altLang="zh-CN" sz="2400" b="1" kern="100" dirty="0">
                <a:cs typeface="Times New Roman"/>
              </a:rPr>
              <a:t>Ⅰ类／Ⅱ类分子以适度亲和力结合者，分别分化为</a:t>
            </a:r>
            <a:r>
              <a:rPr lang="en-US" altLang="zh-CN" sz="2400" b="1" kern="100" dirty="0">
                <a:cs typeface="Times New Roman"/>
              </a:rPr>
              <a:t>CD8</a:t>
            </a:r>
            <a:r>
              <a:rPr lang="zh-CN" altLang="zh-CN" sz="2400" b="1" kern="100" dirty="0">
                <a:cs typeface="Times New Roman"/>
              </a:rPr>
              <a:t>或</a:t>
            </a:r>
            <a:r>
              <a:rPr lang="en-US" altLang="zh-CN" sz="2400" b="1" kern="100" dirty="0">
                <a:cs typeface="Times New Roman"/>
              </a:rPr>
              <a:t>CD4</a:t>
            </a:r>
            <a:r>
              <a:rPr lang="zh-CN" altLang="zh-CN" sz="2400" b="1" kern="100" dirty="0">
                <a:cs typeface="Times New Roman"/>
              </a:rPr>
              <a:t>单阳性</a:t>
            </a:r>
            <a:r>
              <a:rPr lang="en-US" altLang="zh-CN" sz="2400" b="1" kern="100" dirty="0">
                <a:cs typeface="Times New Roman"/>
              </a:rPr>
              <a:t>T</a:t>
            </a:r>
            <a:r>
              <a:rPr lang="zh-CN" altLang="zh-CN" sz="2400" b="1" kern="100" dirty="0">
                <a:cs typeface="Times New Roman"/>
              </a:rPr>
              <a:t>细胞，反之发生凋亡而被清除。</a:t>
            </a:r>
          </a:p>
          <a:p>
            <a:pPr algn="just">
              <a:spcAft>
                <a:spcPts val="0"/>
              </a:spcAft>
            </a:pPr>
            <a:endParaRPr lang="en-US" altLang="zh-CN" sz="2400" b="1" kern="100" dirty="0" smtClean="0">
              <a:cs typeface="Times New Roman"/>
            </a:endParaRPr>
          </a:p>
          <a:p>
            <a:pPr algn="just">
              <a:spcAft>
                <a:spcPts val="0"/>
              </a:spcAft>
            </a:pPr>
            <a:r>
              <a:rPr lang="en-US" altLang="zh-CN" sz="2400" b="1" kern="100" dirty="0" smtClean="0">
                <a:cs typeface="Times New Roman"/>
              </a:rPr>
              <a:t>2</a:t>
            </a:r>
            <a:r>
              <a:rPr lang="zh-CN" altLang="zh-CN" sz="2400" b="1" kern="100" dirty="0">
                <a:cs typeface="Times New Roman"/>
              </a:rPr>
              <a:t>．阴性选择</a:t>
            </a:r>
            <a:r>
              <a:rPr lang="en-US" altLang="zh-CN" sz="2400" b="1" kern="100" dirty="0">
                <a:cs typeface="Times New Roman"/>
              </a:rPr>
              <a:t> </a:t>
            </a:r>
            <a:endParaRPr lang="zh-CN" altLang="zh-CN" sz="2400" b="1" kern="100" dirty="0">
              <a:cs typeface="Times New Roman"/>
            </a:endParaRPr>
          </a:p>
          <a:p>
            <a:pPr algn="just">
              <a:spcAft>
                <a:spcPts val="0"/>
              </a:spcAft>
            </a:pPr>
            <a:r>
              <a:rPr lang="zh-CN" altLang="zh-CN" sz="2400" b="1" kern="100" dirty="0">
                <a:cs typeface="Times New Roman"/>
              </a:rPr>
              <a:t>进入胸腺髓质的单阳性</a:t>
            </a:r>
            <a:r>
              <a:rPr lang="en-US" altLang="zh-CN" sz="2400" b="1" kern="100" dirty="0">
                <a:cs typeface="Times New Roman"/>
              </a:rPr>
              <a:t>T</a:t>
            </a:r>
            <a:r>
              <a:rPr lang="zh-CN" altLang="zh-CN" sz="2400" b="1" kern="100" dirty="0">
                <a:cs typeface="Times New Roman"/>
              </a:rPr>
              <a:t>细胞，凡与胸腺巨噬细胞（或</a:t>
            </a:r>
            <a:r>
              <a:rPr lang="en-US" altLang="zh-CN" sz="2400" b="1" kern="100" dirty="0">
                <a:cs typeface="Times New Roman"/>
              </a:rPr>
              <a:t>DC</a:t>
            </a:r>
            <a:r>
              <a:rPr lang="zh-CN" altLang="zh-CN" sz="2400" b="1" kern="100" dirty="0">
                <a:cs typeface="Times New Roman"/>
              </a:rPr>
              <a:t>）表面自身抗原肽‐</a:t>
            </a:r>
            <a:r>
              <a:rPr lang="en-US" altLang="zh-CN" sz="2400" b="1" kern="100" dirty="0">
                <a:cs typeface="Times New Roman"/>
              </a:rPr>
              <a:t>MHC </a:t>
            </a:r>
            <a:r>
              <a:rPr lang="zh-CN" altLang="zh-CN" sz="2400" b="1" kern="100" dirty="0">
                <a:cs typeface="Times New Roman"/>
              </a:rPr>
              <a:t>分子复合物结合者，即发生凋亡。由此，自身反应性</a:t>
            </a:r>
            <a:r>
              <a:rPr lang="en-US" altLang="zh-CN" sz="2400" b="1" kern="100" dirty="0">
                <a:cs typeface="Times New Roman"/>
              </a:rPr>
              <a:t>T</a:t>
            </a:r>
            <a:r>
              <a:rPr lang="zh-CN" altLang="zh-CN" sz="2400" b="1" kern="100" dirty="0">
                <a:cs typeface="Times New Roman"/>
              </a:rPr>
              <a:t>细胞被清除，从而建立中枢性免疫耐受。</a:t>
            </a:r>
          </a:p>
        </p:txBody>
      </p:sp>
    </p:spTree>
    <p:extLst>
      <p:ext uri="{BB962C8B-B14F-4D97-AF65-F5344CB8AC3E}">
        <p14:creationId xmlns:p14="http://schemas.microsoft.com/office/powerpoint/2010/main" val="34344163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14-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67587" name="Text Box 3"/>
          <p:cNvSpPr txBox="1">
            <a:spLocks noChangeArrowheads="1"/>
          </p:cNvSpPr>
          <p:nvPr/>
        </p:nvSpPr>
        <p:spPr bwMode="auto">
          <a:xfrm>
            <a:off x="2482850" y="617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FFFFFF"/>
                </a:solidFill>
                <a:effectLst>
                  <a:outerShdw blurRad="38100" dist="38100" dir="2700000" algn="tl">
                    <a:srgbClr val="000000"/>
                  </a:outerShdw>
                </a:effectLst>
                <a:latin typeface="Times New Roman" pitchFamily="18" charset="0"/>
              </a:rPr>
              <a:t>1</a:t>
            </a:r>
            <a:r>
              <a:rPr kumimoji="1" lang="zh-CN" altLang="en-US" sz="2400" b="1" smtClean="0">
                <a:solidFill>
                  <a:srgbClr val="FFFFFF"/>
                </a:solidFill>
                <a:effectLst>
                  <a:outerShdw blurRad="38100" dist="38100" dir="2700000" algn="tl">
                    <a:srgbClr val="000000"/>
                  </a:outerShdw>
                </a:effectLst>
                <a:latin typeface="Times New Roman" pitchFamily="18" charset="0"/>
              </a:rPr>
              <a:t>、</a:t>
            </a:r>
          </a:p>
        </p:txBody>
      </p:sp>
    </p:spTree>
    <p:extLst>
      <p:ext uri="{BB962C8B-B14F-4D97-AF65-F5344CB8AC3E}">
        <p14:creationId xmlns:p14="http://schemas.microsoft.com/office/powerpoint/2010/main" val="17871320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8064896" cy="5632311"/>
          </a:xfrm>
          <a:prstGeom prst="rect">
            <a:avLst/>
          </a:prstGeom>
        </p:spPr>
        <p:txBody>
          <a:bodyPr wrap="square">
            <a:spAutoFit/>
          </a:bodyPr>
          <a:lstStyle/>
          <a:p>
            <a:pPr algn="just">
              <a:spcAft>
                <a:spcPts val="0"/>
              </a:spcAft>
            </a:pPr>
            <a:r>
              <a:rPr lang="zh-CN" altLang="zh-CN" sz="2400" kern="100" dirty="0">
                <a:cs typeface="Times New Roman"/>
              </a:rPr>
              <a:t>（三） 参与调节</a:t>
            </a:r>
            <a:r>
              <a:rPr lang="en-US" altLang="zh-CN" sz="2400" kern="100" dirty="0">
                <a:cs typeface="Times New Roman"/>
              </a:rPr>
              <a:t>NK</a:t>
            </a:r>
            <a:r>
              <a:rPr lang="zh-CN" altLang="zh-CN" sz="2400" kern="100" dirty="0">
                <a:cs typeface="Times New Roman"/>
              </a:rPr>
              <a:t>细胞活性</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NK</a:t>
            </a:r>
            <a:r>
              <a:rPr lang="zh-CN" altLang="zh-CN" kern="100" dirty="0">
                <a:cs typeface="Times New Roman"/>
              </a:rPr>
              <a:t>细胞表面表达一类抑制性受体，其通过与自身</a:t>
            </a:r>
            <a:r>
              <a:rPr lang="en-US" altLang="zh-CN" kern="100" dirty="0">
                <a:cs typeface="Times New Roman"/>
              </a:rPr>
              <a:t>MHC</a:t>
            </a:r>
            <a:r>
              <a:rPr lang="zh-CN" altLang="zh-CN" kern="100" dirty="0">
                <a:cs typeface="Times New Roman"/>
              </a:rPr>
              <a:t>Ⅰ类分子结合而启动抑制性信号，抑制</a:t>
            </a:r>
            <a:r>
              <a:rPr lang="en-US" altLang="zh-CN" kern="100" dirty="0">
                <a:cs typeface="Times New Roman"/>
              </a:rPr>
              <a:t>NK</a:t>
            </a:r>
            <a:r>
              <a:rPr lang="zh-CN" altLang="zh-CN" kern="100" dirty="0">
                <a:cs typeface="Times New Roman"/>
              </a:rPr>
              <a:t>细胞活性，故正常自身细胞得以免遭杀伤。已证实，肿瘤细胞、某些病毒感染细胞表面</a:t>
            </a:r>
            <a:r>
              <a:rPr lang="en-US" altLang="zh-CN" kern="100" dirty="0">
                <a:cs typeface="Times New Roman"/>
              </a:rPr>
              <a:t>MHC</a:t>
            </a:r>
            <a:r>
              <a:rPr lang="zh-CN" altLang="zh-CN" kern="100" dirty="0">
                <a:cs typeface="Times New Roman"/>
              </a:rPr>
              <a:t>Ⅰ类分子表达减少或缺失，则</a:t>
            </a:r>
            <a:r>
              <a:rPr lang="en-US" altLang="zh-CN" kern="100" dirty="0">
                <a:cs typeface="Times New Roman"/>
              </a:rPr>
              <a:t>NK</a:t>
            </a:r>
            <a:r>
              <a:rPr lang="zh-CN" altLang="zh-CN" kern="100" dirty="0">
                <a:cs typeface="Times New Roman"/>
              </a:rPr>
              <a:t>细胞的抑制性信号被阻断，导致</a:t>
            </a:r>
            <a:r>
              <a:rPr lang="en-US" altLang="zh-CN" kern="100" dirty="0">
                <a:cs typeface="Times New Roman"/>
              </a:rPr>
              <a:t>NK</a:t>
            </a:r>
            <a:r>
              <a:rPr lang="zh-CN" altLang="zh-CN" kern="100" dirty="0">
                <a:cs typeface="Times New Roman"/>
              </a:rPr>
              <a:t>细胞激活并发挥杀伤作用。由此，</a:t>
            </a:r>
            <a:r>
              <a:rPr lang="en-US" altLang="zh-CN" kern="100" dirty="0">
                <a:cs typeface="Times New Roman"/>
              </a:rPr>
              <a:t>MHC</a:t>
            </a:r>
            <a:r>
              <a:rPr lang="zh-CN" altLang="zh-CN" kern="100" dirty="0">
                <a:cs typeface="Times New Roman"/>
              </a:rPr>
              <a:t>可调控</a:t>
            </a:r>
            <a:r>
              <a:rPr lang="en-US" altLang="zh-CN" kern="100" dirty="0">
                <a:cs typeface="Times New Roman"/>
              </a:rPr>
              <a:t>NK</a:t>
            </a:r>
            <a:r>
              <a:rPr lang="zh-CN" altLang="zh-CN" kern="100" dirty="0">
                <a:cs typeface="Times New Roman"/>
              </a:rPr>
              <a:t>细胞杀伤活性，并赋予</a:t>
            </a:r>
            <a:r>
              <a:rPr lang="en-US" altLang="zh-CN" kern="100" dirty="0">
                <a:cs typeface="Times New Roman"/>
              </a:rPr>
              <a:t>NK</a:t>
            </a:r>
            <a:r>
              <a:rPr lang="zh-CN" altLang="zh-CN" kern="100" dirty="0">
                <a:cs typeface="Times New Roman"/>
              </a:rPr>
              <a:t>细胞识别“自己”和</a:t>
            </a:r>
            <a:r>
              <a:rPr lang="zh-CN" altLang="zh-CN" kern="100" dirty="0" smtClean="0">
                <a:cs typeface="Times New Roman"/>
              </a:rPr>
              <a:t>“非己”的</a:t>
            </a:r>
            <a:r>
              <a:rPr lang="zh-CN" altLang="zh-CN" kern="100" dirty="0">
                <a:cs typeface="Times New Roman"/>
              </a:rPr>
              <a:t>能力。</a:t>
            </a:r>
          </a:p>
          <a:p>
            <a:pPr algn="just">
              <a:spcAft>
                <a:spcPts val="0"/>
              </a:spcAft>
            </a:pPr>
            <a:endParaRPr lang="en-US" altLang="zh-CN" sz="2400" kern="100" dirty="0" smtClean="0">
              <a:cs typeface="Times New Roman"/>
            </a:endParaRPr>
          </a:p>
          <a:p>
            <a:pPr algn="just">
              <a:spcAft>
                <a:spcPts val="0"/>
              </a:spcAft>
            </a:pPr>
            <a:r>
              <a:rPr lang="zh-CN" altLang="zh-CN" sz="2400" kern="100" dirty="0" smtClean="0">
                <a:cs typeface="Times New Roman"/>
              </a:rPr>
              <a:t>（</a:t>
            </a:r>
            <a:r>
              <a:rPr lang="zh-CN" altLang="zh-CN" sz="2400" kern="100" dirty="0">
                <a:cs typeface="Times New Roman"/>
              </a:rPr>
              <a:t>四）参与免疫应答的遗传控制</a:t>
            </a:r>
          </a:p>
          <a:p>
            <a:pPr algn="just">
              <a:spcAft>
                <a:spcPts val="0"/>
              </a:spcAft>
            </a:pPr>
            <a:endParaRPr lang="en-US" altLang="zh-CN" kern="100" dirty="0" smtClean="0">
              <a:cs typeface="Times New Roman"/>
            </a:endParaRPr>
          </a:p>
          <a:p>
            <a:pPr algn="just">
              <a:spcAft>
                <a:spcPts val="0"/>
              </a:spcAft>
            </a:pPr>
            <a:r>
              <a:rPr lang="zh-CN" altLang="zh-CN" kern="100" dirty="0" smtClean="0">
                <a:cs typeface="Times New Roman"/>
              </a:rPr>
              <a:t>人群</a:t>
            </a:r>
            <a:r>
              <a:rPr lang="zh-CN" altLang="zh-CN" kern="100" dirty="0">
                <a:cs typeface="Times New Roman"/>
              </a:rPr>
              <a:t>中不同个体对抗原（含多个抗原表位或不同肽段）的应答能力存在差别，此与</a:t>
            </a:r>
            <a:r>
              <a:rPr lang="en-US" altLang="zh-CN" kern="100" dirty="0">
                <a:cs typeface="Times New Roman"/>
              </a:rPr>
              <a:t>MHC</a:t>
            </a:r>
            <a:r>
              <a:rPr lang="zh-CN" altLang="zh-CN" kern="100" dirty="0">
                <a:cs typeface="Times New Roman"/>
              </a:rPr>
              <a:t>高度多态性密切相关。其机制为：不同型别</a:t>
            </a:r>
            <a:r>
              <a:rPr lang="en-US" altLang="zh-CN" kern="100" dirty="0">
                <a:cs typeface="Times New Roman"/>
              </a:rPr>
              <a:t>MHC</a:t>
            </a:r>
            <a:r>
              <a:rPr lang="zh-CN" altLang="zh-CN" kern="100" dirty="0">
                <a:cs typeface="Times New Roman"/>
              </a:rPr>
              <a:t>基因编码不同</a:t>
            </a:r>
            <a:r>
              <a:rPr lang="en-US" altLang="zh-CN" kern="100" dirty="0">
                <a:cs typeface="Times New Roman"/>
              </a:rPr>
              <a:t>MHC</a:t>
            </a:r>
            <a:r>
              <a:rPr lang="zh-CN" altLang="zh-CN" kern="100" dirty="0">
                <a:cs typeface="Times New Roman"/>
              </a:rPr>
              <a:t>分子，其抗原肽结合槽的氨基酸组成和序列、结合槽与特定抗原肽结合的亲和力、抗原肽‐</a:t>
            </a:r>
            <a:r>
              <a:rPr lang="en-US" altLang="zh-CN" kern="100" dirty="0">
                <a:cs typeface="Times New Roman"/>
              </a:rPr>
              <a:t>MHC </a:t>
            </a:r>
            <a:r>
              <a:rPr lang="zh-CN" altLang="zh-CN" kern="100" dirty="0">
                <a:cs typeface="Times New Roman"/>
              </a:rPr>
              <a:t>分子复合物的结构特征、特异性</a:t>
            </a:r>
            <a:r>
              <a:rPr lang="en-US" altLang="zh-CN" kern="100" dirty="0">
                <a:cs typeface="Times New Roman"/>
              </a:rPr>
              <a:t>TCR</a:t>
            </a:r>
            <a:r>
              <a:rPr lang="zh-CN" altLang="zh-CN" kern="100" dirty="0">
                <a:cs typeface="Times New Roman"/>
              </a:rPr>
              <a:t>对抗原肽‐</a:t>
            </a:r>
            <a:r>
              <a:rPr lang="en-US" altLang="zh-CN" kern="100" dirty="0">
                <a:cs typeface="Times New Roman"/>
              </a:rPr>
              <a:t>MHC</a:t>
            </a:r>
            <a:r>
              <a:rPr lang="zh-CN" altLang="zh-CN" kern="100" dirty="0">
                <a:cs typeface="Times New Roman"/>
              </a:rPr>
              <a:t>分子复合物的识别能力等均存在差异，从而决定个体对特定抗原是否产生应答以及应答的强度。具体到特定抗原（如病原体），则表现为人群中携带不同</a:t>
            </a:r>
            <a:r>
              <a:rPr lang="en-US" altLang="zh-CN" kern="100" dirty="0">
                <a:cs typeface="Times New Roman"/>
              </a:rPr>
              <a:t>HLA</a:t>
            </a:r>
            <a:r>
              <a:rPr lang="zh-CN" altLang="zh-CN" kern="100" dirty="0">
                <a:cs typeface="Times New Roman"/>
              </a:rPr>
              <a:t>等位基因的个体对各类感染性疾病的易感性各异。由此，</a:t>
            </a:r>
            <a:r>
              <a:rPr lang="en-US" altLang="zh-CN" kern="100" dirty="0">
                <a:cs typeface="Times New Roman"/>
              </a:rPr>
              <a:t>MHC</a:t>
            </a:r>
            <a:r>
              <a:rPr lang="zh-CN" altLang="zh-CN" kern="100" dirty="0">
                <a:cs typeface="Times New Roman"/>
              </a:rPr>
              <a:t>多态性在群体水平实现对免疫应答的遗传调控。</a:t>
            </a:r>
          </a:p>
          <a:p>
            <a:pPr marL="466725" indent="266700" algn="just">
              <a:spcAft>
                <a:spcPts val="0"/>
              </a:spcAft>
            </a:pPr>
            <a:r>
              <a:rPr lang="en-US" altLang="zh-CN" kern="100" dirty="0">
                <a:cs typeface="Times New Roman"/>
              </a:rPr>
              <a:t> </a:t>
            </a:r>
            <a:endParaRPr lang="zh-CN" altLang="zh-CN" kern="100" dirty="0">
              <a:cs typeface="Times New Roman"/>
            </a:endParaRPr>
          </a:p>
        </p:txBody>
      </p:sp>
    </p:spTree>
    <p:extLst>
      <p:ext uri="{BB962C8B-B14F-4D97-AF65-F5344CB8AC3E}">
        <p14:creationId xmlns:p14="http://schemas.microsoft.com/office/powerpoint/2010/main" val="35329839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980728"/>
            <a:ext cx="7416824" cy="1049133"/>
          </a:xfrm>
          <a:prstGeom prst="rect">
            <a:avLst/>
          </a:prstGeom>
        </p:spPr>
        <p:txBody>
          <a:bodyPr wrap="square">
            <a:spAutoFit/>
          </a:bodyPr>
          <a:lstStyle/>
          <a:p>
            <a:pPr>
              <a:lnSpc>
                <a:spcPct val="140000"/>
              </a:lnSpc>
              <a:spcBef>
                <a:spcPct val="50000"/>
              </a:spcBef>
            </a:pPr>
            <a:r>
              <a:rPr lang="zh-CN" altLang="en-US" sz="2400" b="1" dirty="0">
                <a:solidFill>
                  <a:schemeClr val="tx2"/>
                </a:solidFill>
                <a:latin typeface="+mn-ea"/>
              </a:rPr>
              <a:t>主要组织相容性复合体（ </a:t>
            </a:r>
            <a:r>
              <a:rPr lang="en-US" altLang="zh-CN" sz="2400" b="1" dirty="0">
                <a:solidFill>
                  <a:schemeClr val="tx2"/>
                </a:solidFill>
                <a:latin typeface="+mn-ea"/>
              </a:rPr>
              <a:t>MHC complex</a:t>
            </a:r>
            <a:r>
              <a:rPr lang="zh-CN" altLang="en-US" sz="2400" b="1" dirty="0">
                <a:solidFill>
                  <a:schemeClr val="tx2"/>
                </a:solidFill>
                <a:latin typeface="+mn-ea"/>
              </a:rPr>
              <a:t>）：</a:t>
            </a:r>
            <a:r>
              <a:rPr lang="zh-CN" altLang="en-US" sz="2400" b="1" dirty="0">
                <a:latin typeface="+mn-ea"/>
              </a:rPr>
              <a:t>单一染色体上编码</a:t>
            </a:r>
            <a:r>
              <a:rPr lang="en-US" altLang="zh-CN" sz="2400" b="1" dirty="0">
                <a:latin typeface="+mn-ea"/>
              </a:rPr>
              <a:t>MHC</a:t>
            </a:r>
            <a:r>
              <a:rPr lang="zh-CN" altLang="en-US" sz="2400" b="1" dirty="0">
                <a:latin typeface="+mn-ea"/>
              </a:rPr>
              <a:t>抗原的一组基因 。</a:t>
            </a:r>
          </a:p>
        </p:txBody>
      </p:sp>
      <p:sp>
        <p:nvSpPr>
          <p:cNvPr id="5" name="矩形 4"/>
          <p:cNvSpPr/>
          <p:nvPr/>
        </p:nvSpPr>
        <p:spPr>
          <a:xfrm>
            <a:off x="827584" y="2636912"/>
            <a:ext cx="7272808" cy="1643527"/>
          </a:xfrm>
          <a:prstGeom prst="rect">
            <a:avLst/>
          </a:prstGeom>
        </p:spPr>
        <p:txBody>
          <a:bodyPr wrap="square">
            <a:spAutoFit/>
          </a:bodyPr>
          <a:lstStyle/>
          <a:p>
            <a:pPr>
              <a:lnSpc>
                <a:spcPct val="140000"/>
              </a:lnSpc>
              <a:spcBef>
                <a:spcPct val="50000"/>
              </a:spcBef>
            </a:pPr>
            <a:r>
              <a:rPr lang="zh-CN" altLang="en-US" sz="2400" b="1" dirty="0">
                <a:solidFill>
                  <a:schemeClr val="tx2"/>
                </a:solidFill>
                <a:latin typeface="+mn-ea"/>
              </a:rPr>
              <a:t>人白细胞抗原  </a:t>
            </a:r>
            <a:r>
              <a:rPr lang="en-US" altLang="zh-CN" sz="2400" b="1" dirty="0">
                <a:solidFill>
                  <a:schemeClr val="tx2"/>
                </a:solidFill>
                <a:latin typeface="+mn-ea"/>
              </a:rPr>
              <a:t>HLA  ( human leukocyte antigens) </a:t>
            </a:r>
            <a:r>
              <a:rPr lang="zh-CN" altLang="en-US" sz="2400" b="1" dirty="0">
                <a:solidFill>
                  <a:schemeClr val="tx2"/>
                </a:solidFill>
                <a:latin typeface="+mn-ea"/>
              </a:rPr>
              <a:t>：</a:t>
            </a:r>
            <a:r>
              <a:rPr lang="zh-CN" altLang="en-US" sz="2400" b="1" dirty="0">
                <a:latin typeface="+mn-ea"/>
              </a:rPr>
              <a:t>人的</a:t>
            </a:r>
            <a:r>
              <a:rPr lang="en-US" altLang="zh-CN" sz="2400" b="1" dirty="0">
                <a:latin typeface="+mn-ea"/>
              </a:rPr>
              <a:t>MHC </a:t>
            </a:r>
            <a:r>
              <a:rPr lang="zh-CN" altLang="en-US" sz="2400" b="1" dirty="0">
                <a:latin typeface="+mn-ea"/>
              </a:rPr>
              <a:t>抗原 （</a:t>
            </a:r>
            <a:r>
              <a:rPr lang="en-US" altLang="zh-CN" sz="2400" b="1" dirty="0">
                <a:latin typeface="+mn-ea"/>
              </a:rPr>
              <a:t>MHC antigens of man</a:t>
            </a:r>
            <a:r>
              <a:rPr lang="zh-CN" altLang="en-US" sz="2400" b="1" dirty="0">
                <a:latin typeface="+mn-ea"/>
              </a:rPr>
              <a:t>） 首先上在白细胞表面检测到。</a:t>
            </a:r>
          </a:p>
        </p:txBody>
      </p:sp>
      <p:sp>
        <p:nvSpPr>
          <p:cNvPr id="6" name="矩形 5"/>
          <p:cNvSpPr/>
          <p:nvPr/>
        </p:nvSpPr>
        <p:spPr>
          <a:xfrm>
            <a:off x="971600" y="4827430"/>
            <a:ext cx="7056784" cy="609398"/>
          </a:xfrm>
          <a:prstGeom prst="rect">
            <a:avLst/>
          </a:prstGeom>
        </p:spPr>
        <p:txBody>
          <a:bodyPr wrap="square">
            <a:spAutoFit/>
          </a:bodyPr>
          <a:lstStyle/>
          <a:p>
            <a:pPr>
              <a:lnSpc>
                <a:spcPct val="140000"/>
              </a:lnSpc>
              <a:spcBef>
                <a:spcPct val="50000"/>
              </a:spcBef>
            </a:pPr>
            <a:r>
              <a:rPr lang="en-US" altLang="zh-CN" sz="2400" b="1" dirty="0">
                <a:solidFill>
                  <a:schemeClr val="tx2"/>
                </a:solidFill>
                <a:latin typeface="+mn-ea"/>
              </a:rPr>
              <a:t>H-2 </a:t>
            </a:r>
            <a:r>
              <a:rPr lang="zh-CN" altLang="en-US" sz="2400" b="1" dirty="0">
                <a:solidFill>
                  <a:schemeClr val="tx2"/>
                </a:solidFill>
                <a:latin typeface="+mn-ea"/>
              </a:rPr>
              <a:t>抗原 （</a:t>
            </a:r>
            <a:r>
              <a:rPr lang="en-US" altLang="zh-CN" sz="2400" b="1" dirty="0">
                <a:solidFill>
                  <a:schemeClr val="tx2"/>
                </a:solidFill>
                <a:latin typeface="+mn-ea"/>
              </a:rPr>
              <a:t>H-2 antigens</a:t>
            </a:r>
            <a:r>
              <a:rPr lang="zh-CN" altLang="en-US" sz="2400" b="1" dirty="0">
                <a:solidFill>
                  <a:schemeClr val="tx2"/>
                </a:solidFill>
                <a:latin typeface="+mn-ea"/>
              </a:rPr>
              <a:t>）：</a:t>
            </a:r>
            <a:r>
              <a:rPr lang="zh-CN" altLang="en-US" sz="2400" b="1" dirty="0">
                <a:latin typeface="+mn-ea"/>
              </a:rPr>
              <a:t>小鼠的</a:t>
            </a:r>
            <a:r>
              <a:rPr lang="en-US" altLang="zh-CN" sz="2400" b="1" dirty="0">
                <a:latin typeface="+mn-ea"/>
              </a:rPr>
              <a:t>MHC </a:t>
            </a:r>
            <a:r>
              <a:rPr lang="zh-CN" altLang="en-US" sz="2400" b="1" dirty="0">
                <a:latin typeface="+mn-ea"/>
              </a:rPr>
              <a:t>抗原。</a:t>
            </a:r>
          </a:p>
        </p:txBody>
      </p:sp>
    </p:spTree>
    <p:extLst>
      <p:ext uri="{BB962C8B-B14F-4D97-AF65-F5344CB8AC3E}">
        <p14:creationId xmlns:p14="http://schemas.microsoft.com/office/powerpoint/2010/main" val="2086727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2450505"/>
            <a:ext cx="5516254" cy="923330"/>
          </a:xfrm>
          <a:prstGeom prst="rect">
            <a:avLst/>
          </a:prstGeom>
        </p:spPr>
        <p:txBody>
          <a:bodyPr wrap="none">
            <a:spAutoFit/>
          </a:bodyPr>
          <a:lstStyle/>
          <a:p>
            <a:r>
              <a:rPr lang="zh-CN" altLang="en-US" sz="3600" b="1" dirty="0" smtClean="0">
                <a:solidFill>
                  <a:srgbClr val="1F497D"/>
                </a:solidFill>
                <a:latin typeface="隶书" pitchFamily="49" charset="-122"/>
                <a:ea typeface="隶书" pitchFamily="49" charset="-122"/>
              </a:rPr>
              <a:t>第四节</a:t>
            </a:r>
            <a:r>
              <a:rPr lang="en-US" altLang="zh-CN" sz="3600" b="1" dirty="0" smtClean="0">
                <a:solidFill>
                  <a:srgbClr val="1F497D"/>
                </a:solidFill>
                <a:latin typeface="隶书" pitchFamily="49" charset="-122"/>
                <a:ea typeface="隶书" pitchFamily="49" charset="-122"/>
              </a:rPr>
              <a:t> </a:t>
            </a:r>
            <a:r>
              <a:rPr lang="en-US" altLang="zh-CN" sz="3600" b="1" dirty="0" smtClean="0">
                <a:latin typeface="隶书" pitchFamily="49" charset="-122"/>
                <a:ea typeface="隶书" pitchFamily="49" charset="-122"/>
              </a:rPr>
              <a:t>HLA </a:t>
            </a:r>
            <a:r>
              <a:rPr lang="zh-CN" altLang="en-US" sz="3600" b="1" dirty="0" smtClean="0">
                <a:latin typeface="隶书" pitchFamily="49" charset="-122"/>
                <a:ea typeface="隶书" pitchFamily="49" charset="-122"/>
              </a:rPr>
              <a:t>与</a:t>
            </a:r>
            <a:r>
              <a:rPr lang="zh-CN" altLang="en-US" sz="3600" b="1" dirty="0">
                <a:latin typeface="隶书" pitchFamily="49" charset="-122"/>
                <a:ea typeface="隶书" pitchFamily="49" charset="-122"/>
              </a:rPr>
              <a:t>医学的关系</a:t>
            </a:r>
          </a:p>
          <a:p>
            <a:endParaRPr lang="zh-CN" altLang="en-US" dirty="0"/>
          </a:p>
        </p:txBody>
      </p:sp>
    </p:spTree>
    <p:extLst>
      <p:ext uri="{BB962C8B-B14F-4D97-AF65-F5344CB8AC3E}">
        <p14:creationId xmlns:p14="http://schemas.microsoft.com/office/powerpoint/2010/main" val="8906362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12845"/>
            <a:ext cx="7848872" cy="5386090"/>
          </a:xfrm>
          <a:prstGeom prst="rect">
            <a:avLst/>
          </a:prstGeom>
        </p:spPr>
        <p:txBody>
          <a:bodyPr wrap="square">
            <a:spAutoFit/>
          </a:bodyPr>
          <a:lstStyle/>
          <a:p>
            <a:pPr lvl="0" algn="just">
              <a:spcAft>
                <a:spcPts val="0"/>
              </a:spcAft>
            </a:pPr>
            <a:r>
              <a:rPr lang="zh-CN" altLang="en-US" sz="2400" kern="100" dirty="0" smtClean="0">
                <a:cs typeface="Times New Roman"/>
              </a:rPr>
              <a:t>（一）</a:t>
            </a:r>
            <a:r>
              <a:rPr lang="en-US" altLang="zh-CN" sz="2400" kern="100" dirty="0" smtClean="0">
                <a:cs typeface="Times New Roman"/>
              </a:rPr>
              <a:t>HLA</a:t>
            </a:r>
            <a:r>
              <a:rPr lang="zh-CN" altLang="zh-CN" sz="2400" kern="100" dirty="0">
                <a:cs typeface="Times New Roman"/>
              </a:rPr>
              <a:t>与同种器官移植</a:t>
            </a:r>
          </a:p>
          <a:p>
            <a:pPr algn="just">
              <a:spcAft>
                <a:spcPts val="0"/>
              </a:spcAft>
            </a:pPr>
            <a:endParaRPr lang="en-US" altLang="zh-CN" sz="2000" kern="100" dirty="0" smtClean="0">
              <a:cs typeface="Times New Roman"/>
            </a:endParaRPr>
          </a:p>
          <a:p>
            <a:pPr algn="just">
              <a:spcAft>
                <a:spcPts val="0"/>
              </a:spcAft>
            </a:pPr>
            <a:r>
              <a:rPr lang="en-US" altLang="zh-CN" sz="2000" kern="100" dirty="0" smtClean="0">
                <a:cs typeface="Times New Roman"/>
              </a:rPr>
              <a:t>       </a:t>
            </a:r>
            <a:r>
              <a:rPr lang="zh-CN" altLang="zh-CN" sz="2000" kern="100" dirty="0" smtClean="0">
                <a:cs typeface="Times New Roman"/>
              </a:rPr>
              <a:t>同种</a:t>
            </a:r>
            <a:r>
              <a:rPr lang="zh-CN" altLang="zh-CN" sz="2000" kern="100" dirty="0">
                <a:cs typeface="Times New Roman"/>
              </a:rPr>
              <a:t>器官移植成功与否，相当程度上取决于供、受者双方的组织是否相容，尤其是供受者双方</a:t>
            </a:r>
            <a:r>
              <a:rPr lang="en-US" altLang="zh-CN" sz="2000" kern="100" dirty="0">
                <a:cs typeface="Times New Roman"/>
              </a:rPr>
              <a:t>HLA</a:t>
            </a:r>
            <a:r>
              <a:rPr lang="zh-CN" altLang="zh-CN" sz="2000" kern="100" dirty="0">
                <a:cs typeface="Times New Roman"/>
              </a:rPr>
              <a:t>型别是否相配，相配程度与移植物存活时间呈正相关。因而，</a:t>
            </a:r>
            <a:r>
              <a:rPr lang="en-US" altLang="zh-CN" sz="2000" kern="100" dirty="0">
                <a:cs typeface="Times New Roman"/>
              </a:rPr>
              <a:t>MHC</a:t>
            </a:r>
            <a:r>
              <a:rPr lang="zh-CN" altLang="zh-CN" sz="2000" kern="100" dirty="0">
                <a:cs typeface="Times New Roman"/>
              </a:rPr>
              <a:t>／</a:t>
            </a:r>
            <a:r>
              <a:rPr lang="en-US" altLang="zh-CN" sz="2000" kern="100" dirty="0">
                <a:cs typeface="Times New Roman"/>
              </a:rPr>
              <a:t>HLA</a:t>
            </a:r>
            <a:r>
              <a:rPr lang="zh-CN" altLang="zh-CN" sz="2000" kern="100" dirty="0">
                <a:cs typeface="Times New Roman"/>
              </a:rPr>
              <a:t>分子被发现之初即称为“主要组织相容性抗原”或“移植抗原”。</a:t>
            </a:r>
          </a:p>
          <a:p>
            <a:pPr algn="just">
              <a:spcAft>
                <a:spcPts val="0"/>
              </a:spcAft>
            </a:pPr>
            <a:endParaRPr lang="en-US" altLang="zh-CN" sz="2000" kern="100" dirty="0" smtClean="0">
              <a:cs typeface="Times New Roman"/>
            </a:endParaRPr>
          </a:p>
          <a:p>
            <a:pPr algn="just">
              <a:spcAft>
                <a:spcPts val="0"/>
              </a:spcAft>
            </a:pPr>
            <a:r>
              <a:rPr lang="en-US" altLang="zh-CN" sz="2000" kern="100" dirty="0" smtClean="0">
                <a:cs typeface="Times New Roman"/>
              </a:rPr>
              <a:t>      </a:t>
            </a:r>
            <a:r>
              <a:rPr lang="zh-CN" altLang="zh-CN" sz="2000" kern="100" dirty="0" smtClean="0">
                <a:cs typeface="Times New Roman"/>
              </a:rPr>
              <a:t>但是</a:t>
            </a:r>
            <a:r>
              <a:rPr lang="zh-CN" altLang="zh-CN" sz="2000" kern="100" dirty="0">
                <a:cs typeface="Times New Roman"/>
              </a:rPr>
              <a:t>，由于</a:t>
            </a:r>
            <a:r>
              <a:rPr lang="en-US" altLang="zh-CN" sz="2000" kern="100" dirty="0">
                <a:cs typeface="Times New Roman"/>
              </a:rPr>
              <a:t>MHC</a:t>
            </a:r>
            <a:r>
              <a:rPr lang="zh-CN" altLang="zh-CN" sz="2000" kern="100" dirty="0">
                <a:cs typeface="Times New Roman"/>
              </a:rPr>
              <a:t>是体内具有最复杂多态性的基因系统，同种个体间</a:t>
            </a:r>
            <a:r>
              <a:rPr lang="en-US" altLang="zh-CN" sz="2000" kern="100" dirty="0">
                <a:cs typeface="Times New Roman"/>
              </a:rPr>
              <a:t>HLA</a:t>
            </a:r>
            <a:r>
              <a:rPr lang="zh-CN" altLang="zh-CN" sz="2000" kern="100" dirty="0">
                <a:cs typeface="Times New Roman"/>
              </a:rPr>
              <a:t>基因型和表型千差万别，从而为选择</a:t>
            </a:r>
            <a:r>
              <a:rPr lang="en-US" altLang="zh-CN" sz="2000" kern="100" dirty="0">
                <a:cs typeface="Times New Roman"/>
              </a:rPr>
              <a:t>HLA</a:t>
            </a:r>
            <a:r>
              <a:rPr lang="zh-CN" altLang="zh-CN" sz="2000" kern="100" dirty="0">
                <a:cs typeface="Times New Roman"/>
              </a:rPr>
              <a:t>型别相配的供体造成极大困难。为此，临床移植术前须对供受者双方进行</a:t>
            </a:r>
            <a:r>
              <a:rPr lang="en-US" altLang="zh-CN" sz="2000" kern="100" dirty="0">
                <a:cs typeface="Times New Roman"/>
              </a:rPr>
              <a:t>HLA</a:t>
            </a:r>
            <a:r>
              <a:rPr lang="zh-CN" altLang="zh-CN" sz="2000" kern="100" dirty="0">
                <a:cs typeface="Times New Roman"/>
              </a:rPr>
              <a:t>型别分析，以尽可能选择合适的供者，提高移植术成功率。</a:t>
            </a:r>
          </a:p>
          <a:p>
            <a:pPr algn="just">
              <a:spcAft>
                <a:spcPts val="0"/>
              </a:spcAft>
            </a:pPr>
            <a:endParaRPr lang="en-US" altLang="zh-CN" sz="2000" kern="100" dirty="0" smtClean="0">
              <a:cs typeface="Times New Roman"/>
            </a:endParaRPr>
          </a:p>
          <a:p>
            <a:pPr algn="just">
              <a:spcAft>
                <a:spcPts val="0"/>
              </a:spcAft>
            </a:pPr>
            <a:r>
              <a:rPr lang="en-US" altLang="zh-CN" sz="2000" kern="100" dirty="0" smtClean="0">
                <a:cs typeface="Times New Roman"/>
              </a:rPr>
              <a:t>     </a:t>
            </a:r>
            <a:r>
              <a:rPr lang="zh-CN" altLang="zh-CN" sz="2000" kern="100" dirty="0" smtClean="0">
                <a:cs typeface="Times New Roman"/>
              </a:rPr>
              <a:t>另外</a:t>
            </a:r>
            <a:r>
              <a:rPr lang="zh-CN" altLang="zh-CN" sz="2000" kern="100" dirty="0">
                <a:cs typeface="Times New Roman"/>
              </a:rPr>
              <a:t>，造血干细胞移植严格要求供受者间</a:t>
            </a:r>
            <a:r>
              <a:rPr lang="en-US" altLang="zh-CN" sz="2000" kern="100" dirty="0">
                <a:cs typeface="Times New Roman"/>
              </a:rPr>
              <a:t>HLA</a:t>
            </a:r>
            <a:r>
              <a:rPr lang="zh-CN" altLang="zh-CN" sz="2000" kern="100" dirty="0">
                <a:cs typeface="Times New Roman"/>
              </a:rPr>
              <a:t>型别相合，以预防凶险的移植物抗宿主反应。 为此，国内外均已建立相关机构，募集志愿捐赠者进行</a:t>
            </a:r>
            <a:r>
              <a:rPr lang="en-US" altLang="zh-CN" sz="2000" kern="100" dirty="0">
                <a:cs typeface="Times New Roman"/>
              </a:rPr>
              <a:t>HLA</a:t>
            </a:r>
            <a:r>
              <a:rPr lang="zh-CN" altLang="zh-CN" sz="2000" kern="100" dirty="0">
                <a:cs typeface="Times New Roman"/>
              </a:rPr>
              <a:t>分型，以利在大样本群体中探寻合适的造血干细胞供者。我国中华骨髓库自</a:t>
            </a:r>
            <a:r>
              <a:rPr lang="en-US" altLang="zh-CN" sz="2000" kern="100" dirty="0">
                <a:cs typeface="Times New Roman"/>
              </a:rPr>
              <a:t>2003</a:t>
            </a:r>
            <a:r>
              <a:rPr lang="zh-CN" altLang="zh-CN" sz="2000" kern="100" dirty="0">
                <a:cs typeface="Times New Roman"/>
              </a:rPr>
              <a:t>年重新启动至今，入库资料总量已逾</a:t>
            </a:r>
            <a:r>
              <a:rPr lang="en-US" altLang="zh-CN" sz="2000" kern="100" dirty="0">
                <a:cs typeface="Times New Roman"/>
              </a:rPr>
              <a:t>200</a:t>
            </a:r>
            <a:r>
              <a:rPr lang="zh-CN" altLang="zh-CN" sz="2000" kern="100" dirty="0">
                <a:cs typeface="Times New Roman"/>
              </a:rPr>
              <a:t>万例。</a:t>
            </a:r>
          </a:p>
        </p:txBody>
      </p:sp>
    </p:spTree>
    <p:extLst>
      <p:ext uri="{BB962C8B-B14F-4D97-AF65-F5344CB8AC3E}">
        <p14:creationId xmlns:p14="http://schemas.microsoft.com/office/powerpoint/2010/main" val="1735442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620688"/>
            <a:ext cx="7848872" cy="3785652"/>
          </a:xfrm>
          <a:prstGeom prst="rect">
            <a:avLst/>
          </a:prstGeom>
        </p:spPr>
        <p:txBody>
          <a:bodyPr wrap="square">
            <a:spAutoFit/>
          </a:bodyPr>
          <a:lstStyle/>
          <a:p>
            <a:pPr algn="just">
              <a:spcAft>
                <a:spcPts val="0"/>
              </a:spcAft>
            </a:pPr>
            <a:r>
              <a:rPr lang="en-US" altLang="zh-CN" kern="100" dirty="0">
                <a:cs typeface="Times New Roman"/>
              </a:rPr>
              <a:t> </a:t>
            </a:r>
            <a:endParaRPr lang="zh-CN" altLang="zh-CN" sz="2400" kern="100" dirty="0">
              <a:cs typeface="Times New Roman"/>
            </a:endParaRPr>
          </a:p>
          <a:p>
            <a:pPr lvl="0" algn="just">
              <a:spcAft>
                <a:spcPts val="0"/>
              </a:spcAft>
            </a:pPr>
            <a:r>
              <a:rPr lang="zh-CN" altLang="en-US" sz="2400" kern="100" dirty="0" smtClean="0">
                <a:cs typeface="Times New Roman"/>
              </a:rPr>
              <a:t>（二）</a:t>
            </a:r>
            <a:r>
              <a:rPr lang="en-US" altLang="zh-CN" sz="2400" kern="100" dirty="0" smtClean="0">
                <a:cs typeface="Times New Roman"/>
              </a:rPr>
              <a:t>HLA</a:t>
            </a:r>
            <a:r>
              <a:rPr lang="zh-CN" altLang="zh-CN" sz="2400" kern="100" dirty="0">
                <a:cs typeface="Times New Roman"/>
              </a:rPr>
              <a:t>与疾病关联</a:t>
            </a:r>
          </a:p>
          <a:p>
            <a:pPr algn="just">
              <a:spcAft>
                <a:spcPts val="0"/>
              </a:spcAft>
            </a:pPr>
            <a:endParaRPr lang="en-US" altLang="zh-CN" kern="100" dirty="0" smtClean="0">
              <a:cs typeface="Times New Roman"/>
            </a:endParaRPr>
          </a:p>
          <a:p>
            <a:pPr algn="just">
              <a:spcAft>
                <a:spcPts val="0"/>
              </a:spcAft>
            </a:pPr>
            <a:r>
              <a:rPr lang="zh-CN" altLang="zh-CN" kern="100" dirty="0" smtClean="0">
                <a:cs typeface="Times New Roman"/>
              </a:rPr>
              <a:t>自</a:t>
            </a:r>
            <a:r>
              <a:rPr lang="en-US" altLang="zh-CN" kern="100" dirty="0" smtClean="0">
                <a:cs typeface="Times New Roman"/>
              </a:rPr>
              <a:t>1967</a:t>
            </a:r>
            <a:r>
              <a:rPr lang="zh-CN" altLang="zh-CN" kern="100" dirty="0" smtClean="0">
                <a:cs typeface="Times New Roman"/>
              </a:rPr>
              <a:t>年</a:t>
            </a:r>
            <a:r>
              <a:rPr lang="zh-CN" altLang="zh-CN" kern="100" dirty="0">
                <a:cs typeface="Times New Roman"/>
              </a:rPr>
              <a:t>首次报道霍奇金病与</a:t>
            </a:r>
            <a:r>
              <a:rPr lang="en-US" altLang="zh-CN" kern="100" dirty="0">
                <a:cs typeface="Times New Roman"/>
              </a:rPr>
              <a:t>HLA</a:t>
            </a:r>
            <a:r>
              <a:rPr lang="zh-CN" altLang="zh-CN" kern="100" dirty="0">
                <a:cs typeface="Times New Roman"/>
              </a:rPr>
              <a:t>关联，迄今已发现数十种疾病与</a:t>
            </a:r>
            <a:r>
              <a:rPr lang="en-US" altLang="zh-CN" kern="100" dirty="0">
                <a:cs typeface="Times New Roman"/>
              </a:rPr>
              <a:t>HLA</a:t>
            </a:r>
            <a:r>
              <a:rPr lang="zh-CN" altLang="zh-CN" kern="100" dirty="0">
                <a:cs typeface="Times New Roman"/>
              </a:rPr>
              <a:t>存在不同程度关联（</a:t>
            </a:r>
            <a:r>
              <a:rPr lang="en-US" altLang="zh-CN" kern="100" dirty="0">
                <a:cs typeface="Times New Roman"/>
              </a:rPr>
              <a:t>association</a:t>
            </a:r>
            <a:r>
              <a:rPr lang="zh-CN" altLang="zh-CN" kern="100" dirty="0">
                <a:cs typeface="Times New Roman"/>
              </a:rPr>
              <a:t>）。所谓关联，指携带特定型别</a:t>
            </a:r>
            <a:r>
              <a:rPr lang="en-US" altLang="zh-CN" kern="100" dirty="0">
                <a:cs typeface="Times New Roman"/>
              </a:rPr>
              <a:t>HLA</a:t>
            </a:r>
            <a:r>
              <a:rPr lang="zh-CN" altLang="zh-CN" kern="100" dirty="0">
                <a:cs typeface="Times New Roman"/>
              </a:rPr>
              <a:t>基因的个体易患某些疾病（正相关）或对该病有较强抵抗力（负相关），关联程度可表示为相对危险性（</a:t>
            </a:r>
            <a:r>
              <a:rPr lang="en-US" altLang="zh-CN" kern="100" dirty="0">
                <a:cs typeface="Times New Roman"/>
              </a:rPr>
              <a:t>relative risk</a:t>
            </a:r>
            <a:r>
              <a:rPr lang="zh-CN" altLang="zh-CN" kern="100" dirty="0">
                <a:cs typeface="Times New Roman"/>
              </a:rPr>
              <a:t>，</a:t>
            </a:r>
            <a:r>
              <a:rPr lang="en-US" altLang="zh-CN" kern="100" dirty="0">
                <a:cs typeface="Times New Roman"/>
              </a:rPr>
              <a:t>RR</a:t>
            </a:r>
            <a:r>
              <a:rPr lang="zh-CN" altLang="zh-CN" kern="100" dirty="0">
                <a:cs typeface="Times New Roman"/>
              </a:rPr>
              <a:t>）。</a:t>
            </a:r>
            <a:r>
              <a:rPr lang="en-US" altLang="zh-CN" kern="100" dirty="0">
                <a:cs typeface="Times New Roman"/>
              </a:rPr>
              <a:t>HLA </a:t>
            </a:r>
            <a:r>
              <a:rPr lang="zh-CN" altLang="zh-CN" kern="100" dirty="0" smtClean="0">
                <a:cs typeface="Times New Roman"/>
              </a:rPr>
              <a:t>与</a:t>
            </a:r>
            <a:r>
              <a:rPr lang="zh-CN" altLang="zh-CN" kern="100" dirty="0">
                <a:cs typeface="Times New Roman"/>
              </a:rPr>
              <a:t>疾病关联的典型例子是强直性脊柱炎，全球不同人种、民族和区域其结果高度一致，患者</a:t>
            </a:r>
            <a:r>
              <a:rPr lang="en-US" altLang="zh-CN" kern="100" dirty="0">
                <a:cs typeface="Times New Roman"/>
              </a:rPr>
              <a:t> </a:t>
            </a:r>
            <a:r>
              <a:rPr lang="en-US" altLang="zh-CN" kern="100" dirty="0" smtClean="0">
                <a:cs typeface="Times New Roman"/>
              </a:rPr>
              <a:t>HLA</a:t>
            </a:r>
            <a:r>
              <a:rPr lang="zh-CN" altLang="zh-CN" kern="100" dirty="0">
                <a:cs typeface="Times New Roman"/>
              </a:rPr>
              <a:t>‐</a:t>
            </a:r>
            <a:r>
              <a:rPr lang="en-US" altLang="zh-CN" kern="100" dirty="0">
                <a:cs typeface="Times New Roman"/>
              </a:rPr>
              <a:t>B27 </a:t>
            </a:r>
            <a:r>
              <a:rPr lang="zh-CN" altLang="zh-CN" kern="100" dirty="0">
                <a:cs typeface="Times New Roman"/>
              </a:rPr>
              <a:t>基因检出率高达</a:t>
            </a:r>
            <a:r>
              <a:rPr lang="en-US" altLang="zh-CN" kern="100" dirty="0">
                <a:cs typeface="Times New Roman"/>
              </a:rPr>
              <a:t>58%</a:t>
            </a:r>
            <a:r>
              <a:rPr lang="zh-CN" altLang="zh-CN" kern="100" dirty="0">
                <a:cs typeface="Times New Roman"/>
              </a:rPr>
              <a:t>～</a:t>
            </a:r>
            <a:r>
              <a:rPr lang="en-US" altLang="zh-CN" kern="100" dirty="0">
                <a:cs typeface="Times New Roman"/>
              </a:rPr>
              <a:t> 97%</a:t>
            </a:r>
            <a:r>
              <a:rPr lang="zh-CN" altLang="zh-CN" kern="100" dirty="0">
                <a:cs typeface="Times New Roman"/>
              </a:rPr>
              <a:t>，而健康人群仅为</a:t>
            </a:r>
            <a:r>
              <a:rPr lang="en-US" altLang="zh-CN" kern="100" dirty="0">
                <a:cs typeface="Times New Roman"/>
              </a:rPr>
              <a:t>1%</a:t>
            </a:r>
            <a:r>
              <a:rPr lang="zh-CN" altLang="zh-CN" kern="100" dirty="0">
                <a:cs typeface="Times New Roman"/>
              </a:rPr>
              <a:t>～</a:t>
            </a:r>
            <a:r>
              <a:rPr lang="en-US" altLang="zh-CN" kern="100" dirty="0">
                <a:cs typeface="Times New Roman"/>
              </a:rPr>
              <a:t>8%</a:t>
            </a:r>
            <a:r>
              <a:rPr lang="zh-CN" altLang="zh-CN" kern="100" dirty="0">
                <a:cs typeface="Times New Roman"/>
              </a:rPr>
              <a:t>。 </a:t>
            </a:r>
          </a:p>
          <a:p>
            <a:endParaRPr lang="en-US" altLang="zh-CN" dirty="0" smtClean="0">
              <a:cs typeface="Times New Roman"/>
            </a:endParaRPr>
          </a:p>
          <a:p>
            <a:r>
              <a:rPr lang="en-US" altLang="zh-CN" dirty="0" smtClean="0">
                <a:cs typeface="Times New Roman"/>
              </a:rPr>
              <a:t>HLA</a:t>
            </a:r>
            <a:r>
              <a:rPr lang="zh-CN" altLang="zh-CN" dirty="0">
                <a:cs typeface="Times New Roman"/>
              </a:rPr>
              <a:t>与疾病关联的确切机制尚不清楚，鉴于与</a:t>
            </a:r>
            <a:r>
              <a:rPr lang="en-US" altLang="zh-CN" dirty="0">
                <a:cs typeface="Times New Roman"/>
              </a:rPr>
              <a:t>HLA</a:t>
            </a:r>
            <a:r>
              <a:rPr lang="zh-CN" altLang="zh-CN" dirty="0">
                <a:cs typeface="Times New Roman"/>
              </a:rPr>
              <a:t>关联的疾病多为自身免疫病（</a:t>
            </a:r>
            <a:r>
              <a:rPr lang="zh-CN" altLang="zh-CN" dirty="0" smtClean="0">
                <a:cs typeface="Times New Roman"/>
              </a:rPr>
              <a:t>表</a:t>
            </a:r>
            <a:r>
              <a:rPr lang="en-US" altLang="zh-CN" dirty="0" smtClean="0">
                <a:cs typeface="Times New Roman"/>
              </a:rPr>
              <a:t>7-3</a:t>
            </a:r>
            <a:r>
              <a:rPr lang="zh-CN" altLang="zh-CN" dirty="0" smtClean="0">
                <a:cs typeface="Times New Roman"/>
              </a:rPr>
              <a:t>）</a:t>
            </a:r>
            <a:r>
              <a:rPr lang="zh-CN" altLang="zh-CN" dirty="0" smtClean="0">
                <a:ea typeface="Calibri"/>
                <a:cs typeface="Times New Roman"/>
              </a:rPr>
              <a:t> </a:t>
            </a:r>
            <a:r>
              <a:rPr lang="zh-CN" altLang="zh-CN" dirty="0">
                <a:cs typeface="Times New Roman"/>
              </a:rPr>
              <a:t>，提示特定型别</a:t>
            </a:r>
            <a:r>
              <a:rPr lang="en-US" altLang="zh-CN" dirty="0">
                <a:cs typeface="Times New Roman"/>
              </a:rPr>
              <a:t>HLA</a:t>
            </a:r>
            <a:r>
              <a:rPr lang="zh-CN" altLang="zh-CN" dirty="0">
                <a:cs typeface="Times New Roman"/>
              </a:rPr>
              <a:t>分子可能易于</a:t>
            </a:r>
            <a:r>
              <a:rPr lang="zh-CN" altLang="zh-CN" dirty="0" smtClean="0">
                <a:cs typeface="Times New Roman"/>
              </a:rPr>
              <a:t>提</a:t>
            </a:r>
            <a:r>
              <a:rPr lang="zh-CN" altLang="zh-CN" dirty="0">
                <a:cs typeface="Times New Roman"/>
              </a:rPr>
              <a:t>呈自身抗原，从而诱导异常的自身免疫</a:t>
            </a:r>
            <a:r>
              <a:rPr lang="zh-CN" altLang="zh-CN" dirty="0" smtClean="0">
                <a:cs typeface="Times New Roman"/>
              </a:rPr>
              <a:t>应答</a:t>
            </a:r>
            <a:r>
              <a:rPr lang="zh-CN" altLang="en-US" dirty="0" smtClean="0">
                <a:cs typeface="Times New Roman"/>
              </a:rPr>
              <a:t>。</a:t>
            </a:r>
            <a:endParaRPr lang="zh-CN" altLang="en-US" dirty="0"/>
          </a:p>
        </p:txBody>
      </p:sp>
    </p:spTree>
    <p:extLst>
      <p:ext uri="{BB962C8B-B14F-4D97-AF65-F5344CB8AC3E}">
        <p14:creationId xmlns:p14="http://schemas.microsoft.com/office/powerpoint/2010/main" val="1398798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425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764704"/>
            <a:ext cx="7344816" cy="5170646"/>
          </a:xfrm>
          <a:prstGeom prst="rect">
            <a:avLst/>
          </a:prstGeom>
        </p:spPr>
        <p:txBody>
          <a:bodyPr wrap="square">
            <a:spAutoFit/>
          </a:bodyPr>
          <a:lstStyle/>
          <a:p>
            <a:pPr algn="just">
              <a:spcAft>
                <a:spcPts val="0"/>
              </a:spcAft>
            </a:pPr>
            <a:r>
              <a:rPr lang="zh-CN" altLang="en-US" sz="2400" kern="100" dirty="0" smtClean="0">
                <a:cs typeface="Times New Roman"/>
              </a:rPr>
              <a:t>（</a:t>
            </a:r>
            <a:r>
              <a:rPr lang="zh-CN" altLang="zh-CN" sz="2400" kern="100" dirty="0" smtClean="0">
                <a:cs typeface="Times New Roman"/>
              </a:rPr>
              <a:t>三</a:t>
            </a:r>
            <a:r>
              <a:rPr lang="zh-CN" altLang="zh-CN" sz="2400" kern="100" dirty="0">
                <a:cs typeface="Times New Roman"/>
              </a:rPr>
              <a:t>） </a:t>
            </a:r>
            <a:r>
              <a:rPr lang="en-US" altLang="zh-CN" sz="2400" kern="100" dirty="0">
                <a:cs typeface="Times New Roman"/>
              </a:rPr>
              <a:t>HLA</a:t>
            </a:r>
            <a:r>
              <a:rPr lang="zh-CN" altLang="zh-CN" sz="2400" kern="100" dirty="0">
                <a:cs typeface="Times New Roman"/>
              </a:rPr>
              <a:t>表达异常与疾病</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HLA</a:t>
            </a:r>
            <a:r>
              <a:rPr lang="zh-CN" altLang="zh-CN" kern="100" dirty="0">
                <a:cs typeface="Times New Roman"/>
              </a:rPr>
              <a:t>Ⅰ类分子广泛分布于机体所有有核细胞表面，</a:t>
            </a:r>
            <a:r>
              <a:rPr lang="en-US" altLang="zh-CN" kern="100" dirty="0">
                <a:cs typeface="Times New Roman"/>
              </a:rPr>
              <a:t>HLA</a:t>
            </a:r>
            <a:r>
              <a:rPr lang="zh-CN" altLang="zh-CN" kern="100" dirty="0">
                <a:cs typeface="Times New Roman"/>
              </a:rPr>
              <a:t>Ⅱ类分子主要分布于抗原提呈细胞（树突状细胞、巨噬细胞和</a:t>
            </a:r>
            <a:r>
              <a:rPr lang="en-US" altLang="zh-CN" kern="100" dirty="0">
                <a:cs typeface="Times New Roman"/>
              </a:rPr>
              <a:t>B</a:t>
            </a:r>
            <a:r>
              <a:rPr lang="zh-CN" altLang="zh-CN" kern="100" dirty="0">
                <a:cs typeface="Times New Roman"/>
              </a:rPr>
              <a:t>细胞）、胸腺上皮细胞和活化的</a:t>
            </a:r>
            <a:r>
              <a:rPr lang="en-US" altLang="zh-CN" kern="100" dirty="0">
                <a:cs typeface="Times New Roman"/>
              </a:rPr>
              <a:t>T</a:t>
            </a:r>
            <a:r>
              <a:rPr lang="zh-CN" altLang="zh-CN" kern="100" dirty="0">
                <a:cs typeface="Times New Roman"/>
              </a:rPr>
              <a:t>细胞表面。</a:t>
            </a:r>
            <a:r>
              <a:rPr lang="en-US" altLang="zh-CN" kern="100" dirty="0">
                <a:cs typeface="Times New Roman"/>
              </a:rPr>
              <a:t>HLA</a:t>
            </a:r>
            <a:r>
              <a:rPr lang="zh-CN" altLang="zh-CN" kern="100" dirty="0">
                <a:cs typeface="Times New Roman"/>
              </a:rPr>
              <a:t>分子表达异常与某些免疫性疾病发病相关。</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1</a:t>
            </a:r>
            <a:r>
              <a:rPr lang="zh-CN" altLang="zh-CN" kern="100" dirty="0">
                <a:cs typeface="Times New Roman"/>
              </a:rPr>
              <a:t>．</a:t>
            </a:r>
            <a:r>
              <a:rPr lang="en-US" altLang="zh-CN" kern="100" dirty="0">
                <a:cs typeface="Times New Roman"/>
              </a:rPr>
              <a:t>HLA</a:t>
            </a:r>
            <a:r>
              <a:rPr lang="zh-CN" altLang="zh-CN" kern="100" dirty="0">
                <a:cs typeface="Times New Roman"/>
              </a:rPr>
              <a:t>Ⅰ类分子低表达某些恶变细胞</a:t>
            </a:r>
            <a:r>
              <a:rPr lang="en-US" altLang="zh-CN" kern="100" dirty="0">
                <a:cs typeface="Times New Roman"/>
              </a:rPr>
              <a:t>HLA</a:t>
            </a:r>
            <a:r>
              <a:rPr lang="zh-CN" altLang="zh-CN" kern="100" dirty="0">
                <a:cs typeface="Times New Roman"/>
              </a:rPr>
              <a:t>Ⅰ类分子表达减弱甚至缺乏，以致不能有效激活特异性</a:t>
            </a:r>
            <a:r>
              <a:rPr lang="en-US" altLang="zh-CN" kern="100" dirty="0">
                <a:cs typeface="Times New Roman"/>
              </a:rPr>
              <a:t>CD</a:t>
            </a:r>
            <a:r>
              <a:rPr lang="zh-CN" altLang="zh-CN" kern="100" dirty="0">
                <a:cs typeface="Times New Roman"/>
              </a:rPr>
              <a:t>８＋</a:t>
            </a:r>
            <a:r>
              <a:rPr lang="en-US" altLang="zh-CN" kern="100" dirty="0">
                <a:cs typeface="Times New Roman"/>
              </a:rPr>
              <a:t>CTL</a:t>
            </a:r>
            <a:r>
              <a:rPr lang="zh-CN" altLang="zh-CN" kern="100" dirty="0">
                <a:cs typeface="Times New Roman"/>
              </a:rPr>
              <a:t>，导致肿瘤细胞免疫逃逸。</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2</a:t>
            </a:r>
            <a:r>
              <a:rPr lang="zh-CN" altLang="zh-CN" kern="100" dirty="0">
                <a:cs typeface="Times New Roman"/>
              </a:rPr>
              <a:t>．</a:t>
            </a:r>
            <a:r>
              <a:rPr lang="en-US" altLang="zh-CN" kern="100" dirty="0">
                <a:cs typeface="Times New Roman"/>
              </a:rPr>
              <a:t>HLA</a:t>
            </a:r>
            <a:r>
              <a:rPr lang="zh-CN" altLang="zh-CN" kern="100" dirty="0">
                <a:cs typeface="Times New Roman"/>
              </a:rPr>
              <a:t>Ⅱ类分子高表达</a:t>
            </a:r>
          </a:p>
          <a:p>
            <a:pPr algn="just">
              <a:spcAft>
                <a:spcPts val="0"/>
              </a:spcAft>
            </a:pPr>
            <a:r>
              <a:rPr lang="zh-CN" altLang="zh-CN" kern="100" dirty="0">
                <a:cs typeface="Times New Roman"/>
              </a:rPr>
              <a:t>某些疾病状态可诱导某些组织细胞（非</a:t>
            </a:r>
            <a:r>
              <a:rPr lang="en-US" altLang="zh-CN" kern="100" dirty="0">
                <a:cs typeface="Times New Roman"/>
              </a:rPr>
              <a:t>APC</a:t>
            </a:r>
            <a:r>
              <a:rPr lang="zh-CN" altLang="zh-CN" kern="100" dirty="0">
                <a:cs typeface="Times New Roman"/>
              </a:rPr>
              <a:t>）高表达</a:t>
            </a:r>
            <a:r>
              <a:rPr lang="en-US" altLang="zh-CN" kern="100" dirty="0">
                <a:cs typeface="Times New Roman"/>
              </a:rPr>
              <a:t>HLA</a:t>
            </a:r>
            <a:r>
              <a:rPr lang="zh-CN" altLang="zh-CN" kern="100" dirty="0">
                <a:cs typeface="Times New Roman"/>
              </a:rPr>
              <a:t>Ⅱ类分子。例如，胰岛素依赖性糖尿病患者胰岛</a:t>
            </a:r>
            <a:r>
              <a:rPr lang="en-US" altLang="zh-CN" kern="100" dirty="0">
                <a:cs typeface="Times New Roman"/>
              </a:rPr>
              <a:t>B</a:t>
            </a:r>
            <a:r>
              <a:rPr lang="zh-CN" altLang="zh-CN" kern="100" dirty="0">
                <a:cs typeface="Times New Roman"/>
              </a:rPr>
              <a:t>细胞、乳糜泻患者肠道细胞均可诱导性高表达</a:t>
            </a:r>
            <a:r>
              <a:rPr lang="en-US" altLang="zh-CN" kern="100" dirty="0">
                <a:cs typeface="Times New Roman"/>
              </a:rPr>
              <a:t>HLA</a:t>
            </a:r>
            <a:r>
              <a:rPr lang="zh-CN" altLang="zh-CN" kern="100" dirty="0">
                <a:cs typeface="Times New Roman"/>
              </a:rPr>
              <a:t>Ⅱ类分子，从而激发异常自身免疫应答。</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3</a:t>
            </a:r>
            <a:r>
              <a:rPr lang="zh-CN" altLang="zh-CN" kern="100" dirty="0">
                <a:cs typeface="Times New Roman"/>
              </a:rPr>
              <a:t>．可溶性</a:t>
            </a:r>
            <a:r>
              <a:rPr lang="en-US" altLang="zh-CN" kern="100" dirty="0">
                <a:cs typeface="Times New Roman"/>
              </a:rPr>
              <a:t>HLA</a:t>
            </a:r>
            <a:r>
              <a:rPr lang="zh-CN" altLang="zh-CN" kern="100" dirty="0">
                <a:cs typeface="Times New Roman"/>
              </a:rPr>
              <a:t>分子</a:t>
            </a:r>
          </a:p>
          <a:p>
            <a:pPr algn="just">
              <a:spcAft>
                <a:spcPts val="0"/>
              </a:spcAft>
            </a:pPr>
            <a:r>
              <a:rPr lang="zh-CN" altLang="zh-CN" kern="100" dirty="0">
                <a:cs typeface="Times New Roman"/>
              </a:rPr>
              <a:t>已发现，膜表面</a:t>
            </a:r>
            <a:r>
              <a:rPr lang="en-US" altLang="zh-CN" kern="100" dirty="0">
                <a:cs typeface="Times New Roman"/>
              </a:rPr>
              <a:t>HLA</a:t>
            </a:r>
            <a:r>
              <a:rPr lang="zh-CN" altLang="zh-CN" kern="100" dirty="0">
                <a:cs typeface="Times New Roman"/>
              </a:rPr>
              <a:t>分子可脱落，以可溶性形式（</a:t>
            </a:r>
            <a:r>
              <a:rPr lang="en-US" altLang="zh-CN" kern="100" dirty="0" err="1">
                <a:cs typeface="Times New Roman"/>
              </a:rPr>
              <a:t>sHLA</a:t>
            </a:r>
            <a:r>
              <a:rPr lang="zh-CN" altLang="zh-CN" kern="100" dirty="0">
                <a:cs typeface="Times New Roman"/>
              </a:rPr>
              <a:t>）存在于体液（血清、尿液和初乳等）。</a:t>
            </a:r>
            <a:r>
              <a:rPr lang="en-US" altLang="zh-CN" kern="100" dirty="0" err="1">
                <a:cs typeface="Times New Roman"/>
              </a:rPr>
              <a:t>sHLA</a:t>
            </a:r>
            <a:r>
              <a:rPr lang="zh-CN" altLang="zh-CN" kern="100" dirty="0">
                <a:cs typeface="Times New Roman"/>
              </a:rPr>
              <a:t>分子具有免疫调节作用，并参与某些病理过程发生（如肿瘤、感染、移植排斥等）。</a:t>
            </a:r>
          </a:p>
        </p:txBody>
      </p:sp>
    </p:spTree>
    <p:extLst>
      <p:ext uri="{BB962C8B-B14F-4D97-AF65-F5344CB8AC3E}">
        <p14:creationId xmlns:p14="http://schemas.microsoft.com/office/powerpoint/2010/main" val="196772683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88640"/>
            <a:ext cx="8280920" cy="2677656"/>
          </a:xfrm>
          <a:prstGeom prst="rect">
            <a:avLst/>
          </a:prstGeom>
        </p:spPr>
        <p:txBody>
          <a:bodyPr wrap="square">
            <a:spAutoFit/>
          </a:bodyPr>
          <a:lstStyle/>
          <a:p>
            <a:pPr algn="just">
              <a:spcAft>
                <a:spcPts val="0"/>
              </a:spcAft>
            </a:pPr>
            <a:r>
              <a:rPr lang="en-US" altLang="zh-CN" sz="2400" kern="100" dirty="0">
                <a:cs typeface="Times New Roman"/>
              </a:rPr>
              <a:t>MHC</a:t>
            </a:r>
            <a:r>
              <a:rPr lang="zh-CN" altLang="zh-CN" sz="2400" kern="100" dirty="0">
                <a:cs typeface="Times New Roman"/>
              </a:rPr>
              <a:t>Ⅰ／Ⅱ类分子表达缺陷（常染色体隐性遗传）</a:t>
            </a:r>
          </a:p>
          <a:p>
            <a:pPr algn="just">
              <a:spcAft>
                <a:spcPts val="0"/>
              </a:spcAft>
            </a:pPr>
            <a:endParaRPr lang="en-US" altLang="zh-CN" kern="100" dirty="0" smtClean="0">
              <a:cs typeface="Times New Roman"/>
            </a:endParaRPr>
          </a:p>
          <a:p>
            <a:pPr algn="just">
              <a:spcAft>
                <a:spcPts val="0"/>
              </a:spcAft>
            </a:pPr>
            <a:r>
              <a:rPr lang="zh-CN" altLang="zh-CN" kern="100" dirty="0" smtClean="0">
                <a:cs typeface="Times New Roman"/>
              </a:rPr>
              <a:t>（</a:t>
            </a:r>
            <a:r>
              <a:rPr lang="en-US" altLang="zh-CN" kern="100" dirty="0" smtClean="0">
                <a:cs typeface="Times New Roman"/>
              </a:rPr>
              <a:t>1</a:t>
            </a:r>
            <a:r>
              <a:rPr lang="zh-CN" altLang="zh-CN" kern="100" dirty="0" smtClean="0">
                <a:cs typeface="Times New Roman"/>
              </a:rPr>
              <a:t>）</a:t>
            </a:r>
            <a:r>
              <a:rPr lang="en-US" altLang="zh-CN" kern="100" dirty="0">
                <a:cs typeface="Times New Roman"/>
              </a:rPr>
              <a:t>MHC</a:t>
            </a:r>
            <a:r>
              <a:rPr lang="zh-CN" altLang="zh-CN" kern="100" dirty="0">
                <a:cs typeface="Times New Roman"/>
              </a:rPr>
              <a:t>Ⅱ类分子缺陷：较多见，亦称为Ⅱ型裸淋巴细胞综合征，发病机制是：由于Ⅱ类反式活化子（</a:t>
            </a:r>
            <a:r>
              <a:rPr lang="en-US" altLang="zh-CN" kern="100" dirty="0">
                <a:cs typeface="Times New Roman"/>
              </a:rPr>
              <a:t>CIITA</a:t>
            </a:r>
            <a:r>
              <a:rPr lang="zh-CN" altLang="zh-CN" kern="100" dirty="0">
                <a:cs typeface="Times New Roman"/>
              </a:rPr>
              <a:t>）基因等缺陷而造成</a:t>
            </a:r>
            <a:r>
              <a:rPr lang="en-US" altLang="zh-CN" kern="100" dirty="0">
                <a:cs typeface="Times New Roman"/>
              </a:rPr>
              <a:t>MHC</a:t>
            </a:r>
            <a:r>
              <a:rPr lang="zh-CN" altLang="zh-CN" kern="100" dirty="0">
                <a:cs typeface="Times New Roman"/>
              </a:rPr>
              <a:t>Ⅱ类基因表达缺陷，导致</a:t>
            </a:r>
            <a:r>
              <a:rPr lang="en-US" altLang="zh-CN" kern="100" dirty="0">
                <a:cs typeface="Times New Roman"/>
              </a:rPr>
              <a:t>CD4</a:t>
            </a:r>
            <a:r>
              <a:rPr lang="zh-CN" altLang="zh-CN" kern="100" baseline="30000" dirty="0">
                <a:cs typeface="Times New Roman"/>
              </a:rPr>
              <a:t>＋</a:t>
            </a:r>
            <a:r>
              <a:rPr lang="zh-CN" altLang="zh-CN" kern="100" dirty="0">
                <a:cs typeface="Times New Roman"/>
              </a:rPr>
              <a:t>细胞分化发育障碍（图</a:t>
            </a:r>
            <a:r>
              <a:rPr lang="en-US" altLang="zh-CN" kern="100" dirty="0">
                <a:cs typeface="Times New Roman"/>
              </a:rPr>
              <a:t>7-7</a:t>
            </a:r>
            <a:r>
              <a:rPr lang="zh-CN" altLang="zh-CN" kern="100" dirty="0">
                <a:cs typeface="Times New Roman"/>
              </a:rPr>
              <a:t>）。患者</a:t>
            </a:r>
            <a:r>
              <a:rPr lang="en-US" altLang="zh-CN" kern="100" dirty="0">
                <a:cs typeface="Times New Roman"/>
              </a:rPr>
              <a:t>APC</a:t>
            </a:r>
            <a:r>
              <a:rPr lang="zh-CN" altLang="zh-CN" kern="100" dirty="0">
                <a:cs typeface="Times New Roman"/>
              </a:rPr>
              <a:t>（</a:t>
            </a:r>
            <a:r>
              <a:rPr lang="en-US" altLang="zh-CN" kern="100" dirty="0">
                <a:cs typeface="Times New Roman"/>
              </a:rPr>
              <a:t>B</a:t>
            </a:r>
            <a:r>
              <a:rPr lang="zh-CN" altLang="zh-CN" kern="100" dirty="0">
                <a:cs typeface="Times New Roman"/>
              </a:rPr>
              <a:t>细胞、巨噬细胞、</a:t>
            </a:r>
            <a:r>
              <a:rPr lang="en-US" altLang="zh-CN" kern="100" dirty="0">
                <a:cs typeface="Times New Roman"/>
              </a:rPr>
              <a:t>DC</a:t>
            </a:r>
            <a:r>
              <a:rPr lang="zh-CN" altLang="zh-CN" kern="100" dirty="0">
                <a:cs typeface="Times New Roman"/>
              </a:rPr>
              <a:t>）表面几乎不表达</a:t>
            </a:r>
            <a:r>
              <a:rPr lang="en-US" altLang="zh-CN" kern="100" dirty="0">
                <a:cs typeface="Times New Roman"/>
              </a:rPr>
              <a:t>HLA</a:t>
            </a:r>
            <a:r>
              <a:rPr lang="zh-CN" altLang="zh-CN" kern="100" dirty="0">
                <a:cs typeface="Times New Roman"/>
              </a:rPr>
              <a:t>Ⅱ类分子，故不能向</a:t>
            </a:r>
            <a:r>
              <a:rPr lang="en-US" altLang="zh-CN" kern="100" dirty="0">
                <a:cs typeface="Times New Roman"/>
              </a:rPr>
              <a:t>CD4</a:t>
            </a:r>
            <a:r>
              <a:rPr lang="zh-CN" altLang="zh-CN" kern="100" baseline="30000" dirty="0">
                <a:cs typeface="Times New Roman"/>
              </a:rPr>
              <a:t>＋</a:t>
            </a:r>
            <a:r>
              <a:rPr lang="en-US" altLang="zh-CN" kern="100" dirty="0">
                <a:cs typeface="Times New Roman"/>
              </a:rPr>
              <a:t>T </a:t>
            </a:r>
            <a:r>
              <a:rPr lang="zh-CN" altLang="zh-CN" kern="100" dirty="0">
                <a:cs typeface="Times New Roman"/>
              </a:rPr>
              <a:t>细胞提呈抗原，导致迟发型超敏反应和对</a:t>
            </a:r>
            <a:r>
              <a:rPr lang="en-US" altLang="zh-CN" kern="100" dirty="0">
                <a:cs typeface="Times New Roman"/>
              </a:rPr>
              <a:t>TD</a:t>
            </a:r>
            <a:r>
              <a:rPr lang="zh-CN" altLang="zh-CN" kern="100" dirty="0">
                <a:cs typeface="Times New Roman"/>
              </a:rPr>
              <a:t>抗原的抗体应答缺陷，易感染各类病原体，但</a:t>
            </a:r>
            <a:r>
              <a:rPr lang="en-US" altLang="zh-CN" kern="100" dirty="0">
                <a:cs typeface="Times New Roman"/>
              </a:rPr>
              <a:t>CD8</a:t>
            </a:r>
            <a:r>
              <a:rPr lang="zh-CN" altLang="zh-CN" kern="100" baseline="30000" dirty="0">
                <a:cs typeface="Times New Roman"/>
              </a:rPr>
              <a:t>＋</a:t>
            </a:r>
            <a:r>
              <a:rPr lang="en-US" altLang="zh-CN" kern="100" dirty="0">
                <a:cs typeface="Times New Roman"/>
              </a:rPr>
              <a:t>T </a:t>
            </a:r>
            <a:r>
              <a:rPr lang="zh-CN" altLang="zh-CN" kern="100" dirty="0">
                <a:cs typeface="Times New Roman"/>
              </a:rPr>
              <a:t>细胞发育和</a:t>
            </a:r>
            <a:r>
              <a:rPr lang="en-US" altLang="zh-CN" kern="100" dirty="0">
                <a:cs typeface="Times New Roman"/>
              </a:rPr>
              <a:t>B</a:t>
            </a:r>
            <a:r>
              <a:rPr lang="zh-CN" altLang="zh-CN" kern="100" dirty="0">
                <a:cs typeface="Times New Roman"/>
              </a:rPr>
              <a:t>细胞数量正常，易感染各类病原体，但</a:t>
            </a:r>
            <a:r>
              <a:rPr lang="en-US" altLang="zh-CN" kern="100" dirty="0">
                <a:cs typeface="Times New Roman"/>
              </a:rPr>
              <a:t>CD8</a:t>
            </a:r>
            <a:r>
              <a:rPr lang="zh-CN" altLang="zh-CN" kern="100" baseline="30000" dirty="0">
                <a:cs typeface="Times New Roman"/>
              </a:rPr>
              <a:t>＋</a:t>
            </a:r>
            <a:r>
              <a:rPr lang="en-US" altLang="zh-CN" kern="100" dirty="0">
                <a:cs typeface="Times New Roman"/>
              </a:rPr>
              <a:t>T </a:t>
            </a:r>
            <a:r>
              <a:rPr lang="zh-CN" altLang="zh-CN" kern="100" dirty="0">
                <a:cs typeface="Times New Roman"/>
              </a:rPr>
              <a:t>细胞发育和</a:t>
            </a:r>
            <a:r>
              <a:rPr lang="en-US" altLang="zh-CN" kern="100" dirty="0">
                <a:cs typeface="Times New Roman"/>
              </a:rPr>
              <a:t>B</a:t>
            </a:r>
            <a:r>
              <a:rPr lang="zh-CN" altLang="zh-CN" kern="100" dirty="0" smtClean="0">
                <a:cs typeface="Times New Roman"/>
              </a:rPr>
              <a:t>细胞</a:t>
            </a:r>
            <a:r>
              <a:rPr lang="zh-CN" altLang="zh-CN" kern="100" dirty="0">
                <a:cs typeface="Times New Roman"/>
              </a:rPr>
              <a:t>数量正常。</a:t>
            </a:r>
          </a:p>
          <a:p>
            <a:pPr algn="just">
              <a:spcAft>
                <a:spcPts val="0"/>
              </a:spcAft>
            </a:pPr>
            <a:r>
              <a:rPr lang="en-US" altLang="zh-CN" kern="100" dirty="0">
                <a:cs typeface="Times New Roman"/>
              </a:rPr>
              <a:t> </a:t>
            </a:r>
            <a:endParaRPr lang="zh-CN" altLang="zh-CN" kern="100" dirty="0">
              <a:cs typeface="Times New Roman"/>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90" y="2708920"/>
            <a:ext cx="6840760" cy="2207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663788" y="4762172"/>
            <a:ext cx="3456384" cy="646331"/>
          </a:xfrm>
          <a:prstGeom prst="rect">
            <a:avLst/>
          </a:prstGeom>
        </p:spPr>
        <p:txBody>
          <a:bodyPr wrap="square">
            <a:spAutoFit/>
          </a:bodyPr>
          <a:lstStyle/>
          <a:p>
            <a:r>
              <a:rPr lang="zh-CN" altLang="en-US" dirty="0"/>
              <a:t> </a:t>
            </a:r>
          </a:p>
          <a:p>
            <a:r>
              <a:rPr lang="en-US" altLang="zh-CN" dirty="0"/>
              <a:t>MHC </a:t>
            </a:r>
            <a:r>
              <a:rPr lang="en-US" altLang="zh-CN" dirty="0" smtClean="0"/>
              <a:t>Ⅱ </a:t>
            </a:r>
            <a:r>
              <a:rPr lang="zh-CN" altLang="en-US" dirty="0" smtClean="0"/>
              <a:t>类</a:t>
            </a:r>
            <a:r>
              <a:rPr lang="zh-CN" altLang="en-US" dirty="0"/>
              <a:t>分子缺乏症发生机制</a:t>
            </a:r>
          </a:p>
        </p:txBody>
      </p:sp>
      <p:sp>
        <p:nvSpPr>
          <p:cNvPr id="5" name="矩形 4"/>
          <p:cNvSpPr/>
          <p:nvPr/>
        </p:nvSpPr>
        <p:spPr>
          <a:xfrm>
            <a:off x="521804" y="5661248"/>
            <a:ext cx="8010636" cy="923330"/>
          </a:xfrm>
          <a:prstGeom prst="rect">
            <a:avLst/>
          </a:prstGeom>
        </p:spPr>
        <p:txBody>
          <a:bodyPr wrap="square">
            <a:spAutoFit/>
          </a:bodyPr>
          <a:lstStyle/>
          <a:p>
            <a:pPr algn="just">
              <a:spcAft>
                <a:spcPts val="0"/>
              </a:spcAft>
            </a:pPr>
            <a:r>
              <a:rPr lang="zh-CN" altLang="zh-CN" kern="100" dirty="0" smtClean="0">
                <a:cs typeface="Times New Roman"/>
              </a:rPr>
              <a:t>（</a:t>
            </a:r>
            <a:r>
              <a:rPr lang="en-US" altLang="zh-CN" kern="100" dirty="0" smtClean="0">
                <a:cs typeface="Times New Roman"/>
              </a:rPr>
              <a:t>2</a:t>
            </a:r>
            <a:r>
              <a:rPr lang="zh-CN" altLang="zh-CN" kern="100" dirty="0" smtClean="0">
                <a:cs typeface="Times New Roman"/>
              </a:rPr>
              <a:t>） </a:t>
            </a:r>
            <a:r>
              <a:rPr lang="en-US" altLang="zh-CN" kern="100" dirty="0">
                <a:cs typeface="Times New Roman"/>
              </a:rPr>
              <a:t>MHC</a:t>
            </a:r>
            <a:r>
              <a:rPr lang="zh-CN" altLang="zh-CN" kern="100" dirty="0">
                <a:cs typeface="Times New Roman"/>
              </a:rPr>
              <a:t>Ⅰ类分子表达缺陷：由于</a:t>
            </a:r>
            <a:r>
              <a:rPr lang="en-US" altLang="zh-CN" kern="100" dirty="0">
                <a:cs typeface="Times New Roman"/>
              </a:rPr>
              <a:t>TAP</a:t>
            </a:r>
            <a:r>
              <a:rPr lang="zh-CN" altLang="zh-CN" kern="100" dirty="0">
                <a:cs typeface="Times New Roman"/>
              </a:rPr>
              <a:t>基因突变，导致内源性抗原加工、处理障碍，影响</a:t>
            </a:r>
            <a:r>
              <a:rPr lang="en-US" altLang="zh-CN" kern="100" dirty="0">
                <a:cs typeface="Times New Roman"/>
              </a:rPr>
              <a:t>MHC</a:t>
            </a:r>
            <a:r>
              <a:rPr lang="zh-CN" altLang="zh-CN" kern="100" dirty="0">
                <a:cs typeface="Times New Roman"/>
              </a:rPr>
              <a:t>Ⅰ类分子与抗原肽结合；未结合抗原肽的空载</a:t>
            </a:r>
            <a:r>
              <a:rPr lang="en-US" altLang="zh-CN" kern="100" dirty="0">
                <a:cs typeface="Times New Roman"/>
              </a:rPr>
              <a:t>MHC</a:t>
            </a:r>
            <a:r>
              <a:rPr lang="zh-CN" altLang="zh-CN" kern="100" dirty="0">
                <a:cs typeface="Times New Roman"/>
              </a:rPr>
              <a:t>Ⅰ类分子在细胞表面极易降解，导致胸腺基质细胞表面</a:t>
            </a:r>
            <a:r>
              <a:rPr lang="en-US" altLang="zh-CN" kern="100" dirty="0">
                <a:cs typeface="Times New Roman"/>
              </a:rPr>
              <a:t>MHC</a:t>
            </a:r>
            <a:r>
              <a:rPr lang="zh-CN" altLang="zh-CN" kern="100" dirty="0">
                <a:cs typeface="Times New Roman"/>
              </a:rPr>
              <a:t>Ⅰ类分子密度降低，</a:t>
            </a:r>
          </a:p>
        </p:txBody>
      </p:sp>
    </p:spTree>
    <p:extLst>
      <p:ext uri="{BB962C8B-B14F-4D97-AF65-F5344CB8AC3E}">
        <p14:creationId xmlns:p14="http://schemas.microsoft.com/office/powerpoint/2010/main" val="996420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97511"/>
            <a:ext cx="7704856" cy="1846659"/>
          </a:xfrm>
          <a:prstGeom prst="rect">
            <a:avLst/>
          </a:prstGeom>
        </p:spPr>
        <p:txBody>
          <a:bodyPr wrap="square">
            <a:spAutoFit/>
          </a:bodyPr>
          <a:lstStyle/>
          <a:p>
            <a:pPr algn="just">
              <a:spcAft>
                <a:spcPts val="0"/>
              </a:spcAft>
            </a:pPr>
            <a:r>
              <a:rPr lang="zh-CN" altLang="en-US" sz="2400" kern="100" dirty="0" smtClean="0">
                <a:cs typeface="Times New Roman"/>
              </a:rPr>
              <a:t>（</a:t>
            </a:r>
            <a:r>
              <a:rPr lang="zh-CN" altLang="zh-CN" sz="2400" kern="100" dirty="0" smtClean="0">
                <a:cs typeface="Times New Roman"/>
              </a:rPr>
              <a:t>四</a:t>
            </a:r>
            <a:r>
              <a:rPr lang="zh-CN" altLang="zh-CN" sz="2400" kern="100" dirty="0">
                <a:cs typeface="Times New Roman"/>
              </a:rPr>
              <a:t>） </a:t>
            </a:r>
            <a:r>
              <a:rPr lang="en-US" altLang="zh-CN" sz="2400" kern="100" dirty="0">
                <a:cs typeface="Times New Roman"/>
              </a:rPr>
              <a:t>HLA </a:t>
            </a:r>
            <a:r>
              <a:rPr lang="zh-CN" altLang="zh-CN" sz="2400" kern="100" dirty="0">
                <a:cs typeface="Times New Roman"/>
              </a:rPr>
              <a:t>与输血反应</a:t>
            </a:r>
          </a:p>
          <a:p>
            <a:pPr algn="just">
              <a:spcAft>
                <a:spcPts val="0"/>
              </a:spcAft>
            </a:pPr>
            <a:endParaRPr lang="en-US" altLang="zh-CN" kern="100" dirty="0" smtClean="0">
              <a:cs typeface="Times New Roman"/>
            </a:endParaRPr>
          </a:p>
          <a:p>
            <a:pPr algn="just">
              <a:spcAft>
                <a:spcPts val="0"/>
              </a:spcAft>
            </a:pPr>
            <a:r>
              <a:rPr lang="zh-CN" altLang="zh-CN" kern="100" dirty="0" smtClean="0">
                <a:cs typeface="Times New Roman"/>
              </a:rPr>
              <a:t>临床上见</a:t>
            </a:r>
            <a:r>
              <a:rPr lang="zh-CN" altLang="zh-CN" kern="100" dirty="0">
                <a:cs typeface="Times New Roman"/>
              </a:rPr>
              <a:t>某些多次输血的患者发生非溶血性输血反应，主要表现为发热、白细胞减少和荨麻疹等。其发病机制为：患者血液中存在针对供者白细胞和血小板表面同种</a:t>
            </a:r>
            <a:r>
              <a:rPr lang="en-US" altLang="zh-CN" kern="100" dirty="0">
                <a:cs typeface="Times New Roman"/>
              </a:rPr>
              <a:t>HLA</a:t>
            </a:r>
            <a:r>
              <a:rPr lang="zh-CN" altLang="zh-CN" kern="100" dirty="0">
                <a:cs typeface="Times New Roman"/>
              </a:rPr>
              <a:t>的抗体。为此，需多次输血的患者宜选择</a:t>
            </a:r>
            <a:r>
              <a:rPr lang="en-US" altLang="zh-CN" kern="100" dirty="0">
                <a:cs typeface="Times New Roman"/>
              </a:rPr>
              <a:t>HLA</a:t>
            </a:r>
            <a:r>
              <a:rPr lang="zh-CN" altLang="zh-CN" kern="100" dirty="0">
                <a:cs typeface="Times New Roman"/>
              </a:rPr>
              <a:t>相匹配的供血者，且检测受者体内是否存在抗供者</a:t>
            </a:r>
            <a:r>
              <a:rPr lang="en-US" altLang="zh-CN" kern="100" dirty="0">
                <a:cs typeface="Times New Roman"/>
              </a:rPr>
              <a:t>HLA </a:t>
            </a:r>
            <a:r>
              <a:rPr lang="zh-CN" altLang="zh-CN" kern="100" dirty="0" smtClean="0">
                <a:cs typeface="Times New Roman"/>
              </a:rPr>
              <a:t>抗原</a:t>
            </a:r>
            <a:r>
              <a:rPr lang="zh-CN" altLang="zh-CN" kern="100" dirty="0">
                <a:cs typeface="Times New Roman"/>
              </a:rPr>
              <a:t>的抗体 。</a:t>
            </a:r>
          </a:p>
        </p:txBody>
      </p:sp>
    </p:spTree>
    <p:extLst>
      <p:ext uri="{BB962C8B-B14F-4D97-AF65-F5344CB8AC3E}">
        <p14:creationId xmlns:p14="http://schemas.microsoft.com/office/powerpoint/2010/main" val="7196401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7904" y="260648"/>
            <a:ext cx="1421904" cy="646331"/>
          </a:xfrm>
          <a:prstGeom prst="rect">
            <a:avLst/>
          </a:prstGeom>
        </p:spPr>
        <p:txBody>
          <a:bodyPr wrap="square">
            <a:spAutoFit/>
          </a:bodyPr>
          <a:lstStyle/>
          <a:p>
            <a:r>
              <a:rPr lang="zh-CN" altLang="en-US" sz="3600" b="1" dirty="0"/>
              <a:t>小 </a:t>
            </a:r>
            <a:r>
              <a:rPr lang="zh-CN" altLang="en-US" sz="3600" b="1" dirty="0" smtClean="0"/>
              <a:t>结</a:t>
            </a:r>
            <a:endParaRPr lang="zh-CN" altLang="en-US" sz="3600" b="1" dirty="0"/>
          </a:p>
        </p:txBody>
      </p:sp>
      <p:sp>
        <p:nvSpPr>
          <p:cNvPr id="3" name="矩形 2"/>
          <p:cNvSpPr/>
          <p:nvPr/>
        </p:nvSpPr>
        <p:spPr>
          <a:xfrm>
            <a:off x="827584" y="1124744"/>
            <a:ext cx="7704856" cy="4801314"/>
          </a:xfrm>
          <a:prstGeom prst="rect">
            <a:avLst/>
          </a:prstGeom>
        </p:spPr>
        <p:txBody>
          <a:bodyPr wrap="square">
            <a:spAutoFit/>
          </a:bodyPr>
          <a:lstStyle/>
          <a:p>
            <a:pPr algn="just">
              <a:spcAft>
                <a:spcPts val="0"/>
              </a:spcAft>
            </a:pPr>
            <a:r>
              <a:rPr lang="en-US" altLang="zh-CN" kern="100" dirty="0" smtClean="0">
                <a:cs typeface="Times New Roman"/>
              </a:rPr>
              <a:t>1. MHC</a:t>
            </a:r>
            <a:r>
              <a:rPr lang="zh-CN" altLang="zh-CN" kern="100" dirty="0">
                <a:cs typeface="Times New Roman"/>
              </a:rPr>
              <a:t>／</a:t>
            </a:r>
            <a:r>
              <a:rPr lang="en-US" altLang="zh-CN" kern="100" dirty="0">
                <a:cs typeface="Times New Roman"/>
              </a:rPr>
              <a:t>HLA</a:t>
            </a:r>
            <a:r>
              <a:rPr lang="zh-CN" altLang="zh-CN" kern="100" dirty="0">
                <a:cs typeface="Times New Roman"/>
              </a:rPr>
              <a:t>分子是参与免疫应答和免疫调节的关键分子，</a:t>
            </a:r>
            <a:r>
              <a:rPr lang="en-US" altLang="zh-CN" kern="100" dirty="0">
                <a:cs typeface="Times New Roman"/>
              </a:rPr>
              <a:t>HLA</a:t>
            </a:r>
            <a:r>
              <a:rPr lang="zh-CN" altLang="zh-CN" kern="100" dirty="0">
                <a:cs typeface="Times New Roman"/>
              </a:rPr>
              <a:t>抗原由人</a:t>
            </a:r>
            <a:r>
              <a:rPr lang="zh-CN" altLang="zh-CN" kern="100" dirty="0" smtClean="0">
                <a:cs typeface="Times New Roman"/>
              </a:rPr>
              <a:t>第</a:t>
            </a:r>
            <a:r>
              <a:rPr lang="en-US" altLang="zh-CN" kern="100" dirty="0" smtClean="0">
                <a:cs typeface="Times New Roman"/>
              </a:rPr>
              <a:t>6</a:t>
            </a:r>
            <a:r>
              <a:rPr lang="zh-CN" altLang="zh-CN" kern="100" dirty="0" smtClean="0">
                <a:cs typeface="Times New Roman"/>
              </a:rPr>
              <a:t>号</a:t>
            </a:r>
            <a:r>
              <a:rPr lang="zh-CN" altLang="zh-CN" kern="100" dirty="0">
                <a:cs typeface="Times New Roman"/>
              </a:rPr>
              <a:t>染色体上一组紧密连锁的基因群所编码</a:t>
            </a:r>
            <a:r>
              <a:rPr lang="zh-CN" altLang="zh-CN" kern="100" dirty="0" smtClean="0">
                <a:cs typeface="Times New Roman"/>
              </a:rPr>
              <a:t>。</a:t>
            </a:r>
            <a:endParaRPr lang="en-US" altLang="zh-CN" kern="100" dirty="0" smtClean="0">
              <a:cs typeface="Times New Roman"/>
            </a:endParaRPr>
          </a:p>
          <a:p>
            <a:pPr algn="just">
              <a:spcAft>
                <a:spcPts val="0"/>
              </a:spcAft>
            </a:pPr>
            <a:endParaRPr lang="en-US" altLang="zh-CN" kern="100" dirty="0">
              <a:cs typeface="Times New Roman"/>
            </a:endParaRPr>
          </a:p>
          <a:p>
            <a:pPr algn="just">
              <a:spcAft>
                <a:spcPts val="0"/>
              </a:spcAft>
            </a:pPr>
            <a:r>
              <a:rPr lang="en-US" altLang="zh-CN" kern="100" dirty="0" smtClean="0">
                <a:cs typeface="Times New Roman"/>
              </a:rPr>
              <a:t>2. HLA</a:t>
            </a:r>
            <a:r>
              <a:rPr lang="zh-CN" altLang="zh-CN" kern="100" dirty="0">
                <a:cs typeface="Times New Roman"/>
              </a:rPr>
              <a:t>复合体包括</a:t>
            </a:r>
            <a:r>
              <a:rPr lang="en-US" altLang="zh-CN" kern="100" dirty="0">
                <a:cs typeface="Times New Roman"/>
              </a:rPr>
              <a:t>HLA</a:t>
            </a:r>
            <a:r>
              <a:rPr lang="zh-CN" altLang="zh-CN" kern="100" dirty="0">
                <a:cs typeface="Times New Roman"/>
              </a:rPr>
              <a:t>Ⅰ类基因（包括</a:t>
            </a:r>
            <a:r>
              <a:rPr lang="en-US" altLang="zh-CN" kern="100" dirty="0">
                <a:cs typeface="Times New Roman"/>
              </a:rPr>
              <a:t>HLA</a:t>
            </a:r>
            <a:r>
              <a:rPr lang="zh-CN" altLang="zh-CN" kern="100" dirty="0">
                <a:cs typeface="Times New Roman"/>
              </a:rPr>
              <a:t>‐</a:t>
            </a:r>
            <a:r>
              <a:rPr lang="en-US" altLang="zh-CN" kern="100" dirty="0">
                <a:cs typeface="Times New Roman"/>
              </a:rPr>
              <a:t>A</a:t>
            </a:r>
            <a:r>
              <a:rPr lang="zh-CN" altLang="zh-CN" kern="100" dirty="0">
                <a:cs typeface="Times New Roman"/>
              </a:rPr>
              <a:t>、</a:t>
            </a:r>
            <a:r>
              <a:rPr lang="en-US" altLang="zh-CN" kern="100" dirty="0">
                <a:cs typeface="Times New Roman"/>
              </a:rPr>
              <a:t>HLA</a:t>
            </a:r>
            <a:r>
              <a:rPr lang="zh-CN" altLang="zh-CN" kern="100" dirty="0">
                <a:cs typeface="Times New Roman"/>
              </a:rPr>
              <a:t>‐</a:t>
            </a:r>
            <a:r>
              <a:rPr lang="en-US" altLang="zh-CN" kern="100" dirty="0">
                <a:cs typeface="Times New Roman"/>
              </a:rPr>
              <a:t>B</a:t>
            </a:r>
            <a:r>
              <a:rPr lang="zh-CN" altLang="zh-CN" kern="100" dirty="0">
                <a:cs typeface="Times New Roman"/>
              </a:rPr>
              <a:t>、</a:t>
            </a:r>
            <a:r>
              <a:rPr lang="en-US" altLang="zh-CN" kern="100" dirty="0">
                <a:cs typeface="Times New Roman"/>
              </a:rPr>
              <a:t>HLA</a:t>
            </a:r>
            <a:r>
              <a:rPr lang="zh-CN" altLang="zh-CN" kern="100" dirty="0">
                <a:cs typeface="Times New Roman"/>
              </a:rPr>
              <a:t>‐</a:t>
            </a:r>
            <a:r>
              <a:rPr lang="en-US" altLang="zh-CN" kern="100" dirty="0">
                <a:cs typeface="Times New Roman"/>
              </a:rPr>
              <a:t>C</a:t>
            </a:r>
            <a:r>
              <a:rPr lang="zh-CN" altLang="zh-CN" kern="100" dirty="0">
                <a:cs typeface="Times New Roman"/>
              </a:rPr>
              <a:t>） 、</a:t>
            </a:r>
            <a:r>
              <a:rPr lang="en-US" altLang="zh-CN" kern="100" dirty="0">
                <a:cs typeface="Times New Roman"/>
              </a:rPr>
              <a:t>HLA</a:t>
            </a:r>
            <a:r>
              <a:rPr lang="zh-CN" altLang="zh-CN" kern="100" dirty="0">
                <a:cs typeface="Times New Roman"/>
              </a:rPr>
              <a:t>Ⅱ类基因（包括</a:t>
            </a:r>
            <a:r>
              <a:rPr lang="en-US" altLang="zh-CN" kern="100" dirty="0">
                <a:cs typeface="Times New Roman"/>
              </a:rPr>
              <a:t>HLA</a:t>
            </a:r>
            <a:r>
              <a:rPr lang="zh-CN" altLang="zh-CN" kern="100" dirty="0">
                <a:cs typeface="Times New Roman"/>
              </a:rPr>
              <a:t>‐</a:t>
            </a:r>
            <a:r>
              <a:rPr lang="en-US" altLang="zh-CN" kern="100" dirty="0">
                <a:cs typeface="Times New Roman"/>
              </a:rPr>
              <a:t>DP</a:t>
            </a:r>
            <a:r>
              <a:rPr lang="zh-CN" altLang="zh-CN" kern="100" dirty="0">
                <a:cs typeface="Times New Roman"/>
              </a:rPr>
              <a:t>、</a:t>
            </a:r>
            <a:r>
              <a:rPr lang="en-US" altLang="zh-CN" kern="100" dirty="0">
                <a:cs typeface="Times New Roman"/>
              </a:rPr>
              <a:t>HLA</a:t>
            </a:r>
            <a:r>
              <a:rPr lang="zh-CN" altLang="zh-CN" kern="100" dirty="0">
                <a:cs typeface="Times New Roman"/>
              </a:rPr>
              <a:t>‐</a:t>
            </a:r>
            <a:r>
              <a:rPr lang="en-US" altLang="zh-CN" kern="100" dirty="0">
                <a:cs typeface="Times New Roman"/>
              </a:rPr>
              <a:t>DQ</a:t>
            </a:r>
            <a:r>
              <a:rPr lang="zh-CN" altLang="zh-CN" kern="100" dirty="0">
                <a:cs typeface="Times New Roman"/>
              </a:rPr>
              <a:t>、</a:t>
            </a:r>
            <a:r>
              <a:rPr lang="en-US" altLang="zh-CN" kern="100" dirty="0">
                <a:cs typeface="Times New Roman"/>
              </a:rPr>
              <a:t>HLA</a:t>
            </a:r>
            <a:r>
              <a:rPr lang="zh-CN" altLang="zh-CN" kern="100" dirty="0">
                <a:cs typeface="Times New Roman"/>
              </a:rPr>
              <a:t>‐</a:t>
            </a:r>
            <a:r>
              <a:rPr lang="en-US" altLang="zh-CN" kern="100" dirty="0">
                <a:cs typeface="Times New Roman"/>
              </a:rPr>
              <a:t>DR</a:t>
            </a:r>
            <a:r>
              <a:rPr lang="zh-CN" altLang="zh-CN" kern="100" dirty="0">
                <a:cs typeface="Times New Roman"/>
              </a:rPr>
              <a:t>，以及抗原加工相关基因）和</a:t>
            </a:r>
            <a:r>
              <a:rPr lang="en-US" altLang="zh-CN" kern="100" dirty="0">
                <a:cs typeface="Times New Roman"/>
              </a:rPr>
              <a:t>HLA</a:t>
            </a:r>
            <a:r>
              <a:rPr lang="zh-CN" altLang="zh-CN" kern="100" dirty="0">
                <a:cs typeface="Times New Roman"/>
              </a:rPr>
              <a:t>Ⅲ类基因。</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3. </a:t>
            </a:r>
            <a:r>
              <a:rPr lang="zh-CN" altLang="zh-CN" kern="100" dirty="0" smtClean="0">
                <a:cs typeface="Times New Roman"/>
              </a:rPr>
              <a:t>经典</a:t>
            </a:r>
            <a:r>
              <a:rPr lang="en-US" altLang="zh-CN" kern="100" dirty="0">
                <a:cs typeface="Times New Roman"/>
              </a:rPr>
              <a:t>HLA</a:t>
            </a:r>
            <a:r>
              <a:rPr lang="zh-CN" altLang="zh-CN" kern="100" dirty="0">
                <a:cs typeface="Times New Roman"/>
              </a:rPr>
              <a:t>Ⅰ类分子由α链和β</a:t>
            </a:r>
            <a:r>
              <a:rPr lang="en-US" altLang="zh-CN" kern="100" dirty="0">
                <a:cs typeface="Times New Roman"/>
              </a:rPr>
              <a:t>2m</a:t>
            </a:r>
            <a:r>
              <a:rPr lang="zh-CN" altLang="zh-CN" kern="100" dirty="0">
                <a:cs typeface="Times New Roman"/>
              </a:rPr>
              <a:t>组成，经典</a:t>
            </a:r>
            <a:r>
              <a:rPr lang="en-US" altLang="zh-CN" kern="100" dirty="0">
                <a:cs typeface="Times New Roman"/>
              </a:rPr>
              <a:t>HLA</a:t>
            </a:r>
            <a:r>
              <a:rPr lang="zh-CN" altLang="zh-CN" kern="100" dirty="0">
                <a:cs typeface="Times New Roman"/>
              </a:rPr>
              <a:t>Ⅱ类分子由α链和β链组成，两类分子肽结合区是其行使功能的最重要区段。不同型别</a:t>
            </a:r>
            <a:r>
              <a:rPr lang="en-US" altLang="zh-CN" kern="100" dirty="0">
                <a:cs typeface="Times New Roman"/>
              </a:rPr>
              <a:t>HLA</a:t>
            </a:r>
            <a:r>
              <a:rPr lang="zh-CN" altLang="zh-CN" kern="100" dirty="0">
                <a:cs typeface="Times New Roman"/>
              </a:rPr>
              <a:t>分子肽结合区的差异，决定其对同一抗原或不同抗原的结合及提呈能力，此乃</a:t>
            </a:r>
            <a:r>
              <a:rPr lang="en-US" altLang="zh-CN" kern="100" dirty="0">
                <a:cs typeface="Times New Roman"/>
              </a:rPr>
              <a:t>HLA</a:t>
            </a:r>
            <a:r>
              <a:rPr lang="zh-CN" altLang="zh-CN" kern="100" dirty="0">
                <a:cs typeface="Times New Roman"/>
              </a:rPr>
              <a:t>对免疫应答进行遗传调控的分子基础。</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4. HLA</a:t>
            </a:r>
            <a:r>
              <a:rPr lang="zh-CN" altLang="zh-CN" kern="100" dirty="0">
                <a:cs typeface="Times New Roman"/>
              </a:rPr>
              <a:t>最重要的生物学功能是参与加工和提呈抗原，并由此衍生其他功能，如激活</a:t>
            </a:r>
            <a:r>
              <a:rPr lang="en-US" altLang="zh-CN" kern="100" dirty="0">
                <a:cs typeface="Times New Roman"/>
              </a:rPr>
              <a:t>T</a:t>
            </a:r>
            <a:r>
              <a:rPr lang="zh-CN" altLang="zh-CN" kern="100" dirty="0">
                <a:cs typeface="Times New Roman"/>
              </a:rPr>
              <a:t>细胞、参与淋巴细胞发育、实现对免疫应答的遗传调控等。</a:t>
            </a:r>
          </a:p>
          <a:p>
            <a:pPr algn="just">
              <a:spcAft>
                <a:spcPts val="0"/>
              </a:spcAft>
            </a:pPr>
            <a:endParaRPr lang="en-US" altLang="zh-CN" kern="100" dirty="0" smtClean="0">
              <a:cs typeface="Times New Roman"/>
            </a:endParaRPr>
          </a:p>
          <a:p>
            <a:pPr algn="just">
              <a:spcAft>
                <a:spcPts val="0"/>
              </a:spcAft>
            </a:pPr>
            <a:r>
              <a:rPr lang="en-US" altLang="zh-CN" kern="100" dirty="0" smtClean="0">
                <a:cs typeface="Times New Roman"/>
              </a:rPr>
              <a:t>5. HLA</a:t>
            </a:r>
            <a:r>
              <a:rPr lang="zh-CN" altLang="zh-CN" kern="100" dirty="0">
                <a:cs typeface="Times New Roman"/>
              </a:rPr>
              <a:t>广泛参与某些免疫病理过程（如移植排斥反应、自身免疫病、肿瘤、感染等）发生和发展，在临床医学中具有重要意义。</a:t>
            </a:r>
          </a:p>
        </p:txBody>
      </p:sp>
    </p:spTree>
    <p:extLst>
      <p:ext uri="{BB962C8B-B14F-4D97-AF65-F5344CB8AC3E}">
        <p14:creationId xmlns:p14="http://schemas.microsoft.com/office/powerpoint/2010/main" val="168030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404664"/>
            <a:ext cx="5958408" cy="1233799"/>
          </a:xfrm>
          <a:prstGeom prst="rect">
            <a:avLst/>
          </a:prstGeom>
        </p:spPr>
        <p:txBody>
          <a:bodyPr wrap="square">
            <a:spAutoFit/>
          </a:bodyPr>
          <a:lstStyle/>
          <a:p>
            <a:pPr>
              <a:lnSpc>
                <a:spcPct val="140000"/>
              </a:lnSpc>
              <a:spcBef>
                <a:spcPct val="50000"/>
              </a:spcBef>
            </a:pPr>
            <a:r>
              <a:rPr lang="zh-CN" altLang="en-US" sz="2400" b="1" dirty="0">
                <a:solidFill>
                  <a:schemeClr val="tx2"/>
                </a:solidFill>
                <a:latin typeface="隶书" pitchFamily="49" charset="-122"/>
                <a:ea typeface="隶书" pitchFamily="49" charset="-122"/>
              </a:rPr>
              <a:t>第一节 </a:t>
            </a:r>
            <a:endParaRPr lang="en-US" altLang="zh-CN" sz="2400" b="1" dirty="0" smtClean="0">
              <a:solidFill>
                <a:schemeClr val="tx2"/>
              </a:solidFill>
              <a:latin typeface="隶书" pitchFamily="49" charset="-122"/>
              <a:ea typeface="隶书" pitchFamily="49" charset="-122"/>
            </a:endParaRPr>
          </a:p>
          <a:p>
            <a:pPr>
              <a:lnSpc>
                <a:spcPct val="140000"/>
              </a:lnSpc>
              <a:spcBef>
                <a:spcPct val="50000"/>
              </a:spcBef>
            </a:pPr>
            <a:r>
              <a:rPr lang="en-US" altLang="zh-CN" sz="2400" b="1" dirty="0" smtClean="0">
                <a:latin typeface="隶书" pitchFamily="49" charset="-122"/>
                <a:ea typeface="隶书" pitchFamily="49" charset="-122"/>
              </a:rPr>
              <a:t>HLA</a:t>
            </a:r>
            <a:r>
              <a:rPr lang="zh-CN" altLang="en-US" sz="2400" b="1" dirty="0" smtClean="0">
                <a:latin typeface="隶书" pitchFamily="49" charset="-122"/>
                <a:ea typeface="隶书" pitchFamily="49" charset="-122"/>
              </a:rPr>
              <a:t>复合体</a:t>
            </a:r>
            <a:r>
              <a:rPr lang="zh-CN" altLang="en-US" sz="2400" b="1" dirty="0">
                <a:latin typeface="隶书" pitchFamily="49" charset="-122"/>
                <a:ea typeface="隶书" pitchFamily="49" charset="-122"/>
              </a:rPr>
              <a:t>基因组</a:t>
            </a:r>
            <a:r>
              <a:rPr lang="zh-CN" altLang="en-US" sz="2400" b="1" dirty="0" smtClean="0">
                <a:latin typeface="隶书" pitchFamily="49" charset="-122"/>
                <a:ea typeface="隶书" pitchFamily="49" charset="-122"/>
              </a:rPr>
              <a:t>成及</a:t>
            </a:r>
            <a:r>
              <a:rPr lang="zh-CN" altLang="en-US" sz="2400" b="1" dirty="0">
                <a:latin typeface="隶书" pitchFamily="49" charset="-122"/>
                <a:ea typeface="隶书" pitchFamily="49" charset="-122"/>
              </a:rPr>
              <a:t>遗传特点</a:t>
            </a:r>
          </a:p>
        </p:txBody>
      </p:sp>
      <p:sp>
        <p:nvSpPr>
          <p:cNvPr id="6" name="矩形 5"/>
          <p:cNvSpPr/>
          <p:nvPr/>
        </p:nvSpPr>
        <p:spPr>
          <a:xfrm>
            <a:off x="683568" y="1835900"/>
            <a:ext cx="4572000" cy="461665"/>
          </a:xfrm>
          <a:prstGeom prst="rect">
            <a:avLst/>
          </a:prstGeom>
        </p:spPr>
        <p:txBody>
          <a:bodyPr>
            <a:spAutoFit/>
          </a:bodyPr>
          <a:lstStyle/>
          <a:p>
            <a:r>
              <a:rPr lang="zh-CN" altLang="en-US" sz="2400" b="1" dirty="0">
                <a:latin typeface="隶书" pitchFamily="49" charset="-122"/>
                <a:ea typeface="隶书" pitchFamily="49" charset="-122"/>
              </a:rPr>
              <a:t>（一） </a:t>
            </a:r>
            <a:r>
              <a:rPr lang="en-US" altLang="zh-CN" sz="2400" b="1" dirty="0" smtClean="0">
                <a:latin typeface="隶书" pitchFamily="49" charset="-122"/>
                <a:ea typeface="隶书" pitchFamily="49" charset="-122"/>
              </a:rPr>
              <a:t>HLA </a:t>
            </a:r>
            <a:r>
              <a:rPr lang="zh-CN" altLang="en-US" sz="2400" b="1" dirty="0">
                <a:latin typeface="隶书" pitchFamily="49" charset="-122"/>
                <a:ea typeface="隶书" pitchFamily="49" charset="-122"/>
              </a:rPr>
              <a:t>复合体基因组成</a:t>
            </a:r>
          </a:p>
        </p:txBody>
      </p:sp>
      <p:sp>
        <p:nvSpPr>
          <p:cNvPr id="7" name="矩形 6"/>
          <p:cNvSpPr/>
          <p:nvPr/>
        </p:nvSpPr>
        <p:spPr>
          <a:xfrm>
            <a:off x="1475656" y="2473796"/>
            <a:ext cx="6408712" cy="1200329"/>
          </a:xfrm>
          <a:prstGeom prst="rect">
            <a:avLst/>
          </a:prstGeom>
        </p:spPr>
        <p:txBody>
          <a:bodyPr wrap="square">
            <a:spAutoFit/>
          </a:bodyPr>
          <a:lstStyle/>
          <a:p>
            <a:r>
              <a:rPr lang="en-US" altLang="zh-CN" sz="2400" dirty="0">
                <a:latin typeface="Arial"/>
                <a:cs typeface="Arial"/>
              </a:rPr>
              <a:t>HLA</a:t>
            </a:r>
            <a:r>
              <a:rPr lang="zh-CN" altLang="en-US" sz="2400" dirty="0">
                <a:latin typeface="Arial"/>
                <a:cs typeface="Arial"/>
              </a:rPr>
              <a:t>基因复合体位于人第六号</a:t>
            </a:r>
            <a:r>
              <a:rPr lang="zh-CN" altLang="en-US" sz="2400" dirty="0" smtClean="0">
                <a:latin typeface="Arial"/>
                <a:cs typeface="Arial"/>
              </a:rPr>
              <a:t>染色体</a:t>
            </a:r>
            <a:r>
              <a:rPr lang="zh-CN" altLang="en-US" sz="2400" dirty="0">
                <a:latin typeface="Arial"/>
                <a:cs typeface="Arial"/>
              </a:rPr>
              <a:t>，</a:t>
            </a:r>
            <a:r>
              <a:rPr lang="zh-CN" altLang="en-US" sz="2400" dirty="0" smtClean="0">
                <a:latin typeface="Arial"/>
                <a:cs typeface="Arial"/>
              </a:rPr>
              <a:t>约长 </a:t>
            </a:r>
            <a:r>
              <a:rPr lang="en-US" altLang="zh-CN" sz="2400" dirty="0" smtClean="0">
                <a:latin typeface="Arial"/>
                <a:cs typeface="Arial"/>
              </a:rPr>
              <a:t>4000kb </a:t>
            </a:r>
            <a:r>
              <a:rPr lang="zh-CN" altLang="en-US" sz="2400" dirty="0" smtClean="0">
                <a:latin typeface="Arial"/>
                <a:cs typeface="Arial"/>
              </a:rPr>
              <a:t>，是</a:t>
            </a:r>
            <a:r>
              <a:rPr lang="zh-CN" altLang="en-US" sz="2400" dirty="0">
                <a:latin typeface="Arial"/>
                <a:cs typeface="Arial"/>
              </a:rPr>
              <a:t>最复杂的人类基因群 </a:t>
            </a:r>
            <a:r>
              <a:rPr lang="zh-CN" altLang="en-US" sz="2400" dirty="0" smtClean="0">
                <a:latin typeface="Arial"/>
                <a:cs typeface="Arial"/>
              </a:rPr>
              <a:t>。</a:t>
            </a:r>
            <a:endParaRPr lang="zh-CN" altLang="en-US" sz="2400" dirty="0">
              <a:latin typeface="Arial"/>
              <a:cs typeface="Arial"/>
            </a:endParaRPr>
          </a:p>
          <a:p>
            <a:endParaRPr lang="zh-CN" altLang="en-US" sz="2400" dirty="0">
              <a:latin typeface="Arial"/>
              <a:cs typeface="Arial"/>
            </a:endParaRPr>
          </a:p>
        </p:txBody>
      </p:sp>
      <p:sp>
        <p:nvSpPr>
          <p:cNvPr id="3" name="矩形 2"/>
          <p:cNvSpPr/>
          <p:nvPr/>
        </p:nvSpPr>
        <p:spPr>
          <a:xfrm>
            <a:off x="1475656" y="3933056"/>
            <a:ext cx="6408712" cy="1569660"/>
          </a:xfrm>
          <a:prstGeom prst="rect">
            <a:avLst/>
          </a:prstGeom>
        </p:spPr>
        <p:txBody>
          <a:bodyPr wrap="square">
            <a:spAutoFit/>
          </a:bodyPr>
          <a:lstStyle/>
          <a:p>
            <a:r>
              <a:rPr lang="zh-CN" altLang="en-US" sz="2400" dirty="0">
                <a:latin typeface="Arial"/>
                <a:cs typeface="Arial"/>
              </a:rPr>
              <a:t>多基因性（</a:t>
            </a:r>
            <a:r>
              <a:rPr lang="en-US" altLang="zh-CN" sz="2400" dirty="0" err="1">
                <a:latin typeface="Arial"/>
                <a:cs typeface="Arial"/>
              </a:rPr>
              <a:t>polygeny</a:t>
            </a:r>
            <a:r>
              <a:rPr lang="en-US" altLang="zh-CN" sz="2400" dirty="0">
                <a:latin typeface="Arial"/>
                <a:cs typeface="Arial"/>
              </a:rPr>
              <a:t> </a:t>
            </a:r>
            <a:r>
              <a:rPr lang="zh-CN" altLang="en-US" sz="2400" dirty="0" smtClean="0">
                <a:latin typeface="Arial"/>
                <a:cs typeface="Arial"/>
              </a:rPr>
              <a:t>）：</a:t>
            </a:r>
            <a:r>
              <a:rPr lang="en-US" altLang="zh-CN" sz="2400" dirty="0">
                <a:latin typeface="Arial"/>
                <a:cs typeface="Arial"/>
              </a:rPr>
              <a:t>HLA </a:t>
            </a:r>
            <a:r>
              <a:rPr lang="zh-CN" altLang="en-US" sz="2400" dirty="0" smtClean="0">
                <a:latin typeface="Arial"/>
                <a:cs typeface="Arial"/>
              </a:rPr>
              <a:t>复合体内已鉴定出</a:t>
            </a:r>
            <a:r>
              <a:rPr lang="en-US" altLang="zh-CN" sz="2400" dirty="0" smtClean="0">
                <a:latin typeface="Arial"/>
                <a:cs typeface="Arial"/>
              </a:rPr>
              <a:t>12</a:t>
            </a:r>
            <a:r>
              <a:rPr lang="zh-CN" altLang="en-US" sz="2400" dirty="0" smtClean="0">
                <a:latin typeface="Arial"/>
                <a:cs typeface="Arial"/>
              </a:rPr>
              <a:t>个</a:t>
            </a:r>
            <a:r>
              <a:rPr lang="zh-CN" altLang="en-US" sz="2400" dirty="0">
                <a:latin typeface="Arial"/>
                <a:cs typeface="Arial"/>
              </a:rPr>
              <a:t>功能</a:t>
            </a:r>
            <a:r>
              <a:rPr lang="zh-CN" altLang="en-US" sz="2400" dirty="0" smtClean="0">
                <a:latin typeface="Arial"/>
                <a:cs typeface="Arial"/>
              </a:rPr>
              <a:t>基因座（</a:t>
            </a:r>
            <a:r>
              <a:rPr lang="en-US" altLang="zh-CN" sz="2400" dirty="0" smtClean="0">
                <a:latin typeface="Arial"/>
                <a:cs typeface="Arial"/>
              </a:rPr>
              <a:t>locus</a:t>
            </a:r>
            <a:r>
              <a:rPr lang="zh-CN" altLang="en-US" sz="2400" dirty="0" smtClean="0">
                <a:latin typeface="Arial"/>
                <a:cs typeface="Arial"/>
              </a:rPr>
              <a:t>） ，其中</a:t>
            </a:r>
            <a:r>
              <a:rPr lang="zh-CN" altLang="en-US" sz="2400" dirty="0">
                <a:latin typeface="Arial"/>
                <a:cs typeface="Arial"/>
              </a:rPr>
              <a:t>包括多个经典 </a:t>
            </a:r>
            <a:r>
              <a:rPr lang="en-US" altLang="zh-CN" sz="2400" dirty="0" smtClean="0">
                <a:latin typeface="Arial"/>
                <a:cs typeface="Arial"/>
              </a:rPr>
              <a:t>HLA </a:t>
            </a:r>
            <a:r>
              <a:rPr lang="zh-CN" altLang="en-US" sz="2400" dirty="0" smtClean="0">
                <a:latin typeface="Arial"/>
                <a:cs typeface="Arial"/>
              </a:rPr>
              <a:t>基因座，它们</a:t>
            </a:r>
            <a:r>
              <a:rPr lang="zh-CN" altLang="en-US" sz="2400" dirty="0">
                <a:latin typeface="Arial"/>
                <a:cs typeface="Arial"/>
              </a:rPr>
              <a:t>编码产物的结构和功能相似 </a:t>
            </a:r>
            <a:r>
              <a:rPr lang="zh-CN" altLang="en-US" sz="2400" dirty="0" smtClean="0">
                <a:latin typeface="Arial"/>
                <a:cs typeface="Arial"/>
              </a:rPr>
              <a:t>。</a:t>
            </a:r>
            <a:endParaRPr lang="zh-CN" altLang="en-US" sz="2400" dirty="0">
              <a:latin typeface="Arial"/>
              <a:cs typeface="Arial"/>
            </a:endParaRPr>
          </a:p>
        </p:txBody>
      </p:sp>
    </p:spTree>
    <p:extLst>
      <p:ext uri="{BB962C8B-B14F-4D97-AF65-F5344CB8AC3E}">
        <p14:creationId xmlns:p14="http://schemas.microsoft.com/office/powerpoint/2010/main" val="37421535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7920880" cy="830997"/>
          </a:xfrm>
          <a:prstGeom prst="rect">
            <a:avLst/>
          </a:prstGeom>
        </p:spPr>
        <p:txBody>
          <a:bodyPr wrap="square">
            <a:spAutoFit/>
          </a:bodyPr>
          <a:lstStyle/>
          <a:p>
            <a:r>
              <a:rPr lang="zh-CN" altLang="en-US" sz="2400" b="1" dirty="0">
                <a:latin typeface="隶书" panose="02010509060101010101" pitchFamily="49" charset="-122"/>
                <a:ea typeface="隶书" panose="02010509060101010101" pitchFamily="49" charset="-122"/>
              </a:rPr>
              <a:t>传统上 </a:t>
            </a:r>
            <a:r>
              <a:rPr lang="zh-CN" altLang="en-US" sz="2400" b="1" dirty="0" smtClean="0">
                <a:latin typeface="隶书" panose="02010509060101010101" pitchFamily="49" charset="-122"/>
                <a:ea typeface="隶书" panose="02010509060101010101" pitchFamily="49" charset="-122"/>
              </a:rPr>
              <a:t>，按照 </a:t>
            </a:r>
            <a:r>
              <a:rPr lang="en-US" altLang="zh-CN" sz="2400" b="1" dirty="0" smtClean="0">
                <a:latin typeface="隶书" panose="02010509060101010101" pitchFamily="49" charset="-122"/>
                <a:ea typeface="隶书" panose="02010509060101010101" pitchFamily="49" charset="-122"/>
              </a:rPr>
              <a:t>HLA </a:t>
            </a:r>
            <a:r>
              <a:rPr lang="zh-CN" altLang="en-US" sz="2400" b="1" dirty="0" smtClean="0">
                <a:latin typeface="隶书" panose="02010509060101010101" pitchFamily="49" charset="-122"/>
                <a:ea typeface="隶书" panose="02010509060101010101" pitchFamily="49" charset="-122"/>
              </a:rPr>
              <a:t>基因座的定位</a:t>
            </a:r>
            <a:r>
              <a:rPr lang="zh-CN" altLang="en-US" sz="2400" b="1" dirty="0">
                <a:latin typeface="隶书" panose="02010509060101010101" pitchFamily="49" charset="-122"/>
                <a:ea typeface="隶书" panose="02010509060101010101" pitchFamily="49" charset="-122"/>
              </a:rPr>
              <a:t>和特点 </a:t>
            </a:r>
            <a:r>
              <a:rPr lang="zh-CN" altLang="en-US" sz="2400" b="1" dirty="0" smtClean="0">
                <a:latin typeface="隶书" panose="02010509060101010101" pitchFamily="49" charset="-122"/>
                <a:ea typeface="隶书" panose="02010509060101010101" pitchFamily="49" charset="-122"/>
              </a:rPr>
              <a:t>，</a:t>
            </a:r>
          </a:p>
          <a:p>
            <a:r>
              <a:rPr lang="zh-CN" altLang="en-US" sz="2400" b="1" dirty="0" smtClean="0">
                <a:latin typeface="隶书" panose="02010509060101010101" pitchFamily="49" charset="-122"/>
                <a:ea typeface="隶书" panose="02010509060101010101" pitchFamily="49" charset="-122"/>
              </a:rPr>
              <a:t>可将其分为 </a:t>
            </a:r>
            <a:r>
              <a:rPr lang="en-US" altLang="zh-CN" sz="2400" b="1" dirty="0" smtClean="0">
                <a:latin typeface="隶书" panose="02010509060101010101" pitchFamily="49" charset="-122"/>
                <a:ea typeface="隶书" panose="02010509060101010101" pitchFamily="49" charset="-122"/>
              </a:rPr>
              <a:t>Ⅰ </a:t>
            </a:r>
            <a:r>
              <a:rPr lang="zh-CN" altLang="en-US" sz="2400" b="1" dirty="0" smtClean="0">
                <a:latin typeface="隶书" panose="02010509060101010101" pitchFamily="49" charset="-122"/>
                <a:ea typeface="隶书" panose="02010509060101010101" pitchFamily="49" charset="-122"/>
              </a:rPr>
              <a:t>类 、</a:t>
            </a:r>
            <a:r>
              <a:rPr lang="en-US" altLang="zh-CN" sz="2400" b="1" dirty="0">
                <a:latin typeface="隶书" panose="02010509060101010101" pitchFamily="49" charset="-122"/>
                <a:ea typeface="隶书" panose="02010509060101010101" pitchFamily="49" charset="-122"/>
              </a:rPr>
              <a:t>Ⅱ </a:t>
            </a:r>
            <a:r>
              <a:rPr lang="zh-CN" altLang="en-US" sz="2400" b="1" dirty="0" smtClean="0">
                <a:latin typeface="隶书" panose="02010509060101010101" pitchFamily="49" charset="-122"/>
                <a:ea typeface="隶书" panose="02010509060101010101" pitchFamily="49" charset="-122"/>
              </a:rPr>
              <a:t>类</a:t>
            </a:r>
            <a:r>
              <a:rPr lang="zh-CN" altLang="en-US" sz="2400" b="1" dirty="0">
                <a:latin typeface="隶书" panose="02010509060101010101" pitchFamily="49" charset="-122"/>
                <a:ea typeface="隶书" panose="02010509060101010101" pitchFamily="49" charset="-122"/>
              </a:rPr>
              <a:t>和 </a:t>
            </a:r>
            <a:r>
              <a:rPr lang="en-US" altLang="zh-CN" sz="2400" b="1" dirty="0" smtClean="0">
                <a:latin typeface="隶书" panose="02010509060101010101" pitchFamily="49" charset="-122"/>
                <a:ea typeface="隶书" panose="02010509060101010101" pitchFamily="49" charset="-122"/>
              </a:rPr>
              <a:t>Ⅲ </a:t>
            </a:r>
            <a:r>
              <a:rPr lang="zh-CN" altLang="en-US" sz="2400" b="1" dirty="0" smtClean="0">
                <a:latin typeface="隶书" panose="02010509060101010101" pitchFamily="49" charset="-122"/>
                <a:ea typeface="隶书" panose="02010509060101010101" pitchFamily="49" charset="-122"/>
              </a:rPr>
              <a:t>类基因区 。（图 </a:t>
            </a:r>
            <a:r>
              <a:rPr lang="en-US" altLang="zh-CN" sz="2400" b="1" dirty="0" smtClean="0">
                <a:latin typeface="隶书" panose="02010509060101010101" pitchFamily="49" charset="-122"/>
                <a:ea typeface="隶书" panose="02010509060101010101" pitchFamily="49" charset="-122"/>
              </a:rPr>
              <a:t>7-1</a:t>
            </a:r>
            <a:r>
              <a:rPr lang="zh-CN" altLang="en-US" sz="2400" b="1" dirty="0" smtClean="0">
                <a:latin typeface="隶书" panose="02010509060101010101" pitchFamily="49" charset="-122"/>
                <a:ea typeface="隶书" panose="02010509060101010101" pitchFamily="49" charset="-122"/>
              </a:rPr>
              <a:t>）</a:t>
            </a:r>
            <a:endParaRPr lang="zh-CN" altLang="en-US" sz="2400" b="1" dirty="0">
              <a:latin typeface="隶书" panose="02010509060101010101" pitchFamily="49" charset="-122"/>
              <a:ea typeface="隶书" panose="020105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4825"/>
            <a:ext cx="8804187" cy="280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144095"/>
            <a:ext cx="84772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30475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8219"/>
            <a:ext cx="8402803" cy="1569660"/>
          </a:xfrm>
          <a:prstGeom prst="rect">
            <a:avLst/>
          </a:prstGeom>
        </p:spPr>
        <p:txBody>
          <a:bodyPr wrap="square">
            <a:spAutoFit/>
          </a:bodyPr>
          <a:lstStyle/>
          <a:p>
            <a:r>
              <a:rPr lang="en-US" altLang="zh-CN" sz="2400" b="1" dirty="0" smtClean="0">
                <a:solidFill>
                  <a:schemeClr val="tx2"/>
                </a:solidFill>
                <a:latin typeface="Arial"/>
                <a:ea typeface="隶书" panose="02010509060101010101" pitchFamily="49" charset="-122"/>
                <a:cs typeface="Arial"/>
              </a:rPr>
              <a:t>1.</a:t>
            </a:r>
            <a:r>
              <a:rPr lang="en-US" altLang="zh-CN" sz="2400" b="1" dirty="0" smtClean="0">
                <a:solidFill>
                  <a:schemeClr val="tx2"/>
                </a:solidFill>
                <a:latin typeface="Arial"/>
                <a:ea typeface="隶书" panose="02010509060101010101" pitchFamily="49" charset="-122"/>
                <a:cs typeface="Arial"/>
              </a:rPr>
              <a:t>HLA I</a:t>
            </a:r>
            <a:r>
              <a:rPr lang="zh-CN" altLang="en-US" sz="2400" b="1" dirty="0" smtClean="0">
                <a:solidFill>
                  <a:schemeClr val="tx2"/>
                </a:solidFill>
                <a:latin typeface="Arial"/>
                <a:ea typeface="隶书" panose="02010509060101010101" pitchFamily="49" charset="-122"/>
                <a:cs typeface="Arial"/>
              </a:rPr>
              <a:t>类</a:t>
            </a:r>
            <a:r>
              <a:rPr lang="zh-CN" altLang="en-US" sz="2400" b="1" dirty="0">
                <a:solidFill>
                  <a:schemeClr val="tx2"/>
                </a:solidFill>
                <a:latin typeface="Arial"/>
                <a:ea typeface="隶书" panose="02010509060101010101" pitchFamily="49" charset="-122"/>
                <a:cs typeface="Arial"/>
              </a:rPr>
              <a:t>基因 </a:t>
            </a:r>
            <a:endParaRPr lang="en-US" altLang="zh-CN" sz="2400" b="1" dirty="0">
              <a:solidFill>
                <a:schemeClr val="tx2"/>
              </a:solidFill>
              <a:latin typeface="Arial"/>
              <a:ea typeface="隶书" panose="02010509060101010101" pitchFamily="49" charset="-122"/>
              <a:cs typeface="Arial"/>
            </a:endParaRPr>
          </a:p>
          <a:p>
            <a:endParaRPr lang="en-US" altLang="zh-CN" sz="2400" b="1" dirty="0" smtClean="0">
              <a:latin typeface="Arial"/>
              <a:ea typeface="隶书" panose="02010509060101010101" pitchFamily="49" charset="-122"/>
              <a:cs typeface="Arial"/>
            </a:endParaRPr>
          </a:p>
          <a:p>
            <a:r>
              <a:rPr lang="en-US" altLang="zh-CN" sz="2400" b="1" dirty="0" smtClean="0">
                <a:latin typeface="Arial"/>
                <a:cs typeface="Arial"/>
              </a:rPr>
              <a:t>HLA </a:t>
            </a:r>
            <a:r>
              <a:rPr lang="en-US" altLang="zh-CN" sz="2400" b="1" dirty="0">
                <a:latin typeface="Arial"/>
                <a:cs typeface="Arial"/>
              </a:rPr>
              <a:t>Ⅰ </a:t>
            </a:r>
            <a:r>
              <a:rPr lang="zh-CN" altLang="en-US" sz="2400" b="1" dirty="0">
                <a:latin typeface="Arial"/>
                <a:cs typeface="Arial"/>
              </a:rPr>
              <a:t>类基因根据其编码产物及功能不同 ，可分为经典和非经典</a:t>
            </a:r>
            <a:r>
              <a:rPr lang="en-US" altLang="zh-CN" sz="2400" b="1" dirty="0">
                <a:latin typeface="Arial"/>
                <a:cs typeface="Arial"/>
              </a:rPr>
              <a:t>HLA Ⅰ </a:t>
            </a:r>
            <a:r>
              <a:rPr lang="zh-CN" altLang="en-US" sz="2400" b="1" dirty="0">
                <a:latin typeface="Arial"/>
                <a:cs typeface="Arial"/>
              </a:rPr>
              <a:t>类基因 </a:t>
            </a:r>
            <a:r>
              <a:rPr lang="en-US" altLang="zh-CN" sz="2400" b="1" dirty="0" smtClean="0">
                <a:latin typeface="Arial"/>
                <a:cs typeface="Arial"/>
              </a:rPr>
              <a:t>:</a:t>
            </a:r>
            <a:endParaRPr lang="zh-CN" altLang="en-US" sz="2400" b="1" dirty="0">
              <a:latin typeface="Arial"/>
              <a:cs typeface="Arial"/>
            </a:endParaRPr>
          </a:p>
        </p:txBody>
      </p:sp>
      <p:sp>
        <p:nvSpPr>
          <p:cNvPr id="6" name="矩形 5"/>
          <p:cNvSpPr/>
          <p:nvPr/>
        </p:nvSpPr>
        <p:spPr>
          <a:xfrm>
            <a:off x="539552" y="1512079"/>
            <a:ext cx="7488832" cy="1015663"/>
          </a:xfrm>
          <a:prstGeom prst="rect">
            <a:avLst/>
          </a:prstGeom>
        </p:spPr>
        <p:txBody>
          <a:bodyPr wrap="square">
            <a:spAutoFit/>
          </a:bodyPr>
          <a:lstStyle/>
          <a:p>
            <a:pPr algn="just">
              <a:spcAft>
                <a:spcPts val="0"/>
              </a:spcAft>
            </a:pPr>
            <a:r>
              <a:rPr lang="zh-CN" altLang="zh-CN" sz="2000" b="1" kern="100" dirty="0" smtClean="0">
                <a:latin typeface="Arial"/>
                <a:cs typeface="Arial"/>
              </a:rPr>
              <a:t>（</a:t>
            </a:r>
            <a:r>
              <a:rPr lang="en-US" altLang="zh-CN" sz="2000" b="1" kern="100" dirty="0" smtClean="0">
                <a:latin typeface="Arial"/>
                <a:cs typeface="Arial"/>
              </a:rPr>
              <a:t>1</a:t>
            </a:r>
            <a:r>
              <a:rPr lang="zh-CN" altLang="zh-CN" sz="2000" b="1" kern="100" dirty="0" smtClean="0">
                <a:latin typeface="Arial"/>
                <a:cs typeface="Arial"/>
              </a:rPr>
              <a:t>） </a:t>
            </a:r>
            <a:r>
              <a:rPr lang="zh-CN" altLang="zh-CN" sz="2000" b="1" kern="100" dirty="0">
                <a:latin typeface="Arial"/>
                <a:cs typeface="Arial"/>
              </a:rPr>
              <a:t>经典 </a:t>
            </a:r>
            <a:r>
              <a:rPr lang="en-US" altLang="zh-CN" sz="2000" b="1" kern="100" dirty="0">
                <a:latin typeface="Arial"/>
                <a:cs typeface="Arial"/>
              </a:rPr>
              <a:t>HLA</a:t>
            </a:r>
            <a:r>
              <a:rPr lang="zh-CN" altLang="zh-CN" sz="2000" b="1" kern="100" dirty="0">
                <a:latin typeface="Arial"/>
                <a:cs typeface="Arial"/>
              </a:rPr>
              <a:t>Ⅰ类基因 ：又称</a:t>
            </a:r>
            <a:r>
              <a:rPr lang="en-US" altLang="zh-CN" sz="2000" b="1" kern="100" dirty="0">
                <a:latin typeface="Arial"/>
                <a:cs typeface="Arial"/>
              </a:rPr>
              <a:t>HLA</a:t>
            </a:r>
            <a:r>
              <a:rPr lang="zh-CN" altLang="zh-CN" sz="2000" b="1" kern="100" dirty="0">
                <a:latin typeface="Arial"/>
                <a:cs typeface="Arial"/>
              </a:rPr>
              <a:t>Ⅰ</a:t>
            </a:r>
            <a:r>
              <a:rPr lang="en-US" altLang="zh-CN" sz="2000" b="1" kern="100" dirty="0">
                <a:latin typeface="Arial"/>
                <a:cs typeface="Arial"/>
              </a:rPr>
              <a:t>a </a:t>
            </a:r>
            <a:r>
              <a:rPr lang="zh-CN" altLang="zh-CN" sz="2000" b="1" kern="100" dirty="0">
                <a:latin typeface="Arial"/>
                <a:cs typeface="Arial"/>
              </a:rPr>
              <a:t>，包括</a:t>
            </a:r>
            <a:r>
              <a:rPr lang="en-US" altLang="zh-CN" sz="2000" b="1" kern="100" dirty="0">
                <a:latin typeface="Arial"/>
                <a:cs typeface="Arial"/>
              </a:rPr>
              <a:t>HLA</a:t>
            </a:r>
            <a:r>
              <a:rPr lang="zh-CN" altLang="zh-CN" sz="2000" b="1" kern="100" dirty="0">
                <a:latin typeface="Arial"/>
                <a:cs typeface="Arial"/>
              </a:rPr>
              <a:t>‐</a:t>
            </a:r>
            <a:r>
              <a:rPr lang="en-US" altLang="zh-CN" sz="2000" b="1" kern="100" dirty="0">
                <a:latin typeface="Arial"/>
                <a:cs typeface="Arial"/>
              </a:rPr>
              <a:t>A </a:t>
            </a:r>
            <a:r>
              <a:rPr lang="zh-CN" altLang="zh-CN" sz="2000" b="1" kern="100" dirty="0">
                <a:latin typeface="Arial"/>
                <a:cs typeface="Arial"/>
              </a:rPr>
              <a:t>、</a:t>
            </a:r>
            <a:r>
              <a:rPr lang="en-US" altLang="zh-CN" sz="2000" b="1" kern="100" dirty="0">
                <a:latin typeface="Arial"/>
                <a:cs typeface="Arial"/>
              </a:rPr>
              <a:t>HLA</a:t>
            </a:r>
            <a:r>
              <a:rPr lang="zh-CN" altLang="zh-CN" sz="2000" b="1" kern="100" dirty="0">
                <a:latin typeface="Arial"/>
                <a:cs typeface="Arial"/>
              </a:rPr>
              <a:t>‐</a:t>
            </a:r>
            <a:r>
              <a:rPr lang="en-US" altLang="zh-CN" sz="2000" b="1" kern="100" dirty="0">
                <a:latin typeface="Arial"/>
                <a:cs typeface="Arial"/>
              </a:rPr>
              <a:t>B </a:t>
            </a:r>
            <a:r>
              <a:rPr lang="zh-CN" altLang="zh-CN" sz="2000" b="1" kern="100" dirty="0">
                <a:latin typeface="Arial"/>
                <a:cs typeface="Arial"/>
              </a:rPr>
              <a:t>和 </a:t>
            </a:r>
            <a:r>
              <a:rPr lang="en-US" altLang="zh-CN" sz="2000" b="1" kern="100" dirty="0">
                <a:latin typeface="Arial"/>
                <a:cs typeface="Arial"/>
              </a:rPr>
              <a:t>HLA</a:t>
            </a:r>
            <a:r>
              <a:rPr lang="zh-CN" altLang="zh-CN" sz="2000" b="1" kern="100" dirty="0">
                <a:latin typeface="Arial"/>
                <a:cs typeface="Arial"/>
              </a:rPr>
              <a:t>‐</a:t>
            </a:r>
            <a:r>
              <a:rPr lang="en-US" altLang="zh-CN" sz="2000" b="1" kern="100" dirty="0">
                <a:latin typeface="Arial"/>
                <a:cs typeface="Arial"/>
              </a:rPr>
              <a:t>C </a:t>
            </a:r>
            <a:r>
              <a:rPr lang="zh-CN" altLang="zh-CN" sz="2000" b="1" kern="100" dirty="0">
                <a:latin typeface="Arial"/>
                <a:cs typeface="Arial"/>
              </a:rPr>
              <a:t>基因</a:t>
            </a:r>
            <a:r>
              <a:rPr lang="zh-CN" altLang="zh-CN" sz="2000" b="1" kern="100" dirty="0" smtClean="0">
                <a:latin typeface="Arial"/>
                <a:cs typeface="Arial"/>
              </a:rPr>
              <a:t>，分别</a:t>
            </a:r>
            <a:r>
              <a:rPr lang="zh-CN" altLang="zh-CN" sz="2000" b="1" kern="100" dirty="0">
                <a:latin typeface="Arial"/>
                <a:cs typeface="Arial"/>
              </a:rPr>
              <a:t>编码</a:t>
            </a:r>
            <a:r>
              <a:rPr lang="en-US" altLang="zh-CN" sz="2000" b="1" kern="100" dirty="0">
                <a:latin typeface="Arial"/>
                <a:cs typeface="Arial"/>
              </a:rPr>
              <a:t>HLA</a:t>
            </a:r>
            <a:r>
              <a:rPr lang="zh-CN" altLang="zh-CN" sz="2000" b="1" kern="100" dirty="0">
                <a:latin typeface="Arial"/>
                <a:cs typeface="Arial"/>
              </a:rPr>
              <a:t>‐</a:t>
            </a:r>
            <a:r>
              <a:rPr lang="en-US" altLang="zh-CN" sz="2000" b="1" kern="100" dirty="0">
                <a:latin typeface="Arial"/>
                <a:cs typeface="Arial"/>
              </a:rPr>
              <a:t>A </a:t>
            </a:r>
            <a:r>
              <a:rPr lang="zh-CN" altLang="zh-CN" sz="2000" b="1" kern="100" dirty="0">
                <a:latin typeface="Arial"/>
                <a:cs typeface="Arial"/>
              </a:rPr>
              <a:t>、‐</a:t>
            </a:r>
            <a:r>
              <a:rPr lang="en-US" altLang="zh-CN" sz="2000" b="1" kern="100" dirty="0">
                <a:latin typeface="Arial"/>
                <a:cs typeface="Arial"/>
              </a:rPr>
              <a:t>B </a:t>
            </a:r>
            <a:r>
              <a:rPr lang="zh-CN" altLang="zh-CN" sz="2000" b="1" kern="100" dirty="0">
                <a:latin typeface="Arial"/>
                <a:cs typeface="Arial"/>
              </a:rPr>
              <a:t>、‐</a:t>
            </a:r>
            <a:r>
              <a:rPr lang="en-US" altLang="zh-CN" sz="2000" b="1" kern="100" dirty="0">
                <a:latin typeface="Arial"/>
                <a:cs typeface="Arial"/>
              </a:rPr>
              <a:t>C </a:t>
            </a:r>
            <a:r>
              <a:rPr lang="zh-CN" altLang="zh-CN" sz="2000" b="1" kern="100" dirty="0">
                <a:latin typeface="Arial"/>
                <a:cs typeface="Arial"/>
              </a:rPr>
              <a:t>分子α链 ，主要参与提呈内源性抗原 。</a:t>
            </a:r>
          </a:p>
        </p:txBody>
      </p:sp>
      <p:sp>
        <p:nvSpPr>
          <p:cNvPr id="7" name="矩形 6"/>
          <p:cNvSpPr/>
          <p:nvPr/>
        </p:nvSpPr>
        <p:spPr>
          <a:xfrm>
            <a:off x="539552" y="2636912"/>
            <a:ext cx="7920880" cy="1323439"/>
          </a:xfrm>
          <a:prstGeom prst="rect">
            <a:avLst/>
          </a:prstGeom>
        </p:spPr>
        <p:txBody>
          <a:bodyPr wrap="square">
            <a:spAutoFit/>
          </a:bodyPr>
          <a:lstStyle/>
          <a:p>
            <a:r>
              <a:rPr lang="zh-CN" altLang="en-US" sz="2000" b="1" dirty="0" smtClean="0">
                <a:latin typeface="Arial"/>
                <a:cs typeface="Arial"/>
              </a:rPr>
              <a:t>（</a:t>
            </a:r>
            <a:r>
              <a:rPr lang="en-US" altLang="zh-CN" sz="2000" b="1" dirty="0" smtClean="0">
                <a:latin typeface="Arial"/>
                <a:cs typeface="Arial"/>
              </a:rPr>
              <a:t>2</a:t>
            </a:r>
            <a:r>
              <a:rPr lang="zh-CN" altLang="en-US" sz="2000" b="1" dirty="0" smtClean="0">
                <a:latin typeface="Arial"/>
                <a:cs typeface="Arial"/>
              </a:rPr>
              <a:t>） </a:t>
            </a:r>
            <a:r>
              <a:rPr lang="zh-CN" altLang="en-US" sz="2000" b="1" dirty="0">
                <a:latin typeface="Arial"/>
                <a:cs typeface="Arial"/>
              </a:rPr>
              <a:t>非经典 </a:t>
            </a:r>
            <a:r>
              <a:rPr lang="en-US" altLang="zh-CN" sz="2000" b="1" dirty="0" err="1">
                <a:latin typeface="Arial"/>
                <a:cs typeface="Arial"/>
              </a:rPr>
              <a:t>HLAⅠ</a:t>
            </a:r>
            <a:r>
              <a:rPr lang="zh-CN" altLang="en-US" sz="2000" b="1" dirty="0">
                <a:latin typeface="Arial"/>
                <a:cs typeface="Arial"/>
              </a:rPr>
              <a:t>类基因 ：又称</a:t>
            </a:r>
            <a:r>
              <a:rPr lang="en-US" altLang="zh-CN" sz="2000" b="1" dirty="0" err="1">
                <a:latin typeface="Arial"/>
                <a:cs typeface="Arial"/>
              </a:rPr>
              <a:t>HLAⅠb</a:t>
            </a:r>
            <a:r>
              <a:rPr lang="en-US" altLang="zh-CN" sz="2000" b="1" dirty="0">
                <a:latin typeface="Arial"/>
                <a:cs typeface="Arial"/>
              </a:rPr>
              <a:t> </a:t>
            </a:r>
            <a:r>
              <a:rPr lang="zh-CN" altLang="en-US" sz="2000" b="1" dirty="0">
                <a:latin typeface="Arial"/>
                <a:cs typeface="Arial"/>
              </a:rPr>
              <a:t>，包括</a:t>
            </a:r>
            <a:r>
              <a:rPr lang="en-US" altLang="zh-CN" sz="2000" b="1" dirty="0">
                <a:latin typeface="Arial"/>
                <a:cs typeface="Arial"/>
              </a:rPr>
              <a:t>HLA‐E </a:t>
            </a:r>
            <a:r>
              <a:rPr lang="zh-CN" altLang="en-US" sz="2000" b="1" dirty="0">
                <a:latin typeface="Arial"/>
                <a:cs typeface="Arial"/>
              </a:rPr>
              <a:t>、</a:t>
            </a:r>
            <a:r>
              <a:rPr lang="en-US" altLang="zh-CN" sz="2000" b="1" dirty="0">
                <a:latin typeface="Arial"/>
                <a:cs typeface="Arial"/>
              </a:rPr>
              <a:t>HLA‐F </a:t>
            </a:r>
            <a:r>
              <a:rPr lang="zh-CN" altLang="en-US" sz="2000" b="1" dirty="0">
                <a:latin typeface="Arial"/>
                <a:cs typeface="Arial"/>
              </a:rPr>
              <a:t>、</a:t>
            </a:r>
            <a:r>
              <a:rPr lang="en-US" altLang="zh-CN" sz="2000" b="1" dirty="0">
                <a:latin typeface="Arial"/>
                <a:cs typeface="Arial"/>
              </a:rPr>
              <a:t>HLA‐G </a:t>
            </a:r>
            <a:r>
              <a:rPr lang="zh-CN" altLang="en-US" sz="2000" b="1" dirty="0">
                <a:latin typeface="Arial"/>
                <a:cs typeface="Arial"/>
              </a:rPr>
              <a:t>等基因，分别编码 </a:t>
            </a:r>
            <a:r>
              <a:rPr lang="en-US" altLang="zh-CN" sz="2000" b="1" dirty="0">
                <a:latin typeface="Arial"/>
                <a:cs typeface="Arial"/>
              </a:rPr>
              <a:t>HLA‐E </a:t>
            </a:r>
            <a:r>
              <a:rPr lang="zh-CN" altLang="en-US" sz="2000" b="1" dirty="0">
                <a:latin typeface="Arial"/>
                <a:cs typeface="Arial"/>
              </a:rPr>
              <a:t>、</a:t>
            </a:r>
            <a:r>
              <a:rPr lang="en-US" altLang="zh-CN" sz="2000" b="1" dirty="0">
                <a:latin typeface="Arial"/>
                <a:cs typeface="Arial"/>
              </a:rPr>
              <a:t>HLA‐F </a:t>
            </a:r>
            <a:r>
              <a:rPr lang="zh-CN" altLang="en-US" sz="2000" b="1" dirty="0">
                <a:latin typeface="Arial"/>
                <a:cs typeface="Arial"/>
              </a:rPr>
              <a:t>和 </a:t>
            </a:r>
            <a:r>
              <a:rPr lang="en-US" altLang="zh-CN" sz="2000" b="1" dirty="0">
                <a:latin typeface="Arial"/>
                <a:cs typeface="Arial"/>
              </a:rPr>
              <a:t>HLA‐G </a:t>
            </a:r>
            <a:r>
              <a:rPr lang="zh-CN" altLang="en-US" sz="2000" b="1" dirty="0">
                <a:latin typeface="Arial"/>
                <a:cs typeface="Arial"/>
              </a:rPr>
              <a:t>分子等 ，与免疫调控相关。</a:t>
            </a:r>
          </a:p>
          <a:p>
            <a:endParaRPr lang="zh-CN" altLang="en-US" sz="2000" b="1" dirty="0">
              <a:latin typeface="Arial"/>
              <a:ea typeface="隶书" panose="02010509060101010101" pitchFamily="49" charset="-122"/>
              <a:cs typeface="Arial"/>
            </a:endParaRPr>
          </a:p>
        </p:txBody>
      </p:sp>
      <p:sp>
        <p:nvSpPr>
          <p:cNvPr id="8" name="矩形 7"/>
          <p:cNvSpPr/>
          <p:nvPr/>
        </p:nvSpPr>
        <p:spPr>
          <a:xfrm>
            <a:off x="323528" y="4005064"/>
            <a:ext cx="8424936" cy="2585323"/>
          </a:xfrm>
          <a:prstGeom prst="rect">
            <a:avLst/>
          </a:prstGeom>
        </p:spPr>
        <p:txBody>
          <a:bodyPr wrap="square">
            <a:spAutoFit/>
          </a:bodyPr>
          <a:lstStyle/>
          <a:p>
            <a:r>
              <a:rPr lang="en-US" altLang="zh-CN" sz="2400" b="1" dirty="0">
                <a:solidFill>
                  <a:schemeClr val="tx2"/>
                </a:solidFill>
                <a:latin typeface="Arial"/>
                <a:ea typeface="隶书" panose="02010509060101010101" pitchFamily="49" charset="-122"/>
                <a:cs typeface="Arial"/>
              </a:rPr>
              <a:t>2.</a:t>
            </a:r>
            <a:r>
              <a:rPr lang="en-US" altLang="zh-CN" sz="2400" b="1" dirty="0" smtClean="0">
                <a:solidFill>
                  <a:schemeClr val="tx2"/>
                </a:solidFill>
                <a:latin typeface="Arial"/>
                <a:ea typeface="隶书" panose="02010509060101010101" pitchFamily="49" charset="-122"/>
                <a:cs typeface="Arial"/>
              </a:rPr>
              <a:t>HLA </a:t>
            </a:r>
            <a:r>
              <a:rPr lang="zh-CN" altLang="zh-CN" sz="2400" b="1" dirty="0" smtClean="0">
                <a:solidFill>
                  <a:schemeClr val="tx2"/>
                </a:solidFill>
                <a:latin typeface="Arial"/>
                <a:ea typeface="隶书" panose="02010509060101010101" pitchFamily="49" charset="-122"/>
                <a:cs typeface="Arial"/>
              </a:rPr>
              <a:t>Ⅱ</a:t>
            </a:r>
            <a:r>
              <a:rPr lang="zh-CN" altLang="zh-CN" sz="2400" b="1" dirty="0">
                <a:solidFill>
                  <a:schemeClr val="tx2"/>
                </a:solidFill>
                <a:latin typeface="Arial"/>
                <a:ea typeface="隶书" panose="02010509060101010101" pitchFamily="49" charset="-122"/>
                <a:cs typeface="Arial"/>
              </a:rPr>
              <a:t>类</a:t>
            </a:r>
            <a:r>
              <a:rPr lang="zh-CN" altLang="zh-CN" sz="2400" b="1" dirty="0" smtClean="0">
                <a:solidFill>
                  <a:schemeClr val="tx2"/>
                </a:solidFill>
                <a:latin typeface="Arial"/>
                <a:ea typeface="隶书" panose="02010509060101010101" pitchFamily="49" charset="-122"/>
                <a:cs typeface="Arial"/>
              </a:rPr>
              <a:t>基因</a:t>
            </a:r>
            <a:endParaRPr lang="en-US" altLang="zh-CN" sz="2400" b="1" dirty="0">
              <a:solidFill>
                <a:schemeClr val="tx2"/>
              </a:solidFill>
              <a:latin typeface="Arial"/>
              <a:ea typeface="隶书" panose="02010509060101010101" pitchFamily="49" charset="-122"/>
              <a:cs typeface="Arial"/>
            </a:endParaRPr>
          </a:p>
          <a:p>
            <a:endParaRPr lang="en-US" altLang="zh-CN" b="1" dirty="0">
              <a:latin typeface="Arial"/>
              <a:cs typeface="Arial"/>
            </a:endParaRPr>
          </a:p>
          <a:p>
            <a:r>
              <a:rPr lang="en-US" altLang="zh-CN" sz="2000" b="1" dirty="0" smtClean="0">
                <a:latin typeface="Arial"/>
                <a:cs typeface="Arial"/>
              </a:rPr>
              <a:t>HLA</a:t>
            </a:r>
            <a:r>
              <a:rPr lang="zh-CN" altLang="zh-CN" sz="2000" b="1" dirty="0">
                <a:latin typeface="Arial"/>
                <a:cs typeface="Arial"/>
              </a:rPr>
              <a:t>Ⅱ类基因包括经典Ⅱ类基因及抗原加工相关基因。</a:t>
            </a:r>
          </a:p>
          <a:p>
            <a:pPr lvl="0"/>
            <a:endParaRPr lang="en-US" altLang="zh-CN" sz="2000" b="1" dirty="0" smtClean="0">
              <a:latin typeface="Arial"/>
              <a:cs typeface="Arial"/>
            </a:endParaRPr>
          </a:p>
          <a:p>
            <a:pPr lvl="0"/>
            <a:r>
              <a:rPr lang="zh-CN" altLang="en-US" sz="2000" b="1" dirty="0" smtClean="0">
                <a:latin typeface="Arial"/>
                <a:cs typeface="Arial"/>
              </a:rPr>
              <a:t>（</a:t>
            </a:r>
            <a:r>
              <a:rPr lang="en-US" altLang="zh-CN" sz="2000" b="1" dirty="0">
                <a:latin typeface="Arial"/>
                <a:cs typeface="Arial"/>
              </a:rPr>
              <a:t>1</a:t>
            </a:r>
            <a:r>
              <a:rPr lang="zh-CN" altLang="en-US" sz="2000" b="1" dirty="0" smtClean="0">
                <a:latin typeface="Arial"/>
                <a:cs typeface="Arial"/>
              </a:rPr>
              <a:t>）</a:t>
            </a:r>
            <a:r>
              <a:rPr lang="zh-CN" altLang="zh-CN" sz="2000" b="1" dirty="0" smtClean="0">
                <a:latin typeface="Arial"/>
                <a:cs typeface="Arial"/>
              </a:rPr>
              <a:t>经典</a:t>
            </a:r>
            <a:r>
              <a:rPr lang="en-US" altLang="zh-CN" sz="2000" b="1" dirty="0">
                <a:latin typeface="Arial"/>
                <a:cs typeface="Arial"/>
              </a:rPr>
              <a:t>HLA</a:t>
            </a:r>
            <a:r>
              <a:rPr lang="zh-CN" altLang="zh-CN" sz="2000" b="1" dirty="0">
                <a:latin typeface="Arial"/>
                <a:cs typeface="Arial"/>
              </a:rPr>
              <a:t>Ⅱ类基因 ：包括 </a:t>
            </a:r>
            <a:r>
              <a:rPr lang="en-US" altLang="zh-CN" sz="2000" b="1" dirty="0">
                <a:latin typeface="Arial"/>
                <a:cs typeface="Arial"/>
              </a:rPr>
              <a:t>HLA</a:t>
            </a:r>
            <a:r>
              <a:rPr lang="zh-CN" altLang="zh-CN" sz="2000" b="1" dirty="0">
                <a:latin typeface="Arial"/>
                <a:cs typeface="Arial"/>
              </a:rPr>
              <a:t>‐</a:t>
            </a:r>
            <a:r>
              <a:rPr lang="en-US" altLang="zh-CN" sz="2000" b="1" dirty="0">
                <a:latin typeface="Arial"/>
                <a:cs typeface="Arial"/>
              </a:rPr>
              <a:t>DP </a:t>
            </a:r>
            <a:r>
              <a:rPr lang="zh-CN" altLang="zh-CN" sz="2000" b="1" dirty="0">
                <a:latin typeface="Arial"/>
                <a:cs typeface="Arial"/>
              </a:rPr>
              <a:t>、</a:t>
            </a:r>
            <a:r>
              <a:rPr lang="en-US" altLang="zh-CN" sz="2000" b="1" dirty="0">
                <a:latin typeface="Arial"/>
                <a:cs typeface="Arial"/>
              </a:rPr>
              <a:t>HLA</a:t>
            </a:r>
            <a:r>
              <a:rPr lang="zh-CN" altLang="zh-CN" sz="2000" b="1" dirty="0">
                <a:latin typeface="Arial"/>
                <a:cs typeface="Arial"/>
              </a:rPr>
              <a:t>‐</a:t>
            </a:r>
            <a:r>
              <a:rPr lang="en-US" altLang="zh-CN" sz="2000" b="1" dirty="0">
                <a:latin typeface="Arial"/>
                <a:cs typeface="Arial"/>
              </a:rPr>
              <a:t>DQ </a:t>
            </a:r>
            <a:r>
              <a:rPr lang="zh-CN" altLang="zh-CN" sz="2000" b="1" dirty="0">
                <a:latin typeface="Arial"/>
                <a:cs typeface="Arial"/>
              </a:rPr>
              <a:t>和 </a:t>
            </a:r>
            <a:r>
              <a:rPr lang="en-US" altLang="zh-CN" sz="2000" b="1" dirty="0">
                <a:latin typeface="Arial"/>
                <a:cs typeface="Arial"/>
              </a:rPr>
              <a:t>HLA</a:t>
            </a:r>
            <a:r>
              <a:rPr lang="zh-CN" altLang="zh-CN" sz="2000" b="1" dirty="0">
                <a:latin typeface="Arial"/>
                <a:cs typeface="Arial"/>
              </a:rPr>
              <a:t>‐</a:t>
            </a:r>
            <a:r>
              <a:rPr lang="en-US" altLang="zh-CN" sz="2000" b="1" dirty="0">
                <a:latin typeface="Arial"/>
                <a:cs typeface="Arial"/>
              </a:rPr>
              <a:t>DR </a:t>
            </a:r>
            <a:r>
              <a:rPr lang="zh-CN" altLang="zh-CN" sz="2000" b="1" dirty="0">
                <a:latin typeface="Arial"/>
                <a:cs typeface="Arial"/>
              </a:rPr>
              <a:t>三个基因亚区（每一亚区含２个或若干个</a:t>
            </a:r>
            <a:r>
              <a:rPr lang="en-US" altLang="zh-CN" sz="2000" b="1" dirty="0">
                <a:latin typeface="Arial"/>
                <a:cs typeface="Arial"/>
              </a:rPr>
              <a:t>A </a:t>
            </a:r>
            <a:r>
              <a:rPr lang="zh-CN" altLang="zh-CN" sz="2000" b="1" dirty="0">
                <a:latin typeface="Arial"/>
                <a:cs typeface="Arial"/>
              </a:rPr>
              <a:t>、</a:t>
            </a:r>
            <a:r>
              <a:rPr lang="en-US" altLang="zh-CN" sz="2000" b="1" dirty="0">
                <a:latin typeface="Arial"/>
                <a:cs typeface="Arial"/>
              </a:rPr>
              <a:t>B </a:t>
            </a:r>
            <a:r>
              <a:rPr lang="zh-CN" altLang="zh-CN" sz="2000" b="1" dirty="0">
                <a:latin typeface="Arial"/>
                <a:cs typeface="Arial"/>
              </a:rPr>
              <a:t>基因座），分别编码 </a:t>
            </a:r>
            <a:r>
              <a:rPr lang="en-US" altLang="zh-CN" sz="2000" b="1" dirty="0">
                <a:latin typeface="Arial"/>
                <a:cs typeface="Arial"/>
              </a:rPr>
              <a:t>HLA</a:t>
            </a:r>
            <a:r>
              <a:rPr lang="zh-CN" altLang="zh-CN" sz="2000" b="1" dirty="0">
                <a:latin typeface="Arial"/>
                <a:cs typeface="Arial"/>
              </a:rPr>
              <a:t>‐</a:t>
            </a:r>
            <a:r>
              <a:rPr lang="en-US" altLang="zh-CN" sz="2000" b="1" dirty="0">
                <a:latin typeface="Arial"/>
                <a:cs typeface="Arial"/>
              </a:rPr>
              <a:t>DP </a:t>
            </a:r>
            <a:r>
              <a:rPr lang="zh-CN" altLang="zh-CN" sz="2000" b="1" dirty="0">
                <a:latin typeface="Arial"/>
                <a:cs typeface="Arial"/>
              </a:rPr>
              <a:t>、‐</a:t>
            </a:r>
            <a:r>
              <a:rPr lang="en-US" altLang="zh-CN" sz="2000" b="1" dirty="0">
                <a:latin typeface="Arial"/>
                <a:cs typeface="Arial"/>
              </a:rPr>
              <a:t>DQ </a:t>
            </a:r>
            <a:r>
              <a:rPr lang="zh-CN" altLang="zh-CN" sz="2000" b="1" dirty="0">
                <a:latin typeface="Arial"/>
                <a:cs typeface="Arial"/>
              </a:rPr>
              <a:t>和‐</a:t>
            </a:r>
            <a:r>
              <a:rPr lang="en-US" altLang="zh-CN" sz="2000" b="1" dirty="0">
                <a:latin typeface="Arial"/>
                <a:cs typeface="Arial"/>
              </a:rPr>
              <a:t>DR </a:t>
            </a:r>
            <a:r>
              <a:rPr lang="zh-CN" altLang="zh-CN" sz="2000" b="1" dirty="0">
                <a:latin typeface="Arial"/>
                <a:cs typeface="Arial"/>
              </a:rPr>
              <a:t>分子αβ链，其功能类似于经典</a:t>
            </a:r>
            <a:r>
              <a:rPr lang="en-US" altLang="zh-CN" sz="2000" b="1" dirty="0">
                <a:latin typeface="Arial"/>
                <a:cs typeface="Arial"/>
              </a:rPr>
              <a:t>HLA</a:t>
            </a:r>
            <a:r>
              <a:rPr lang="zh-CN" altLang="zh-CN" sz="2000" b="1" dirty="0">
                <a:latin typeface="Arial"/>
                <a:cs typeface="Arial"/>
              </a:rPr>
              <a:t>Ⅰ类分子 ，主要参与提呈外源性抗原和免疫调控。</a:t>
            </a:r>
          </a:p>
        </p:txBody>
      </p:sp>
    </p:spTree>
    <p:extLst>
      <p:ext uri="{BB962C8B-B14F-4D97-AF65-F5344CB8AC3E}">
        <p14:creationId xmlns:p14="http://schemas.microsoft.com/office/powerpoint/2010/main" val="7445288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7848872" cy="6001642"/>
          </a:xfrm>
          <a:prstGeom prst="rect">
            <a:avLst/>
          </a:prstGeom>
        </p:spPr>
        <p:txBody>
          <a:bodyPr wrap="square">
            <a:spAutoFit/>
          </a:bodyPr>
          <a:lstStyle/>
          <a:p>
            <a:pPr lvl="0"/>
            <a:r>
              <a:rPr lang="zh-CN" altLang="en-US" sz="2400" b="1" dirty="0" smtClean="0">
                <a:latin typeface="Arial"/>
                <a:ea typeface="宋体" panose="02010600030101010101" pitchFamily="2" charset="-122"/>
                <a:cs typeface="Arial"/>
              </a:rPr>
              <a:t>（</a:t>
            </a:r>
            <a:r>
              <a:rPr lang="en-US" altLang="zh-CN" sz="2400" b="1" dirty="0" smtClean="0">
                <a:latin typeface="Arial"/>
                <a:ea typeface="宋体" panose="02010600030101010101" pitchFamily="2" charset="-122"/>
                <a:cs typeface="Arial"/>
              </a:rPr>
              <a:t>2</a:t>
            </a:r>
            <a:r>
              <a:rPr lang="zh-CN" altLang="en-US" sz="2400" b="1" dirty="0" smtClean="0">
                <a:latin typeface="Arial"/>
                <a:ea typeface="宋体" panose="02010600030101010101" pitchFamily="2" charset="-122"/>
                <a:cs typeface="Arial"/>
              </a:rPr>
              <a:t>）</a:t>
            </a:r>
            <a:r>
              <a:rPr lang="zh-CN" altLang="zh-CN" sz="2400" b="1" dirty="0" smtClean="0">
                <a:latin typeface="Arial"/>
                <a:ea typeface="宋体" panose="02010600030101010101" pitchFamily="2" charset="-122"/>
                <a:cs typeface="Arial"/>
              </a:rPr>
              <a:t>抗原加工</a:t>
            </a:r>
            <a:r>
              <a:rPr lang="zh-CN" altLang="zh-CN" sz="2400" b="1" dirty="0">
                <a:latin typeface="Arial"/>
                <a:ea typeface="宋体" panose="02010600030101010101" pitchFamily="2" charset="-122"/>
                <a:cs typeface="Arial"/>
              </a:rPr>
              <a:t>相关基因 ：其编码产物参与蛋白质抗原加工、提呈，包括如下基因 </a:t>
            </a:r>
            <a:r>
              <a:rPr lang="zh-CN" altLang="zh-CN" sz="2400" b="1" dirty="0" smtClean="0">
                <a:latin typeface="Arial"/>
                <a:ea typeface="宋体" panose="02010600030101010101" pitchFamily="2" charset="-122"/>
                <a:cs typeface="Arial"/>
              </a:rPr>
              <a:t>：</a:t>
            </a:r>
            <a:endParaRPr lang="en-US" altLang="zh-CN" sz="2400" b="1" dirty="0" smtClean="0">
              <a:latin typeface="Arial"/>
              <a:ea typeface="宋体" panose="02010600030101010101" pitchFamily="2" charset="-122"/>
              <a:cs typeface="Arial"/>
            </a:endParaRPr>
          </a:p>
          <a:p>
            <a:pPr lvl="0"/>
            <a:endParaRPr lang="en-US" altLang="zh-CN" sz="2400" b="1" dirty="0" smtClean="0">
              <a:latin typeface="Arial"/>
              <a:ea typeface="宋体" panose="02010600030101010101" pitchFamily="2" charset="-122"/>
              <a:cs typeface="Arial"/>
            </a:endParaRPr>
          </a:p>
          <a:p>
            <a:pPr lvl="0"/>
            <a:r>
              <a:rPr lang="zh-CN" altLang="zh-CN" sz="2400" b="1" dirty="0" smtClean="0">
                <a:latin typeface="Arial"/>
                <a:ea typeface="宋体" panose="02010600030101010101" pitchFamily="2" charset="-122"/>
                <a:cs typeface="Arial"/>
              </a:rPr>
              <a:t>①</a:t>
            </a:r>
            <a:r>
              <a:rPr lang="zh-CN" altLang="zh-CN" sz="2400" b="1" dirty="0">
                <a:latin typeface="Arial"/>
                <a:ea typeface="宋体" panose="02010600030101010101" pitchFamily="2" charset="-122"/>
                <a:cs typeface="Arial"/>
              </a:rPr>
              <a:t>β型蛋白酶体亚单位（</a:t>
            </a:r>
            <a:r>
              <a:rPr lang="en-US" altLang="zh-CN" sz="2400" b="1" dirty="0">
                <a:latin typeface="Arial"/>
                <a:ea typeface="宋体" panose="02010600030101010101" pitchFamily="2" charset="-122"/>
                <a:cs typeface="Arial"/>
              </a:rPr>
              <a:t>proteasome subunit</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beta type</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PSMB</a:t>
            </a:r>
            <a:r>
              <a:rPr lang="zh-CN" altLang="zh-CN" sz="2400" b="1" dirty="0">
                <a:latin typeface="Arial"/>
                <a:ea typeface="宋体" panose="02010600030101010101" pitchFamily="2" charset="-122"/>
                <a:cs typeface="Arial"/>
              </a:rPr>
              <a:t>）基因，编码 </a:t>
            </a:r>
            <a:r>
              <a:rPr lang="en-US" altLang="zh-CN" sz="2400" b="1" dirty="0">
                <a:latin typeface="Arial"/>
                <a:ea typeface="宋体" panose="02010600030101010101" pitchFamily="2" charset="-122"/>
                <a:cs typeface="Arial"/>
              </a:rPr>
              <a:t>PSMB</a:t>
            </a:r>
            <a:r>
              <a:rPr lang="zh-CN" altLang="zh-CN" sz="2400" b="1" dirty="0">
                <a:latin typeface="Arial"/>
                <a:ea typeface="宋体" panose="02010600030101010101" pitchFamily="2" charset="-122"/>
                <a:cs typeface="Arial"/>
              </a:rPr>
              <a:t>９和</a:t>
            </a:r>
            <a:r>
              <a:rPr lang="en-US" altLang="zh-CN" sz="2400" b="1" dirty="0">
                <a:latin typeface="Arial"/>
                <a:ea typeface="宋体" panose="02010600030101010101" pitchFamily="2" charset="-122"/>
                <a:cs typeface="Arial"/>
              </a:rPr>
              <a:t>PSMB</a:t>
            </a:r>
            <a:r>
              <a:rPr lang="zh-CN" altLang="zh-CN" sz="2400" b="1" dirty="0">
                <a:latin typeface="Arial"/>
                <a:ea typeface="宋体" panose="02010600030101010101" pitchFamily="2" charset="-122"/>
                <a:cs typeface="Arial"/>
              </a:rPr>
              <a:t>８（旧称低分子量多肽基因</a:t>
            </a:r>
            <a:r>
              <a:rPr lang="en-US" altLang="zh-CN" sz="2400" b="1" dirty="0">
                <a:latin typeface="Arial"/>
                <a:ea typeface="宋体" panose="02010600030101010101" pitchFamily="2" charset="-122"/>
                <a:cs typeface="Arial"/>
              </a:rPr>
              <a:t>LMP</a:t>
            </a:r>
            <a:r>
              <a:rPr lang="zh-CN" altLang="zh-CN" sz="2400" b="1" dirty="0">
                <a:latin typeface="Arial"/>
                <a:ea typeface="宋体" panose="02010600030101010101" pitchFamily="2" charset="-122"/>
                <a:cs typeface="Arial"/>
              </a:rPr>
              <a:t>７、</a:t>
            </a:r>
            <a:r>
              <a:rPr lang="en-US" altLang="zh-CN" sz="2400" b="1" dirty="0">
                <a:latin typeface="Arial"/>
                <a:ea typeface="宋体" panose="02010600030101010101" pitchFamily="2" charset="-122"/>
                <a:cs typeface="Arial"/>
              </a:rPr>
              <a:t>LMP</a:t>
            </a:r>
            <a:r>
              <a:rPr lang="zh-CN" altLang="zh-CN" sz="2400" b="1" dirty="0">
                <a:latin typeface="Arial"/>
                <a:ea typeface="宋体" panose="02010600030101010101" pitchFamily="2" charset="-122"/>
                <a:cs typeface="Arial"/>
              </a:rPr>
              <a:t>２）分子，属蛋白酶体成分，参与内源性抗原的加工 </a:t>
            </a:r>
            <a:r>
              <a:rPr lang="zh-CN" altLang="zh-CN" sz="2400" b="1" dirty="0" smtClean="0">
                <a:latin typeface="Arial"/>
                <a:ea typeface="宋体" panose="02010600030101010101" pitchFamily="2" charset="-122"/>
                <a:cs typeface="Arial"/>
              </a:rPr>
              <a:t>；</a:t>
            </a:r>
            <a:endParaRPr lang="en-US" altLang="zh-CN" sz="2400" b="1" dirty="0" smtClean="0">
              <a:latin typeface="Arial"/>
              <a:ea typeface="宋体" panose="02010600030101010101" pitchFamily="2" charset="-122"/>
              <a:cs typeface="Arial"/>
            </a:endParaRPr>
          </a:p>
          <a:p>
            <a:pPr lvl="0"/>
            <a:r>
              <a:rPr lang="zh-CN" altLang="zh-CN" sz="2400" b="1" dirty="0" smtClean="0">
                <a:latin typeface="Arial"/>
                <a:ea typeface="宋体" panose="02010600030101010101" pitchFamily="2" charset="-122"/>
                <a:cs typeface="Arial"/>
              </a:rPr>
              <a:t>② </a:t>
            </a:r>
            <a:r>
              <a:rPr lang="zh-CN" altLang="zh-CN" sz="2400" b="1" dirty="0">
                <a:latin typeface="Arial"/>
                <a:ea typeface="宋体" panose="02010600030101010101" pitchFamily="2" charset="-122"/>
                <a:cs typeface="Arial"/>
              </a:rPr>
              <a:t>抗原加工相关转运体（</a:t>
            </a:r>
            <a:r>
              <a:rPr lang="en-US" altLang="zh-CN" sz="2400" b="1" dirty="0">
                <a:latin typeface="Arial"/>
                <a:ea typeface="宋体" panose="02010600030101010101" pitchFamily="2" charset="-122"/>
                <a:cs typeface="Arial"/>
              </a:rPr>
              <a:t>transporter associated with antigen pro</a:t>
            </a:r>
            <a:r>
              <a:rPr lang="zh-CN" altLang="zh-CN" sz="2400" b="1" dirty="0">
                <a:latin typeface="Arial"/>
                <a:ea typeface="宋体" panose="02010600030101010101" pitchFamily="2" charset="-122"/>
                <a:cs typeface="Arial"/>
              </a:rPr>
              <a:t>‐</a:t>
            </a:r>
            <a:r>
              <a:rPr lang="en-US" altLang="zh-CN" sz="2400" b="1" dirty="0" err="1">
                <a:latin typeface="Arial"/>
                <a:ea typeface="宋体" panose="02010600030101010101" pitchFamily="2" charset="-122"/>
                <a:cs typeface="Arial"/>
              </a:rPr>
              <a:t>cessing</a:t>
            </a:r>
            <a:r>
              <a:rPr lang="en-US" altLang="zh-CN" sz="2400" b="1" dirty="0">
                <a:latin typeface="Arial"/>
                <a:ea typeface="宋体" panose="02010600030101010101" pitchFamily="2" charset="-122"/>
                <a:cs typeface="Arial"/>
              </a:rPr>
              <a:t> </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TAP</a:t>
            </a:r>
            <a:r>
              <a:rPr lang="zh-CN" altLang="zh-CN" sz="2400" b="1" dirty="0">
                <a:latin typeface="Arial"/>
                <a:ea typeface="宋体" panose="02010600030101010101" pitchFamily="2" charset="-122"/>
                <a:cs typeface="Arial"/>
              </a:rPr>
              <a:t>）基因 ，编码</a:t>
            </a:r>
            <a:r>
              <a:rPr lang="en-US" altLang="zh-CN" sz="2400" b="1" dirty="0">
                <a:latin typeface="Arial"/>
                <a:ea typeface="宋体" panose="02010600030101010101" pitchFamily="2" charset="-122"/>
                <a:cs typeface="Arial"/>
              </a:rPr>
              <a:t>TAP</a:t>
            </a:r>
            <a:r>
              <a:rPr lang="zh-CN" altLang="zh-CN" sz="2400" b="1" dirty="0">
                <a:latin typeface="Arial"/>
                <a:ea typeface="宋体" panose="02010600030101010101" pitchFamily="2" charset="-122"/>
                <a:cs typeface="Arial"/>
              </a:rPr>
              <a:t>１和</a:t>
            </a:r>
            <a:r>
              <a:rPr lang="en-US" altLang="zh-CN" sz="2400" b="1" dirty="0">
                <a:latin typeface="Arial"/>
                <a:ea typeface="宋体" panose="02010600030101010101" pitchFamily="2" charset="-122"/>
                <a:cs typeface="Arial"/>
              </a:rPr>
              <a:t>TAP</a:t>
            </a:r>
            <a:r>
              <a:rPr lang="zh-CN" altLang="zh-CN" sz="2400" b="1" dirty="0">
                <a:latin typeface="Arial"/>
                <a:ea typeface="宋体" panose="02010600030101010101" pitchFamily="2" charset="-122"/>
                <a:cs typeface="Arial"/>
              </a:rPr>
              <a:t>２分子，参与内源性抗原加工过程中抗原肽转运</a:t>
            </a:r>
            <a:r>
              <a:rPr lang="zh-CN" altLang="zh-CN" sz="2400" b="1" dirty="0" smtClean="0">
                <a:latin typeface="Arial"/>
                <a:ea typeface="宋体" panose="02010600030101010101" pitchFamily="2" charset="-122"/>
                <a:cs typeface="Arial"/>
              </a:rPr>
              <a:t>；</a:t>
            </a:r>
            <a:endParaRPr lang="en-US" altLang="zh-CN" sz="2400" b="1" dirty="0" smtClean="0">
              <a:latin typeface="Arial"/>
              <a:ea typeface="宋体" panose="02010600030101010101" pitchFamily="2" charset="-122"/>
              <a:cs typeface="Arial"/>
            </a:endParaRPr>
          </a:p>
          <a:p>
            <a:pPr lvl="0"/>
            <a:r>
              <a:rPr lang="zh-CN" altLang="zh-CN" sz="2400" b="1" dirty="0" smtClean="0">
                <a:latin typeface="Arial"/>
                <a:ea typeface="宋体" panose="02010600030101010101" pitchFamily="2" charset="-122"/>
                <a:cs typeface="Arial"/>
              </a:rPr>
              <a:t>③</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DM</a:t>
            </a:r>
            <a:r>
              <a:rPr lang="zh-CN" altLang="zh-CN" sz="2400" b="1" dirty="0">
                <a:latin typeface="Arial"/>
                <a:ea typeface="宋体" panose="02010600030101010101" pitchFamily="2" charset="-122"/>
                <a:cs typeface="Arial"/>
              </a:rPr>
              <a:t>基因，包括</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DMA</a:t>
            </a:r>
            <a:r>
              <a:rPr lang="zh-CN" altLang="zh-CN" sz="2400" b="1" dirty="0">
                <a:latin typeface="Arial"/>
                <a:ea typeface="宋体" panose="02010600030101010101" pitchFamily="2" charset="-122"/>
                <a:cs typeface="Arial"/>
              </a:rPr>
              <a:t>和</a:t>
            </a:r>
            <a:r>
              <a:rPr lang="en-US" altLang="zh-CN" sz="2400" b="1" dirty="0">
                <a:latin typeface="Arial"/>
                <a:ea typeface="宋体" panose="02010600030101010101" pitchFamily="2" charset="-122"/>
                <a:cs typeface="Arial"/>
              </a:rPr>
              <a:t>HLA-DMB</a:t>
            </a:r>
            <a:r>
              <a:rPr lang="zh-CN" altLang="zh-CN" sz="2400" b="1" dirty="0">
                <a:latin typeface="Arial"/>
                <a:ea typeface="宋体" panose="02010600030101010101" pitchFamily="2" charset="-122"/>
                <a:cs typeface="Arial"/>
              </a:rPr>
              <a:t>，分别编码 </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DM </a:t>
            </a:r>
            <a:r>
              <a:rPr lang="zh-CN" altLang="zh-CN" sz="2400" b="1" dirty="0">
                <a:latin typeface="Arial"/>
                <a:ea typeface="宋体" panose="02010600030101010101" pitchFamily="2" charset="-122"/>
                <a:cs typeface="Arial"/>
              </a:rPr>
              <a:t>分子α、β链，参与外源性抗原的加工、提</a:t>
            </a:r>
            <a:r>
              <a:rPr lang="zh-CN" altLang="zh-CN" sz="2400" b="1" dirty="0" smtClean="0">
                <a:latin typeface="Arial"/>
                <a:ea typeface="宋体" panose="02010600030101010101" pitchFamily="2" charset="-122"/>
                <a:cs typeface="Arial"/>
              </a:rPr>
              <a:t>呈；</a:t>
            </a:r>
            <a:r>
              <a:rPr lang="zh-CN" altLang="zh-CN" sz="2400" b="1" dirty="0">
                <a:latin typeface="Arial"/>
                <a:ea typeface="宋体" panose="02010600030101010101" pitchFamily="2" charset="-122"/>
                <a:cs typeface="Arial"/>
              </a:rPr>
              <a:t>④ </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DO</a:t>
            </a:r>
            <a:r>
              <a:rPr lang="zh-CN" altLang="zh-CN" sz="2400" b="1" dirty="0">
                <a:latin typeface="Arial"/>
                <a:ea typeface="宋体" panose="02010600030101010101" pitchFamily="2" charset="-122"/>
                <a:cs typeface="Arial"/>
              </a:rPr>
              <a:t>基因 ，包括</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DOA</a:t>
            </a:r>
            <a:r>
              <a:rPr lang="zh-CN" altLang="zh-CN" sz="2400" b="1" dirty="0">
                <a:latin typeface="Arial"/>
                <a:ea typeface="宋体" panose="02010600030101010101" pitchFamily="2" charset="-122"/>
                <a:cs typeface="Arial"/>
              </a:rPr>
              <a:t>和</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DOB</a:t>
            </a:r>
            <a:r>
              <a:rPr lang="zh-CN" altLang="zh-CN" sz="2400" b="1" dirty="0">
                <a:latin typeface="Arial"/>
                <a:ea typeface="宋体" panose="02010600030101010101" pitchFamily="2" charset="-122"/>
                <a:cs typeface="Arial"/>
              </a:rPr>
              <a:t>，分别编码</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DO</a:t>
            </a:r>
            <a:r>
              <a:rPr lang="zh-CN" altLang="zh-CN" sz="2400" b="1" dirty="0">
                <a:latin typeface="Arial"/>
                <a:ea typeface="宋体" panose="02010600030101010101" pitchFamily="2" charset="-122"/>
                <a:cs typeface="Arial"/>
              </a:rPr>
              <a:t>α、β链，可通过抑制 </a:t>
            </a:r>
            <a:r>
              <a:rPr lang="en-US" altLang="zh-CN" sz="2400" b="1" dirty="0">
                <a:latin typeface="Arial"/>
                <a:ea typeface="宋体" panose="02010600030101010101" pitchFamily="2" charset="-122"/>
                <a:cs typeface="Arial"/>
              </a:rPr>
              <a:t>HLA</a:t>
            </a:r>
            <a:r>
              <a:rPr lang="zh-CN" altLang="zh-CN" sz="2400" b="1" dirty="0">
                <a:latin typeface="Arial"/>
                <a:ea typeface="宋体" panose="02010600030101010101" pitchFamily="2" charset="-122"/>
                <a:cs typeface="Arial"/>
              </a:rPr>
              <a:t>‐</a:t>
            </a:r>
            <a:r>
              <a:rPr lang="en-US" altLang="zh-CN" sz="2400" b="1" dirty="0">
                <a:latin typeface="Arial"/>
                <a:ea typeface="宋体" panose="02010600030101010101" pitchFamily="2" charset="-122"/>
                <a:cs typeface="Arial"/>
              </a:rPr>
              <a:t>DM</a:t>
            </a:r>
            <a:r>
              <a:rPr lang="zh-CN" altLang="zh-CN" sz="2400" b="1" dirty="0">
                <a:latin typeface="Arial"/>
                <a:ea typeface="宋体" panose="02010600030101010101" pitchFamily="2" charset="-122"/>
                <a:cs typeface="Arial"/>
              </a:rPr>
              <a:t>分子功能，</a:t>
            </a:r>
          </a:p>
          <a:p>
            <a:pPr lvl="0"/>
            <a:r>
              <a:rPr lang="zh-CN" altLang="zh-CN" sz="2400" b="1" dirty="0">
                <a:latin typeface="Arial"/>
                <a:ea typeface="宋体" panose="02010600030101010101" pitchFamily="2" charset="-122"/>
                <a:cs typeface="Arial"/>
              </a:rPr>
              <a:t>对外源性抗原加工、提呈发挥负调控作用。</a:t>
            </a:r>
          </a:p>
        </p:txBody>
      </p:sp>
    </p:spTree>
    <p:extLst>
      <p:ext uri="{BB962C8B-B14F-4D97-AF65-F5344CB8AC3E}">
        <p14:creationId xmlns:p14="http://schemas.microsoft.com/office/powerpoint/2010/main" val="2417157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8"/>
          <p:cNvSpPr>
            <a:spLocks noChangeArrowheads="1"/>
          </p:cNvSpPr>
          <p:nvPr/>
        </p:nvSpPr>
        <p:spPr bwMode="auto">
          <a:xfrm>
            <a:off x="611560" y="476672"/>
            <a:ext cx="7767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fontAlgn="base">
              <a:spcBef>
                <a:spcPct val="20000"/>
              </a:spcBef>
              <a:spcAft>
                <a:spcPct val="0"/>
              </a:spcAft>
              <a:buFontTx/>
              <a:buChar char="•"/>
            </a:pPr>
            <a:r>
              <a:rPr lang="en-US" altLang="zh-CN" sz="2800" b="1" dirty="0" smtClean="0">
                <a:solidFill>
                  <a:srgbClr val="000090"/>
                </a:solidFill>
                <a:latin typeface="Arial"/>
                <a:ea typeface="+mn-ea"/>
                <a:cs typeface="Arial"/>
              </a:rPr>
              <a:t>HLA-I</a:t>
            </a:r>
            <a:r>
              <a:rPr lang="zh-CN" altLang="en-US" sz="2800" b="1" dirty="0" smtClean="0">
                <a:solidFill>
                  <a:srgbClr val="000090"/>
                </a:solidFill>
                <a:latin typeface="Arial"/>
                <a:ea typeface="+mn-ea"/>
                <a:cs typeface="Arial"/>
              </a:rPr>
              <a:t>类和</a:t>
            </a:r>
            <a:r>
              <a:rPr lang="en-US" altLang="zh-CN" sz="2800" b="1" dirty="0" smtClean="0">
                <a:solidFill>
                  <a:srgbClr val="000090"/>
                </a:solidFill>
                <a:latin typeface="Arial"/>
                <a:ea typeface="+mn-ea"/>
                <a:cs typeface="Arial"/>
              </a:rPr>
              <a:t>II</a:t>
            </a:r>
            <a:r>
              <a:rPr lang="zh-CN" altLang="en-US" sz="2800" b="1" dirty="0" smtClean="0">
                <a:solidFill>
                  <a:srgbClr val="000090"/>
                </a:solidFill>
                <a:latin typeface="Arial"/>
                <a:ea typeface="+mn-ea"/>
                <a:cs typeface="Arial"/>
              </a:rPr>
              <a:t>类分子在结构、组织分布和功能上各有特点。</a:t>
            </a:r>
            <a:endParaRPr lang="zh-CN" altLang="en-US" sz="2000" b="1" dirty="0" smtClean="0">
              <a:solidFill>
                <a:srgbClr val="000090"/>
              </a:solidFill>
              <a:latin typeface="Arial"/>
              <a:ea typeface="+mn-ea"/>
              <a:cs typeface="Arial"/>
            </a:endParaRPr>
          </a:p>
        </p:txBody>
      </p:sp>
      <p:graphicFrame>
        <p:nvGraphicFramePr>
          <p:cNvPr id="27685" name="Group 1061"/>
          <p:cNvGraphicFramePr>
            <a:graphicFrameLocks noGrp="1"/>
          </p:cNvGraphicFramePr>
          <p:nvPr>
            <p:extLst>
              <p:ext uri="{D42A27DB-BD31-4B8C-83A1-F6EECF244321}">
                <p14:modId xmlns:p14="http://schemas.microsoft.com/office/powerpoint/2010/main" val="2109324972"/>
              </p:ext>
            </p:extLst>
          </p:nvPr>
        </p:nvGraphicFramePr>
        <p:xfrm>
          <a:off x="940619" y="1988840"/>
          <a:ext cx="7162800" cy="4358640"/>
        </p:xfrm>
        <a:graphic>
          <a:graphicData uri="http://schemas.openxmlformats.org/drawingml/2006/table">
            <a:tbl>
              <a:tblPr/>
              <a:tblGrid>
                <a:gridCol w="1035050"/>
                <a:gridCol w="874713"/>
                <a:gridCol w="876300"/>
                <a:gridCol w="795337"/>
                <a:gridCol w="874713"/>
                <a:gridCol w="2706687"/>
              </a:tblGrid>
              <a:tr h="763588">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smtClean="0">
                          <a:ln>
                            <a:noFill/>
                          </a:ln>
                          <a:solidFill>
                            <a:srgbClr val="FF0066"/>
                          </a:solidFill>
                          <a:effectLst/>
                          <a:latin typeface="隶书" pitchFamily="49" charset="-122"/>
                          <a:ea typeface="隶书" pitchFamily="49" charset="-122"/>
                        </a:rPr>
                        <a:t>HLA</a:t>
                      </a:r>
                      <a:r>
                        <a:rPr kumimoji="1" lang="zh-CN" altLang="en-US" sz="2000" b="0" i="0" u="none" strike="noStrike" cap="none" normalizeH="0" baseline="0" dirty="0" smtClean="0">
                          <a:ln>
                            <a:noFill/>
                          </a:ln>
                          <a:solidFill>
                            <a:srgbClr val="FF0066"/>
                          </a:solidFill>
                          <a:effectLst/>
                          <a:latin typeface="隶书" pitchFamily="49" charset="-122"/>
                          <a:ea typeface="隶书" pitchFamily="49" charset="-122"/>
                        </a:rPr>
                        <a:t>抗原类别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rgbClr val="FF0066"/>
                          </a:solidFill>
                          <a:effectLst/>
                          <a:latin typeface="隶书" pitchFamily="49" charset="-122"/>
                          <a:ea typeface="隶书" pitchFamily="49" charset="-122"/>
                        </a:rPr>
                        <a:t>分子结构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rgbClr val="FF0066"/>
                          </a:solidFill>
                          <a:effectLst/>
                          <a:latin typeface="隶书" pitchFamily="49" charset="-122"/>
                          <a:ea typeface="隶书" pitchFamily="49" charset="-122"/>
                        </a:rPr>
                        <a:t>肽结合结构域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rgbClr val="FF0066"/>
                          </a:solidFill>
                          <a:effectLst/>
                          <a:latin typeface="隶书" pitchFamily="49" charset="-122"/>
                          <a:ea typeface="隶书" pitchFamily="49" charset="-122"/>
                        </a:rPr>
                        <a:t>表达特点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rgbClr val="FF0066"/>
                          </a:solidFill>
                          <a:effectLst/>
                          <a:latin typeface="隶书" pitchFamily="49" charset="-122"/>
                          <a:ea typeface="隶书" pitchFamily="49" charset="-122"/>
                        </a:rPr>
                        <a:t>组织分布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smtClean="0">
                          <a:ln>
                            <a:noFill/>
                          </a:ln>
                          <a:solidFill>
                            <a:srgbClr val="FF0066"/>
                          </a:solidFill>
                          <a:effectLst/>
                          <a:latin typeface="隶书" pitchFamily="49" charset="-122"/>
                          <a:ea typeface="隶书" pitchFamily="49"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84313">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I</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类 </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A</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B</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Α</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链</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45kD</a:t>
                      </a:r>
                    </a:p>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β2m12kD</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α1 α2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共显性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所有有核细胞表面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识别和提呈内源性抗原肽，与辅助受体</a:t>
                      </a: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CD8</a:t>
                      </a: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结合，对</a:t>
                      </a: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CTL</a:t>
                      </a: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的识别起限制作用。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85900">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II</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类 </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DP</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DQ</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Α</a:t>
                      </a: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链</a:t>
                      </a: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45kD</a:t>
                      </a:r>
                    </a:p>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Β2m 28kD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α 1</a:t>
                      </a:r>
                    </a:p>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β1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共显性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APC</a:t>
                      </a: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，活化的</a:t>
                      </a:r>
                      <a:r>
                        <a:rPr kumimoji="1" lang="en-US" altLang="zh-CN" sz="2000" b="0" i="0" u="none" strike="noStrike" cap="none" normalizeH="0" baseline="0" smtClean="0">
                          <a:ln>
                            <a:noFill/>
                          </a:ln>
                          <a:solidFill>
                            <a:schemeClr val="tx1"/>
                          </a:solidFill>
                          <a:effectLst/>
                          <a:latin typeface="隶书" pitchFamily="49" charset="-122"/>
                          <a:ea typeface="隶书" pitchFamily="49" charset="-122"/>
                        </a:rPr>
                        <a:t>T</a:t>
                      </a:r>
                      <a:r>
                        <a:rPr kumimoji="1" lang="zh-CN" altLang="en-US" sz="2000" b="0" i="0" u="none" strike="noStrike" cap="none" normalizeH="0" baseline="0" smtClean="0">
                          <a:ln>
                            <a:noFill/>
                          </a:ln>
                          <a:solidFill>
                            <a:schemeClr val="tx1"/>
                          </a:solidFill>
                          <a:effectLst/>
                          <a:latin typeface="隶书" pitchFamily="49" charset="-122"/>
                          <a:ea typeface="隶书" pitchFamily="49" charset="-122"/>
                        </a:rPr>
                        <a:t>细胞</a:t>
                      </a:r>
                    </a:p>
                    <a:p>
                      <a:pPr marL="0" marR="0" lvl="0" indent="0" algn="ctr" defTabSz="914400" rtl="0" eaLnBrk="1" fontAlgn="base" latinLnBrk="0" hangingPunct="1">
                        <a:lnSpc>
                          <a:spcPct val="100000"/>
                        </a:lnSpc>
                        <a:spcBef>
                          <a:spcPct val="20000"/>
                        </a:spcBef>
                        <a:spcAft>
                          <a:spcPct val="0"/>
                        </a:spcAft>
                        <a:buClrTx/>
                        <a:buSzPct val="85000"/>
                        <a:buFontTx/>
                        <a:buNone/>
                        <a:tabLst/>
                      </a:pP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charset="0"/>
                          <a:ea typeface="宋体" charset="-122"/>
                        </a:defRPr>
                      </a:lvl1pPr>
                      <a:lvl2pPr>
                        <a:spcBef>
                          <a:spcPct val="20000"/>
                        </a:spcBef>
                        <a:buClr>
                          <a:schemeClr val="tx2"/>
                        </a:buClr>
                        <a:buSzPct val="70000"/>
                        <a:buFont typeface="Wingdings" pitchFamily="2" charset="2"/>
                        <a:defRPr kumimoji="1" sz="2400">
                          <a:solidFill>
                            <a:schemeClr val="tx1"/>
                          </a:solidFill>
                          <a:latin typeface="Arial" charset="0"/>
                          <a:ea typeface="宋体" charset="-122"/>
                        </a:defRPr>
                      </a:lvl2pPr>
                      <a:lvl3pPr marL="857250">
                        <a:spcBef>
                          <a:spcPct val="20000"/>
                        </a:spcBef>
                        <a:buClr>
                          <a:schemeClr val="hlink"/>
                        </a:buClr>
                        <a:buSzPct val="65000"/>
                        <a:buFont typeface="Wingdings" pitchFamily="2" charset="2"/>
                        <a:defRPr kumimoji="1" sz="2000">
                          <a:solidFill>
                            <a:schemeClr val="tx1"/>
                          </a:solidFill>
                          <a:latin typeface="Arial" charset="0"/>
                          <a:ea typeface="宋体" charset="-122"/>
                        </a:defRPr>
                      </a:lvl3pPr>
                      <a:lvl4pPr marL="1200150">
                        <a:spcBef>
                          <a:spcPct val="20000"/>
                        </a:spcBef>
                        <a:buClr>
                          <a:schemeClr val="accent1"/>
                        </a:buClr>
                        <a:buSzPct val="60000"/>
                        <a:buFont typeface="Wingdings" pitchFamily="2" charset="2"/>
                        <a:defRPr kumimoji="1">
                          <a:solidFill>
                            <a:schemeClr val="tx1"/>
                          </a:solidFill>
                          <a:latin typeface="Arial" charset="0"/>
                          <a:ea typeface="宋体" charset="-122"/>
                        </a:defRPr>
                      </a:lvl4pPr>
                      <a:lvl5pPr marL="1543050">
                        <a:spcBef>
                          <a:spcPct val="20000"/>
                        </a:spcBef>
                        <a:buClr>
                          <a:schemeClr val="accent2"/>
                        </a:buClr>
                        <a:buSzPct val="60000"/>
                        <a:buFont typeface="Wingdings" pitchFamily="2" charset="2"/>
                        <a:defRPr kumimoji="1">
                          <a:solidFill>
                            <a:schemeClr val="tx1"/>
                          </a:solidFill>
                          <a:latin typeface="Arial" charset="0"/>
                          <a:ea typeface="宋体" charset="-122"/>
                        </a:defRPr>
                      </a:lvl5pPr>
                      <a:lvl6pPr marL="20002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6pPr>
                      <a:lvl7pPr marL="24574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7pPr>
                      <a:lvl8pPr marL="29146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8pPr>
                      <a:lvl9pPr marL="3371850" fontAlgn="base">
                        <a:spcBef>
                          <a:spcPct val="20000"/>
                        </a:spcBef>
                        <a:spcAft>
                          <a:spcPct val="0"/>
                        </a:spcAft>
                        <a:buClr>
                          <a:schemeClr val="accent2"/>
                        </a:buClr>
                        <a:buSzPct val="60000"/>
                        <a:buFont typeface="Wingdings" pitchFamily="2" charset="2"/>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识别和提呈外源性抗原肽，与辅助受体</a:t>
                      </a:r>
                      <a:r>
                        <a:rPr kumimoji="1" lang="en-US" altLang="zh-CN" sz="2000" b="0" i="0" u="none" strike="noStrike" cap="none" normalizeH="0" baseline="0" dirty="0" smtClean="0">
                          <a:ln>
                            <a:noFill/>
                          </a:ln>
                          <a:solidFill>
                            <a:schemeClr val="tx1"/>
                          </a:solidFill>
                          <a:effectLst/>
                          <a:latin typeface="隶书" pitchFamily="49" charset="-122"/>
                          <a:ea typeface="隶书" pitchFamily="49" charset="-122"/>
                        </a:rPr>
                        <a:t>CD4</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结合，对</a:t>
                      </a:r>
                      <a:r>
                        <a:rPr kumimoji="1" lang="en-US" altLang="zh-CN" sz="2000" b="0" i="0" u="none" strike="noStrike" cap="none" normalizeH="0" baseline="0" dirty="0" err="1" smtClean="0">
                          <a:ln>
                            <a:noFill/>
                          </a:ln>
                          <a:solidFill>
                            <a:schemeClr val="tx1"/>
                          </a:solidFill>
                          <a:effectLst/>
                          <a:latin typeface="隶书" pitchFamily="49" charset="-122"/>
                          <a:ea typeface="隶书" pitchFamily="49" charset="-122"/>
                        </a:rPr>
                        <a:t>Th</a:t>
                      </a:r>
                      <a:r>
                        <a:rPr kumimoji="1" lang="zh-CN" altLang="en-US" sz="2000" b="0" i="0" u="none" strike="noStrike" cap="none" normalizeH="0" baseline="0" dirty="0" smtClean="0">
                          <a:ln>
                            <a:noFill/>
                          </a:ln>
                          <a:solidFill>
                            <a:schemeClr val="tx1"/>
                          </a:solidFill>
                          <a:effectLst/>
                          <a:latin typeface="隶书" pitchFamily="49" charset="-122"/>
                          <a:ea typeface="隶书" pitchFamily="49" charset="-122"/>
                        </a:rPr>
                        <a:t>的识别起限制作用。</a:t>
                      </a:r>
                    </a:p>
                    <a:p>
                      <a:pPr marL="0" marR="0" lvl="0" indent="0" algn="ctr" defTabSz="914400" rtl="0" eaLnBrk="1" fontAlgn="base" latinLnBrk="0" hangingPunct="1">
                        <a:lnSpc>
                          <a:spcPct val="100000"/>
                        </a:lnSpc>
                        <a:spcBef>
                          <a:spcPct val="20000"/>
                        </a:spcBef>
                        <a:spcAft>
                          <a:spcPct val="0"/>
                        </a:spcAft>
                        <a:buClrTx/>
                        <a:buSzPct val="85000"/>
                        <a:buFontTx/>
                        <a:buNone/>
                        <a:tabLst/>
                      </a:pPr>
                      <a:endParaRPr kumimoji="1" lang="en-US" altLang="zh-CN" sz="20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2299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4664"/>
            <a:ext cx="7200800" cy="1569660"/>
          </a:xfrm>
          <a:prstGeom prst="rect">
            <a:avLst/>
          </a:prstGeom>
        </p:spPr>
        <p:txBody>
          <a:bodyPr wrap="square">
            <a:spAutoFit/>
          </a:bodyPr>
          <a:lstStyle/>
          <a:p>
            <a:r>
              <a:rPr lang="zh-CN" altLang="en-US" sz="2400" b="1" dirty="0" smtClean="0">
                <a:solidFill>
                  <a:schemeClr val="tx2">
                    <a:lumMod val="60000"/>
                    <a:lumOff val="40000"/>
                  </a:schemeClr>
                </a:solidFill>
                <a:latin typeface="Arial"/>
                <a:cs typeface="Arial"/>
              </a:rPr>
              <a:t>（</a:t>
            </a:r>
            <a:r>
              <a:rPr lang="en-US" altLang="zh-CN" sz="2400" b="1" dirty="0" smtClean="0">
                <a:solidFill>
                  <a:schemeClr val="tx2">
                    <a:lumMod val="60000"/>
                    <a:lumOff val="40000"/>
                  </a:schemeClr>
                </a:solidFill>
                <a:latin typeface="Arial"/>
                <a:cs typeface="Arial"/>
              </a:rPr>
              <a:t>3</a:t>
            </a:r>
            <a:r>
              <a:rPr lang="zh-CN" altLang="en-US" sz="2400" b="1" dirty="0" smtClean="0">
                <a:solidFill>
                  <a:schemeClr val="tx2">
                    <a:lumMod val="60000"/>
                    <a:lumOff val="40000"/>
                  </a:schemeClr>
                </a:solidFill>
                <a:latin typeface="Arial"/>
                <a:cs typeface="Arial"/>
              </a:rPr>
              <a:t>）</a:t>
            </a:r>
            <a:r>
              <a:rPr lang="en-US" altLang="zh-CN" sz="2400" b="1" dirty="0" smtClean="0">
                <a:solidFill>
                  <a:schemeClr val="tx2">
                    <a:lumMod val="60000"/>
                    <a:lumOff val="40000"/>
                  </a:schemeClr>
                </a:solidFill>
                <a:latin typeface="Arial"/>
                <a:cs typeface="Arial"/>
              </a:rPr>
              <a:t>HLA </a:t>
            </a:r>
            <a:r>
              <a:rPr lang="zh-CN" altLang="zh-CN" sz="2400" b="1" dirty="0">
                <a:solidFill>
                  <a:schemeClr val="tx2">
                    <a:lumMod val="60000"/>
                    <a:lumOff val="40000"/>
                  </a:schemeClr>
                </a:solidFill>
                <a:latin typeface="Arial"/>
                <a:cs typeface="Arial"/>
              </a:rPr>
              <a:t>Ⅲ 类</a:t>
            </a:r>
            <a:r>
              <a:rPr lang="zh-CN" altLang="zh-CN" sz="2400" b="1" dirty="0" smtClean="0">
                <a:solidFill>
                  <a:schemeClr val="tx2">
                    <a:lumMod val="60000"/>
                    <a:lumOff val="40000"/>
                  </a:schemeClr>
                </a:solidFill>
                <a:latin typeface="Arial"/>
                <a:cs typeface="Arial"/>
              </a:rPr>
              <a:t>基因</a:t>
            </a:r>
            <a:r>
              <a:rPr lang="zh-CN" altLang="en-US" sz="2400" b="1" dirty="0" smtClean="0">
                <a:solidFill>
                  <a:schemeClr val="tx2">
                    <a:lumMod val="60000"/>
                    <a:lumOff val="40000"/>
                  </a:schemeClr>
                </a:solidFill>
                <a:latin typeface="Arial"/>
                <a:cs typeface="Arial"/>
              </a:rPr>
              <a:t>：</a:t>
            </a:r>
            <a:r>
              <a:rPr lang="zh-CN" altLang="zh-CN" sz="2400" b="1" dirty="0" smtClean="0">
                <a:latin typeface="Arial"/>
                <a:cs typeface="Arial"/>
              </a:rPr>
              <a:t>此</a:t>
            </a:r>
            <a:r>
              <a:rPr lang="zh-CN" altLang="zh-CN" sz="2400" b="1" dirty="0">
                <a:latin typeface="Arial"/>
                <a:cs typeface="Arial"/>
              </a:rPr>
              <a:t>类基因位于</a:t>
            </a:r>
            <a:r>
              <a:rPr lang="en-US" altLang="zh-CN" sz="2400" b="1" dirty="0">
                <a:latin typeface="Arial"/>
                <a:cs typeface="Arial"/>
              </a:rPr>
              <a:t>HLA</a:t>
            </a:r>
            <a:r>
              <a:rPr lang="zh-CN" altLang="zh-CN" sz="2400" b="1" dirty="0">
                <a:latin typeface="Arial"/>
                <a:cs typeface="Arial"/>
              </a:rPr>
              <a:t>Ⅰ类和Ⅱ类基因之间，主要包括某些补体成分、热休克蛋白和细胞因子（</a:t>
            </a:r>
            <a:r>
              <a:rPr lang="en-US" altLang="zh-CN" sz="2400" b="1" dirty="0">
                <a:latin typeface="Arial"/>
                <a:cs typeface="Arial"/>
              </a:rPr>
              <a:t>TNF</a:t>
            </a:r>
            <a:r>
              <a:rPr lang="zh-CN" altLang="zh-CN" sz="2400" b="1" dirty="0">
                <a:latin typeface="Arial"/>
                <a:cs typeface="Arial"/>
              </a:rPr>
              <a:t>、</a:t>
            </a:r>
            <a:r>
              <a:rPr lang="en-US" altLang="zh-CN" sz="2400" b="1" dirty="0">
                <a:latin typeface="Arial"/>
                <a:cs typeface="Arial"/>
              </a:rPr>
              <a:t>LTA</a:t>
            </a:r>
            <a:r>
              <a:rPr lang="zh-CN" altLang="zh-CN" sz="2400" b="1" dirty="0">
                <a:latin typeface="Arial"/>
                <a:cs typeface="Arial"/>
              </a:rPr>
              <a:t>和</a:t>
            </a:r>
            <a:r>
              <a:rPr lang="en-US" altLang="zh-CN" sz="2400" b="1" dirty="0">
                <a:latin typeface="Arial"/>
                <a:cs typeface="Arial"/>
              </a:rPr>
              <a:t>LTB</a:t>
            </a:r>
            <a:r>
              <a:rPr lang="zh-CN" altLang="zh-CN" sz="2400" b="1" dirty="0">
                <a:latin typeface="Arial"/>
                <a:cs typeface="Arial"/>
              </a:rPr>
              <a:t>）等的编码基因，亦称炎症相关基因。</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94874"/>
            <a:ext cx="7632848" cy="437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7257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3192</TotalTime>
  <Words>2802</Words>
  <Application>Microsoft Macintosh PowerPoint</Application>
  <PresentationFormat>全屏显示(4:3)</PresentationFormat>
  <Paragraphs>194</Paragraphs>
  <Slides>37</Slides>
  <Notes>0</Notes>
  <HiddenSlides>1</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Office 主题</vt:lpstr>
      <vt:lpstr>Network Blitz</vt:lpstr>
      <vt:lpstr>第七章  免疫细胞膜分子之一 -- 主要组织相容性抗原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第七章-主要组织相容性抗原</dc:title>
  <dc:subject/>
  <dc:creator/>
  <cp:keywords/>
  <dc:description/>
  <cp:lastModifiedBy>wang</cp:lastModifiedBy>
  <cp:revision>74</cp:revision>
  <dcterms:modified xsi:type="dcterms:W3CDTF">2019-10-18T06:16:15Z</dcterms:modified>
  <cp:category/>
</cp:coreProperties>
</file>