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19-12-7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19-12-7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0" y="1227198"/>
            <a:ext cx="8664477" cy="2516837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第二十三章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 </a:t>
            </a:r>
            <a:r>
              <a:rPr kumimoji="1" lang="zh-CN" altLang="en-US" dirty="0" smtClean="0"/>
              <a:t>免疫学应用之免疫防治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07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472849"/>
            <a:ext cx="8733762" cy="731060"/>
          </a:xfrm>
        </p:spPr>
        <p:txBody>
          <a:bodyPr/>
          <a:lstStyle/>
          <a:p>
            <a:r>
              <a:rPr kumimoji="1" lang="zh-CN" altLang="en-US" sz="3600" dirty="0"/>
              <a:t>第一节、免疫预</a:t>
            </a:r>
            <a:r>
              <a:rPr kumimoji="1" lang="zh-CN" altLang="en-US" sz="3600" dirty="0" smtClean="0"/>
              <a:t>防新型疫苗</a:t>
            </a:r>
            <a:r>
              <a:rPr kumimoji="1" lang="zh-CN" altLang="zh-CN" sz="3600" dirty="0" smtClean="0"/>
              <a:t>—</a:t>
            </a:r>
            <a:r>
              <a:rPr kumimoji="1" lang="zh-CN" altLang="en-US" sz="3600" dirty="0" smtClean="0"/>
              <a:t>新型疫苗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55051" y="2072103"/>
            <a:ext cx="7620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、基因</a:t>
            </a:r>
            <a:r>
              <a:rPr kumimoji="1" lang="zh-CN" altLang="en-US" sz="2800" dirty="0"/>
              <a:t>工程疫苗　</a:t>
            </a:r>
            <a:r>
              <a:rPr kumimoji="1" lang="zh-CN" altLang="en-US" sz="2800" dirty="0" smtClean="0"/>
              <a:t>乃借助基因工程技术制备</a:t>
            </a:r>
            <a:r>
              <a:rPr kumimoji="1" lang="zh-CN" altLang="en-US" sz="2800" dirty="0"/>
              <a:t>的疫苗，其可诱导有效保护性免疫，且不含</a:t>
            </a:r>
            <a:r>
              <a:rPr kumimoji="1" lang="zh-CN" altLang="en-US" sz="2800" dirty="0" smtClean="0"/>
              <a:t>感染性物质。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     </a:t>
            </a:r>
            <a:r>
              <a:rPr kumimoji="1" lang="zh-CN" altLang="en-US" sz="2400" dirty="0" smtClean="0"/>
              <a:t>（</a:t>
            </a:r>
            <a:r>
              <a:rPr kumimoji="1" lang="zh-CN" altLang="en-US" sz="2400" dirty="0"/>
              <a:t>１）重组蛋白疫</a:t>
            </a:r>
            <a:r>
              <a:rPr kumimoji="1" lang="zh-CN" altLang="en-US" sz="2400" dirty="0" smtClean="0"/>
              <a:t>苗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     </a:t>
            </a:r>
            <a:r>
              <a:rPr kumimoji="1" lang="zh-CN" altLang="en-US" sz="2400" dirty="0" smtClean="0"/>
              <a:t>（２</a:t>
            </a:r>
            <a:r>
              <a:rPr kumimoji="1" lang="zh-CN" altLang="en-US" sz="2400" dirty="0"/>
              <a:t>）重组减毒活疫</a:t>
            </a:r>
            <a:r>
              <a:rPr kumimoji="1" lang="zh-CN" altLang="en-US" sz="2400" dirty="0" smtClean="0"/>
              <a:t>苗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</a:t>
            </a:r>
            <a:r>
              <a:rPr kumimoji="1" lang="zh-CN" altLang="en-US" sz="2400" dirty="0" smtClean="0"/>
              <a:t>（</a:t>
            </a:r>
            <a:r>
              <a:rPr kumimoji="1" lang="zh-CN" altLang="en-US" sz="2400" dirty="0"/>
              <a:t>３）转基因植物口服疫苗</a:t>
            </a:r>
          </a:p>
        </p:txBody>
      </p:sp>
    </p:spTree>
    <p:extLst>
      <p:ext uri="{BB962C8B-B14F-4D97-AF65-F5344CB8AC3E}">
        <p14:creationId xmlns:p14="http://schemas.microsoft.com/office/powerpoint/2010/main" val="23935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472849"/>
            <a:ext cx="8733762" cy="731060"/>
          </a:xfrm>
        </p:spPr>
        <p:txBody>
          <a:bodyPr/>
          <a:lstStyle/>
          <a:p>
            <a:r>
              <a:rPr kumimoji="1" lang="zh-CN" altLang="en-US" sz="3600" dirty="0"/>
              <a:t>第一节、免疫预</a:t>
            </a:r>
            <a:r>
              <a:rPr kumimoji="1" lang="zh-CN" altLang="en-US" sz="3600" dirty="0" smtClean="0"/>
              <a:t>防新型疫苗</a:t>
            </a:r>
            <a:r>
              <a:rPr kumimoji="1" lang="zh-CN" altLang="zh-CN" sz="3600" dirty="0" smtClean="0"/>
              <a:t>—</a:t>
            </a:r>
            <a:r>
              <a:rPr kumimoji="1" lang="zh-CN" altLang="en-US" sz="3600" dirty="0" smtClean="0"/>
              <a:t>新型疫苗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55051" y="1417051"/>
            <a:ext cx="7620001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800" dirty="0" smtClean="0"/>
              <a:t>（</a:t>
            </a:r>
            <a:r>
              <a:rPr kumimoji="1" lang="zh-CN" altLang="en-US" sz="2800" dirty="0" smtClean="0"/>
              <a:t>三</a:t>
            </a:r>
            <a:r>
              <a:rPr kumimoji="1" lang="zh-CN" altLang="en-US" sz="2800" dirty="0"/>
              <a:t>）核酸疫苗</a:t>
            </a:r>
          </a:p>
          <a:p>
            <a:r>
              <a:rPr kumimoji="1" lang="en-US" altLang="zh-CN" sz="2800" dirty="0" smtClean="0"/>
              <a:t>    </a:t>
            </a:r>
            <a:r>
              <a:rPr kumimoji="1" lang="zh-CN" altLang="en-US" sz="2800" dirty="0" smtClean="0"/>
              <a:t>核酸</a:t>
            </a:r>
            <a:r>
              <a:rPr kumimoji="1" lang="zh-CN" altLang="en-US" sz="2800" dirty="0"/>
              <a:t>疫苗（</a:t>
            </a:r>
            <a:r>
              <a:rPr kumimoji="1" lang="en-US" altLang="zh-CN" sz="2800" dirty="0"/>
              <a:t>nuclear </a:t>
            </a:r>
            <a:r>
              <a:rPr kumimoji="1" lang="en-US" altLang="zh-CN" sz="2800" dirty="0" err="1"/>
              <a:t>acidvaccine</a:t>
            </a:r>
            <a:r>
              <a:rPr kumimoji="1" lang="zh-CN" altLang="en-US" sz="2800" dirty="0"/>
              <a:t>）属第三代</a:t>
            </a:r>
            <a:r>
              <a:rPr kumimoji="1" lang="zh-CN" altLang="en-US" sz="2800" dirty="0" smtClean="0"/>
              <a:t>疫苗</a:t>
            </a:r>
            <a:r>
              <a:rPr kumimoji="1" lang="zh-CN" altLang="en-US" sz="2800" dirty="0"/>
              <a:t>，亦称基因疫苗，包括</a:t>
            </a:r>
            <a:r>
              <a:rPr kumimoji="1" lang="en-US" altLang="zh-CN" sz="2800" dirty="0"/>
              <a:t>DNA</a:t>
            </a:r>
            <a:r>
              <a:rPr kumimoji="1" lang="zh-CN" altLang="en-US" sz="2800" dirty="0"/>
              <a:t>疫苗和</a:t>
            </a:r>
            <a:r>
              <a:rPr kumimoji="1" lang="en-US" altLang="zh-CN" sz="2800" dirty="0"/>
              <a:t>RNA</a:t>
            </a:r>
            <a:r>
              <a:rPr kumimoji="1" lang="zh-CN" altLang="en-US" sz="2800" dirty="0"/>
              <a:t>疫苗。</a:t>
            </a:r>
          </a:p>
          <a:p>
            <a:r>
              <a:rPr kumimoji="1" lang="zh-CN" altLang="en-US" sz="2800" dirty="0"/>
              <a:t>其原理为：将编码免疫原的</a:t>
            </a:r>
            <a:r>
              <a:rPr kumimoji="1" lang="zh-CN" altLang="en-US" sz="2800" dirty="0" smtClean="0"/>
              <a:t>目的基因插入细菌表达质粒</a:t>
            </a:r>
            <a:r>
              <a:rPr kumimoji="1" lang="zh-CN" altLang="en-US" sz="2800" dirty="0"/>
              <a:t>，直接接种该重组质粒，后者在</a:t>
            </a:r>
            <a:r>
              <a:rPr kumimoji="1" lang="zh-CN" altLang="en-US" sz="2800" dirty="0" smtClean="0"/>
              <a:t>体内转染宿主细胞并表达</a:t>
            </a:r>
            <a:r>
              <a:rPr kumimoji="1" lang="zh-CN" altLang="en-US" sz="2800" dirty="0"/>
              <a:t>目的抗原，</a:t>
            </a:r>
            <a:r>
              <a:rPr kumimoji="1" lang="zh-CN" altLang="en-US" sz="2800" dirty="0" smtClean="0"/>
              <a:t>通过诱导免疫保护应答而发挥效应</a:t>
            </a:r>
            <a:r>
              <a:rPr kumimoji="1" lang="zh-CN" altLang="en-US" sz="2800" dirty="0"/>
              <a:t>。其优点为：简便；无需体外表达</a:t>
            </a:r>
            <a:r>
              <a:rPr kumimoji="1" lang="zh-CN" altLang="en-US" sz="2800" dirty="0" smtClean="0"/>
              <a:t>、纯化抗原和应用佐剂</a:t>
            </a:r>
            <a:r>
              <a:rPr kumimoji="1" lang="zh-CN" altLang="en-US" sz="2800" dirty="0"/>
              <a:t>；可在体内持续表达，</a:t>
            </a:r>
            <a:r>
              <a:rPr kumimoji="1" lang="zh-CN" altLang="en-US" sz="2800" dirty="0" smtClean="0"/>
              <a:t>从而持续</a:t>
            </a:r>
            <a:r>
              <a:rPr kumimoji="1" lang="zh-CN" altLang="en-US" sz="2800" dirty="0"/>
              <a:t>刺激机体，免疫效果较好。２００１年</a:t>
            </a:r>
            <a:r>
              <a:rPr kumimoji="1" lang="zh-CN" altLang="en-US" sz="2800" dirty="0" smtClean="0"/>
              <a:t>我国已启动疟疾和</a:t>
            </a:r>
            <a:r>
              <a:rPr kumimoji="1" lang="en-US" altLang="zh-CN" sz="2800" dirty="0"/>
              <a:t>HIVDNA</a:t>
            </a:r>
            <a:r>
              <a:rPr kumimoji="1" lang="zh-CN" altLang="en-US" sz="2800" dirty="0"/>
              <a:t>疫苗的临床试验。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7288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472849"/>
            <a:ext cx="8733762" cy="731060"/>
          </a:xfrm>
        </p:spPr>
        <p:txBody>
          <a:bodyPr/>
          <a:lstStyle/>
          <a:p>
            <a:r>
              <a:rPr kumimoji="1" lang="zh-CN" altLang="en-US" sz="3600" dirty="0" smtClean="0"/>
              <a:t>第二节、免疫治疗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94632" y="1558557"/>
            <a:ext cx="832852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 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 smtClean="0"/>
              <a:t>免疫治疗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immunotherapy</a:t>
            </a:r>
            <a:r>
              <a:rPr kumimoji="1" lang="zh-CN" altLang="en-US" sz="2800" dirty="0"/>
              <a:t>）</a:t>
            </a:r>
            <a:r>
              <a:rPr kumimoji="1" lang="zh-CN" altLang="en-US" sz="2800" dirty="0" smtClean="0"/>
              <a:t>是借助免疫学手段或制剂</a:t>
            </a:r>
            <a:r>
              <a:rPr kumimoji="1" lang="zh-CN" altLang="en-US" sz="2800" dirty="0"/>
              <a:t>，通过主动或被动免疫，使患者失衡</a:t>
            </a:r>
            <a:r>
              <a:rPr kumimoji="1" lang="zh-CN" altLang="en-US" sz="2800" dirty="0" smtClean="0"/>
              <a:t>的免疫系统恢复</a:t>
            </a:r>
            <a:r>
              <a:rPr kumimoji="1" lang="zh-CN" altLang="en-US" sz="2800" dirty="0"/>
              <a:t>正常，从而达到治疗目的。</a:t>
            </a:r>
            <a:r>
              <a:rPr kumimoji="1" lang="zh-CN" altLang="en-US" sz="2800" dirty="0" smtClean="0"/>
              <a:t>免疫治疗包括特异</a:t>
            </a:r>
            <a:r>
              <a:rPr kumimoji="1" lang="zh-CN" altLang="en-US" sz="2800" dirty="0"/>
              <a:t>性治疗、非特异性治疗、</a:t>
            </a:r>
            <a:r>
              <a:rPr kumimoji="1" lang="zh-CN" altLang="en-US" sz="2800" dirty="0" smtClean="0"/>
              <a:t>免疫重建或免疫替代疗法</a:t>
            </a:r>
            <a:r>
              <a:rPr kumimoji="1" lang="zh-CN" altLang="en-US" sz="2800" dirty="0"/>
              <a:t>。用于免疫治疗</a:t>
            </a:r>
            <a:r>
              <a:rPr kumimoji="1" lang="zh-CN" altLang="en-US" sz="2800" dirty="0" smtClean="0"/>
              <a:t>的制剂包括细胞因子</a:t>
            </a:r>
            <a:r>
              <a:rPr kumimoji="1" lang="zh-CN" altLang="en-US" sz="2800" dirty="0"/>
              <a:t>、单克隆抗体及其交联物、基因工程抗体、</a:t>
            </a:r>
            <a:r>
              <a:rPr kumimoji="1" lang="zh-CN" altLang="en-US" sz="2800" dirty="0" smtClean="0"/>
              <a:t>过继免疫细胞和</a:t>
            </a:r>
            <a:r>
              <a:rPr kumimoji="1" lang="zh-CN" altLang="en-US" sz="2800" dirty="0"/>
              <a:t>分子疫苗</a:t>
            </a:r>
            <a:r>
              <a:rPr kumimoji="1" lang="zh-CN" altLang="en-US" sz="2800" dirty="0" smtClean="0"/>
              <a:t>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包括：</a:t>
            </a:r>
            <a:r>
              <a:rPr kumimoji="1" lang="zh-CN" altLang="en-US" sz="2800" dirty="0"/>
              <a:t>（一）特异性免疫治疗</a:t>
            </a:r>
            <a:endParaRPr kumimoji="1" lang="en-US" altLang="zh-CN" sz="2800" dirty="0"/>
          </a:p>
          <a:p>
            <a:r>
              <a:rPr kumimoji="1" lang="en-US" altLang="zh-CN" sz="2800" dirty="0"/>
              <a:t>  </a:t>
            </a:r>
            <a:r>
              <a:rPr kumimoji="1" lang="en-US" altLang="zh-CN" sz="2800" dirty="0" smtClean="0"/>
              <a:t>        </a:t>
            </a:r>
            <a:r>
              <a:rPr kumimoji="1" lang="zh-CN" altLang="en-US" sz="2800" dirty="0" smtClean="0"/>
              <a:t>（</a:t>
            </a:r>
            <a:r>
              <a:rPr kumimoji="1" lang="zh-CN" altLang="en-US" sz="2800" dirty="0"/>
              <a:t>二）非特异性免疫治疗</a:t>
            </a:r>
            <a:endParaRPr kumimoji="1" lang="en-US" altLang="zh-CN" sz="2800" dirty="0"/>
          </a:p>
          <a:p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ctr"/>
            <a:r>
              <a:rPr kumimoji="1"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505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472849"/>
            <a:ext cx="8733762" cy="731060"/>
          </a:xfrm>
        </p:spPr>
        <p:txBody>
          <a:bodyPr/>
          <a:lstStyle/>
          <a:p>
            <a:r>
              <a:rPr kumimoji="1" lang="zh-CN" altLang="en-US" sz="3600" dirty="0" smtClean="0"/>
              <a:t>第二节、免疫治疗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88735" y="1251083"/>
            <a:ext cx="7887370" cy="39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zh-CN" altLang="en-US" sz="2800" dirty="0"/>
              <a:t>一）特异</a:t>
            </a:r>
            <a:r>
              <a:rPr kumimoji="1" lang="zh-CN" altLang="en-US" sz="2800" dirty="0" smtClean="0"/>
              <a:t>性免疫治疗</a:t>
            </a:r>
            <a:endParaRPr kumimoji="1" lang="en-US" altLang="zh-CN" sz="2800" dirty="0" smtClean="0"/>
          </a:p>
          <a:p>
            <a:r>
              <a:rPr kumimoji="1" lang="zh-CN" altLang="zh-CN" sz="2800" dirty="0" smtClean="0"/>
              <a:t>1</a:t>
            </a:r>
            <a:r>
              <a:rPr kumimoji="1" lang="zh-CN" altLang="en-US" sz="2800" dirty="0"/>
              <a:t>、主动免疫治疗：通过向体内输入抗原性</a:t>
            </a:r>
          </a:p>
          <a:p>
            <a:r>
              <a:rPr kumimoji="1" lang="zh-CN" altLang="en-US" sz="2800" dirty="0"/>
              <a:t>物质（如疫苗）而诱导机体产生免疫效应物质，</a:t>
            </a:r>
            <a:r>
              <a:rPr kumimoji="1" lang="zh-CN" altLang="en-US" sz="2800" dirty="0" smtClean="0"/>
              <a:t>以发挥</a:t>
            </a:r>
            <a:r>
              <a:rPr kumimoji="1" lang="zh-CN" altLang="en-US" sz="2800" dirty="0"/>
              <a:t>免疫功能，此为主动免疫</a:t>
            </a:r>
            <a:r>
              <a:rPr kumimoji="1" lang="zh-CN" altLang="en-US" sz="2800" dirty="0" smtClean="0"/>
              <a:t>治（</a:t>
            </a:r>
            <a:r>
              <a:rPr kumimoji="1" lang="en-US" altLang="zh-CN" sz="2800" dirty="0" err="1"/>
              <a:t>activeimmu</a:t>
            </a:r>
            <a:r>
              <a:rPr kumimoji="1" lang="en-US" altLang="zh-CN" sz="2800" dirty="0" err="1" smtClean="0"/>
              <a:t>‐notherapy</a:t>
            </a:r>
            <a:r>
              <a:rPr kumimoji="1" lang="zh-CN" altLang="en-US" sz="2800" dirty="0"/>
              <a:t>）。该法传统上用于预防疾病，</a:t>
            </a:r>
            <a:r>
              <a:rPr kumimoji="1" lang="zh-CN" altLang="en-US" sz="2800" dirty="0" smtClean="0"/>
              <a:t>近年开始用于治疗疾病</a:t>
            </a:r>
            <a:r>
              <a:rPr kumimoji="1" lang="zh-CN" altLang="en-US" sz="2800" dirty="0"/>
              <a:t>，被称为治疗性疫苗</a:t>
            </a:r>
            <a:endParaRPr kumimoji="1" lang="en-US" altLang="zh-CN" sz="2800" dirty="0"/>
          </a:p>
          <a:p>
            <a:r>
              <a:rPr kumimoji="1" lang="en-US" altLang="zh-CN" sz="2800" dirty="0"/>
              <a:t>  </a:t>
            </a:r>
            <a:r>
              <a:rPr kumimoji="1" lang="en-US" altLang="zh-CN" sz="2800" dirty="0" smtClean="0"/>
              <a:t>        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ctr"/>
            <a:r>
              <a:rPr kumimoji="1"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0635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107319"/>
            <a:ext cx="8733762" cy="731060"/>
          </a:xfrm>
        </p:spPr>
        <p:txBody>
          <a:bodyPr/>
          <a:lstStyle/>
          <a:p>
            <a:r>
              <a:rPr kumimoji="1" lang="zh-CN" altLang="en-US" sz="3600" dirty="0" smtClean="0"/>
              <a:t>第二节、免疫治疗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14421" y="838379"/>
            <a:ext cx="83820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zh-CN" altLang="en-US" sz="2800" dirty="0"/>
              <a:t>一）特异</a:t>
            </a:r>
            <a:r>
              <a:rPr kumimoji="1" lang="zh-CN" altLang="en-US" sz="2800" dirty="0" smtClean="0"/>
              <a:t>性免疫治疗</a:t>
            </a:r>
            <a:endParaRPr kumimoji="1" lang="en-US" altLang="zh-CN" sz="2800" dirty="0" smtClean="0"/>
          </a:p>
          <a:p>
            <a:r>
              <a:rPr kumimoji="1" lang="zh-CN" altLang="zh-CN" sz="2800" dirty="0" smtClean="0"/>
              <a:t>1</a:t>
            </a:r>
            <a:r>
              <a:rPr kumimoji="1" lang="zh-CN" altLang="en-US" sz="2800" dirty="0"/>
              <a:t>、主动免疫治疗</a:t>
            </a:r>
            <a:r>
              <a:rPr kumimoji="1" lang="zh-CN" altLang="en-US" sz="2800" dirty="0" smtClean="0"/>
              <a:t>：。</a:t>
            </a:r>
            <a:endParaRPr kumimoji="1" lang="zh-CN" altLang="en-US" sz="2800" dirty="0"/>
          </a:p>
          <a:p>
            <a:r>
              <a:rPr kumimoji="1" lang="zh-CN" altLang="en-US" sz="2400" dirty="0"/>
              <a:t>（１）肿瘤疫苗（</a:t>
            </a:r>
            <a:r>
              <a:rPr kumimoji="1" lang="en-US" altLang="zh-CN" sz="2400" dirty="0"/>
              <a:t>tumor vaccine</a:t>
            </a:r>
            <a:r>
              <a:rPr kumimoji="1" lang="zh-CN" altLang="en-US" sz="2400" dirty="0"/>
              <a:t>）：指用经加工</a:t>
            </a:r>
            <a:r>
              <a:rPr kumimoji="1" lang="zh-CN" altLang="en-US" sz="2400" dirty="0" smtClean="0"/>
              <a:t>、处</a:t>
            </a:r>
            <a:r>
              <a:rPr kumimoji="1" lang="zh-CN" altLang="en-US" sz="2400" dirty="0"/>
              <a:t>理的肿瘤细胞（瘤苗）或肿瘤抗原肽所制备</a:t>
            </a:r>
            <a:r>
              <a:rPr kumimoji="1" lang="zh-CN" altLang="en-US" sz="2400" dirty="0" smtClean="0"/>
              <a:t>的疫</a:t>
            </a:r>
            <a:r>
              <a:rPr kumimoji="1" lang="zh-CN" altLang="en-US" sz="2400" dirty="0"/>
              <a:t>苗，其能刺激机体，产生肿瘤特异性</a:t>
            </a:r>
            <a:r>
              <a:rPr kumimoji="1" lang="en-US" altLang="zh-CN" sz="2400" dirty="0"/>
              <a:t>CTL</a:t>
            </a:r>
            <a:r>
              <a:rPr kumimoji="1" lang="zh-CN" altLang="en-US" sz="2400" dirty="0" smtClean="0"/>
              <a:t>或细胞</a:t>
            </a:r>
            <a:r>
              <a:rPr kumimoji="1" lang="zh-CN" altLang="en-US" sz="2400" dirty="0"/>
              <a:t>毒性抗体，从而杀伤肿瘤细胞。</a:t>
            </a:r>
          </a:p>
          <a:p>
            <a:r>
              <a:rPr kumimoji="1" lang="zh-CN" altLang="en-US" sz="2400" dirty="0"/>
              <a:t>（２）融合疫苗：肿瘤细胞与</a:t>
            </a:r>
            <a:r>
              <a:rPr kumimoji="1" lang="en-US" altLang="zh-CN" sz="2400" dirty="0"/>
              <a:t>DC</a:t>
            </a:r>
            <a:r>
              <a:rPr kumimoji="1" lang="zh-CN" altLang="en-US" sz="2400" dirty="0"/>
              <a:t>融合获得</a:t>
            </a:r>
            <a:r>
              <a:rPr kumimoji="1" lang="zh-CN" altLang="en-US" sz="2400" dirty="0" smtClean="0"/>
              <a:t>融合</a:t>
            </a:r>
            <a:r>
              <a:rPr kumimoji="1" lang="zh-CN" altLang="en-US" sz="2400" dirty="0"/>
              <a:t>疫苗，</a:t>
            </a:r>
            <a:r>
              <a:rPr kumimoji="1" lang="en-US" altLang="zh-CN" sz="2400" dirty="0"/>
              <a:t>DC</a:t>
            </a:r>
            <a:r>
              <a:rPr kumimoji="1" lang="zh-CN" altLang="en-US" sz="2400" dirty="0"/>
              <a:t>融合瘤细胞在共刺激信号存在的</a:t>
            </a:r>
            <a:r>
              <a:rPr kumimoji="1" lang="zh-CN" altLang="en-US" sz="2400" dirty="0" smtClean="0"/>
              <a:t>条件下</a:t>
            </a:r>
            <a:r>
              <a:rPr kumimoji="1" lang="zh-CN" altLang="en-US" sz="2400" dirty="0"/>
              <a:t>，加工、处理、提呈</a:t>
            </a:r>
            <a:r>
              <a:rPr kumimoji="1" lang="en-US" altLang="zh-CN" sz="2400" dirty="0"/>
              <a:t>TAA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TSA</a:t>
            </a:r>
            <a:r>
              <a:rPr kumimoji="1" lang="zh-CN" altLang="en-US" sz="2400" dirty="0"/>
              <a:t>，诱导特异</a:t>
            </a:r>
            <a:r>
              <a:rPr kumimoji="1" lang="zh-CN" altLang="en-US" sz="2400" dirty="0" smtClean="0"/>
              <a:t>性抗</a:t>
            </a:r>
            <a:r>
              <a:rPr kumimoji="1" lang="zh-CN" altLang="en-US" sz="2400" dirty="0"/>
              <a:t>瘤</a:t>
            </a:r>
            <a:r>
              <a:rPr kumimoji="1" lang="en-US" altLang="zh-CN" sz="2400" dirty="0"/>
              <a:t>CTL</a:t>
            </a:r>
            <a:r>
              <a:rPr kumimoji="1" lang="zh-CN" altLang="en-US" sz="2400" dirty="0"/>
              <a:t>，逆转肿瘤抗原的免疫逃逸。</a:t>
            </a:r>
          </a:p>
          <a:p>
            <a:r>
              <a:rPr kumimoji="1" lang="zh-CN" altLang="en-US" sz="2400" dirty="0"/>
              <a:t>（３）治疗感染性疾病的疫苗：</a:t>
            </a:r>
            <a:r>
              <a:rPr kumimoji="1" lang="zh-CN" altLang="en-US" sz="2400" dirty="0" smtClean="0"/>
              <a:t>近年开始研制针对</a:t>
            </a:r>
            <a:r>
              <a:rPr kumimoji="1" lang="zh-CN" altLang="en-US" sz="2400" dirty="0"/>
              <a:t>艾滋病、乙型肝炎和结核的治疗性疫苗，</a:t>
            </a:r>
            <a:r>
              <a:rPr kumimoji="1" lang="zh-CN" altLang="en-US" sz="2400" dirty="0" smtClean="0"/>
              <a:t>其技术关键之一是筛选</a:t>
            </a:r>
            <a:r>
              <a:rPr kumimoji="1" lang="zh-CN" altLang="en-US" sz="2400" dirty="0"/>
              <a:t>出</a:t>
            </a:r>
            <a:r>
              <a:rPr kumimoji="1" lang="zh-CN" altLang="en-US" sz="2400" dirty="0" smtClean="0"/>
              <a:t>可有效诱导抗病毒免疫应</a:t>
            </a:r>
            <a:r>
              <a:rPr kumimoji="1" lang="zh-CN" altLang="en-US" sz="2400" dirty="0"/>
              <a:t>答、但不导致免疫损伤的抗原表位。</a:t>
            </a:r>
          </a:p>
          <a:p>
            <a:r>
              <a:rPr kumimoji="1" lang="zh-CN" altLang="en-US" sz="2400" dirty="0"/>
              <a:t>（４）治疗自身免疫病的疫苗：</a:t>
            </a:r>
            <a:r>
              <a:rPr kumimoji="1" lang="zh-CN" altLang="en-US" sz="2400" dirty="0" smtClean="0"/>
              <a:t>其原理是诱导免疫耐受</a:t>
            </a:r>
            <a:r>
              <a:rPr kumimoji="1" lang="zh-CN" altLang="en-US" sz="2400" dirty="0"/>
              <a:t>。例如：应用髓磷脂碱性蛋白（</a:t>
            </a:r>
            <a:r>
              <a:rPr kumimoji="1" lang="en-US" altLang="zh-CN" sz="2400" dirty="0"/>
              <a:t>MBP</a:t>
            </a:r>
            <a:r>
              <a:rPr kumimoji="1" lang="zh-CN" altLang="en-US" sz="2400" dirty="0"/>
              <a:t>）</a:t>
            </a:r>
            <a:r>
              <a:rPr kumimoji="1" lang="zh-CN" altLang="en-US" sz="2400" dirty="0" smtClean="0"/>
              <a:t>致敏的</a:t>
            </a:r>
            <a:r>
              <a:rPr kumimoji="1" lang="en-US" altLang="zh-CN" sz="2400" dirty="0"/>
              <a:t>T</a:t>
            </a:r>
            <a:r>
              <a:rPr kumimoji="1" lang="zh-CN" altLang="en-US" sz="2400" dirty="0"/>
              <a:t>细胞作为疫苗，治疗多发性硬化症；</a:t>
            </a:r>
            <a:r>
              <a:rPr kumimoji="1" lang="zh-CN" altLang="en-US" sz="2400" dirty="0" smtClean="0"/>
              <a:t>口服</a:t>
            </a:r>
            <a:r>
              <a:rPr kumimoji="1" lang="en-US" altLang="zh-CN" sz="2400" dirty="0" smtClean="0"/>
              <a:t>Ⅱ</a:t>
            </a:r>
            <a:r>
              <a:rPr kumimoji="1" lang="zh-CN" altLang="en-US" sz="2400" dirty="0"/>
              <a:t>型胶原治疗类风湿关节炎。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pPr algn="ctr"/>
            <a:r>
              <a:rPr kumimoji="1" lang="en-US" altLang="zh-CN" sz="1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6143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472849"/>
            <a:ext cx="8733762" cy="731060"/>
          </a:xfrm>
        </p:spPr>
        <p:txBody>
          <a:bodyPr/>
          <a:lstStyle/>
          <a:p>
            <a:r>
              <a:rPr kumimoji="1" lang="zh-CN" altLang="en-US" sz="3600" dirty="0" smtClean="0"/>
              <a:t>第二节、免疫治疗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88735" y="1251083"/>
            <a:ext cx="7887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zh-CN" altLang="en-US" sz="2800" dirty="0"/>
              <a:t>一）特异</a:t>
            </a:r>
            <a:r>
              <a:rPr kumimoji="1" lang="zh-CN" altLang="en-US" sz="2800" dirty="0" smtClean="0"/>
              <a:t>性免疫治疗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 2</a:t>
            </a:r>
            <a:r>
              <a:rPr kumimoji="1" lang="zh-CN" altLang="en-US" sz="2800" dirty="0" smtClean="0"/>
              <a:t>、被动免疫治疗</a:t>
            </a:r>
            <a:r>
              <a:rPr kumimoji="1" lang="zh-CN" altLang="en-US" sz="2800" dirty="0"/>
              <a:t>（</a:t>
            </a:r>
            <a:r>
              <a:rPr kumimoji="1" lang="en-US" altLang="zh-CN" sz="2800" dirty="0" err="1"/>
              <a:t>passiveimmunotherapy</a:t>
            </a:r>
            <a:r>
              <a:rPr kumimoji="1" lang="zh-CN" altLang="en-US" sz="2800" dirty="0" smtClean="0"/>
              <a:t>）指通过输入抗体或激</a:t>
            </a:r>
            <a:r>
              <a:rPr kumimoji="1" lang="zh-CN" altLang="en-US" sz="2800" dirty="0"/>
              <a:t>活的效应细胞，</a:t>
            </a:r>
            <a:r>
              <a:rPr kumimoji="1" lang="zh-CN" altLang="en-US" sz="2800" dirty="0" smtClean="0"/>
              <a:t>直接清除致</a:t>
            </a:r>
            <a:r>
              <a:rPr kumimoji="1" lang="zh-CN" altLang="en-US" sz="2800" dirty="0"/>
              <a:t>病性抗原或杀伤抗原特异性靶细胞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其主要形式包括</a:t>
            </a:r>
            <a:r>
              <a:rPr kumimoji="1" lang="zh-CN" altLang="zh-CN" sz="2800" dirty="0"/>
              <a:t>：</a:t>
            </a:r>
            <a:endParaRPr kumimoji="1" lang="zh-CN" altLang="en-US" sz="2800" dirty="0"/>
          </a:p>
          <a:p>
            <a:r>
              <a:rPr kumimoji="1" lang="zh-CN" altLang="en-US" sz="2800" dirty="0" smtClean="0"/>
              <a:t>（</a:t>
            </a:r>
            <a:r>
              <a:rPr kumimoji="1" lang="zh-CN" altLang="en-US" sz="2800" dirty="0"/>
              <a:t>１）抗体</a:t>
            </a:r>
            <a:r>
              <a:rPr kumimoji="1" lang="zh-CN" altLang="en-US" sz="2800" dirty="0" smtClean="0"/>
              <a:t>：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（２）人免疫球蛋白：防特定病原微生物感染。</a:t>
            </a:r>
          </a:p>
          <a:p>
            <a:r>
              <a:rPr kumimoji="1" lang="zh-CN" altLang="en-US" sz="2800" dirty="0" smtClean="0"/>
              <a:t>（３） </a:t>
            </a:r>
            <a:r>
              <a:rPr kumimoji="1" lang="en-US" altLang="zh-CN" sz="2800" dirty="0" smtClean="0"/>
              <a:t>T </a:t>
            </a:r>
            <a:r>
              <a:rPr kumimoji="1" lang="zh-CN" altLang="en-US" sz="2800" dirty="0" smtClean="0"/>
              <a:t>细胞：输注肿瘤浸润的淋巴细胞</a:t>
            </a:r>
          </a:p>
          <a:p>
            <a:r>
              <a:rPr kumimoji="1" lang="zh-CN" altLang="en-US" sz="2800" dirty="0" smtClean="0"/>
              <a:t>（</a:t>
            </a:r>
            <a:r>
              <a:rPr kumimoji="1" lang="zh-CN" altLang="en-US" sz="2800" dirty="0"/>
              <a:t>４）体外修饰的</a:t>
            </a:r>
            <a:r>
              <a:rPr kumimoji="1" lang="en-US" altLang="zh-CN" sz="2800" dirty="0"/>
              <a:t>DC</a:t>
            </a:r>
            <a:r>
              <a:rPr kumimoji="1" lang="zh-CN" altLang="en-US" sz="2800" dirty="0"/>
              <a:t>：输注未成熟</a:t>
            </a:r>
            <a:r>
              <a:rPr kumimoji="1" lang="en-US" altLang="zh-CN" sz="2800" dirty="0"/>
              <a:t>DC</a:t>
            </a:r>
            <a:r>
              <a:rPr kumimoji="1" lang="zh-CN" altLang="en-US" sz="2800" dirty="0" smtClean="0"/>
              <a:t>和某些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3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472849"/>
            <a:ext cx="8733762" cy="731060"/>
          </a:xfrm>
        </p:spPr>
        <p:txBody>
          <a:bodyPr/>
          <a:lstStyle/>
          <a:p>
            <a:r>
              <a:rPr kumimoji="1" lang="zh-CN" altLang="en-US" sz="3600" dirty="0" smtClean="0"/>
              <a:t>第二节、免疫治疗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88735" y="1251083"/>
            <a:ext cx="788737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（二）非特异性免疫治疗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、免疫增强剂</a:t>
            </a:r>
            <a:r>
              <a:rPr kumimoji="1" lang="zh-CN" altLang="en-US" sz="2800" dirty="0"/>
              <a:t>　指可刺激免疫系统、</a:t>
            </a:r>
            <a:r>
              <a:rPr kumimoji="1" lang="zh-CN" altLang="en-US" sz="2800" dirty="0" smtClean="0"/>
              <a:t>增强免疫应</a:t>
            </a:r>
            <a:r>
              <a:rPr kumimoji="1" lang="zh-CN" altLang="en-US" sz="2800" dirty="0"/>
              <a:t>答的制剂，用于治疗感染、肿瘤、</a:t>
            </a:r>
            <a:r>
              <a:rPr kumimoji="1" lang="zh-CN" altLang="en-US" sz="2800" dirty="0" smtClean="0"/>
              <a:t>免疫缺陷病等免疫功能低下相关疾病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、免疫抑制剂</a:t>
            </a:r>
            <a:r>
              <a:rPr kumimoji="1" lang="zh-CN" altLang="en-US" sz="2800" dirty="0"/>
              <a:t>　指可抑制机体免疫功</a:t>
            </a:r>
            <a:r>
              <a:rPr kumimoji="1" lang="zh-CN" altLang="en-US" sz="2800" dirty="0" smtClean="0"/>
              <a:t>能的制剂</a:t>
            </a:r>
            <a:r>
              <a:rPr kumimoji="1" lang="zh-CN" altLang="en-US" sz="2800" dirty="0"/>
              <a:t>，常用于防治器官移植排斥反应、</a:t>
            </a:r>
            <a:r>
              <a:rPr kumimoji="1" lang="zh-CN" altLang="en-US" sz="2800" dirty="0" smtClean="0"/>
              <a:t>自身免疫病及过</a:t>
            </a:r>
            <a:r>
              <a:rPr kumimoji="1" lang="zh-CN" altLang="en-US" sz="2800" dirty="0"/>
              <a:t>敏性疾病等</a:t>
            </a:r>
            <a:endParaRPr kumimoji="1" lang="en-US" altLang="zh-CN" sz="2800" dirty="0" smtClean="0"/>
          </a:p>
          <a:p>
            <a:endParaRPr kumimoji="1" lang="en-US" altLang="zh-CN" sz="20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      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461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472849"/>
            <a:ext cx="8733762" cy="731060"/>
          </a:xfrm>
        </p:spPr>
        <p:txBody>
          <a:bodyPr/>
          <a:lstStyle/>
          <a:p>
            <a:r>
              <a:rPr kumimoji="1" lang="zh-CN" altLang="en-US" sz="3600" dirty="0" smtClean="0"/>
              <a:t>第二节、免疫治疗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97431" y="1203909"/>
            <a:ext cx="893119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（三）免疫重建与免疫替代疗法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  </a:t>
            </a:r>
            <a:r>
              <a:rPr kumimoji="1" lang="zh-CN" altLang="en-US" sz="2800" dirty="0" smtClean="0"/>
              <a:t>先天或后天免疫缺陷</a:t>
            </a:r>
            <a:r>
              <a:rPr kumimoji="1" lang="zh-CN" altLang="en-US" sz="2800" dirty="0"/>
              <a:t>，</a:t>
            </a:r>
            <a:r>
              <a:rPr kumimoji="1" lang="zh-CN" altLang="en-US" sz="2800" dirty="0" smtClean="0"/>
              <a:t>可通过输入造血干细胞</a:t>
            </a:r>
            <a:r>
              <a:rPr kumimoji="1" lang="zh-CN" altLang="en-US" sz="2800" dirty="0"/>
              <a:t>（来自骨髓、胚胎肝细胞、脐血或外周血）</a:t>
            </a:r>
            <a:r>
              <a:rPr kumimoji="1" lang="zh-CN" altLang="en-US" sz="2800" dirty="0" smtClean="0"/>
              <a:t>而重建免疫系统</a:t>
            </a:r>
            <a:r>
              <a:rPr kumimoji="1" lang="zh-CN" altLang="en-US" sz="2800" dirty="0"/>
              <a:t>，此为免疫重建（</a:t>
            </a:r>
            <a:r>
              <a:rPr kumimoji="1" lang="en-US" altLang="zh-CN" sz="2800" dirty="0" err="1" smtClean="0"/>
              <a:t>immunologicalreconstitution</a:t>
            </a:r>
            <a:r>
              <a:rPr kumimoji="1" lang="zh-CN" altLang="en-US" sz="2800" dirty="0"/>
              <a:t>）</a:t>
            </a:r>
            <a:r>
              <a:rPr kumimoji="1" lang="zh-CN" altLang="en-US" sz="2800" dirty="0" smtClean="0"/>
              <a:t>。免疫替代疗法即输入</a:t>
            </a:r>
            <a:r>
              <a:rPr kumimoji="1" lang="zh-CN" altLang="en-US" sz="2800" dirty="0"/>
              <a:t>机体缺乏的免疫</a:t>
            </a:r>
            <a:r>
              <a:rPr kumimoji="1" lang="zh-CN" altLang="en-US" sz="2800" dirty="0" smtClean="0"/>
              <a:t>活性物质</a:t>
            </a:r>
            <a:r>
              <a:rPr kumimoji="1" lang="zh-CN" altLang="en-US" sz="2800" dirty="0"/>
              <a:t>，以暂时维持其免疫功能。例如，给</a:t>
            </a:r>
            <a:r>
              <a:rPr kumimoji="1" lang="zh-CN" altLang="en-US" sz="2800" dirty="0" smtClean="0"/>
              <a:t>性联先天无丙种球</a:t>
            </a:r>
            <a:r>
              <a:rPr kumimoji="1" lang="zh-CN" altLang="en-US" sz="2800" dirty="0"/>
              <a:t>蛋白血症患者持续输入正常人免疫球蛋白，可在较长时间内维持生命。</a:t>
            </a:r>
          </a:p>
          <a:p>
            <a:r>
              <a:rPr kumimoji="1" lang="zh-CN" altLang="en-US" sz="2800" dirty="0"/>
              <a:t>综上所述，</a:t>
            </a:r>
            <a:r>
              <a:rPr kumimoji="1" lang="zh-CN" altLang="en-US" sz="2800" dirty="0" smtClean="0"/>
              <a:t>免疫学理论和技术已被广泛应用于临床治疗与预</a:t>
            </a:r>
            <a:r>
              <a:rPr kumimoji="1" lang="zh-CN" altLang="en-US" sz="2800" dirty="0"/>
              <a:t>防，并在实践中显示其不可</a:t>
            </a:r>
            <a:r>
              <a:rPr kumimoji="1" lang="zh-CN" altLang="en-US" sz="2800" dirty="0" smtClean="0"/>
              <a:t>替代的</a:t>
            </a:r>
            <a:r>
              <a:rPr kumimoji="1" lang="zh-CN" altLang="en-US" sz="2800" dirty="0"/>
              <a:t>重要性（尤其是免疫预防）。</a:t>
            </a:r>
          </a:p>
        </p:txBody>
      </p:sp>
    </p:spTree>
    <p:extLst>
      <p:ext uri="{BB962C8B-B14F-4D97-AF65-F5344CB8AC3E}">
        <p14:creationId xmlns:p14="http://schemas.microsoft.com/office/powerpoint/2010/main" val="24240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6526" y="669116"/>
            <a:ext cx="5683670" cy="1143000"/>
          </a:xfrm>
        </p:spPr>
        <p:txBody>
          <a:bodyPr/>
          <a:lstStyle/>
          <a:p>
            <a:r>
              <a:rPr kumimoji="1" lang="zh-CN" altLang="en-US" dirty="0" smtClean="0"/>
              <a:t>第一节、免疫预防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08527" y="2053282"/>
            <a:ext cx="7379368" cy="347472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    </a:t>
            </a:r>
            <a:r>
              <a:rPr lang="zh-CN" altLang="zh-CN" sz="2800" dirty="0" smtClean="0"/>
              <a:t>免疫预</a:t>
            </a:r>
            <a:r>
              <a:rPr lang="zh-CN" altLang="zh-CN" sz="2800" dirty="0"/>
              <a:t>防（</a:t>
            </a:r>
            <a:r>
              <a:rPr lang="en-US" altLang="zh-CN" sz="2800" dirty="0" err="1"/>
              <a:t>immunoprophylaxis</a:t>
            </a:r>
            <a:r>
              <a:rPr lang="zh-CN" altLang="zh-CN" sz="2800" dirty="0"/>
              <a:t>）指通过人工输入抗原物质而刺激机体产生免疫效应物质，或直接输入免疫效应物质，从而特异性清除致病因子，达到预防疾病的目的。免疫预防在人类与传染性疾病的斗争中已发挥极为重要的作用，使包括天花在内的许多烈性传染病被消灭或被有效控制。目前，全球性计划免疫的推行为提高儿童和人群健康水平做出巨大贡献。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020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431" y="317512"/>
            <a:ext cx="4266994" cy="886397"/>
          </a:xfrm>
        </p:spPr>
        <p:txBody>
          <a:bodyPr/>
          <a:lstStyle/>
          <a:p>
            <a:r>
              <a:rPr kumimoji="1" lang="zh-CN" altLang="en-US" sz="3600" dirty="0"/>
              <a:t>第一节、免疫预防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7235" y="2685650"/>
            <a:ext cx="158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免疫预防</a:t>
            </a:r>
            <a:endParaRPr kumimoji="1" lang="zh-CN" altLang="en-US" sz="2400" dirty="0">
              <a:latin typeface="宋体"/>
              <a:ea typeface="宋体"/>
              <a:cs typeface="宋体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116514" y="2130000"/>
            <a:ext cx="1441874" cy="780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36181" y="1825713"/>
            <a:ext cx="181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自然免疫</a:t>
            </a:r>
            <a:endParaRPr kumimoji="1" lang="zh-CN" altLang="en-US" sz="2400" dirty="0">
              <a:latin typeface="宋体"/>
              <a:ea typeface="宋体"/>
              <a:cs typeface="宋体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116514" y="3147315"/>
            <a:ext cx="1441874" cy="768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36180" y="3916022"/>
            <a:ext cx="15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人工免疫</a:t>
            </a:r>
            <a:endParaRPr kumimoji="1" lang="zh-CN" altLang="en-US" sz="2400" dirty="0">
              <a:latin typeface="宋体"/>
              <a:ea typeface="宋体"/>
              <a:cs typeface="宋体"/>
            </a:endParaRPr>
          </a:p>
        </p:txBody>
      </p:sp>
      <p:cxnSp>
        <p:nvCxnSpPr>
          <p:cNvPr id="16" name="直线箭头连接符 15"/>
          <p:cNvCxnSpPr>
            <a:stCxn id="12" idx="3"/>
          </p:cNvCxnSpPr>
          <p:nvPr/>
        </p:nvCxnSpPr>
        <p:spPr>
          <a:xfrm flipV="1">
            <a:off x="5370653" y="3677886"/>
            <a:ext cx="873062" cy="468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2" idx="3"/>
          </p:cNvCxnSpPr>
          <p:nvPr/>
        </p:nvCxnSpPr>
        <p:spPr>
          <a:xfrm>
            <a:off x="5370653" y="4146855"/>
            <a:ext cx="873062" cy="734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89225" y="3677886"/>
            <a:ext cx="179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人工主动免疫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521507" y="4696581"/>
            <a:ext cx="198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人工被动免疫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0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84" y="1737896"/>
            <a:ext cx="7098632" cy="377893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317512"/>
            <a:ext cx="4266994" cy="886397"/>
          </a:xfrm>
        </p:spPr>
        <p:txBody>
          <a:bodyPr/>
          <a:lstStyle/>
          <a:p>
            <a:r>
              <a:rPr kumimoji="1" lang="zh-CN" altLang="en-US" sz="3600" dirty="0"/>
              <a:t>第一节、免疫预防</a:t>
            </a:r>
          </a:p>
        </p:txBody>
      </p:sp>
    </p:spTree>
    <p:extLst>
      <p:ext uri="{BB962C8B-B14F-4D97-AF65-F5344CB8AC3E}">
        <p14:creationId xmlns:p14="http://schemas.microsoft.com/office/powerpoint/2010/main" val="334678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317512"/>
            <a:ext cx="4266994" cy="886397"/>
          </a:xfrm>
        </p:spPr>
        <p:txBody>
          <a:bodyPr/>
          <a:lstStyle/>
          <a:p>
            <a:r>
              <a:rPr kumimoji="1" lang="zh-CN" altLang="en-US" sz="3600" dirty="0"/>
              <a:t>第一节、免疫预防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6292" y="1349437"/>
            <a:ext cx="6994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 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用于人工接种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的物质称为生物制品，其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中最重要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者当属疫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苗。理想疫苗标准：安全，有效，实用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064" y="3435983"/>
            <a:ext cx="10880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疫苗</a:t>
            </a:r>
            <a:endParaRPr kumimoji="1" lang="zh-CN" altLang="en-US" sz="3200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1031800" y="3109004"/>
            <a:ext cx="727552" cy="476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10687" y="2451099"/>
            <a:ext cx="1719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（一）以完整病原体和毒素制备</a:t>
            </a:r>
            <a:r>
              <a:rPr kumimoji="1" lang="zh-CN" altLang="en-US" sz="2400" dirty="0"/>
              <a:t>的疫苗</a:t>
            </a:r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955235" y="2457433"/>
            <a:ext cx="806921" cy="532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60578" y="2266433"/>
            <a:ext cx="20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死疫苗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955235" y="2989936"/>
            <a:ext cx="806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60578" y="2989936"/>
            <a:ext cx="186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减毒活疫苗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3955235" y="2989936"/>
            <a:ext cx="806921" cy="640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60578" y="3585278"/>
            <a:ext cx="146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类毒素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031800" y="3954610"/>
            <a:ext cx="859834" cy="689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10688" y="4458444"/>
            <a:ext cx="206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（二）新型疫苗</a:t>
            </a:r>
            <a:endParaRPr kumimoji="1" lang="zh-CN" altLang="en-US" sz="2400" dirty="0"/>
          </a:p>
        </p:txBody>
      </p:sp>
      <p:cxnSp>
        <p:nvCxnSpPr>
          <p:cNvPr id="25" name="直线箭头连接符 24"/>
          <p:cNvCxnSpPr>
            <a:stCxn id="23" idx="3"/>
          </p:cNvCxnSpPr>
          <p:nvPr/>
        </p:nvCxnSpPr>
        <p:spPr>
          <a:xfrm flipV="1">
            <a:off x="4074290" y="4458444"/>
            <a:ext cx="687866" cy="415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79633" y="4299687"/>
            <a:ext cx="134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亚单位</a:t>
            </a:r>
            <a:r>
              <a:rPr kumimoji="1" lang="zh-CN" altLang="en-US" dirty="0"/>
              <a:t>疫</a:t>
            </a:r>
            <a:r>
              <a:rPr kumimoji="1" lang="zh-CN" altLang="en-US" dirty="0" smtClean="0"/>
              <a:t>苗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23" idx="3"/>
          </p:cNvCxnSpPr>
          <p:nvPr/>
        </p:nvCxnSpPr>
        <p:spPr>
          <a:xfrm>
            <a:off x="4074290" y="4873943"/>
            <a:ext cx="687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079633" y="4709810"/>
            <a:ext cx="144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结合疫苗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stCxn id="23" idx="3"/>
          </p:cNvCxnSpPr>
          <p:nvPr/>
        </p:nvCxnSpPr>
        <p:spPr>
          <a:xfrm>
            <a:off x="4074290" y="4873943"/>
            <a:ext cx="687866" cy="415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3" idx="3"/>
          </p:cNvCxnSpPr>
          <p:nvPr/>
        </p:nvCxnSpPr>
        <p:spPr>
          <a:xfrm>
            <a:off x="4074290" y="4873943"/>
            <a:ext cx="687866" cy="1000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960578" y="5159072"/>
            <a:ext cx="134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合成肽疫苗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960578" y="5689367"/>
            <a:ext cx="158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基因工程疫苗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899518" y="4131282"/>
            <a:ext cx="1231876" cy="2113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131394" y="6111067"/>
            <a:ext cx="222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（三）核疫苗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919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317512"/>
            <a:ext cx="4266994" cy="886397"/>
          </a:xfrm>
        </p:spPr>
        <p:txBody>
          <a:bodyPr/>
          <a:lstStyle/>
          <a:p>
            <a:r>
              <a:rPr kumimoji="1" lang="zh-CN" altLang="en-US" sz="3600" dirty="0"/>
              <a:t>第一节、免疫预防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9300"/>
            <a:ext cx="8229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0" y="317512"/>
            <a:ext cx="6839977" cy="886397"/>
          </a:xfrm>
        </p:spPr>
        <p:txBody>
          <a:bodyPr/>
          <a:lstStyle/>
          <a:p>
            <a:r>
              <a:rPr kumimoji="1" lang="zh-CN" altLang="en-US" sz="3600" dirty="0"/>
              <a:t>第一节、免疫预</a:t>
            </a:r>
            <a:r>
              <a:rPr kumimoji="1" lang="zh-CN" altLang="en-US" sz="3600" dirty="0" smtClean="0"/>
              <a:t>防</a:t>
            </a:r>
            <a:r>
              <a:rPr kumimoji="1" lang="en-US" altLang="zh-CN" sz="3600" dirty="0" smtClean="0"/>
              <a:t>——</a:t>
            </a:r>
            <a:r>
              <a:rPr kumimoji="1" lang="zh-CN" altLang="en-US" sz="3600" dirty="0" smtClean="0"/>
              <a:t>新型疫苗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87867" y="1402360"/>
            <a:ext cx="41668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、亚单位</a:t>
            </a:r>
            <a:r>
              <a:rPr kumimoji="1" lang="zh-CN" altLang="en-US" sz="2400" dirty="0"/>
              <a:t>疫苗（</a:t>
            </a:r>
            <a:r>
              <a:rPr kumimoji="1" lang="en-US" altLang="zh-CN" sz="2400" dirty="0"/>
              <a:t>subunit vaccine</a:t>
            </a:r>
            <a:r>
              <a:rPr kumimoji="1" lang="zh-CN" altLang="en-US" sz="2400" dirty="0"/>
              <a:t>）　指去除</a:t>
            </a:r>
            <a:r>
              <a:rPr kumimoji="1" lang="zh-CN" altLang="en-US" sz="2400" dirty="0" smtClean="0"/>
              <a:t>病原体中与诱导保护</a:t>
            </a:r>
            <a:r>
              <a:rPr kumimoji="1" lang="zh-CN" altLang="en-US" sz="2400" dirty="0"/>
              <a:t>性免疫无关、甚至</a:t>
            </a:r>
            <a:r>
              <a:rPr kumimoji="1" lang="zh-CN" altLang="en-US" sz="2400" dirty="0" smtClean="0"/>
              <a:t>有害的组分</a:t>
            </a:r>
            <a:r>
              <a:rPr kumimoji="1" lang="zh-CN" altLang="en-US" sz="2400" dirty="0"/>
              <a:t>，仅应用其有效的免疫原成分制备疫苗。</a:t>
            </a:r>
            <a:r>
              <a:rPr kumimoji="1" lang="zh-CN" altLang="en-US" sz="2400" dirty="0" smtClean="0"/>
              <a:t>例如</a:t>
            </a:r>
            <a:r>
              <a:rPr kumimoji="1" lang="zh-CN" altLang="en-US" sz="2400" dirty="0"/>
              <a:t>：用百日咳杆菌丝状血凝素（</a:t>
            </a:r>
            <a:r>
              <a:rPr kumimoji="1" lang="en-US" altLang="zh-CN" sz="2400" dirty="0"/>
              <a:t>FHA</a:t>
            </a:r>
            <a:r>
              <a:rPr kumimoji="1" lang="zh-CN" altLang="en-US" sz="2400" dirty="0"/>
              <a:t>）等保护</a:t>
            </a:r>
            <a:r>
              <a:rPr kumimoji="1" lang="zh-CN" altLang="en-US" sz="2400" dirty="0" smtClean="0"/>
              <a:t>性成分制备无细胞</a:t>
            </a:r>
            <a:r>
              <a:rPr kumimoji="1" lang="zh-CN" altLang="en-US" sz="2400" dirty="0"/>
              <a:t>百日咳疫苗，其内毒素含量仅为</a:t>
            </a:r>
            <a:r>
              <a:rPr kumimoji="1" lang="zh-CN" altLang="en-US" sz="2400" dirty="0" smtClean="0"/>
              <a:t>全菌体</a:t>
            </a:r>
            <a:r>
              <a:rPr kumimoji="1" lang="zh-CN" altLang="en-US" sz="2400" dirty="0"/>
              <a:t>疫苗的１／２０００，</a:t>
            </a:r>
            <a:r>
              <a:rPr kumimoji="1" lang="zh-CN" altLang="en-US" sz="2400" dirty="0" smtClean="0"/>
              <a:t>副作用明显减少而保护效果相同</a:t>
            </a:r>
            <a:r>
              <a:rPr kumimoji="1" lang="zh-CN" altLang="en-US" sz="2400" dirty="0"/>
              <a:t>；用流感病毒血凝素和神经氨酸酶制备</a:t>
            </a:r>
            <a:r>
              <a:rPr kumimoji="1" lang="zh-CN" altLang="en-US" sz="2400" dirty="0" smtClean="0"/>
              <a:t>流感疫</a:t>
            </a:r>
            <a:r>
              <a:rPr kumimoji="1" lang="zh-CN" altLang="en-US" sz="2400" dirty="0"/>
              <a:t>苗；用乙肝表面抗原制备乙肝疫苗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90" y="1759563"/>
            <a:ext cx="3859220" cy="38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3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472849"/>
            <a:ext cx="8733762" cy="731060"/>
          </a:xfrm>
        </p:spPr>
        <p:txBody>
          <a:bodyPr/>
          <a:lstStyle/>
          <a:p>
            <a:r>
              <a:rPr kumimoji="1" lang="zh-CN" altLang="en-US" sz="3600" dirty="0"/>
              <a:t>第一节、免疫预</a:t>
            </a:r>
            <a:r>
              <a:rPr kumimoji="1" lang="zh-CN" altLang="en-US" sz="3600" dirty="0" smtClean="0"/>
              <a:t>防新型疫苗</a:t>
            </a:r>
            <a:r>
              <a:rPr kumimoji="1" lang="zh-CN" altLang="zh-CN" sz="3600" dirty="0" smtClean="0"/>
              <a:t>—</a:t>
            </a:r>
            <a:r>
              <a:rPr kumimoji="1" lang="zh-CN" altLang="en-US" sz="3600" dirty="0" smtClean="0"/>
              <a:t>新型疫苗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87866" y="2099503"/>
            <a:ext cx="7306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、结合疫苗（</a:t>
            </a:r>
            <a:r>
              <a:rPr kumimoji="1" lang="en-US" altLang="zh-CN" sz="2800" dirty="0" smtClean="0"/>
              <a:t>conjugate vaccine</a:t>
            </a:r>
            <a:r>
              <a:rPr kumimoji="1" lang="zh-CN" altLang="en-US" sz="2800" dirty="0"/>
              <a:t>）　细菌</a:t>
            </a:r>
            <a:r>
              <a:rPr kumimoji="1" lang="zh-CN" altLang="en-US" sz="2800" dirty="0" smtClean="0"/>
              <a:t>多糖和</a:t>
            </a:r>
            <a:r>
              <a:rPr kumimoji="1" lang="zh-CN" altLang="en-US" sz="2800" dirty="0"/>
              <a:t>脂多糖是重要的致病物质，但二者均属</a:t>
            </a:r>
            <a:r>
              <a:rPr kumimoji="1" lang="en-US" altLang="zh-CN" sz="2800" dirty="0"/>
              <a:t>TI‐Ag</a:t>
            </a:r>
            <a:r>
              <a:rPr kumimoji="1" lang="zh-CN" altLang="en-US" sz="2800" dirty="0" smtClean="0"/>
              <a:t>，不能有效诱导再次抗体应</a:t>
            </a:r>
            <a:r>
              <a:rPr kumimoji="1" lang="zh-CN" altLang="en-US" sz="2800" dirty="0"/>
              <a:t>答，</a:t>
            </a:r>
            <a:r>
              <a:rPr kumimoji="1" lang="zh-CN" altLang="en-US" sz="2800" dirty="0" smtClean="0"/>
              <a:t>故免疫保护效果差</a:t>
            </a:r>
            <a:r>
              <a:rPr kumimoji="1" lang="zh-CN" altLang="en-US" sz="2800" dirty="0"/>
              <a:t>。结合疫苗是将细菌荚膜</a:t>
            </a:r>
            <a:r>
              <a:rPr kumimoji="1" lang="zh-CN" altLang="en-US" sz="2800" dirty="0" smtClean="0"/>
              <a:t>多糖水解物或脂多糖与蛋白载体交联</a:t>
            </a:r>
            <a:r>
              <a:rPr kumimoji="1" lang="zh-CN" altLang="en-US" sz="2800" dirty="0"/>
              <a:t>，使之</a:t>
            </a:r>
            <a:r>
              <a:rPr kumimoji="1" lang="zh-CN" altLang="en-US" sz="2800" dirty="0" smtClean="0"/>
              <a:t>成</a:t>
            </a:r>
            <a:r>
              <a:rPr kumimoji="1" lang="en-US" altLang="zh-CN" sz="2800" dirty="0" smtClean="0"/>
              <a:t>TD</a:t>
            </a:r>
            <a:r>
              <a:rPr kumimoji="1" lang="en-US" altLang="zh-CN" sz="2800" dirty="0"/>
              <a:t>‐Ag</a:t>
            </a:r>
            <a:r>
              <a:rPr kumimoji="1" lang="zh-CN" altLang="en-US" sz="2800" dirty="0"/>
              <a:t>，</a:t>
            </a:r>
            <a:r>
              <a:rPr kumimoji="1" lang="zh-CN" altLang="en-US" sz="2800" dirty="0" smtClean="0"/>
              <a:t>可诱导机体产生记忆</a:t>
            </a:r>
            <a:r>
              <a:rPr kumimoji="1" lang="zh-CN" altLang="en-US" sz="2800" dirty="0"/>
              <a:t>性细胞和</a:t>
            </a:r>
            <a:r>
              <a:rPr kumimoji="1" lang="en-US" altLang="zh-CN" sz="2800" dirty="0" err="1"/>
              <a:t>IgG</a:t>
            </a:r>
            <a:r>
              <a:rPr kumimoji="1" lang="zh-CN" altLang="en-US" sz="2800" dirty="0"/>
              <a:t>类抗体，</a:t>
            </a:r>
            <a:r>
              <a:rPr kumimoji="1" lang="zh-CN" altLang="en-US" sz="2800" dirty="0" smtClean="0"/>
              <a:t>明显增强免疫保护效果</a:t>
            </a:r>
            <a:r>
              <a:rPr kumimoji="1" lang="zh-CN" altLang="en-US" sz="2800" dirty="0"/>
              <a:t>。现已获准使用的有脑膜炎奈瑟菌</a:t>
            </a:r>
            <a:r>
              <a:rPr kumimoji="1" lang="zh-CN" altLang="en-US" sz="2800" dirty="0" smtClean="0"/>
              <a:t>疫苗</a:t>
            </a:r>
            <a:r>
              <a:rPr kumimoji="1" lang="zh-CN" altLang="en-US" sz="2800" dirty="0"/>
              <a:t>、肺炎球菌疫苗及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型流感杆菌疫苗</a:t>
            </a:r>
          </a:p>
        </p:txBody>
      </p:sp>
    </p:spTree>
    <p:extLst>
      <p:ext uri="{BB962C8B-B14F-4D97-AF65-F5344CB8AC3E}">
        <p14:creationId xmlns:p14="http://schemas.microsoft.com/office/powerpoint/2010/main" val="261064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7431" y="472849"/>
            <a:ext cx="8733762" cy="731060"/>
          </a:xfrm>
        </p:spPr>
        <p:txBody>
          <a:bodyPr/>
          <a:lstStyle/>
          <a:p>
            <a:r>
              <a:rPr kumimoji="1" lang="zh-CN" altLang="en-US" sz="3600" dirty="0"/>
              <a:t>第一节、免疫预</a:t>
            </a:r>
            <a:r>
              <a:rPr kumimoji="1" lang="zh-CN" altLang="en-US" sz="3600" dirty="0" smtClean="0"/>
              <a:t>防新型疫苗</a:t>
            </a:r>
            <a:r>
              <a:rPr kumimoji="1" lang="zh-CN" altLang="zh-CN" sz="3600" dirty="0" smtClean="0"/>
              <a:t>—</a:t>
            </a:r>
            <a:r>
              <a:rPr kumimoji="1" lang="zh-CN" altLang="en-US" sz="3600" dirty="0" smtClean="0"/>
              <a:t>新型疫苗</a:t>
            </a:r>
            <a:endParaRPr kumimoji="1"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853583" y="1843519"/>
            <a:ext cx="74214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、合成肽</a:t>
            </a:r>
            <a:r>
              <a:rPr kumimoji="1" lang="zh-CN" altLang="en-US" sz="2800" dirty="0"/>
              <a:t>疫苗（</a:t>
            </a:r>
            <a:r>
              <a:rPr kumimoji="1" lang="en-US" altLang="zh-CN" sz="2800" dirty="0" smtClean="0"/>
              <a:t>synthetic peptide vaccine</a:t>
            </a:r>
            <a:r>
              <a:rPr kumimoji="1" lang="zh-CN" altLang="en-US" sz="2800" dirty="0"/>
              <a:t>）　</a:t>
            </a:r>
            <a:r>
              <a:rPr kumimoji="1" lang="zh-CN" altLang="en-US" sz="2800" dirty="0" smtClean="0"/>
              <a:t>亦称抗原肽</a:t>
            </a:r>
            <a:r>
              <a:rPr kumimoji="1" lang="zh-CN" altLang="en-US" sz="2800" dirty="0"/>
              <a:t>疫苗，其原理为：</a:t>
            </a:r>
            <a:r>
              <a:rPr kumimoji="1" lang="zh-CN" altLang="en-US" sz="2800" dirty="0" smtClean="0"/>
              <a:t>借助实验和计算机预测</a:t>
            </a:r>
            <a:r>
              <a:rPr kumimoji="1" lang="zh-CN" altLang="en-US" sz="2800" dirty="0"/>
              <a:t>，获得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细胞和</a:t>
            </a:r>
            <a:r>
              <a:rPr kumimoji="1" lang="en-US" altLang="zh-CN" sz="2800" dirty="0"/>
              <a:t>T</a:t>
            </a:r>
            <a:r>
              <a:rPr kumimoji="1" lang="zh-CN" altLang="en-US" sz="2800" dirty="0"/>
              <a:t>细胞识别的表位序列，</a:t>
            </a:r>
            <a:r>
              <a:rPr kumimoji="1" lang="zh-CN" altLang="en-US" sz="2800" dirty="0" smtClean="0"/>
              <a:t>据此设计和</a:t>
            </a:r>
            <a:r>
              <a:rPr kumimoji="1" lang="zh-CN" altLang="en-US" sz="2800" dirty="0"/>
              <a:t>合成免疫原性多肽，进而制备合成肽</a:t>
            </a:r>
            <a:r>
              <a:rPr kumimoji="1" lang="zh-CN" altLang="en-US" sz="2800" dirty="0" smtClean="0"/>
              <a:t>疫苗</a:t>
            </a:r>
            <a:r>
              <a:rPr kumimoji="1" lang="zh-CN" altLang="en-US" sz="2800" dirty="0"/>
              <a:t>。为增强合成肽疫苗的免疫</a:t>
            </a:r>
            <a:r>
              <a:rPr kumimoji="1" lang="zh-CN" altLang="en-US" sz="2800" dirty="0" smtClean="0"/>
              <a:t>原性并诱导有效保护</a:t>
            </a:r>
            <a:r>
              <a:rPr kumimoji="1" lang="zh-CN" altLang="en-US" sz="2800" dirty="0"/>
              <a:t>性应答，可采取下列策略：</a:t>
            </a:r>
            <a:r>
              <a:rPr kumimoji="1" lang="en-US" altLang="zh-CN" sz="2800" dirty="0"/>
              <a:t>①</a:t>
            </a:r>
            <a:r>
              <a:rPr kumimoji="1" lang="zh-CN" altLang="en-US" sz="2800" dirty="0" smtClean="0"/>
              <a:t>借助蛋白质分子模拟技术</a:t>
            </a:r>
            <a:r>
              <a:rPr kumimoji="1" lang="zh-CN" altLang="en-US" sz="2800" dirty="0"/>
              <a:t>，合理设计新型疫苗；</a:t>
            </a:r>
            <a:r>
              <a:rPr kumimoji="1" lang="en-US" altLang="zh-CN" sz="2800" dirty="0"/>
              <a:t>②</a:t>
            </a:r>
            <a:r>
              <a:rPr kumimoji="1" lang="zh-CN" altLang="en-US" sz="2800" dirty="0" smtClean="0"/>
              <a:t>对多个表位进行合理组合和搭配</a:t>
            </a:r>
            <a:r>
              <a:rPr kumimoji="1" lang="zh-CN" altLang="en-US" sz="2800" dirty="0"/>
              <a:t>；</a:t>
            </a:r>
            <a:r>
              <a:rPr kumimoji="1" lang="en-US" altLang="zh-CN" sz="2800" dirty="0"/>
              <a:t>③</a:t>
            </a:r>
            <a:r>
              <a:rPr kumimoji="1" lang="zh-CN" altLang="en-US" sz="2800" dirty="0"/>
              <a:t>辅以合适载体与佐剂</a:t>
            </a:r>
          </a:p>
        </p:txBody>
      </p:sp>
    </p:spTree>
    <p:extLst>
      <p:ext uri="{BB962C8B-B14F-4D97-AF65-F5344CB8AC3E}">
        <p14:creationId xmlns:p14="http://schemas.microsoft.com/office/powerpoint/2010/main" val="407390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气流.thmx</Template>
  <TotalTime>523</TotalTime>
  <Words>702</Words>
  <Application>Microsoft Macintosh PowerPoint</Application>
  <PresentationFormat>全屏显示(4:3)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气流</vt:lpstr>
      <vt:lpstr>第二十三章  免疫学应用之免疫防治</vt:lpstr>
      <vt:lpstr>第一节、免疫预防</vt:lpstr>
      <vt:lpstr>第一节、免疫预防</vt:lpstr>
      <vt:lpstr>第一节、免疫预防</vt:lpstr>
      <vt:lpstr>第一节、免疫预防</vt:lpstr>
      <vt:lpstr>第一节、免疫预防</vt:lpstr>
      <vt:lpstr>第一节、免疫预防——新型疫苗</vt:lpstr>
      <vt:lpstr>第一节、免疫预防新型疫苗—新型疫苗</vt:lpstr>
      <vt:lpstr>第一节、免疫预防新型疫苗—新型疫苗</vt:lpstr>
      <vt:lpstr>第一节、免疫预防新型疫苗—新型疫苗</vt:lpstr>
      <vt:lpstr>第一节、免疫预防新型疫苗—新型疫苗</vt:lpstr>
      <vt:lpstr>第二节、免疫治疗</vt:lpstr>
      <vt:lpstr>第二节、免疫治疗</vt:lpstr>
      <vt:lpstr>第二节、免疫治疗</vt:lpstr>
      <vt:lpstr>第二节、免疫治疗</vt:lpstr>
      <vt:lpstr>第二节、免疫治疗</vt:lpstr>
      <vt:lpstr>第二节、免疫治疗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第二十三章  免疫学应用之免疫防治</dc:title>
  <dc:subject/>
  <dc:creator>apple</dc:creator>
  <cp:keywords/>
  <dc:description/>
  <cp:lastModifiedBy>wang</cp:lastModifiedBy>
  <cp:revision>17</cp:revision>
  <dcterms:created xsi:type="dcterms:W3CDTF">2018-06-22T02:53:28Z</dcterms:created>
  <dcterms:modified xsi:type="dcterms:W3CDTF">2019-12-07T04:48:38Z</dcterms:modified>
  <cp:category/>
</cp:coreProperties>
</file>