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068960"/>
            <a:ext cx="6944816" cy="17526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免疫细胞之一：固有免疫细胞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1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0648"/>
            <a:ext cx="8568952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3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． 调节免疫应答 　</a:t>
            </a: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可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通过分泌多种活性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分子，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发挥免疫调节作用 ，例如 ：分泌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IL-12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TNF-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α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 ，介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导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／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B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活化、增殖，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促进适应性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免疫应答；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分泌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前列腺素、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TGF-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β、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活性氧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分子，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抑制免疫应答 。</a:t>
            </a: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4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． 介导炎症反应 　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在病原体及其产物或某些趋化因子等作用下 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可移行／浸润至炎症部位 ，在发挥杀灭和清除病原体的同时也参与炎症损伤 。 其机制为 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①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产生组织蛋白酶与弹力酶 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；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②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溶酶体酶外漏 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；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③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分泌各种炎症介质 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IL-8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TNF-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α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等） 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17802"/>
            <a:ext cx="8496944" cy="634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/>
                <a:ea typeface="等线"/>
                <a:cs typeface="Times New Roman"/>
              </a:rPr>
              <a:t> </a:t>
            </a:r>
            <a:endParaRPr lang="zh-CN" altLang="zh-CN" kern="100" dirty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/>
              </a:rPr>
              <a:t>1</a:t>
            </a:r>
            <a:r>
              <a:rPr lang="zh-CN" altLang="zh-CN" kern="100" dirty="0">
                <a:latin typeface="+mn-ea"/>
                <a:cs typeface="Times New Roman"/>
              </a:rPr>
              <a:t>．</a:t>
            </a:r>
            <a:r>
              <a:rPr lang="zh-CN" altLang="zh-CN" sz="2800" b="1" kern="100" dirty="0">
                <a:latin typeface="+mn-ea"/>
                <a:cs typeface="Times New Roman"/>
              </a:rPr>
              <a:t> 超敏反应 </a:t>
            </a:r>
            <a:r>
              <a:rPr lang="zh-CN" altLang="zh-CN" kern="100" dirty="0">
                <a:latin typeface="+mn-ea"/>
                <a:cs typeface="Times New Roman"/>
              </a:rPr>
              <a:t>　</a:t>
            </a:r>
            <a:r>
              <a:rPr lang="en-US" altLang="zh-CN" kern="100" dirty="0">
                <a:latin typeface="+mn-ea"/>
                <a:cs typeface="Times New Roman"/>
              </a:rPr>
              <a:t> 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+mn-ea"/>
                <a:cs typeface="Times New Roman"/>
              </a:rPr>
              <a:t>M</a:t>
            </a:r>
            <a:r>
              <a:rPr lang="zh-CN" altLang="zh-CN" kern="100" dirty="0">
                <a:latin typeface="+mn-ea"/>
                <a:cs typeface="Times New Roman"/>
              </a:rPr>
              <a:t>φ 是参与迟发型超敏反应的主要效应细胞 ，从而在抗胞内寄生菌与病毒感染以及接触性皮炎 、某些自身免疫病发病中起重要作用 。 此外 ，</a:t>
            </a:r>
            <a:r>
              <a:rPr lang="en-US" altLang="zh-CN" kern="100" dirty="0">
                <a:latin typeface="+mn-ea"/>
                <a:cs typeface="Times New Roman"/>
              </a:rPr>
              <a:t>M</a:t>
            </a:r>
            <a:r>
              <a:rPr lang="zh-CN" altLang="zh-CN" kern="100" dirty="0">
                <a:latin typeface="+mn-ea"/>
                <a:cs typeface="Times New Roman"/>
              </a:rPr>
              <a:t>φ 可参与抗体依赖的靶细胞破坏或功能</a:t>
            </a:r>
            <a:r>
              <a:rPr lang="zh-CN" altLang="zh-CN" kern="100" dirty="0" smtClean="0">
                <a:latin typeface="+mn-ea"/>
                <a:cs typeface="Times New Roman"/>
              </a:rPr>
              <a:t>障碍，</a:t>
            </a:r>
            <a:r>
              <a:rPr lang="zh-CN" altLang="zh-CN" kern="100" dirty="0">
                <a:latin typeface="+mn-ea"/>
                <a:cs typeface="Times New Roman"/>
              </a:rPr>
              <a:t>故也与某些 Ⅱ 型超敏反应性疾病（如重症肌无力等）发病有关 。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+mn-ea"/>
                <a:cs typeface="Times New Roman"/>
              </a:rPr>
              <a:t>2</a:t>
            </a:r>
            <a:r>
              <a:rPr lang="zh-CN" altLang="zh-CN" kern="100" dirty="0">
                <a:latin typeface="+mn-ea"/>
                <a:cs typeface="Times New Roman"/>
              </a:rPr>
              <a:t>． </a:t>
            </a:r>
            <a:r>
              <a:rPr lang="zh-CN" altLang="zh-CN" sz="2400" b="1" kern="100" dirty="0">
                <a:latin typeface="+mn-ea"/>
                <a:cs typeface="Times New Roman"/>
              </a:rPr>
              <a:t>过度炎症反应导致机体损伤 </a:t>
            </a:r>
            <a:r>
              <a:rPr lang="zh-CN" altLang="zh-CN" kern="100" dirty="0">
                <a:latin typeface="+mn-ea"/>
                <a:cs typeface="Times New Roman"/>
              </a:rPr>
              <a:t>　 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+mn-ea"/>
                <a:cs typeface="Times New Roman"/>
              </a:rPr>
              <a:t>严重</a:t>
            </a:r>
            <a:r>
              <a:rPr lang="zh-CN" altLang="zh-CN" kern="100" dirty="0">
                <a:latin typeface="+mn-ea"/>
                <a:cs typeface="Times New Roman"/>
              </a:rPr>
              <a:t>感染时 ，</a:t>
            </a:r>
            <a:r>
              <a:rPr lang="en-US" altLang="zh-CN" kern="100" dirty="0">
                <a:latin typeface="+mn-ea"/>
                <a:cs typeface="Times New Roman"/>
              </a:rPr>
              <a:t>M</a:t>
            </a:r>
            <a:r>
              <a:rPr lang="zh-CN" altLang="zh-CN" kern="100" dirty="0">
                <a:latin typeface="+mn-ea"/>
                <a:cs typeface="Times New Roman"/>
              </a:rPr>
              <a:t>φ 可大量产生促炎细胞因子及其他炎症活性介质 ，并释放大量蛋白酶 、组织水解酶等 ，从而导致组织损伤 ，重者可引发感染性休克 、弥散性血管内凝血 ，甚至导致死亡 。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+mn-ea"/>
                <a:cs typeface="Times New Roman"/>
              </a:rPr>
              <a:t>3</a:t>
            </a:r>
            <a:r>
              <a:rPr lang="zh-CN" altLang="zh-CN" kern="100" dirty="0">
                <a:latin typeface="+mn-ea"/>
                <a:cs typeface="Times New Roman"/>
              </a:rPr>
              <a:t>． </a:t>
            </a:r>
            <a:r>
              <a:rPr lang="zh-CN" altLang="zh-CN" sz="2400" b="1" kern="100" dirty="0">
                <a:latin typeface="+mn-ea"/>
                <a:cs typeface="Times New Roman"/>
              </a:rPr>
              <a:t>促进某些胞内寄生菌与病毒感染 </a:t>
            </a:r>
            <a:r>
              <a:rPr lang="zh-CN" altLang="zh-CN" kern="100" dirty="0">
                <a:latin typeface="+mn-ea"/>
                <a:cs typeface="Times New Roman"/>
              </a:rPr>
              <a:t>　 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+mn-ea"/>
                <a:cs typeface="Times New Roman"/>
              </a:rPr>
              <a:t>未</a:t>
            </a:r>
            <a:r>
              <a:rPr lang="zh-CN" altLang="zh-CN" kern="100" dirty="0">
                <a:latin typeface="+mn-ea"/>
                <a:cs typeface="Times New Roman"/>
              </a:rPr>
              <a:t>被细胞因子激活的</a:t>
            </a:r>
            <a:r>
              <a:rPr lang="en-US" altLang="zh-CN" kern="100" dirty="0">
                <a:latin typeface="+mn-ea"/>
                <a:cs typeface="Times New Roman"/>
              </a:rPr>
              <a:t> M</a:t>
            </a:r>
            <a:r>
              <a:rPr lang="zh-CN" altLang="zh-CN" kern="100" dirty="0">
                <a:latin typeface="+mn-ea"/>
                <a:cs typeface="Times New Roman"/>
              </a:rPr>
              <a:t>φ 是结核杆菌感染与储存的载体 ，非但不能有效消灭结核杆菌 ，反可促进细菌传播 。 此外 ，</a:t>
            </a:r>
            <a:r>
              <a:rPr lang="en-US" altLang="zh-CN" kern="100" dirty="0">
                <a:latin typeface="+mn-ea"/>
                <a:cs typeface="Times New Roman"/>
              </a:rPr>
              <a:t>M</a:t>
            </a:r>
            <a:r>
              <a:rPr lang="zh-CN" altLang="zh-CN" kern="100" dirty="0">
                <a:latin typeface="+mn-ea"/>
                <a:cs typeface="Times New Roman"/>
              </a:rPr>
              <a:t>φ 也是</a:t>
            </a:r>
            <a:r>
              <a:rPr lang="en-US" altLang="zh-CN" kern="100" dirty="0">
                <a:latin typeface="+mn-ea"/>
                <a:cs typeface="Times New Roman"/>
              </a:rPr>
              <a:t> HIV </a:t>
            </a:r>
            <a:r>
              <a:rPr lang="zh-CN" altLang="zh-CN" kern="100" dirty="0">
                <a:latin typeface="+mn-ea"/>
                <a:cs typeface="Times New Roman"/>
              </a:rPr>
              <a:t>的靶细胞及感染后期病毒的储存场所 ，且进入</a:t>
            </a:r>
            <a:r>
              <a:rPr lang="en-US" altLang="zh-CN" kern="100" dirty="0">
                <a:latin typeface="+mn-ea"/>
                <a:cs typeface="Times New Roman"/>
              </a:rPr>
              <a:t> M</a:t>
            </a:r>
            <a:r>
              <a:rPr lang="zh-CN" altLang="zh-CN" kern="100" dirty="0">
                <a:latin typeface="+mn-ea"/>
                <a:cs typeface="Times New Roman"/>
              </a:rPr>
              <a:t>φ的</a:t>
            </a:r>
            <a:r>
              <a:rPr lang="en-US" altLang="zh-CN" kern="100" dirty="0">
                <a:latin typeface="+mn-ea"/>
                <a:cs typeface="Times New Roman"/>
              </a:rPr>
              <a:t> HIV </a:t>
            </a:r>
            <a:r>
              <a:rPr lang="zh-CN" altLang="zh-CN" kern="100" dirty="0">
                <a:latin typeface="+mn-ea"/>
                <a:cs typeface="Times New Roman"/>
              </a:rPr>
              <a:t>对抗逆转录病毒治疗不敏感 </a:t>
            </a:r>
            <a:r>
              <a:rPr lang="zh-CN" altLang="zh-CN" kern="100" dirty="0" smtClean="0">
                <a:latin typeface="+mn-ea"/>
                <a:cs typeface="Times New Roman"/>
              </a:rPr>
              <a:t>。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+mn-ea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AutoNum type="arabicPeriod" startAt="4"/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肿瘤</a:t>
            </a:r>
            <a:r>
              <a:rPr lang="zh-CN" altLang="zh-CN" sz="2400" b="1" kern="100" dirty="0">
                <a:latin typeface="+mn-ea"/>
                <a:cs typeface="Times New Roman"/>
              </a:rPr>
              <a:t>相关巨噬细胞的作用 </a:t>
            </a:r>
            <a:r>
              <a:rPr lang="zh-CN" altLang="zh-CN" kern="100" dirty="0">
                <a:latin typeface="+mn-ea"/>
                <a:cs typeface="Times New Roman"/>
              </a:rPr>
              <a:t>　 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+mn-ea"/>
                <a:cs typeface="Times New Roman"/>
              </a:rPr>
              <a:t>浸润</a:t>
            </a:r>
            <a:r>
              <a:rPr lang="zh-CN" altLang="zh-CN" kern="100" dirty="0">
                <a:latin typeface="+mn-ea"/>
                <a:cs typeface="Times New Roman"/>
              </a:rPr>
              <a:t>于慢性炎症部位的肿瘤相关</a:t>
            </a:r>
            <a:r>
              <a:rPr lang="en-US" altLang="zh-CN" kern="100" dirty="0">
                <a:latin typeface="+mn-ea"/>
                <a:cs typeface="Times New Roman"/>
              </a:rPr>
              <a:t> M</a:t>
            </a:r>
            <a:r>
              <a:rPr lang="zh-CN" altLang="zh-CN" kern="100" dirty="0">
                <a:latin typeface="+mn-ea"/>
                <a:cs typeface="Times New Roman"/>
              </a:rPr>
              <a:t>φ可分泌某些生长因子（如纤维生长因子 、血管内皮细胞生长因子等）促进血管与淋巴管生成 ，从而促进肿瘤生长与</a:t>
            </a:r>
            <a:r>
              <a:rPr lang="zh-CN" altLang="zh-CN" kern="100" dirty="0" smtClean="0">
                <a:latin typeface="+mn-ea"/>
                <a:cs typeface="Times New Roman"/>
              </a:rPr>
              <a:t>迁移。</a:t>
            </a:r>
            <a:endParaRPr lang="en-US" altLang="zh-CN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+mn-ea"/>
                <a:cs typeface="Times New Roman"/>
              </a:rPr>
              <a:t>因此 </a:t>
            </a:r>
            <a:r>
              <a:rPr lang="zh-CN" altLang="zh-CN" kern="100" dirty="0">
                <a:latin typeface="+mn-ea"/>
                <a:cs typeface="Times New Roman"/>
              </a:rPr>
              <a:t>，抗</a:t>
            </a:r>
            <a:r>
              <a:rPr lang="zh-CN" altLang="zh-CN" kern="100" dirty="0" smtClean="0">
                <a:latin typeface="+mn-ea"/>
                <a:cs typeface="Times New Roman"/>
              </a:rPr>
              <a:t>炎治疗</a:t>
            </a:r>
            <a:r>
              <a:rPr lang="zh-CN" altLang="zh-CN" kern="100" dirty="0">
                <a:latin typeface="+mn-ea"/>
                <a:cs typeface="Times New Roman"/>
              </a:rPr>
              <a:t>可被视为抗肿瘤策略之一 。</a:t>
            </a:r>
            <a:endParaRPr lang="zh-CN" altLang="zh-CN" kern="100" dirty="0">
              <a:effectLst/>
              <a:latin typeface="+mn-ea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16632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a typeface="等线"/>
                <a:cs typeface="Times New Roman"/>
              </a:rPr>
              <a:t>（</a:t>
            </a:r>
            <a:r>
              <a:rPr lang="zh-CN" altLang="en-US" sz="2400" b="1" dirty="0" smtClean="0">
                <a:latin typeface="+mn-ea"/>
                <a:cs typeface="Times New Roman"/>
              </a:rPr>
              <a:t>三）</a:t>
            </a:r>
            <a:r>
              <a:rPr lang="zh-CN" altLang="zh-CN" sz="2400" b="1" dirty="0" smtClean="0">
                <a:latin typeface="+mn-ea"/>
                <a:cs typeface="Times New Roman"/>
              </a:rPr>
              <a:t>单</a:t>
            </a:r>
            <a:r>
              <a:rPr lang="zh-CN" altLang="zh-CN" sz="2400" b="1" dirty="0">
                <a:latin typeface="+mn-ea"/>
                <a:cs typeface="Times New Roman"/>
              </a:rPr>
              <a:t>核 ／巨噬细胞参与的免疫病理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67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921168"/>
            <a:ext cx="644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第二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节 </a:t>
            </a:r>
            <a:r>
              <a:rPr lang="en-US" altLang="zh-CN" sz="3600" b="1" kern="100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DC</a:t>
            </a:r>
            <a:r>
              <a:rPr lang="zh-CN" altLang="zh-CN" sz="3600" b="1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及其他抗原提呈细胞</a:t>
            </a:r>
            <a:endParaRPr lang="zh-CN" altLang="zh-CN" sz="36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39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32656"/>
            <a:ext cx="8568952" cy="179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+mn-ea"/>
                <a:cs typeface="Times New Roman"/>
              </a:rPr>
              <a:t>树突状细胞</a:t>
            </a:r>
            <a:r>
              <a:rPr lang="zh-CN" altLang="zh-CN" sz="2400" kern="100" dirty="0">
                <a:latin typeface="+mn-ea"/>
                <a:cs typeface="Times New Roman"/>
              </a:rPr>
              <a:t>（</a:t>
            </a:r>
            <a:r>
              <a:rPr lang="en-US" altLang="zh-CN" sz="2400" kern="100" dirty="0">
                <a:latin typeface="+mn-ea"/>
                <a:cs typeface="Times New Roman"/>
              </a:rPr>
              <a:t>dendritic cell </a:t>
            </a:r>
            <a:r>
              <a:rPr lang="zh-CN" altLang="zh-CN" sz="2400" kern="100" dirty="0">
                <a:latin typeface="+mn-ea"/>
                <a:cs typeface="Times New Roman"/>
              </a:rPr>
              <a:t>，</a:t>
            </a:r>
            <a:r>
              <a:rPr lang="en-US" altLang="zh-CN" sz="2400" kern="100" dirty="0">
                <a:latin typeface="+mn-ea"/>
                <a:cs typeface="Times New Roman"/>
              </a:rPr>
              <a:t>DC</a:t>
            </a:r>
            <a:r>
              <a:rPr lang="zh-CN" altLang="zh-CN" sz="2400" kern="100" dirty="0">
                <a:latin typeface="+mn-ea"/>
                <a:cs typeface="Times New Roman"/>
              </a:rPr>
              <a:t>）乃因其成熟细胞具有许多树突样或伪足样突起而</a:t>
            </a:r>
            <a:r>
              <a:rPr lang="zh-CN" altLang="zh-CN" sz="2400" kern="100" dirty="0" smtClean="0">
                <a:latin typeface="+mn-ea"/>
                <a:cs typeface="Times New Roman"/>
              </a:rPr>
              <a:t>得名。</a:t>
            </a:r>
            <a:r>
              <a:rPr lang="en-US" altLang="zh-CN" sz="2400" kern="100" dirty="0" smtClean="0">
                <a:latin typeface="+mn-ea"/>
                <a:cs typeface="Times New Roman"/>
              </a:rPr>
              <a:t> </a:t>
            </a:r>
            <a:r>
              <a:rPr lang="en-US" altLang="zh-CN" sz="2400" kern="100" dirty="0">
                <a:latin typeface="+mn-ea"/>
                <a:cs typeface="Times New Roman"/>
              </a:rPr>
              <a:t>DC </a:t>
            </a:r>
            <a:r>
              <a:rPr lang="zh-CN" altLang="zh-CN" sz="2400" kern="100" dirty="0">
                <a:latin typeface="+mn-ea"/>
                <a:cs typeface="Times New Roman"/>
              </a:rPr>
              <a:t>是</a:t>
            </a:r>
            <a:r>
              <a:rPr lang="zh-CN" altLang="zh-CN" sz="2400" kern="100" dirty="0" smtClean="0">
                <a:latin typeface="+mn-ea"/>
                <a:cs typeface="Times New Roman"/>
              </a:rPr>
              <a:t>目前所知体内功能最强的专职</a:t>
            </a:r>
            <a:r>
              <a:rPr lang="en-US" altLang="zh-CN" sz="2400" kern="100" dirty="0">
                <a:latin typeface="+mn-ea"/>
                <a:cs typeface="Times New Roman"/>
              </a:rPr>
              <a:t>APC </a:t>
            </a:r>
            <a:r>
              <a:rPr lang="zh-CN" altLang="zh-CN" sz="2400" kern="100" dirty="0">
                <a:latin typeface="+mn-ea"/>
                <a:cs typeface="Times New Roman"/>
              </a:rPr>
              <a:t>，其最大特点是能刺激初始</a:t>
            </a:r>
            <a:r>
              <a:rPr lang="en-US" altLang="zh-CN" sz="2400" kern="100" dirty="0">
                <a:latin typeface="+mn-ea"/>
                <a:cs typeface="Times New Roman"/>
              </a:rPr>
              <a:t> T </a:t>
            </a:r>
            <a:r>
              <a:rPr lang="zh-CN" altLang="zh-CN" sz="2400" kern="100" dirty="0">
                <a:latin typeface="+mn-ea"/>
                <a:cs typeface="Times New Roman"/>
              </a:rPr>
              <a:t>细胞（</a:t>
            </a:r>
            <a:r>
              <a:rPr lang="en-US" altLang="zh-CN" sz="2400" kern="100" dirty="0">
                <a:latin typeface="+mn-ea"/>
                <a:cs typeface="Times New Roman"/>
              </a:rPr>
              <a:t>naïve </a:t>
            </a:r>
            <a:r>
              <a:rPr lang="en-US" altLang="zh-CN" sz="2400" kern="100" dirty="0" err="1">
                <a:latin typeface="+mn-ea"/>
                <a:cs typeface="Times New Roman"/>
              </a:rPr>
              <a:t>Tcell</a:t>
            </a:r>
            <a:r>
              <a:rPr lang="zh-CN" altLang="zh-CN" sz="2400" kern="100" dirty="0">
                <a:latin typeface="+mn-ea"/>
                <a:cs typeface="Times New Roman"/>
              </a:rPr>
              <a:t>）活化和增殖 </a:t>
            </a:r>
            <a:r>
              <a:rPr lang="zh-CN" altLang="zh-CN" sz="2400" kern="100" dirty="0" smtClean="0">
                <a:latin typeface="+mn-ea"/>
                <a:cs typeface="Times New Roman"/>
              </a:rPr>
              <a:t>。因此，</a:t>
            </a:r>
            <a:r>
              <a:rPr lang="en-US" altLang="zh-CN" sz="2400" kern="100" dirty="0">
                <a:latin typeface="+mn-ea"/>
                <a:cs typeface="Times New Roman"/>
              </a:rPr>
              <a:t>DC </a:t>
            </a:r>
            <a:r>
              <a:rPr lang="zh-CN" altLang="zh-CN" sz="2400" kern="100" dirty="0">
                <a:latin typeface="+mn-ea"/>
                <a:cs typeface="Times New Roman"/>
              </a:rPr>
              <a:t>作为机体免疫应答的启动者而在免疫系统中占有独特</a:t>
            </a:r>
            <a:r>
              <a:rPr lang="zh-CN" altLang="zh-CN" sz="2400" kern="100" dirty="0" smtClean="0">
                <a:latin typeface="+mn-ea"/>
                <a:cs typeface="Times New Roman"/>
              </a:rPr>
              <a:t>地位。此外，</a:t>
            </a:r>
            <a:r>
              <a:rPr lang="en-US" altLang="zh-CN" sz="2400" kern="100" dirty="0">
                <a:latin typeface="+mn-ea"/>
                <a:cs typeface="Times New Roman"/>
              </a:rPr>
              <a:t>DC </a:t>
            </a:r>
            <a:r>
              <a:rPr lang="zh-CN" altLang="zh-CN" sz="2400" kern="100" dirty="0">
                <a:latin typeface="+mn-ea"/>
                <a:cs typeface="Times New Roman"/>
              </a:rPr>
              <a:t>还广泛参与肿瘤 、移植排斥反应 、感染 、自身免疫病等发生和发展 。</a:t>
            </a:r>
            <a:endParaRPr lang="zh-CN" altLang="zh-CN" sz="2400" kern="100" dirty="0">
              <a:effectLst/>
              <a:latin typeface="+mn-ea"/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1" y="2348880"/>
            <a:ext cx="88106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123728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             </a:t>
            </a:r>
            <a:r>
              <a:rPr lang="zh-CN" altLang="en-US" dirty="0" smtClean="0"/>
              <a:t>树突状细胞</a:t>
            </a:r>
            <a:endParaRPr lang="zh-CN" altLang="en-US" dirty="0"/>
          </a:p>
          <a:p>
            <a:r>
              <a:rPr lang="zh-CN" altLang="en-US" dirty="0"/>
              <a:t>左 </a:t>
            </a:r>
            <a:r>
              <a:rPr lang="zh-CN" altLang="en-US" dirty="0" smtClean="0"/>
              <a:t>：扫描电镜照片 ；右 ：普通</a:t>
            </a:r>
            <a:r>
              <a:rPr lang="zh-CN" altLang="en-US" dirty="0"/>
              <a:t>光镜照片</a:t>
            </a:r>
          </a:p>
        </p:txBody>
      </p:sp>
    </p:spTree>
    <p:extLst>
      <p:ext uri="{BB962C8B-B14F-4D97-AF65-F5344CB8AC3E}">
        <p14:creationId xmlns:p14="http://schemas.microsoft.com/office/powerpoint/2010/main" val="314684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b="1" kern="100" dirty="0" smtClean="0">
                <a:latin typeface="+mn-ea"/>
                <a:cs typeface="Times New Roman"/>
              </a:rPr>
              <a:t>（一）</a:t>
            </a:r>
            <a:r>
              <a:rPr lang="en-US" altLang="zh-CN" sz="2400" b="1" kern="100" dirty="0">
                <a:latin typeface="+mn-ea"/>
                <a:cs typeface="Times New Roman"/>
              </a:rPr>
              <a:t> </a:t>
            </a:r>
            <a:r>
              <a:rPr lang="zh-CN" altLang="zh-CN" sz="2400" b="1" kern="100" dirty="0">
                <a:latin typeface="+mn-ea"/>
                <a:cs typeface="Times New Roman"/>
              </a:rPr>
              <a:t>来源 、分布与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特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征</a:t>
            </a:r>
            <a:endParaRPr lang="en-US" altLang="zh-CN" sz="2400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/>
              </a:rPr>
              <a:t>1</a:t>
            </a:r>
            <a:r>
              <a:rPr lang="zh-CN" altLang="zh-CN" sz="2400" kern="100" dirty="0">
                <a:latin typeface="+mn-ea"/>
                <a:cs typeface="Times New Roman"/>
              </a:rPr>
              <a:t>． 来源 　</a:t>
            </a:r>
            <a:endParaRPr lang="en-US" altLang="zh-CN" sz="2400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/>
              </a:rPr>
              <a:t> </a:t>
            </a:r>
            <a:r>
              <a:rPr lang="en-US" altLang="zh-CN" sz="2400" kern="100" dirty="0">
                <a:latin typeface="+mn-ea"/>
                <a:cs typeface="Times New Roman"/>
              </a:rPr>
              <a:t>DC </a:t>
            </a:r>
            <a:r>
              <a:rPr lang="zh-CN" altLang="zh-CN" sz="2400" kern="100" dirty="0">
                <a:latin typeface="+mn-ea"/>
                <a:cs typeface="Times New Roman"/>
              </a:rPr>
              <a:t>可由骨髓中髓样干细胞和淋巴样干细胞分化而来 ，分别称为髓系</a:t>
            </a:r>
            <a:r>
              <a:rPr lang="en-US" altLang="zh-CN" sz="2400" kern="100" dirty="0">
                <a:latin typeface="+mn-ea"/>
                <a:cs typeface="Times New Roman"/>
              </a:rPr>
              <a:t> DC </a:t>
            </a:r>
            <a:r>
              <a:rPr lang="zh-CN" altLang="zh-CN" sz="2400" kern="100" dirty="0">
                <a:latin typeface="+mn-ea"/>
                <a:cs typeface="Times New Roman"/>
              </a:rPr>
              <a:t>（</a:t>
            </a:r>
            <a:r>
              <a:rPr lang="en-US" altLang="zh-CN" sz="2400" kern="100" dirty="0" smtClean="0">
                <a:latin typeface="+mn-ea"/>
                <a:cs typeface="Times New Roman"/>
              </a:rPr>
              <a:t>myeloid DC </a:t>
            </a:r>
            <a:r>
              <a:rPr lang="zh-CN" altLang="zh-CN" sz="2400" kern="100" dirty="0">
                <a:latin typeface="+mn-ea"/>
                <a:cs typeface="Times New Roman"/>
              </a:rPr>
              <a:t>，</a:t>
            </a:r>
            <a:r>
              <a:rPr lang="en-US" altLang="zh-CN" sz="2400" kern="100" dirty="0">
                <a:latin typeface="+mn-ea"/>
                <a:cs typeface="Times New Roman"/>
              </a:rPr>
              <a:t>MDC</a:t>
            </a:r>
            <a:r>
              <a:rPr lang="zh-CN" altLang="zh-CN" sz="2400" kern="100" dirty="0" smtClean="0">
                <a:latin typeface="+mn-ea"/>
                <a:cs typeface="Times New Roman"/>
              </a:rPr>
              <a:t>）、</a:t>
            </a:r>
            <a:r>
              <a:rPr lang="zh-CN" altLang="zh-CN" sz="2400" kern="100" dirty="0">
                <a:latin typeface="+mn-ea"/>
                <a:cs typeface="Times New Roman"/>
              </a:rPr>
              <a:t>淋巴系</a:t>
            </a:r>
            <a:r>
              <a:rPr lang="en-US" altLang="zh-CN" sz="2400" kern="100" dirty="0">
                <a:latin typeface="+mn-ea"/>
                <a:cs typeface="Times New Roman"/>
              </a:rPr>
              <a:t> DC</a:t>
            </a:r>
            <a:r>
              <a:rPr lang="zh-CN" altLang="zh-CN" sz="2400" kern="100" dirty="0">
                <a:latin typeface="+mn-ea"/>
                <a:cs typeface="Times New Roman"/>
              </a:rPr>
              <a:t>（</a:t>
            </a:r>
            <a:r>
              <a:rPr lang="en-US" altLang="zh-CN" sz="2400" kern="100" dirty="0">
                <a:latin typeface="+mn-ea"/>
                <a:cs typeface="Times New Roman"/>
              </a:rPr>
              <a:t>lymphoid DC </a:t>
            </a:r>
            <a:r>
              <a:rPr lang="zh-CN" altLang="zh-CN" sz="2400" kern="100" dirty="0">
                <a:latin typeface="+mn-ea"/>
                <a:cs typeface="Times New Roman"/>
              </a:rPr>
              <a:t>，</a:t>
            </a:r>
            <a:r>
              <a:rPr lang="en-US" altLang="zh-CN" sz="2400" kern="100" dirty="0">
                <a:latin typeface="+mn-ea"/>
                <a:cs typeface="Times New Roman"/>
              </a:rPr>
              <a:t>LDC</a:t>
            </a:r>
            <a:r>
              <a:rPr lang="zh-CN" altLang="zh-CN" sz="2400" kern="100" dirty="0">
                <a:latin typeface="+mn-ea"/>
                <a:cs typeface="Times New Roman"/>
              </a:rPr>
              <a:t>）或浆细胞样</a:t>
            </a:r>
            <a:r>
              <a:rPr lang="en-US" altLang="zh-CN" sz="2400" kern="100" dirty="0">
                <a:latin typeface="+mn-ea"/>
                <a:cs typeface="Times New Roman"/>
              </a:rPr>
              <a:t> DC</a:t>
            </a:r>
            <a:r>
              <a:rPr lang="zh-CN" altLang="zh-CN" sz="2400" kern="100" dirty="0">
                <a:latin typeface="+mn-ea"/>
                <a:cs typeface="Times New Roman"/>
              </a:rPr>
              <a:t>（</a:t>
            </a:r>
            <a:r>
              <a:rPr lang="en-US" altLang="zh-CN" sz="2400" kern="100" dirty="0" err="1">
                <a:latin typeface="+mn-ea"/>
                <a:cs typeface="Times New Roman"/>
              </a:rPr>
              <a:t>plasmacytoid</a:t>
            </a:r>
            <a:r>
              <a:rPr lang="en-US" altLang="zh-CN" sz="2400" kern="100" dirty="0">
                <a:latin typeface="+mn-ea"/>
                <a:cs typeface="Times New Roman"/>
              </a:rPr>
              <a:t> DC </a:t>
            </a:r>
            <a:r>
              <a:rPr lang="zh-CN" altLang="zh-CN" sz="2400" kern="100" dirty="0">
                <a:latin typeface="+mn-ea"/>
                <a:cs typeface="Times New Roman"/>
              </a:rPr>
              <a:t>，</a:t>
            </a:r>
            <a:r>
              <a:rPr lang="en-US" altLang="zh-CN" sz="2400" kern="100" dirty="0" err="1" smtClean="0">
                <a:latin typeface="+mn-ea"/>
                <a:cs typeface="Times New Roman"/>
              </a:rPr>
              <a:t>pDC</a:t>
            </a:r>
            <a:r>
              <a:rPr lang="zh-CN" altLang="zh-CN" sz="2400" kern="100" dirty="0">
                <a:latin typeface="+mn-ea"/>
                <a:cs typeface="Times New Roman"/>
              </a:rPr>
              <a:t>） 。 两类</a:t>
            </a:r>
            <a:r>
              <a:rPr lang="en-US" altLang="zh-CN" sz="2400" kern="100" dirty="0">
                <a:latin typeface="+mn-ea"/>
                <a:cs typeface="Times New Roman"/>
              </a:rPr>
              <a:t> DC </a:t>
            </a:r>
            <a:r>
              <a:rPr lang="zh-CN" altLang="zh-CN" sz="2400" kern="100" dirty="0">
                <a:latin typeface="+mn-ea"/>
                <a:cs typeface="Times New Roman"/>
              </a:rPr>
              <a:t>由骨髓进入外周血 ，再分布至全身各组织 ，二者的组织分布 </a:t>
            </a:r>
            <a:r>
              <a:rPr lang="zh-CN" altLang="zh-CN" sz="2400" kern="100" dirty="0" smtClean="0">
                <a:latin typeface="+mn-ea"/>
                <a:cs typeface="Times New Roman"/>
              </a:rPr>
              <a:t>、表面</a:t>
            </a:r>
            <a:r>
              <a:rPr lang="zh-CN" altLang="zh-CN" sz="2400" kern="100" dirty="0">
                <a:latin typeface="+mn-ea"/>
                <a:cs typeface="Times New Roman"/>
              </a:rPr>
              <a:t>标志和功能特点各异 。 迄今对髓</a:t>
            </a:r>
            <a:r>
              <a:rPr lang="zh-CN" altLang="zh-CN" sz="2400" kern="100" dirty="0" smtClean="0">
                <a:latin typeface="+mn-ea"/>
                <a:cs typeface="Times New Roman"/>
              </a:rPr>
              <a:t>系</a:t>
            </a:r>
            <a:r>
              <a:rPr lang="en-US" altLang="zh-CN" sz="2400" kern="100" dirty="0" smtClean="0">
                <a:latin typeface="+mn-ea"/>
                <a:cs typeface="Times New Roman"/>
              </a:rPr>
              <a:t>DC </a:t>
            </a:r>
            <a:r>
              <a:rPr lang="zh-CN" altLang="zh-CN" sz="2400" kern="100" dirty="0">
                <a:latin typeface="+mn-ea"/>
                <a:cs typeface="Times New Roman"/>
              </a:rPr>
              <a:t>的研究较为深入 。</a:t>
            </a:r>
          </a:p>
          <a:p>
            <a:endParaRPr lang="en-US" altLang="zh-CN" sz="2400" dirty="0" smtClean="0">
              <a:latin typeface="+mn-ea"/>
              <a:cs typeface="Times New Roman"/>
            </a:endParaRPr>
          </a:p>
          <a:p>
            <a:r>
              <a:rPr lang="en-US" altLang="zh-CN" sz="2400" dirty="0" smtClean="0">
                <a:latin typeface="+mn-ea"/>
                <a:cs typeface="Times New Roman"/>
              </a:rPr>
              <a:t>2.  </a:t>
            </a:r>
            <a:r>
              <a:rPr lang="zh-CN" altLang="zh-CN" sz="2400" dirty="0" smtClean="0">
                <a:latin typeface="+mn-ea"/>
                <a:cs typeface="Times New Roman"/>
              </a:rPr>
              <a:t>分布</a:t>
            </a:r>
            <a:r>
              <a:rPr lang="zh-CN" altLang="zh-CN" sz="2400" dirty="0">
                <a:latin typeface="+mn-ea"/>
                <a:cs typeface="Times New Roman"/>
              </a:rPr>
              <a:t>与特征</a:t>
            </a:r>
            <a:r>
              <a:rPr lang="en-US" altLang="zh-CN" sz="2400" dirty="0">
                <a:latin typeface="+mn-ea"/>
                <a:cs typeface="Times New Roman"/>
              </a:rPr>
              <a:t> </a:t>
            </a:r>
            <a:endParaRPr lang="en-US" altLang="zh-CN" sz="2400" dirty="0" smtClean="0">
              <a:latin typeface="+mn-ea"/>
              <a:cs typeface="Times New Roman"/>
            </a:endParaRPr>
          </a:p>
          <a:p>
            <a:r>
              <a:rPr lang="en-US" altLang="zh-CN" sz="2400" dirty="0" smtClean="0">
                <a:latin typeface="+mn-ea"/>
                <a:cs typeface="Times New Roman"/>
              </a:rPr>
              <a:t>DC </a:t>
            </a:r>
            <a:r>
              <a:rPr lang="zh-CN" altLang="zh-CN" sz="2400" dirty="0">
                <a:latin typeface="+mn-ea"/>
                <a:cs typeface="Times New Roman"/>
              </a:rPr>
              <a:t>广泛分布于（脑以外）全身各组织和器官 ，但数量极少 ，人外周血</a:t>
            </a:r>
            <a:r>
              <a:rPr lang="en-US" altLang="zh-CN" sz="2400" dirty="0">
                <a:latin typeface="+mn-ea"/>
                <a:cs typeface="Times New Roman"/>
              </a:rPr>
              <a:t>DC </a:t>
            </a:r>
            <a:r>
              <a:rPr lang="zh-CN" altLang="zh-CN" sz="2400" dirty="0">
                <a:latin typeface="+mn-ea"/>
                <a:cs typeface="Times New Roman"/>
              </a:rPr>
              <a:t>仅占单个核细胞的 </a:t>
            </a:r>
            <a:r>
              <a:rPr lang="en-US" altLang="zh-CN" sz="2400" dirty="0" smtClean="0">
                <a:latin typeface="+mn-ea"/>
                <a:cs typeface="Times New Roman"/>
              </a:rPr>
              <a:t>1%</a:t>
            </a:r>
            <a:r>
              <a:rPr lang="zh-CN" altLang="zh-CN" sz="2400" dirty="0" smtClean="0">
                <a:latin typeface="+mn-ea"/>
                <a:cs typeface="Times New Roman"/>
              </a:rPr>
              <a:t>以下 </a:t>
            </a:r>
            <a:r>
              <a:rPr lang="zh-CN" altLang="zh-CN" sz="2400" dirty="0">
                <a:latin typeface="+mn-ea"/>
                <a:cs typeface="Times New Roman"/>
              </a:rPr>
              <a:t>，分布于不同部位和处于不同分化阶段的</a:t>
            </a:r>
            <a:r>
              <a:rPr lang="en-US" altLang="zh-CN" sz="2400" dirty="0">
                <a:latin typeface="+mn-ea"/>
                <a:cs typeface="Times New Roman"/>
              </a:rPr>
              <a:t> DC </a:t>
            </a:r>
            <a:r>
              <a:rPr lang="zh-CN" altLang="zh-CN" sz="2400" dirty="0">
                <a:latin typeface="+mn-ea"/>
                <a:cs typeface="Times New Roman"/>
              </a:rPr>
              <a:t>其命名 、表型 、生物学特征各异（</a:t>
            </a:r>
            <a:r>
              <a:rPr lang="zh-CN" altLang="zh-CN" sz="2400" dirty="0" smtClean="0">
                <a:latin typeface="+mn-ea"/>
                <a:cs typeface="Times New Roman"/>
              </a:rPr>
              <a:t>表</a:t>
            </a:r>
            <a:r>
              <a:rPr lang="en-US" altLang="zh-CN" sz="2400" dirty="0" smtClean="0">
                <a:latin typeface="+mn-ea"/>
                <a:cs typeface="Times New Roman"/>
              </a:rPr>
              <a:t>8-2</a:t>
            </a:r>
            <a:r>
              <a:rPr lang="zh-CN" altLang="zh-CN" sz="2400" dirty="0" smtClean="0">
                <a:latin typeface="+mn-ea"/>
                <a:cs typeface="Times New Roman"/>
              </a:rPr>
              <a:t>） </a:t>
            </a:r>
            <a:r>
              <a:rPr lang="zh-CN" altLang="zh-CN" sz="2400" dirty="0">
                <a:latin typeface="+mn-ea"/>
                <a:cs typeface="Times New Roman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6120680" cy="191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71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" y="626189"/>
            <a:ext cx="4609646" cy="4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75" y="1556792"/>
            <a:ext cx="4321430" cy="307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65" y="1052737"/>
            <a:ext cx="4579135" cy="53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08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+mn-ea"/>
                <a:cs typeface="Times New Roman"/>
              </a:rPr>
              <a:t>DC </a:t>
            </a:r>
            <a:r>
              <a:rPr lang="zh-CN" altLang="zh-CN" sz="2400" b="1" kern="100" dirty="0">
                <a:latin typeface="+mn-ea"/>
                <a:cs typeface="Times New Roman"/>
              </a:rPr>
              <a:t>成熟与否与其功能密切相关 ：未成熟</a:t>
            </a:r>
            <a:r>
              <a:rPr lang="en-US" altLang="zh-CN" sz="2400" b="1" kern="100" dirty="0">
                <a:latin typeface="+mn-ea"/>
                <a:cs typeface="Times New Roman"/>
              </a:rPr>
              <a:t> DC</a:t>
            </a:r>
            <a:r>
              <a:rPr lang="zh-CN" altLang="zh-CN" sz="2400" b="1" kern="100" dirty="0">
                <a:latin typeface="+mn-ea"/>
                <a:cs typeface="Times New Roman"/>
              </a:rPr>
              <a:t>（</a:t>
            </a:r>
            <a:r>
              <a:rPr lang="en-US" altLang="zh-CN" sz="2400" b="1" kern="100" dirty="0">
                <a:latin typeface="+mn-ea"/>
                <a:cs typeface="Times New Roman"/>
              </a:rPr>
              <a:t>immature DC </a:t>
            </a:r>
            <a:r>
              <a:rPr lang="zh-CN" altLang="zh-CN" sz="2400" b="1" kern="100" dirty="0">
                <a:latin typeface="+mn-ea"/>
                <a:cs typeface="Times New Roman"/>
              </a:rPr>
              <a:t>，</a:t>
            </a:r>
            <a:r>
              <a:rPr lang="en-US" altLang="zh-CN" sz="2400" b="1" kern="100" dirty="0" err="1">
                <a:latin typeface="+mn-ea"/>
                <a:cs typeface="Times New Roman"/>
              </a:rPr>
              <a:t>imDC</a:t>
            </a:r>
            <a:r>
              <a:rPr lang="zh-CN" altLang="zh-CN" sz="2400" b="1" kern="100" dirty="0">
                <a:latin typeface="+mn-ea"/>
                <a:cs typeface="Times New Roman"/>
              </a:rPr>
              <a:t>）具有较强抗原摄取与加工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功能，</a:t>
            </a:r>
            <a:r>
              <a:rPr lang="zh-CN" altLang="zh-CN" sz="2400" b="1" kern="100" dirty="0">
                <a:latin typeface="+mn-ea"/>
                <a:cs typeface="Times New Roman"/>
              </a:rPr>
              <a:t>而提呈功能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较弱；</a:t>
            </a:r>
            <a:r>
              <a:rPr lang="zh-CN" altLang="zh-CN" sz="2400" b="1" kern="100" dirty="0">
                <a:latin typeface="+mn-ea"/>
                <a:cs typeface="Times New Roman"/>
              </a:rPr>
              <a:t>成熟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DC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（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mature DC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，</a:t>
            </a:r>
            <a:r>
              <a:rPr lang="en-US" altLang="zh-CN" sz="2400" b="1" kern="100" dirty="0" err="1">
                <a:latin typeface="+mn-ea"/>
                <a:cs typeface="Times New Roman"/>
              </a:rPr>
              <a:t>mDC</a:t>
            </a:r>
            <a:r>
              <a:rPr lang="zh-CN" altLang="zh-CN" sz="2400" b="1" kern="100" dirty="0">
                <a:latin typeface="+mn-ea"/>
                <a:cs typeface="Times New Roman"/>
              </a:rPr>
              <a:t>）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摄取、</a:t>
            </a:r>
            <a:r>
              <a:rPr lang="zh-CN" altLang="zh-CN" sz="2400" b="1" kern="100" dirty="0">
                <a:latin typeface="+mn-ea"/>
                <a:cs typeface="Times New Roman"/>
              </a:rPr>
              <a:t>加工抗原能力弱 ，但提呈抗原能力强 ，从而可激活初始</a:t>
            </a:r>
            <a:r>
              <a:rPr lang="en-US" altLang="zh-CN" sz="2400" b="1" kern="100" dirty="0"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latin typeface="+mn-ea"/>
                <a:cs typeface="Times New Roman"/>
              </a:rPr>
              <a:t>细胞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。</a:t>
            </a:r>
            <a:endParaRPr lang="zh-CN" altLang="zh-CN" sz="2400" b="1" kern="100" dirty="0">
              <a:effectLst/>
              <a:latin typeface="+mn-ea"/>
              <a:cs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4680520" cy="344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85184"/>
            <a:ext cx="47378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7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b="1" kern="100" dirty="0" smtClean="0">
                <a:latin typeface="+mn-ea"/>
                <a:cs typeface="Times New Roman"/>
              </a:rPr>
              <a:t>（二）生物学作用</a:t>
            </a:r>
            <a:endParaRPr lang="zh-CN" altLang="zh-CN" sz="20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+mn-ea"/>
                <a:cs typeface="Times New Roman"/>
              </a:rPr>
              <a:t>1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．抗原</a:t>
            </a:r>
            <a:r>
              <a:rPr lang="zh-CN" altLang="zh-CN" sz="2000" b="1" kern="100" dirty="0">
                <a:latin typeface="+mn-ea"/>
                <a:cs typeface="Times New Roman"/>
              </a:rPr>
              <a:t>的摄取 、加工与提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呈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未</a:t>
            </a:r>
            <a:r>
              <a:rPr lang="zh-CN" altLang="zh-CN" sz="2000" b="1" kern="100" dirty="0">
                <a:latin typeface="+mn-ea"/>
                <a:cs typeface="Times New Roman"/>
              </a:rPr>
              <a:t>成熟</a:t>
            </a:r>
            <a:r>
              <a:rPr lang="en-US" altLang="zh-CN" sz="2000" b="1" kern="100" dirty="0">
                <a:latin typeface="+mn-ea"/>
                <a:cs typeface="Times New Roman"/>
              </a:rPr>
              <a:t> DC </a:t>
            </a:r>
            <a:r>
              <a:rPr lang="zh-CN" altLang="zh-CN" sz="2000" b="1" kern="100" dirty="0">
                <a:latin typeface="+mn-ea"/>
                <a:cs typeface="Times New Roman"/>
              </a:rPr>
              <a:t>可通过多种方式摄取抗原 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：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① </a:t>
            </a:r>
            <a:r>
              <a:rPr lang="zh-CN" altLang="zh-CN" sz="2000" b="1" kern="100" dirty="0">
                <a:latin typeface="+mn-ea"/>
                <a:cs typeface="Times New Roman"/>
              </a:rPr>
              <a:t>胞（</a:t>
            </a:r>
            <a:r>
              <a:rPr lang="en-US" altLang="zh-CN" sz="2000" b="1" kern="100" dirty="0">
                <a:latin typeface="+mn-ea"/>
                <a:cs typeface="Times New Roman"/>
              </a:rPr>
              <a:t>pinocytosis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），</a:t>
            </a:r>
            <a:r>
              <a:rPr lang="zh-CN" altLang="zh-CN" sz="2000" b="1" kern="100" dirty="0">
                <a:latin typeface="+mn-ea"/>
                <a:cs typeface="Times New Roman"/>
              </a:rPr>
              <a:t>即借助骨架结构而吞入低浓度抗原和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可溶性抗原；</a:t>
            </a:r>
            <a:endParaRPr lang="en-US" altLang="zh-CN" sz="20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② </a:t>
            </a:r>
            <a:r>
              <a:rPr lang="zh-CN" altLang="zh-CN" sz="2000" b="1" kern="100" dirty="0">
                <a:latin typeface="+mn-ea"/>
                <a:cs typeface="Times New Roman"/>
              </a:rPr>
              <a:t>吞噬作（</a:t>
            </a:r>
            <a:r>
              <a:rPr lang="en-US" altLang="zh-CN" sz="2000" b="1" kern="100" dirty="0">
                <a:latin typeface="+mn-ea"/>
                <a:cs typeface="Times New Roman"/>
              </a:rPr>
              <a:t>phagocytosis</a:t>
            </a:r>
            <a:r>
              <a:rPr lang="zh-CN" altLang="zh-CN" sz="2000" b="1" kern="100" dirty="0">
                <a:latin typeface="+mn-ea"/>
                <a:cs typeface="Times New Roman"/>
              </a:rPr>
              <a:t>） ，可摄取大颗粒物质或微生物 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；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③ </a:t>
            </a:r>
            <a:r>
              <a:rPr lang="zh-CN" altLang="zh-CN" sz="2000" b="1" kern="100" dirty="0">
                <a:latin typeface="+mn-ea"/>
                <a:cs typeface="Times New Roman"/>
              </a:rPr>
              <a:t>受体介导的内吞作用（</a:t>
            </a:r>
            <a:r>
              <a:rPr lang="en-US" altLang="zh-CN" sz="2000" b="1" kern="100" dirty="0">
                <a:latin typeface="+mn-ea"/>
                <a:cs typeface="Times New Roman"/>
              </a:rPr>
              <a:t>receptor</a:t>
            </a:r>
            <a:r>
              <a:rPr lang="zh-CN" altLang="zh-CN" sz="2000" b="1" kern="100" dirty="0">
                <a:latin typeface="+mn-ea"/>
                <a:cs typeface="Times New Roman"/>
              </a:rPr>
              <a:t>‐</a:t>
            </a:r>
            <a:r>
              <a:rPr lang="en-US" altLang="zh-CN" sz="2000" b="1" kern="100" dirty="0">
                <a:latin typeface="+mn-ea"/>
                <a:cs typeface="Times New Roman"/>
              </a:rPr>
              <a:t>media</a:t>
            </a:r>
            <a:r>
              <a:rPr lang="zh-CN" altLang="zh-CN" sz="2000" b="1" kern="100" dirty="0">
                <a:latin typeface="+mn-ea"/>
                <a:cs typeface="Times New Roman"/>
              </a:rPr>
              <a:t>‐</a:t>
            </a:r>
            <a:r>
              <a:rPr lang="en-US" altLang="zh-CN" sz="2000" b="1" kern="100" dirty="0">
                <a:latin typeface="+mn-ea"/>
                <a:cs typeface="Times New Roman"/>
              </a:rPr>
              <a:t>ted endocytosis</a:t>
            </a:r>
            <a:r>
              <a:rPr lang="zh-CN" altLang="zh-CN" sz="2000" b="1" kern="100" dirty="0">
                <a:latin typeface="+mn-ea"/>
                <a:cs typeface="Times New Roman"/>
              </a:rPr>
              <a:t>） ，指细胞膜表面非特异性受体识别并结合相应配体 ，通过内化而摄入抗原 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/>
              </a:rPr>
              <a:t>   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被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 </a:t>
            </a:r>
            <a:r>
              <a:rPr lang="en-US" altLang="zh-CN" sz="2000" b="1" kern="100" dirty="0">
                <a:latin typeface="+mn-ea"/>
                <a:cs typeface="Times New Roman"/>
              </a:rPr>
              <a:t>DC </a:t>
            </a:r>
            <a:r>
              <a:rPr lang="zh-CN" altLang="zh-CN" sz="2000" b="1" kern="100" dirty="0">
                <a:latin typeface="+mn-ea"/>
                <a:cs typeface="Times New Roman"/>
              </a:rPr>
              <a:t>摄入的抗原经加工处理 ，以抗原肽‐</a:t>
            </a:r>
            <a:r>
              <a:rPr lang="en-US" altLang="zh-CN" sz="2000" b="1" kern="100" dirty="0">
                <a:latin typeface="+mn-ea"/>
                <a:cs typeface="Times New Roman"/>
              </a:rPr>
              <a:t>M HC </a:t>
            </a:r>
            <a:r>
              <a:rPr lang="zh-CN" altLang="zh-CN" sz="2000" b="1" kern="100" dirty="0">
                <a:latin typeface="+mn-ea"/>
                <a:cs typeface="Times New Roman"/>
              </a:rPr>
              <a:t>Ⅱ 类分子复合物 （</a:t>
            </a:r>
            <a:r>
              <a:rPr lang="en-US" altLang="zh-CN" sz="2000" b="1" kern="100" dirty="0">
                <a:latin typeface="+mn-ea"/>
                <a:cs typeface="Times New Roman"/>
              </a:rPr>
              <a:t>p M HC</a:t>
            </a:r>
            <a:r>
              <a:rPr lang="zh-CN" altLang="zh-CN" sz="2000" b="1" kern="100" dirty="0">
                <a:latin typeface="+mn-ea"/>
                <a:cs typeface="Times New Roman"/>
              </a:rPr>
              <a:t>）的形式被提呈给</a:t>
            </a:r>
            <a:r>
              <a:rPr lang="en-US" altLang="zh-CN" sz="2000" b="1" kern="100" dirty="0">
                <a:latin typeface="+mn-ea"/>
                <a:cs typeface="Times New Roman"/>
              </a:rPr>
              <a:t> T </a:t>
            </a:r>
            <a:r>
              <a:rPr lang="zh-CN" altLang="zh-CN" sz="2000" b="1" kern="100" dirty="0">
                <a:latin typeface="+mn-ea"/>
                <a:cs typeface="Times New Roman"/>
              </a:rPr>
              <a:t>细胞 ，从而激活初始</a:t>
            </a:r>
            <a:r>
              <a:rPr lang="en-US" altLang="zh-CN" sz="2000" b="1" kern="100" dirty="0">
                <a:latin typeface="+mn-ea"/>
                <a:cs typeface="Times New Roman"/>
              </a:rPr>
              <a:t> T </a:t>
            </a:r>
            <a:r>
              <a:rPr lang="zh-CN" altLang="zh-CN" sz="2000" b="1" kern="100" dirty="0">
                <a:latin typeface="+mn-ea"/>
                <a:cs typeface="Times New Roman"/>
              </a:rPr>
              <a:t>细胞 。 借助</a:t>
            </a:r>
            <a:r>
              <a:rPr lang="en-US" altLang="zh-CN" sz="2000" b="1" kern="100" dirty="0">
                <a:latin typeface="+mn-ea"/>
                <a:cs typeface="Times New Roman"/>
              </a:rPr>
              <a:t> DC </a:t>
            </a:r>
            <a:r>
              <a:rPr lang="zh-CN" altLang="zh-CN" sz="2000" b="1" kern="100" dirty="0">
                <a:latin typeface="+mn-ea"/>
                <a:cs typeface="Times New Roman"/>
              </a:rPr>
              <a:t>的免疫激活作用 ，可用于治疗某些感染性疾病及肿瘤 。</a:t>
            </a: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2000" b="1" kern="100" dirty="0">
              <a:effectLst/>
              <a:latin typeface="等线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60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622642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240" y="0"/>
            <a:ext cx="9129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2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． 免疫调节作用 　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</a:t>
            </a:r>
          </a:p>
          <a:p>
            <a:pPr lvl="0" algn="just"/>
            <a:endParaRPr lang="en-US" altLang="zh-CN" sz="2400" b="1" kern="100" dirty="0">
              <a:solidFill>
                <a:prstClr val="black"/>
              </a:solidFill>
              <a:latin typeface="+mn-ea"/>
              <a:cs typeface="Times New Roman"/>
            </a:endParaRPr>
          </a:p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DC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可分泌多种细胞因子及趋化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因子，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参与调节免疫细胞分化 、发育 、活化 、移行及效应等 。 如图 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8-4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所示 ，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DC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通过分泌不同细胞因子而对不同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细胞亚群产生影响，进而影响免疫应答的方向 、效应与结局 </a:t>
            </a:r>
            <a:r>
              <a:rPr lang="zh-CN" altLang="en-US" sz="2400" b="1" kern="100" dirty="0" smtClean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333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260648"/>
            <a:ext cx="8568952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24"/>
                <a:cs typeface="24"/>
              </a:rPr>
              <a:t>3</a:t>
            </a:r>
            <a:r>
              <a:rPr lang="zh-CN" altLang="zh-CN" sz="2400" b="1" kern="100" dirty="0">
                <a:latin typeface="24"/>
                <a:cs typeface="24"/>
              </a:rPr>
              <a:t>． 参与诱导中枢与外周</a:t>
            </a:r>
            <a:r>
              <a:rPr lang="zh-CN" altLang="zh-CN" sz="2400" b="1" kern="100" dirty="0" smtClean="0">
                <a:latin typeface="24"/>
                <a:cs typeface="24"/>
              </a:rPr>
              <a:t>免疫耐受</a:t>
            </a: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prstClr val="black"/>
                </a:solidFill>
                <a:latin typeface="24"/>
                <a:cs typeface="24"/>
              </a:rPr>
              <a:t>    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24"/>
                <a:cs typeface="24"/>
              </a:rPr>
              <a:t>胸腺</a:t>
            </a:r>
            <a:r>
              <a:rPr lang="en-US" altLang="zh-CN" sz="2400" b="1" kern="100" dirty="0" smtClean="0">
                <a:latin typeface="24"/>
                <a:cs typeface="24"/>
              </a:rPr>
              <a:t>DC</a:t>
            </a:r>
            <a:r>
              <a:rPr lang="zh-CN" altLang="zh-CN" sz="2400" b="1" kern="100" dirty="0">
                <a:latin typeface="24"/>
                <a:cs typeface="24"/>
              </a:rPr>
              <a:t>提呈自身抗原及携带自身抗原到胸腺的外周</a:t>
            </a:r>
            <a:r>
              <a:rPr lang="en-US" altLang="zh-CN" sz="2400" b="1" kern="100" dirty="0">
                <a:latin typeface="24"/>
                <a:cs typeface="24"/>
              </a:rPr>
              <a:t> </a:t>
            </a:r>
            <a:r>
              <a:rPr lang="en-US" altLang="zh-CN" sz="2400" b="1" kern="100" dirty="0" smtClean="0">
                <a:latin typeface="24"/>
                <a:cs typeface="24"/>
              </a:rPr>
              <a:t>DC</a:t>
            </a:r>
            <a:r>
              <a:rPr lang="zh-CN" altLang="zh-CN" sz="2400" b="1" kern="100" dirty="0" smtClean="0">
                <a:latin typeface="24"/>
                <a:cs typeface="24"/>
              </a:rPr>
              <a:t>均</a:t>
            </a:r>
            <a:r>
              <a:rPr lang="zh-CN" altLang="zh-CN" sz="2400" b="1" kern="100" dirty="0">
                <a:latin typeface="24"/>
                <a:cs typeface="24"/>
              </a:rPr>
              <a:t>可参与中枢耐受的诱导 ，即参与胸腺内</a:t>
            </a:r>
            <a:r>
              <a:rPr lang="en-US" altLang="zh-CN" sz="2400" b="1" kern="100" dirty="0">
                <a:latin typeface="24"/>
                <a:cs typeface="24"/>
              </a:rPr>
              <a:t> T </a:t>
            </a:r>
            <a:r>
              <a:rPr lang="zh-CN" altLang="zh-CN" sz="2400" b="1" kern="100" dirty="0">
                <a:latin typeface="24"/>
                <a:cs typeface="24"/>
              </a:rPr>
              <a:t>细胞阴性选择 ，通过清除自身反应性</a:t>
            </a:r>
            <a:r>
              <a:rPr lang="en-US" altLang="zh-CN" sz="2400" b="1" kern="100" dirty="0">
                <a:latin typeface="24"/>
                <a:cs typeface="24"/>
              </a:rPr>
              <a:t> T </a:t>
            </a:r>
            <a:r>
              <a:rPr lang="zh-CN" altLang="zh-CN" sz="2400" b="1" kern="100" dirty="0">
                <a:latin typeface="24"/>
                <a:cs typeface="24"/>
              </a:rPr>
              <a:t>细胞而参与</a:t>
            </a:r>
            <a:r>
              <a:rPr lang="en-US" altLang="zh-CN" sz="2400" b="1" kern="100" dirty="0">
                <a:latin typeface="24"/>
                <a:cs typeface="24"/>
              </a:rPr>
              <a:t> T</a:t>
            </a:r>
            <a:r>
              <a:rPr lang="zh-CN" altLang="zh-CN" sz="2400" b="1" kern="100" dirty="0">
                <a:latin typeface="24"/>
                <a:cs typeface="24"/>
              </a:rPr>
              <a:t>细胞中枢</a:t>
            </a:r>
            <a:r>
              <a:rPr lang="zh-CN" altLang="zh-CN" sz="2400" b="1" kern="100" dirty="0" smtClean="0">
                <a:latin typeface="24"/>
                <a:cs typeface="24"/>
              </a:rPr>
              <a:t>耐受；</a:t>
            </a:r>
            <a:r>
              <a:rPr lang="zh-CN" altLang="zh-CN" sz="2400" b="1" kern="100" dirty="0">
                <a:latin typeface="24"/>
                <a:cs typeface="24"/>
              </a:rPr>
              <a:t>诱导外周免疫耐受的主要是未成熟</a:t>
            </a:r>
            <a:r>
              <a:rPr lang="en-US" altLang="zh-CN" sz="2400" b="1" kern="100" dirty="0">
                <a:latin typeface="24"/>
                <a:cs typeface="24"/>
              </a:rPr>
              <a:t> DC </a:t>
            </a:r>
            <a:r>
              <a:rPr lang="zh-CN" altLang="zh-CN" sz="2400" b="1" kern="100" dirty="0">
                <a:latin typeface="24"/>
                <a:cs typeface="24"/>
              </a:rPr>
              <a:t>，其机制为 </a:t>
            </a:r>
            <a:r>
              <a:rPr lang="zh-CN" altLang="zh-CN" sz="2400" b="1" kern="100" dirty="0" smtClean="0">
                <a:latin typeface="24"/>
                <a:cs typeface="24"/>
              </a:rPr>
              <a:t>：</a:t>
            </a: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24"/>
                <a:cs typeface="24"/>
              </a:rPr>
              <a:t>① </a:t>
            </a:r>
            <a:r>
              <a:rPr lang="zh-CN" altLang="zh-CN" sz="2400" b="1" kern="100" dirty="0">
                <a:latin typeface="24"/>
                <a:cs typeface="24"/>
              </a:rPr>
              <a:t>未成熟 </a:t>
            </a:r>
            <a:r>
              <a:rPr lang="en-US" altLang="zh-CN" sz="2400" b="1" kern="100" dirty="0" smtClean="0">
                <a:latin typeface="24"/>
                <a:cs typeface="24"/>
              </a:rPr>
              <a:t>DC </a:t>
            </a:r>
            <a:r>
              <a:rPr lang="zh-CN" altLang="zh-CN" sz="2400" b="1" kern="100" dirty="0">
                <a:latin typeface="24"/>
                <a:cs typeface="24"/>
              </a:rPr>
              <a:t>不表达共刺激分子 ，故不能激活</a:t>
            </a:r>
            <a:r>
              <a:rPr lang="en-US" altLang="zh-CN" sz="2400" b="1" kern="100" dirty="0">
                <a:latin typeface="24"/>
                <a:cs typeface="24"/>
              </a:rPr>
              <a:t> T </a:t>
            </a:r>
            <a:r>
              <a:rPr lang="zh-CN" altLang="zh-CN" sz="2400" b="1" kern="100" dirty="0">
                <a:latin typeface="24"/>
                <a:cs typeface="24"/>
              </a:rPr>
              <a:t>细胞 ，反而诱导</a:t>
            </a:r>
            <a:r>
              <a:rPr lang="en-US" altLang="zh-CN" sz="2400" b="1" kern="100" dirty="0">
                <a:latin typeface="24"/>
                <a:cs typeface="24"/>
              </a:rPr>
              <a:t> T </a:t>
            </a:r>
            <a:r>
              <a:rPr lang="zh-CN" altLang="zh-CN" sz="2400" b="1" kern="100" dirty="0">
                <a:latin typeface="24"/>
                <a:cs typeface="24"/>
              </a:rPr>
              <a:t>细胞失能（</a:t>
            </a:r>
            <a:r>
              <a:rPr lang="en-US" altLang="zh-CN" sz="2400" b="1" kern="100" dirty="0" err="1">
                <a:latin typeface="24"/>
                <a:cs typeface="24"/>
              </a:rPr>
              <a:t>anergy</a:t>
            </a:r>
            <a:r>
              <a:rPr lang="zh-CN" altLang="zh-CN" sz="2400" b="1" kern="100" dirty="0">
                <a:latin typeface="24"/>
                <a:cs typeface="24"/>
              </a:rPr>
              <a:t>） ，引起免疫耐受 </a:t>
            </a:r>
            <a:r>
              <a:rPr lang="zh-CN" altLang="zh-CN" sz="2400" b="1" kern="100" dirty="0" smtClean="0">
                <a:latin typeface="24"/>
                <a:cs typeface="24"/>
              </a:rPr>
              <a:t>；</a:t>
            </a: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24"/>
                <a:cs typeface="24"/>
              </a:rPr>
              <a:t>② </a:t>
            </a:r>
            <a:r>
              <a:rPr lang="zh-CN" altLang="zh-CN" sz="2400" b="1" kern="100" dirty="0">
                <a:latin typeface="24"/>
                <a:cs typeface="24"/>
              </a:rPr>
              <a:t>未成熟</a:t>
            </a:r>
            <a:r>
              <a:rPr lang="en-US" altLang="zh-CN" sz="2400" b="1" kern="100" dirty="0">
                <a:latin typeface="24"/>
                <a:cs typeface="24"/>
              </a:rPr>
              <a:t> DC </a:t>
            </a:r>
            <a:r>
              <a:rPr lang="zh-CN" altLang="zh-CN" sz="2400" b="1" kern="100" dirty="0">
                <a:latin typeface="24"/>
                <a:cs typeface="24"/>
              </a:rPr>
              <a:t>可诱生调节性</a:t>
            </a:r>
            <a:r>
              <a:rPr lang="en-US" altLang="zh-CN" sz="2400" b="1" kern="100" dirty="0">
                <a:latin typeface="24"/>
                <a:cs typeface="24"/>
              </a:rPr>
              <a:t> T </a:t>
            </a:r>
            <a:r>
              <a:rPr lang="zh-CN" altLang="zh-CN" sz="2400" b="1" kern="100" dirty="0">
                <a:latin typeface="24"/>
                <a:cs typeface="24"/>
              </a:rPr>
              <a:t>细胞 ，并可分泌</a:t>
            </a:r>
            <a:r>
              <a:rPr lang="en-US" altLang="zh-CN" sz="2400" b="1" kern="100" dirty="0">
                <a:latin typeface="24"/>
                <a:cs typeface="24"/>
              </a:rPr>
              <a:t> </a:t>
            </a:r>
            <a:r>
              <a:rPr lang="en-US" altLang="zh-CN" sz="2400" b="1" kern="100" dirty="0" smtClean="0">
                <a:latin typeface="24"/>
                <a:cs typeface="24"/>
              </a:rPr>
              <a:t>IL-10</a:t>
            </a:r>
            <a:r>
              <a:rPr lang="zh-CN" altLang="zh-CN" sz="2400" b="1" kern="100" dirty="0" smtClean="0">
                <a:latin typeface="24"/>
                <a:cs typeface="24"/>
              </a:rPr>
              <a:t> </a:t>
            </a:r>
            <a:r>
              <a:rPr lang="zh-CN" altLang="zh-CN" sz="2400" b="1" kern="100" dirty="0">
                <a:latin typeface="24"/>
                <a:cs typeface="24"/>
              </a:rPr>
              <a:t>、</a:t>
            </a:r>
            <a:r>
              <a:rPr lang="en-US" altLang="zh-CN" sz="2400" b="1" kern="100" dirty="0" smtClean="0">
                <a:latin typeface="24"/>
                <a:cs typeface="24"/>
              </a:rPr>
              <a:t>TGF</a:t>
            </a:r>
            <a:r>
              <a:rPr lang="en-US" altLang="zh-CN" sz="2400" b="1" kern="100" dirty="0">
                <a:latin typeface="24"/>
                <a:cs typeface="24"/>
              </a:rPr>
              <a:t>-</a:t>
            </a:r>
            <a:r>
              <a:rPr lang="zh-CN" altLang="zh-CN" sz="2400" b="1" kern="100" dirty="0" smtClean="0">
                <a:latin typeface="24"/>
                <a:cs typeface="24"/>
              </a:rPr>
              <a:t>β </a:t>
            </a:r>
            <a:r>
              <a:rPr lang="zh-CN" altLang="zh-CN" sz="2400" b="1" kern="100" dirty="0">
                <a:latin typeface="24"/>
                <a:cs typeface="24"/>
              </a:rPr>
              <a:t>等抑制性细胞因子 ，促进外周耐受形成 。 </a:t>
            </a:r>
            <a:endParaRPr lang="en-US" altLang="zh-CN" sz="2400" b="1" kern="100" dirty="0" smtClean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24"/>
              <a:cs typeface="24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24"/>
                <a:cs typeface="24"/>
              </a:rPr>
              <a:t>因此 </a:t>
            </a:r>
            <a:r>
              <a:rPr lang="zh-CN" altLang="zh-CN" sz="2400" b="1" kern="100" dirty="0">
                <a:latin typeface="24"/>
                <a:cs typeface="24"/>
              </a:rPr>
              <a:t>，诱导或转输未成熟</a:t>
            </a:r>
            <a:r>
              <a:rPr lang="en-US" altLang="zh-CN" sz="2400" b="1" kern="100" dirty="0">
                <a:latin typeface="24"/>
                <a:cs typeface="24"/>
              </a:rPr>
              <a:t> DC </a:t>
            </a:r>
            <a:r>
              <a:rPr lang="zh-CN" altLang="zh-CN" sz="2400" b="1" kern="100" dirty="0">
                <a:latin typeface="24"/>
                <a:cs typeface="24"/>
              </a:rPr>
              <a:t>可用于防治移植排斥反应 、自身免疫病等 。</a:t>
            </a:r>
            <a:endParaRPr lang="zh-CN" altLang="zh-CN" sz="2400" b="1" kern="100" dirty="0">
              <a:effectLst/>
              <a:latin typeface="24"/>
              <a:cs typeface="24"/>
            </a:endParaRPr>
          </a:p>
        </p:txBody>
      </p:sp>
    </p:spTree>
    <p:extLst>
      <p:ext uri="{BB962C8B-B14F-4D97-AF65-F5344CB8AC3E}">
        <p14:creationId xmlns:p14="http://schemas.microsoft.com/office/powerpoint/2010/main" val="29251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26064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固有免疫细胞指除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T 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细胞（αβ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 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细胞）与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B</a:t>
            </a: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B2</a:t>
            </a: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细胞）外所有参与固有免疫与适应性免疫应答的细胞 。 本章仅重点介绍单核／巨噬细胞 、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NK 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 、树突状细胞 （及其他抗原提呈细胞</a:t>
            </a: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）、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固有免疫样淋巴细胞等 ，这些细胞均起源于骨髓</a:t>
            </a: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造血干细胞。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2359"/>
            <a:ext cx="8427190" cy="512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07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25182"/>
            <a:ext cx="885698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b="1" dirty="0" smtClean="0">
                <a:latin typeface="+mn-ea"/>
              </a:rPr>
              <a:t>（三）</a:t>
            </a:r>
            <a:r>
              <a:rPr lang="en-US" altLang="zh-CN" sz="2800" b="1" dirty="0">
                <a:solidFill>
                  <a:srgbClr val="000090"/>
                </a:solidFill>
                <a:latin typeface="+mn-ea"/>
              </a:rPr>
              <a:t> </a:t>
            </a:r>
            <a:r>
              <a:rPr lang="zh-CN" altLang="zh-CN" sz="2800" b="1" kern="100" dirty="0">
                <a:solidFill>
                  <a:srgbClr val="000090"/>
                </a:solidFill>
                <a:latin typeface="+mn-ea"/>
                <a:cs typeface="Times New Roman"/>
              </a:rPr>
              <a:t>抗原提呈细胞概述</a:t>
            </a:r>
          </a:p>
          <a:p>
            <a:pPr lvl="0"/>
            <a:endParaRPr lang="zh-CN" altLang="zh-CN" b="1" dirty="0"/>
          </a:p>
          <a:p>
            <a:r>
              <a:rPr lang="zh-CN" altLang="zh-CN" sz="2000" b="1" dirty="0"/>
              <a:t>抗 原 提 呈 细 胞 （</a:t>
            </a:r>
            <a:r>
              <a:rPr lang="en-US" altLang="zh-CN" sz="2000" b="1" dirty="0"/>
              <a:t>antigen</a:t>
            </a:r>
            <a:r>
              <a:rPr lang="zh-CN" altLang="zh-CN" sz="2000" b="1" dirty="0"/>
              <a:t>‐</a:t>
            </a:r>
            <a:r>
              <a:rPr lang="en-US" altLang="zh-CN" sz="2000" b="1" dirty="0"/>
              <a:t>presenting cell 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APC</a:t>
            </a:r>
            <a:r>
              <a:rPr lang="zh-CN" altLang="zh-CN" sz="2000" b="1" dirty="0"/>
              <a:t>）指能摄取 </a:t>
            </a:r>
            <a:r>
              <a:rPr lang="zh-CN" altLang="zh-CN" sz="2000" b="1" dirty="0" smtClean="0"/>
              <a:t>、加工 </a:t>
            </a:r>
            <a:r>
              <a:rPr lang="zh-CN" altLang="zh-CN" sz="2000" b="1" dirty="0"/>
              <a:t>、处理抗原 ，并将抗原信息提呈给</a:t>
            </a:r>
            <a:r>
              <a:rPr lang="en-US" altLang="zh-CN" sz="2000" b="1" dirty="0"/>
              <a:t> T </a:t>
            </a:r>
            <a:r>
              <a:rPr lang="zh-CN" altLang="zh-CN" sz="2000" b="1" dirty="0"/>
              <a:t>细胞的一类免疫细胞 ，其在机体免疫应答过程中发挥重要作用 。 </a:t>
            </a:r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zh-CN" sz="2000" b="1" dirty="0" smtClean="0"/>
              <a:t>根据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APC </a:t>
            </a:r>
            <a:r>
              <a:rPr lang="zh-CN" altLang="zh-CN" sz="2000" b="1" dirty="0"/>
              <a:t>表面膜分子表达和功能的差异 ，可将其分为两类 </a:t>
            </a:r>
            <a:r>
              <a:rPr lang="zh-CN" altLang="zh-CN" sz="2000" b="1" dirty="0" smtClean="0"/>
              <a:t>：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① </a:t>
            </a:r>
            <a:r>
              <a:rPr lang="zh-CN" altLang="zh-CN" sz="2000" b="1" dirty="0"/>
              <a:t>专职</a:t>
            </a:r>
            <a:r>
              <a:rPr lang="en-US" altLang="zh-CN" sz="2000" b="1" dirty="0"/>
              <a:t>APC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professional APC</a:t>
            </a:r>
            <a:r>
              <a:rPr lang="zh-CN" altLang="zh-CN" sz="2000" b="1" dirty="0"/>
              <a:t>） ，包括树突状细胞 、单核／巨噬细胞 、</a:t>
            </a:r>
            <a:r>
              <a:rPr lang="en-US" altLang="zh-CN" sz="2000" b="1" dirty="0"/>
              <a:t>B </a:t>
            </a:r>
            <a:r>
              <a:rPr lang="zh-CN" altLang="zh-CN" sz="2000" b="1" dirty="0"/>
              <a:t>细胞等 ，其组成性表达</a:t>
            </a:r>
            <a:r>
              <a:rPr lang="en-US" altLang="zh-CN" sz="2000" b="1" dirty="0"/>
              <a:t> M HC </a:t>
            </a:r>
            <a:r>
              <a:rPr lang="zh-CN" altLang="zh-CN" sz="2000" b="1" dirty="0"/>
              <a:t>Ⅱ 类分子及参与</a:t>
            </a:r>
            <a:r>
              <a:rPr lang="en-US" altLang="zh-CN" sz="2000" b="1" dirty="0"/>
              <a:t> T </a:t>
            </a:r>
            <a:r>
              <a:rPr lang="zh-CN" altLang="zh-CN" sz="2000" b="1" dirty="0"/>
              <a:t>细胞活化的共刺激分子 </a:t>
            </a:r>
            <a:r>
              <a:rPr lang="zh-CN" altLang="zh-CN" sz="2000" b="1" dirty="0" smtClean="0"/>
              <a:t>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zh-CN" sz="2000" b="1" dirty="0" smtClean="0"/>
              <a:t>② </a:t>
            </a:r>
            <a:r>
              <a:rPr lang="zh-CN" altLang="zh-CN" sz="2000" b="1" dirty="0"/>
              <a:t>非专职</a:t>
            </a:r>
            <a:r>
              <a:rPr lang="en-US" altLang="zh-CN" sz="2000" b="1" dirty="0"/>
              <a:t>APC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non</a:t>
            </a:r>
            <a:r>
              <a:rPr lang="zh-CN" altLang="zh-CN" sz="2000" b="1" dirty="0"/>
              <a:t>‐</a:t>
            </a:r>
            <a:r>
              <a:rPr lang="en-US" altLang="zh-CN" sz="2000" b="1" dirty="0"/>
              <a:t>professional APC </a:t>
            </a:r>
            <a:r>
              <a:rPr lang="zh-CN" altLang="zh-CN" sz="2000" b="1" dirty="0"/>
              <a:t>） ，包括内皮细胞 、成纤维细胞 、各种上皮及间皮细胞和嗜酸粒细胞等 ，此类细胞通常并不表达</a:t>
            </a:r>
            <a:r>
              <a:rPr lang="en-US" altLang="zh-CN" sz="2000" b="1" dirty="0"/>
              <a:t> M HC </a:t>
            </a:r>
            <a:r>
              <a:rPr lang="zh-CN" altLang="zh-CN" sz="2000" b="1" dirty="0"/>
              <a:t>Ⅱ 类分子 ，但在炎症过程中或</a:t>
            </a:r>
            <a:r>
              <a:rPr lang="en-US" altLang="zh-CN" sz="2000" b="1" dirty="0"/>
              <a:t> IFN</a:t>
            </a:r>
            <a:r>
              <a:rPr lang="zh-CN" altLang="zh-CN" sz="2000" b="1" dirty="0"/>
              <a:t>‐γ 等作用下 ，也可表达</a:t>
            </a:r>
            <a:r>
              <a:rPr lang="en-US" altLang="zh-CN" sz="2000" b="1" dirty="0"/>
              <a:t> M HC</a:t>
            </a:r>
            <a:r>
              <a:rPr lang="zh-CN" altLang="zh-CN" sz="2000" b="1" dirty="0"/>
              <a:t>Ⅱ 类分子并处理和提呈抗原 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zh-CN" sz="2000" b="1" dirty="0" smtClean="0"/>
              <a:t>此外 </a:t>
            </a:r>
            <a:r>
              <a:rPr lang="zh-CN" altLang="zh-CN" sz="2000" b="1" dirty="0"/>
              <a:t>，体内的有核细胞（包括自身肿瘤细胞）均能将内源性蛋白抗原降解 、处理为多肽片段 ，以抗原肽‐</a:t>
            </a:r>
            <a:r>
              <a:rPr lang="en-US" altLang="zh-CN" sz="2000" b="1" dirty="0" smtClean="0"/>
              <a:t>MHC </a:t>
            </a:r>
            <a:r>
              <a:rPr lang="zh-CN" altLang="zh-CN" sz="2000" b="1" dirty="0"/>
              <a:t>Ⅰ 类分子复合物的形式表达于细胞表面 ，并提呈给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CD</a:t>
            </a:r>
            <a:r>
              <a:rPr lang="en-US" altLang="zh-CN" sz="2000" b="1" dirty="0"/>
              <a:t>8</a:t>
            </a:r>
            <a:r>
              <a:rPr lang="zh-CN" altLang="zh-CN" sz="2000" b="1" baseline="30000" dirty="0" smtClean="0"/>
              <a:t>＋</a:t>
            </a:r>
            <a:r>
              <a:rPr lang="en-US" altLang="zh-CN" sz="2000" b="1" dirty="0"/>
              <a:t>T </a:t>
            </a:r>
            <a:r>
              <a:rPr lang="zh-CN" altLang="zh-CN" sz="2000" b="1" dirty="0"/>
              <a:t>细胞 。 此类细胞</a:t>
            </a:r>
            <a:r>
              <a:rPr lang="zh-CN" altLang="zh-CN" sz="2000" b="1" dirty="0" smtClean="0"/>
              <a:t>是</a:t>
            </a:r>
            <a:r>
              <a:rPr lang="en-US" altLang="zh-CN" sz="2000" b="1" dirty="0">
                <a:solidFill>
                  <a:prstClr val="black"/>
                </a:solidFill>
              </a:rPr>
              <a:t>CD8</a:t>
            </a:r>
            <a:r>
              <a:rPr lang="zh-CN" altLang="zh-CN" sz="2000" b="1" baseline="30000" dirty="0">
                <a:solidFill>
                  <a:prstClr val="black"/>
                </a:solidFill>
              </a:rPr>
              <a:t>＋</a:t>
            </a:r>
            <a:r>
              <a:rPr lang="en-US" altLang="zh-CN" sz="2000" b="1" dirty="0">
                <a:solidFill>
                  <a:prstClr val="black"/>
                </a:solidFill>
              </a:rPr>
              <a:t>T</a:t>
            </a:r>
            <a:r>
              <a:rPr lang="zh-CN" altLang="zh-CN" sz="2000" b="1" dirty="0" smtClean="0"/>
              <a:t>细胞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CTL </a:t>
            </a:r>
            <a:r>
              <a:rPr lang="zh-CN" altLang="zh-CN" sz="2000" b="1" dirty="0"/>
              <a:t>）杀伤效应的目标 ，一般统称为靶细胞 。 但另一方面 ，靶细胞又可以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MHC </a:t>
            </a:r>
            <a:r>
              <a:rPr lang="zh-CN" altLang="zh-CN" sz="2000" b="1" dirty="0"/>
              <a:t>Ⅰ类抗原限制性的方式向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prstClr val="black"/>
                </a:solidFill>
              </a:rPr>
              <a:t>CD8</a:t>
            </a:r>
            <a:r>
              <a:rPr lang="zh-CN" altLang="zh-CN" sz="2000" b="1" baseline="30000" dirty="0">
                <a:solidFill>
                  <a:prstClr val="black"/>
                </a:solidFill>
              </a:rPr>
              <a:t>＋</a:t>
            </a:r>
            <a:r>
              <a:rPr lang="en-US" altLang="zh-CN" sz="2000" b="1" dirty="0">
                <a:solidFill>
                  <a:prstClr val="black"/>
                </a:solidFill>
              </a:rPr>
              <a:t>T</a:t>
            </a:r>
            <a:r>
              <a:rPr lang="en-US" altLang="zh-CN" sz="2000" b="1" dirty="0" smtClean="0"/>
              <a:t> </a:t>
            </a:r>
            <a:r>
              <a:rPr lang="zh-CN" altLang="zh-CN" sz="2000" b="1" dirty="0"/>
              <a:t>细胞提呈内源性蛋白抗原 ，故广义上也属</a:t>
            </a:r>
            <a:r>
              <a:rPr lang="en-US" altLang="zh-CN" sz="2000" b="1" dirty="0"/>
              <a:t> APC</a:t>
            </a:r>
            <a:r>
              <a:rPr lang="zh-CN" altLang="zh-CN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629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2780928"/>
            <a:ext cx="4586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第三节 </a:t>
            </a:r>
            <a:r>
              <a:rPr lang="zh-CN" altLang="zh-CN" sz="3600" b="1" kern="100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自然杀伤细胞</a:t>
            </a:r>
            <a:endParaRPr lang="zh-CN" altLang="zh-CN" sz="36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26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0648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+mn-ea"/>
                <a:cs typeface="Times New Roman"/>
              </a:rPr>
              <a:t>自然杀伤细胞</a:t>
            </a:r>
            <a:r>
              <a:rPr lang="zh-CN" altLang="zh-CN" sz="2400" b="1" kern="100" dirty="0">
                <a:latin typeface="+mn-ea"/>
                <a:cs typeface="Times New Roman"/>
              </a:rPr>
              <a:t>（</a:t>
            </a:r>
            <a:r>
              <a:rPr lang="en-US" altLang="zh-CN" sz="2400" b="1" kern="100" dirty="0">
                <a:latin typeface="+mn-ea"/>
                <a:cs typeface="Times New Roman"/>
              </a:rPr>
              <a:t>natural killer </a:t>
            </a:r>
            <a:r>
              <a:rPr lang="zh-CN" altLang="zh-CN" sz="2400" b="1" kern="100" dirty="0">
                <a:latin typeface="+mn-ea"/>
                <a:cs typeface="Times New Roman"/>
              </a:rPr>
              <a:t>，</a:t>
            </a:r>
            <a:r>
              <a:rPr lang="en-US" altLang="zh-CN" sz="2400" b="1" kern="100" dirty="0">
                <a:latin typeface="+mn-ea"/>
                <a:cs typeface="Times New Roman"/>
              </a:rPr>
              <a:t>NK </a:t>
            </a:r>
            <a:r>
              <a:rPr lang="zh-CN" altLang="zh-CN" sz="2400" b="1" kern="100" dirty="0">
                <a:latin typeface="+mn-ea"/>
                <a:cs typeface="Times New Roman"/>
              </a:rPr>
              <a:t>）是一类独立的淋巴细胞亚群 ，因无需抗原预先致敏即能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直接</a:t>
            </a:r>
            <a:r>
              <a:rPr lang="zh-CN" altLang="zh-CN" sz="2400" b="1" kern="100" dirty="0">
                <a:latin typeface="+mn-ea"/>
                <a:cs typeface="Times New Roman"/>
              </a:rPr>
              <a:t>杀伤某些靶细胞（如病毒感染细胞 、肿瘤细胞等）而得名 。</a:t>
            </a:r>
            <a:r>
              <a:rPr lang="en-US" altLang="zh-CN" sz="2400" b="1" kern="100" dirty="0"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latin typeface="+mn-ea"/>
                <a:cs typeface="Times New Roman"/>
              </a:rPr>
              <a:t>细胞胞质内含许多大的嗜苯胺颗粒，</a:t>
            </a:r>
            <a:r>
              <a:rPr lang="zh-CN" altLang="en-US" sz="2400" b="1" kern="100" dirty="0">
                <a:latin typeface="+mn-ea"/>
                <a:cs typeface="Times New Roman"/>
              </a:rPr>
              <a:t>故又称</a:t>
            </a:r>
            <a:r>
              <a:rPr lang="zh-CN" altLang="en-US" sz="2400" b="1" kern="100" dirty="0" smtClean="0">
                <a:latin typeface="+mn-ea"/>
                <a:cs typeface="Times New Roman"/>
              </a:rPr>
              <a:t>大颗粒淋巴细胞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（</a:t>
            </a:r>
            <a:r>
              <a:rPr lang="en-US" altLang="zh-CN" sz="2400" b="1" kern="100" dirty="0" err="1" smtClean="0">
                <a:latin typeface="+mn-ea"/>
                <a:cs typeface="Times New Roman"/>
              </a:rPr>
              <a:t>largegranularlymphocyte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）。</a:t>
            </a:r>
            <a:endParaRPr lang="zh-CN" altLang="zh-CN" sz="2400" b="1" kern="100" dirty="0">
              <a:effectLst/>
              <a:latin typeface="+mn-ea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492896"/>
            <a:ext cx="788487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b="1" kern="100" dirty="0" smtClean="0">
                <a:latin typeface="+mn-ea"/>
                <a:cs typeface="Times New Roman"/>
              </a:rPr>
              <a:t>（一）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来源 </a:t>
            </a:r>
            <a:r>
              <a:rPr lang="zh-CN" altLang="zh-CN" sz="2400" b="1" kern="100" dirty="0">
                <a:latin typeface="+mn-ea"/>
                <a:cs typeface="Times New Roman"/>
              </a:rPr>
              <a:t>、分布与特征</a:t>
            </a:r>
          </a:p>
          <a:p>
            <a:pPr lvl="0" algn="just">
              <a:spcAft>
                <a:spcPts val="0"/>
              </a:spcAft>
            </a:pPr>
            <a:endParaRPr lang="zh-CN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+mn-ea"/>
                <a:cs typeface="Times New Roman"/>
              </a:rPr>
              <a:t>1</a:t>
            </a:r>
            <a:r>
              <a:rPr lang="zh-CN" altLang="zh-CN" sz="2400" b="1" kern="100" dirty="0">
                <a:latin typeface="+mn-ea"/>
                <a:cs typeface="Times New Roman"/>
              </a:rPr>
              <a:t>．来源及分布 　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Times New Roman"/>
              </a:rPr>
              <a:t>NK </a:t>
            </a:r>
            <a:r>
              <a:rPr lang="zh-CN" altLang="zh-CN" sz="2400" b="1" kern="100" dirty="0">
                <a:latin typeface="+mn-ea"/>
                <a:cs typeface="Times New Roman"/>
              </a:rPr>
              <a:t>细胞由骨髓中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淋巴</a:t>
            </a:r>
            <a:r>
              <a:rPr lang="zh-CN" altLang="en-US" sz="2400" b="1" kern="100" dirty="0" smtClean="0">
                <a:latin typeface="+mn-ea"/>
                <a:cs typeface="Times New Roman"/>
              </a:rPr>
              <a:t>样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祖</a:t>
            </a:r>
            <a:r>
              <a:rPr lang="zh-CN" altLang="zh-CN" sz="2400" b="1" kern="100" dirty="0">
                <a:latin typeface="+mn-ea"/>
                <a:cs typeface="Times New Roman"/>
              </a:rPr>
              <a:t>细胞分化而来 ，可能循骨髓途径或胸腺途径而发育 、成熟 。 人</a:t>
            </a:r>
            <a:r>
              <a:rPr lang="en-US" altLang="zh-CN" sz="2400" b="1" kern="100" dirty="0"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latin typeface="+mn-ea"/>
                <a:cs typeface="Times New Roman"/>
              </a:rPr>
              <a:t>细胞占外周血淋巴细胞总数的约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10%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，亦存在于骨髓 、淋结 、脾脏及肺脏等组织 。 近年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发现</a:t>
            </a:r>
            <a:r>
              <a:rPr lang="zh-CN" altLang="en-US" sz="2400" b="1" kern="100" dirty="0" smtClean="0">
                <a:latin typeface="+mn-ea"/>
                <a:cs typeface="Times New Roman"/>
              </a:rPr>
              <a:t>，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肝脏</a:t>
            </a:r>
            <a:r>
              <a:rPr lang="zh-CN" altLang="zh-CN" sz="2400" b="1" kern="100" dirty="0">
                <a:latin typeface="+mn-ea"/>
                <a:cs typeface="Times New Roman"/>
              </a:rPr>
              <a:t>中</a:t>
            </a:r>
            <a:r>
              <a:rPr lang="en-US" altLang="zh-CN" sz="2400" b="1" kern="100" dirty="0"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latin typeface="+mn-ea"/>
                <a:cs typeface="Times New Roman"/>
              </a:rPr>
              <a:t>细胞占淋巴细胞总数的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30%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以上 </a:t>
            </a:r>
            <a:r>
              <a:rPr lang="zh-CN" altLang="zh-CN" sz="2400" b="1" kern="100" dirty="0">
                <a:latin typeface="+mn-ea"/>
                <a:cs typeface="Times New Roman"/>
              </a:rPr>
              <a:t>，其生物学意义有待阐明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。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n-ea"/>
                <a:cs typeface="Times New Roman"/>
              </a:rPr>
              <a:t>　</a:t>
            </a:r>
            <a:endParaRPr lang="zh-CN" altLang="zh-CN" sz="2400" b="1" kern="100" dirty="0">
              <a:effectLst/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39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698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CN" altLang="zh-CN" sz="2400" b="1" kern="100" dirty="0">
              <a:solidFill>
                <a:prstClr val="black"/>
              </a:solidFill>
              <a:latin typeface="宋体"/>
              <a:cs typeface="Times New Roman"/>
            </a:endParaRPr>
          </a:p>
          <a:p>
            <a:pPr marL="342900" lvl="0" indent="-342900" algn="just">
              <a:buFontTx/>
              <a:buAutoNum type="arabicPeriod" startAt="2"/>
            </a:pP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生物学特征 </a:t>
            </a:r>
            <a:endParaRPr lang="en-US" altLang="zh-CN" sz="2400" b="1" kern="100" dirty="0" smtClean="0">
              <a:solidFill>
                <a:prstClr val="black"/>
              </a:solidFill>
              <a:latin typeface="宋体"/>
              <a:cs typeface="Times New Roman"/>
            </a:endParaRPr>
          </a:p>
          <a:p>
            <a:pPr lvl="0" algn="just"/>
            <a:endParaRPr lang="en-US" altLang="zh-CN" sz="2400" b="1" kern="100" dirty="0">
              <a:solidFill>
                <a:prstClr val="black"/>
              </a:solidFill>
              <a:latin typeface="宋体"/>
              <a:cs typeface="Times New Roman"/>
            </a:endParaRPr>
          </a:p>
          <a:p>
            <a:pPr lvl="0" algn="just"/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人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细胞的形态具有异质性 。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细胞表面表达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IgG Fc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受体（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Fc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γ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R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Ⅲ ，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CD16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） ，目前将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CD3</a:t>
            </a:r>
            <a:r>
              <a:rPr lang="zh-CN" altLang="zh-CN" sz="2400" b="1" kern="100" baseline="30000" dirty="0">
                <a:solidFill>
                  <a:prstClr val="black"/>
                </a:solidFill>
                <a:latin typeface="宋体"/>
                <a:cs typeface="Times New Roman"/>
              </a:rPr>
              <a:t>－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CD56</a:t>
            </a:r>
            <a:r>
              <a:rPr lang="zh-CN" altLang="zh-CN" sz="2400" b="1" kern="100" baseline="30000" dirty="0">
                <a:solidFill>
                  <a:prstClr val="black"/>
                </a:solidFill>
                <a:latin typeface="宋体"/>
                <a:cs typeface="Times New Roman"/>
              </a:rPr>
              <a:t>＋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CD16</a:t>
            </a:r>
            <a:r>
              <a:rPr lang="zh-CN" altLang="zh-CN" sz="2400" b="1" kern="100" baseline="30000" dirty="0">
                <a:solidFill>
                  <a:prstClr val="black"/>
                </a:solidFill>
                <a:latin typeface="宋体"/>
                <a:cs typeface="Times New Roman"/>
              </a:rPr>
              <a:t>＋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淋巴样细胞鉴定为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细胞 。部分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细胞具有某些类似</a:t>
            </a:r>
            <a:r>
              <a:rPr lang="en-US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T</a:t>
            </a:r>
            <a:r>
              <a:rPr lang="zh-CN" altLang="zh-CN" sz="2400" b="1" kern="100" dirty="0">
                <a:solidFill>
                  <a:prstClr val="black"/>
                </a:solidFill>
                <a:latin typeface="宋体"/>
                <a:cs typeface="Times New Roman"/>
              </a:rPr>
              <a:t>细胞的特征 ，</a:t>
            </a:r>
            <a:endParaRPr lang="en-US" altLang="zh-CN" sz="2400" b="1" kern="100" dirty="0">
              <a:solidFill>
                <a:prstClr val="black"/>
              </a:solidFill>
              <a:latin typeface="宋体"/>
              <a:cs typeface="Times New Roman"/>
            </a:endParaRPr>
          </a:p>
          <a:p>
            <a:pPr lvl="0" algn="just"/>
            <a:endParaRPr lang="en-US" altLang="zh-CN" sz="2400" b="1" kern="100" dirty="0" smtClean="0">
              <a:solidFill>
                <a:prstClr val="black"/>
              </a:solidFill>
              <a:latin typeface="宋体"/>
              <a:cs typeface="Times New Roman"/>
            </a:endParaRPr>
          </a:p>
          <a:p>
            <a:pPr lvl="0" algn="just"/>
            <a:r>
              <a:rPr lang="zh-CN" altLang="en-US" sz="2400" b="1" kern="100" dirty="0" smtClean="0">
                <a:solidFill>
                  <a:prstClr val="black"/>
                </a:solidFill>
                <a:latin typeface="宋体"/>
                <a:cs typeface="Times New Roman"/>
              </a:rPr>
              <a:t>。</a:t>
            </a:r>
            <a:endParaRPr lang="zh-CN" altLang="zh-CN" sz="2400" b="1" kern="100" dirty="0">
              <a:solidFill>
                <a:prstClr val="black"/>
              </a:solidFill>
              <a:latin typeface="宋体"/>
              <a:cs typeface="Times New Roman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3628" y="2880238"/>
            <a:ext cx="6624736" cy="29970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例如 ：表达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CD2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、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CD8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；表达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2R 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，在 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2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刺激下可增殖 。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细胞可被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IFN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‐α／β 、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2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、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12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、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15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、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IL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18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等激活 ，活化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NK 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细胞可分泌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IFN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‐γ 和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 TNF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‐α 等 。此外 ，</a:t>
            </a:r>
            <a:r>
              <a:rPr lang="en-US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NK </a:t>
            </a:r>
            <a:r>
              <a:rPr lang="zh-CN" altLang="zh-CN" kern="100" dirty="0">
                <a:solidFill>
                  <a:prstClr val="black"/>
                </a:solidFill>
                <a:latin typeface="宋体"/>
                <a:cs typeface="Times New Roman"/>
              </a:rPr>
              <a:t>细胞还表达多种与识别机制相关的调节型受体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69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b="1" kern="100" dirty="0" smtClean="0">
                <a:latin typeface="等线"/>
                <a:ea typeface="等线"/>
                <a:cs typeface="Times New Roman"/>
              </a:rPr>
              <a:t>（</a:t>
            </a:r>
            <a:r>
              <a:rPr lang="zh-CN" altLang="en-US" sz="2800" b="1" kern="100" dirty="0" smtClean="0">
                <a:latin typeface="等线"/>
                <a:ea typeface="等线"/>
                <a:cs typeface="Times New Roman"/>
              </a:rPr>
              <a:t>二）生物学作用</a:t>
            </a:r>
            <a:endParaRPr lang="zh-CN" altLang="zh-CN" sz="2800" kern="100" dirty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/>
                <a:ea typeface="等线"/>
                <a:cs typeface="Times New Roman"/>
              </a:rPr>
              <a:t>1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．细胞毒作用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NK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细胞可杀伤病毒感染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细胞、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肿瘤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细胞、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胞内寄生菌等 ，从而广泛参与机体抗感染 、抗肿瘤效应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机制。 此外</a:t>
            </a:r>
            <a:r>
              <a:rPr lang="zh-CN" altLang="en-US" sz="2000" kern="100" dirty="0" smtClean="0">
                <a:latin typeface="等线"/>
                <a:ea typeface="等线"/>
                <a:cs typeface="Times New Roman"/>
              </a:rPr>
              <a:t>，</a:t>
            </a:r>
            <a:r>
              <a:rPr lang="en-US" altLang="zh-CN" sz="2000" kern="100" dirty="0" smtClean="0">
                <a:latin typeface="等线"/>
                <a:ea typeface="等线"/>
                <a:cs typeface="Times New Roman"/>
              </a:rPr>
              <a:t>NK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细胞还参与移植排斥反应 、自身免疫病和超敏反应等发生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。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/>
                <a:ea typeface="等线"/>
                <a:cs typeface="Times New Roman"/>
              </a:rPr>
              <a:t>NK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细胞杀伤效应的机制为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：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①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释放穿孔素和颗粒酶 ，引起靶细胞溶解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；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②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通过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</a:t>
            </a:r>
            <a:r>
              <a:rPr lang="en-US" altLang="zh-CN" sz="2000" kern="100" dirty="0" err="1">
                <a:latin typeface="等线"/>
                <a:ea typeface="等线"/>
                <a:cs typeface="Times New Roman"/>
              </a:rPr>
              <a:t>Fas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／</a:t>
            </a:r>
            <a:r>
              <a:rPr lang="en-US" altLang="zh-CN" sz="2000" kern="100" dirty="0" err="1">
                <a:latin typeface="等线"/>
                <a:ea typeface="等线"/>
                <a:cs typeface="Times New Roman"/>
              </a:rPr>
              <a:t>FasL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途径介导靶细胞凋亡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；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③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释放细胞毒性细胞因子（如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NK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细胞毒因子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、</a:t>
            </a:r>
            <a:r>
              <a:rPr lang="en-US" altLang="zh-CN" sz="2000" kern="100" dirty="0" smtClean="0">
                <a:latin typeface="等线"/>
                <a:ea typeface="等线"/>
                <a:cs typeface="Times New Roman"/>
              </a:rPr>
              <a:t>TNF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等） ，通过与靶细胞表面相应受体结合而杀伤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靶细胞；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④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表达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IgG Fc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受体 ，可通过</a:t>
            </a: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ADCC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作用杀伤靶细胞 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 </a:t>
            </a:r>
            <a:endParaRPr lang="en-US" altLang="zh-CN" sz="2000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/>
                <a:ea typeface="等线"/>
                <a:cs typeface="Times New Roman"/>
              </a:rPr>
              <a:t>NK 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细胞杀伤作用的特点是 ：无须抗原预先致敏即可直接杀伤靶细胞 ；仅杀伤异常细胞 </a:t>
            </a:r>
            <a:r>
              <a:rPr lang="zh-CN" altLang="zh-CN" sz="2000" kern="100" dirty="0" smtClean="0">
                <a:latin typeface="等线"/>
                <a:ea typeface="等线"/>
                <a:cs typeface="Times New Roman"/>
              </a:rPr>
              <a:t>，对</a:t>
            </a:r>
            <a:r>
              <a:rPr lang="zh-CN" altLang="zh-CN" sz="2000" kern="100" dirty="0">
                <a:latin typeface="等线"/>
                <a:ea typeface="等线"/>
                <a:cs typeface="Times New Roman"/>
              </a:rPr>
              <a:t>宿主正常组织细胞一般无细胞毒作用 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/>
                <a:ea typeface="等线"/>
                <a:cs typeface="Times New Roman"/>
              </a:rPr>
              <a:t>  </a:t>
            </a:r>
            <a:endParaRPr lang="zh-CN" altLang="zh-CN" sz="2000" kern="100" dirty="0">
              <a:effectLst/>
              <a:latin typeface="等线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38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2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．分泌细胞因子 　</a:t>
            </a:r>
            <a:endParaRPr lang="en-US" altLang="zh-CN" sz="2400" b="1" kern="100" dirty="0" smtClean="0">
              <a:solidFill>
                <a:prstClr val="black"/>
              </a:solidFill>
              <a:latin typeface="+mn-ea"/>
              <a:cs typeface="Times New Roman"/>
            </a:endParaRPr>
          </a:p>
          <a:p>
            <a:pPr lvl="0" algn="just"/>
            <a:r>
              <a:rPr lang="en-US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 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NK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细胞具有强大的分泌细胞因子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能力，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是机体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IFN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‐γ 的主要来源 ，还 可 大 量 产 生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TNF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‐α 、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GM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CSF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、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IL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10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及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IL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22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等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。</a:t>
            </a:r>
          </a:p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</a:t>
            </a:r>
            <a:endParaRPr lang="en-US" altLang="zh-CN" sz="2400" b="1" kern="100" dirty="0" smtClean="0">
              <a:solidFill>
                <a:prstClr val="black"/>
              </a:solidFill>
              <a:latin typeface="+mn-ea"/>
              <a:cs typeface="Times New Roman"/>
            </a:endParaRPr>
          </a:p>
          <a:p>
            <a:pPr lvl="0" algn="just"/>
            <a:r>
              <a:rPr lang="en-US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3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．免疫调节 　 </a:t>
            </a:r>
            <a:endParaRPr lang="en-US" altLang="zh-CN" sz="2400" b="1" kern="100" dirty="0" smtClean="0">
              <a:solidFill>
                <a:prstClr val="black"/>
              </a:solidFill>
              <a:latin typeface="+mn-ea"/>
              <a:cs typeface="Times New Roman"/>
            </a:endParaRPr>
          </a:p>
          <a:p>
            <a:pPr lvl="0" algn="just"/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活化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的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细胞通过杀伤效应或分泌多种细胞因子而对免疫应答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发挥正负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调节作用 。 </a:t>
            </a:r>
            <a:endParaRPr lang="en-US" altLang="zh-CN" sz="2400" b="1" kern="100" dirty="0" smtClean="0">
              <a:solidFill>
                <a:prstClr val="black"/>
              </a:solidFill>
              <a:latin typeface="+mn-ea"/>
              <a:cs typeface="Times New Roman"/>
            </a:endParaRPr>
          </a:p>
          <a:p>
            <a:pPr lvl="0" algn="just"/>
            <a:endParaRPr lang="en-US" altLang="zh-CN" sz="2400" b="1" kern="100" dirty="0">
              <a:solidFill>
                <a:prstClr val="black"/>
              </a:solidFill>
              <a:latin typeface="等线"/>
              <a:ea typeface="等线"/>
              <a:cs typeface="Times New Roman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1520" y="3284984"/>
            <a:ext cx="8424936" cy="2952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例如 ：分泌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IFN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‐γ ，激活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T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细胞 ；分泌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IFN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‐γ 与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TNF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‐α ，活化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DC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及巨噬细胞 ；通过对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DC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、活化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T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细胞及活化巨噬细胞的细胞毒作用而抑制免疫应答 ；通过分泌不同细胞因子而调控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T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细胞功能亚群分化和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 T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细胞 ／</a:t>
            </a:r>
            <a:r>
              <a:rPr lang="en-US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B </a:t>
            </a:r>
            <a:r>
              <a:rPr lang="zh-CN" altLang="zh-CN" sz="2400" kern="100" dirty="0">
                <a:solidFill>
                  <a:prstClr val="black"/>
                </a:solidFill>
                <a:latin typeface="等线"/>
                <a:ea typeface="等线"/>
                <a:cs typeface="Times New Roman"/>
              </a:rPr>
              <a:t>细胞应答 。</a:t>
            </a:r>
          </a:p>
        </p:txBody>
      </p:sp>
    </p:spTree>
    <p:extLst>
      <p:ext uri="{BB962C8B-B14F-4D97-AF65-F5344CB8AC3E}">
        <p14:creationId xmlns:p14="http://schemas.microsoft.com/office/powerpoint/2010/main" val="344709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8568952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b="1" kern="100" dirty="0" smtClean="0">
                <a:latin typeface="+mn-ea"/>
                <a:cs typeface="Times New Roman"/>
              </a:rPr>
              <a:t>（三）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NK </a:t>
            </a:r>
            <a:r>
              <a:rPr lang="zh-CN" altLang="zh-CN" sz="2400" b="1" kern="100" dirty="0">
                <a:latin typeface="+mn-ea"/>
                <a:cs typeface="Times New Roman"/>
              </a:rPr>
              <a:t>细胞杀伤活性的调节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一般</a:t>
            </a:r>
            <a:r>
              <a:rPr lang="zh-CN" altLang="zh-CN" sz="2400" b="1" kern="100" dirty="0">
                <a:latin typeface="+mn-ea"/>
                <a:cs typeface="Times New Roman"/>
              </a:rPr>
              <a:t>情况下 ，</a:t>
            </a:r>
            <a:r>
              <a:rPr lang="en-US" altLang="zh-CN" sz="2400" b="1" kern="100" dirty="0">
                <a:latin typeface="+mn-ea"/>
                <a:cs typeface="Times New Roman"/>
              </a:rPr>
              <a:t>NK </a:t>
            </a:r>
            <a:r>
              <a:rPr lang="zh-CN" altLang="zh-CN" sz="2400" b="1" kern="100" dirty="0">
                <a:latin typeface="+mn-ea"/>
                <a:cs typeface="Times New Roman"/>
              </a:rPr>
              <a:t>细胞仅杀伤异常或病变的细胞 ，而不杀伤正常组织细胞 ，这一独特的识别机制与其表面表达多种调节性受体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有关。目前</a:t>
            </a:r>
            <a:r>
              <a:rPr lang="zh-CN" altLang="zh-CN" sz="2400" b="1" kern="100" dirty="0">
                <a:latin typeface="+mn-ea"/>
                <a:cs typeface="Times New Roman"/>
              </a:rPr>
              <a:t>已发现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10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余种</a:t>
            </a:r>
            <a:r>
              <a:rPr lang="en-US" altLang="zh-CN" sz="2400" b="1" kern="100" dirty="0"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latin typeface="+mn-ea"/>
                <a:cs typeface="Times New Roman"/>
              </a:rPr>
              <a:t>细胞调节性受体 ，本节重点介绍数种与杀伤活性密切相关的激活性受体（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activating </a:t>
            </a:r>
            <a:r>
              <a:rPr lang="en-US" altLang="zh-CN" sz="2400" b="1" kern="100" dirty="0">
                <a:latin typeface="+mn-ea"/>
                <a:cs typeface="Times New Roman"/>
              </a:rPr>
              <a:t>receptor</a:t>
            </a:r>
            <a:r>
              <a:rPr lang="zh-CN" altLang="zh-CN" sz="2400" b="1" kern="100" dirty="0">
                <a:latin typeface="+mn-ea"/>
                <a:cs typeface="Times New Roman"/>
              </a:rPr>
              <a:t>）和抑制性受体（</a:t>
            </a:r>
            <a:r>
              <a:rPr lang="en-US" altLang="zh-CN" sz="2400" b="1" kern="100" dirty="0">
                <a:latin typeface="+mn-ea"/>
                <a:cs typeface="Times New Roman"/>
              </a:rPr>
              <a:t>inhibitory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receptor</a:t>
            </a:r>
            <a:r>
              <a:rPr lang="zh-CN" altLang="zh-CN" sz="2400" b="1" kern="100" dirty="0">
                <a:latin typeface="+mn-ea"/>
                <a:cs typeface="Times New Roman"/>
              </a:rPr>
              <a:t>） 。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抑制性</a:t>
            </a:r>
            <a:r>
              <a:rPr lang="zh-CN" altLang="zh-CN" sz="2400" b="1" kern="100" dirty="0">
                <a:latin typeface="+mn-ea"/>
                <a:cs typeface="Times New Roman"/>
              </a:rPr>
              <a:t>受体的胞质段均含免疫受体酪氨酸抑制基序（</a:t>
            </a:r>
            <a:r>
              <a:rPr lang="en-US" altLang="zh-CN" sz="2400" b="1" kern="100" dirty="0" err="1" smtClean="0">
                <a:latin typeface="+mn-ea"/>
                <a:cs typeface="Times New Roman"/>
              </a:rPr>
              <a:t>immuno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 receptor </a:t>
            </a:r>
            <a:r>
              <a:rPr lang="en-US" altLang="zh-CN" sz="2400" b="1" kern="100" dirty="0">
                <a:latin typeface="+mn-ea"/>
                <a:cs typeface="Times New Roman"/>
              </a:rPr>
              <a:t>tyrosine</a:t>
            </a:r>
            <a:r>
              <a:rPr lang="zh-CN" altLang="zh-CN" sz="2400" b="1" kern="100" dirty="0"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latin typeface="+mn-ea"/>
                <a:cs typeface="Times New Roman"/>
              </a:rPr>
              <a:t>based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inhibitory </a:t>
            </a:r>
            <a:r>
              <a:rPr lang="en-US" altLang="zh-CN" sz="2400" b="1" kern="100" dirty="0">
                <a:latin typeface="+mn-ea"/>
                <a:cs typeface="Times New Roman"/>
              </a:rPr>
              <a:t>motif </a:t>
            </a:r>
            <a:r>
              <a:rPr lang="zh-CN" altLang="zh-CN" sz="2400" b="1" kern="100" dirty="0">
                <a:latin typeface="+mn-ea"/>
                <a:cs typeface="Times New Roman"/>
              </a:rPr>
              <a:t>，</a:t>
            </a:r>
            <a:r>
              <a:rPr lang="en-US" altLang="zh-CN" sz="2400" b="1" kern="100" dirty="0">
                <a:latin typeface="+mn-ea"/>
                <a:cs typeface="Times New Roman"/>
              </a:rPr>
              <a:t>ITIM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 </a:t>
            </a:r>
            <a:r>
              <a:rPr lang="zh-CN" altLang="zh-CN" sz="2400" b="1" kern="100" dirty="0">
                <a:latin typeface="+mn-ea"/>
                <a:cs typeface="Times New Roman"/>
              </a:rPr>
              <a:t>，其配体是自身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MHC </a:t>
            </a:r>
            <a:r>
              <a:rPr lang="zh-CN" altLang="zh-CN" sz="2400" b="1" kern="100" dirty="0">
                <a:latin typeface="+mn-ea"/>
                <a:cs typeface="Times New Roman"/>
              </a:rPr>
              <a:t>Ⅰ 类分子或自身肽‐</a:t>
            </a:r>
            <a:r>
              <a:rPr lang="en-US" altLang="zh-CN" sz="2400" b="1" kern="100" dirty="0">
                <a:latin typeface="+mn-ea"/>
                <a:cs typeface="Times New Roman"/>
              </a:rPr>
              <a:t>M HC </a:t>
            </a:r>
            <a:r>
              <a:rPr lang="zh-CN" altLang="zh-CN" sz="2400" b="1" kern="100" dirty="0">
                <a:latin typeface="+mn-ea"/>
                <a:cs typeface="Times New Roman"/>
              </a:rPr>
              <a:t>Ⅰ 类分子复合物 。 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相应</a:t>
            </a:r>
            <a:r>
              <a:rPr lang="zh-CN" altLang="zh-CN" sz="2400" b="1" kern="100" dirty="0">
                <a:latin typeface="+mn-ea"/>
                <a:cs typeface="Times New Roman"/>
              </a:rPr>
              <a:t>配体一旦与此类受体结合 ，即使受体胞质段</a:t>
            </a:r>
            <a:r>
              <a:rPr lang="en-US" altLang="zh-CN" sz="2400" b="1" kern="100" dirty="0">
                <a:latin typeface="+mn-ea"/>
                <a:cs typeface="Times New Roman"/>
              </a:rPr>
              <a:t> ITIM </a:t>
            </a:r>
            <a:r>
              <a:rPr lang="zh-CN" altLang="zh-CN" sz="2400" b="1" kern="100" dirty="0">
                <a:latin typeface="+mn-ea"/>
                <a:cs typeface="Times New Roman"/>
              </a:rPr>
              <a:t>发生酪氨酸磷酸化 ，启动抑制信号 ，从而阻断</a:t>
            </a:r>
            <a:r>
              <a:rPr lang="en-US" altLang="zh-CN" sz="2400" b="1" kern="100" dirty="0"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latin typeface="+mn-ea"/>
                <a:cs typeface="Times New Roman"/>
              </a:rPr>
              <a:t>细胞活化并抑制其杀伤活性 。</a:t>
            </a:r>
          </a:p>
          <a:p>
            <a:pPr algn="just">
              <a:spcAft>
                <a:spcPts val="0"/>
              </a:spcAft>
            </a:pPr>
            <a:endParaRPr lang="zh-CN" altLang="zh-CN" sz="2400" b="1" kern="100" dirty="0">
              <a:effectLst/>
              <a:latin typeface="等线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99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34076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激活性受体胞质段均含免疫受体酪氨酸活化基序 （</a:t>
            </a:r>
            <a:r>
              <a:rPr lang="en-US" altLang="zh-CN" sz="2400" b="1" kern="100" dirty="0" err="1">
                <a:solidFill>
                  <a:prstClr val="black"/>
                </a:solidFill>
                <a:latin typeface="+mn-ea"/>
                <a:cs typeface="Times New Roman"/>
              </a:rPr>
              <a:t>immuno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receptor tyrosine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based activation motif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，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ITAM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） 。 此类受体与相应糖类配体结合 ，其胞质段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ITAM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发生酪氨酸磷酸化 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，启动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激活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信号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，使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 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胞活化并发挥杀伤效应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ITAM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激活信号途径可被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NK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细胞表面抑制性受体所产生的信号阻断 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+mn-ea"/>
                <a:cs typeface="Times New Roman"/>
              </a:rPr>
              <a:t>。（图 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8-5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）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967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4858931" cy="613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20072" y="2132856"/>
            <a:ext cx="3473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/>
                <a:ea typeface="等线"/>
                <a:cs typeface="Times New Roman"/>
              </a:rPr>
              <a:t>A</a:t>
            </a:r>
            <a:r>
              <a:rPr lang="zh-CN" altLang="zh-CN" sz="2400" kern="100" dirty="0">
                <a:latin typeface="等线"/>
                <a:ea typeface="等线"/>
                <a:cs typeface="Times New Roman"/>
              </a:rPr>
              <a:t>．正常细胞表面 </a:t>
            </a:r>
            <a:r>
              <a:rPr lang="en-US" altLang="zh-CN" sz="2400" kern="100" dirty="0">
                <a:latin typeface="等线"/>
                <a:ea typeface="等线"/>
                <a:cs typeface="Times New Roman"/>
              </a:rPr>
              <a:t>MHC</a:t>
            </a:r>
            <a:r>
              <a:rPr lang="zh-CN" altLang="zh-CN" sz="2400" kern="100" dirty="0">
                <a:latin typeface="等线"/>
                <a:ea typeface="等线"/>
                <a:cs typeface="Times New Roman"/>
              </a:rPr>
              <a:t>Ⅰ类分子与抑制性受体结合 → 触发抑制信号 → 不 发 生 杀 伤；</a:t>
            </a:r>
          </a:p>
          <a:p>
            <a:endParaRPr lang="en-US" altLang="zh-CN" sz="2400" kern="100" dirty="0" smtClean="0">
              <a:latin typeface="等线"/>
              <a:ea typeface="等线"/>
              <a:cs typeface="Times New Roman"/>
            </a:endParaRPr>
          </a:p>
          <a:p>
            <a:r>
              <a:rPr lang="en-US" altLang="zh-CN" sz="2400" kern="100" dirty="0" smtClean="0">
                <a:latin typeface="等线"/>
                <a:ea typeface="等线"/>
                <a:cs typeface="Times New Roman"/>
              </a:rPr>
              <a:t>B</a:t>
            </a:r>
            <a:r>
              <a:rPr lang="zh-CN" altLang="zh-CN" sz="2400" kern="100" dirty="0">
                <a:latin typeface="等线"/>
                <a:ea typeface="等线"/>
                <a:cs typeface="Times New Roman"/>
              </a:rPr>
              <a:t>．病毒感染细胞或肿瘤细胞表面</a:t>
            </a:r>
            <a:r>
              <a:rPr lang="en-US" altLang="zh-CN" sz="2400" kern="100" dirty="0">
                <a:latin typeface="等线"/>
                <a:ea typeface="等线"/>
                <a:cs typeface="Times New Roman"/>
              </a:rPr>
              <a:t>MHC</a:t>
            </a:r>
            <a:r>
              <a:rPr lang="zh-CN" altLang="zh-CN" sz="2400" kern="100" dirty="0">
                <a:latin typeface="等线"/>
                <a:ea typeface="等线"/>
                <a:cs typeface="Times New Roman"/>
              </a:rPr>
              <a:t>Ⅰ表达下降 → 不能触发抑制信号 →</a:t>
            </a:r>
            <a:r>
              <a:rPr lang="en-US" altLang="zh-CN" sz="2400" kern="100" dirty="0">
                <a:latin typeface="等线"/>
                <a:ea typeface="等线"/>
                <a:cs typeface="Times New Roman"/>
              </a:rPr>
              <a:t>NK</a:t>
            </a:r>
            <a:r>
              <a:rPr lang="zh-CN" altLang="zh-CN" sz="2400" kern="100" dirty="0">
                <a:latin typeface="等线"/>
                <a:ea typeface="等线"/>
                <a:cs typeface="Times New Roman"/>
              </a:rPr>
              <a:t>细胞杀伤靶细胞</a:t>
            </a:r>
            <a:endParaRPr lang="zh-CN" altLang="zh-CN" sz="2400" kern="100" dirty="0">
              <a:effectLst/>
              <a:latin typeface="等线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257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3843" y="2972359"/>
            <a:ext cx="5976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第四节 </a:t>
            </a:r>
            <a:r>
              <a:rPr lang="zh-CN" altLang="zh-CN" sz="3600" b="1" kern="100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固有</a:t>
            </a:r>
            <a:r>
              <a:rPr lang="zh-CN" altLang="zh-CN" sz="3600" b="1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免疫样淋巴细胞</a:t>
            </a:r>
            <a:endParaRPr lang="zh-CN" altLang="zh-CN" sz="36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277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6309" y="2921168"/>
            <a:ext cx="5051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第一节 </a:t>
            </a:r>
            <a:r>
              <a:rPr lang="zh-CN" altLang="zh-CN" sz="3600" b="1" kern="100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单</a:t>
            </a:r>
            <a:r>
              <a:rPr lang="zh-CN" altLang="zh-CN" sz="3600" b="1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核 </a:t>
            </a:r>
            <a:r>
              <a:rPr lang="en-US" altLang="zh-CN" sz="3600" b="1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/</a:t>
            </a:r>
            <a:r>
              <a:rPr lang="zh-CN" altLang="zh-CN" sz="3600" b="1" kern="100" dirty="0" smtClean="0">
                <a:latin typeface="隶书" panose="02010509060101010101" pitchFamily="49" charset="-122"/>
                <a:ea typeface="隶书" panose="02010509060101010101" pitchFamily="49" charset="-122"/>
                <a:cs typeface="Times New Roman"/>
              </a:rPr>
              <a:t>巨噬细胞</a:t>
            </a:r>
            <a:endParaRPr lang="zh-CN" altLang="zh-CN" sz="3600" kern="100" dirty="0">
              <a:effectLst/>
              <a:latin typeface="隶书" panose="02010509060101010101" pitchFamily="49" charset="-122"/>
              <a:ea typeface="隶书" panose="020105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292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33265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n-ea"/>
                <a:cs typeface="Times New Roman"/>
              </a:rPr>
              <a:t>固有免疫样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细胞（</a:t>
            </a:r>
            <a:r>
              <a:rPr lang="en-US" altLang="zh-CN" sz="2400" b="1" kern="100" dirty="0">
                <a:latin typeface="+mn-ea"/>
                <a:cs typeface="Times New Roman"/>
              </a:rPr>
              <a:t>innate</a:t>
            </a:r>
            <a:r>
              <a:rPr lang="zh-CN" altLang="zh-CN" sz="2400" b="1" kern="100" dirty="0"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latin typeface="+mn-ea"/>
                <a:cs typeface="Times New Roman"/>
              </a:rPr>
              <a:t>like lymphocyte </a:t>
            </a:r>
            <a:r>
              <a:rPr lang="zh-CN" altLang="zh-CN" sz="2400" b="1" kern="100" dirty="0">
                <a:latin typeface="+mn-ea"/>
                <a:cs typeface="Times New Roman"/>
              </a:rPr>
              <a:t>，</a:t>
            </a:r>
            <a:r>
              <a:rPr lang="en-US" altLang="zh-CN" sz="2400" b="1" kern="100" dirty="0">
                <a:latin typeface="+mn-ea"/>
                <a:cs typeface="Times New Roman"/>
              </a:rPr>
              <a:t>ILL</a:t>
            </a:r>
            <a:r>
              <a:rPr lang="zh-CN" altLang="zh-CN" sz="2400" b="1" kern="100" dirty="0">
                <a:latin typeface="+mn-ea"/>
                <a:cs typeface="Times New Roman"/>
              </a:rPr>
              <a:t>）包括</a:t>
            </a:r>
            <a:r>
              <a:rPr lang="en-US" altLang="zh-CN" sz="2400" b="1" kern="100" dirty="0">
                <a:latin typeface="+mn-ea"/>
                <a:cs typeface="Times New Roman"/>
              </a:rPr>
              <a:t> B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‐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1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细胞 ，γδ</a:t>
            </a:r>
            <a:r>
              <a:rPr lang="en-US" altLang="zh-CN" sz="2400" b="1" kern="100" dirty="0">
                <a:latin typeface="+mn-ea"/>
                <a:cs typeface="Times New Roman"/>
              </a:rPr>
              <a:t>T </a:t>
            </a:r>
            <a:r>
              <a:rPr lang="zh-CN" altLang="zh-CN" sz="2400" b="1" kern="100" dirty="0">
                <a:latin typeface="+mn-ea"/>
                <a:cs typeface="Times New Roman"/>
              </a:rPr>
              <a:t>细胞和</a:t>
            </a:r>
            <a:r>
              <a:rPr lang="en-US" altLang="zh-CN" sz="2400" b="1" kern="100" dirty="0">
                <a:latin typeface="+mn-ea"/>
                <a:cs typeface="Times New Roman"/>
              </a:rPr>
              <a:t> NKT </a:t>
            </a:r>
            <a:r>
              <a:rPr lang="zh-CN" altLang="zh-CN" sz="2400" b="1" kern="100" dirty="0">
                <a:latin typeface="+mn-ea"/>
                <a:cs typeface="Times New Roman"/>
              </a:rPr>
              <a:t>细胞 。此类细胞与</a:t>
            </a:r>
            <a:r>
              <a:rPr lang="en-US" altLang="zh-CN" sz="2400" b="1" kern="100" dirty="0"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latin typeface="+mn-ea"/>
                <a:cs typeface="Times New Roman"/>
              </a:rPr>
              <a:t>细胞和</a:t>
            </a:r>
            <a:r>
              <a:rPr lang="en-US" altLang="zh-CN" sz="2400" b="1" kern="100" dirty="0">
                <a:latin typeface="+mn-ea"/>
                <a:cs typeface="Times New Roman"/>
              </a:rPr>
              <a:t> B </a:t>
            </a:r>
            <a:r>
              <a:rPr lang="zh-CN" altLang="zh-CN" sz="2400" b="1" kern="100" dirty="0">
                <a:latin typeface="+mn-ea"/>
                <a:cs typeface="Times New Roman"/>
              </a:rPr>
              <a:t>细胞具有共同的细胞来源 ，并表达</a:t>
            </a:r>
            <a:r>
              <a:rPr lang="en-US" altLang="zh-CN" sz="2400" b="1" kern="100" dirty="0">
                <a:latin typeface="+mn-ea"/>
                <a:cs typeface="Times New Roman"/>
              </a:rPr>
              <a:t> TCR </a:t>
            </a:r>
            <a:r>
              <a:rPr lang="zh-CN" altLang="zh-CN" sz="2400" b="1" kern="100" dirty="0">
                <a:latin typeface="+mn-ea"/>
                <a:cs typeface="Times New Roman"/>
              </a:rPr>
              <a:t>和</a:t>
            </a:r>
            <a:r>
              <a:rPr lang="en-US" altLang="zh-CN" sz="2400" b="1" kern="100" dirty="0">
                <a:latin typeface="+mn-ea"/>
                <a:cs typeface="Times New Roman"/>
              </a:rPr>
              <a:t> BCR </a:t>
            </a:r>
            <a:r>
              <a:rPr lang="zh-CN" altLang="zh-CN" sz="2400" b="1" kern="100" dirty="0">
                <a:latin typeface="+mn-ea"/>
                <a:cs typeface="Times New Roman"/>
              </a:rPr>
              <a:t>，但抗原受体的多样性有限 ，功能上更接近固有免疫细胞 。</a:t>
            </a:r>
            <a:endParaRPr lang="zh-CN" altLang="zh-CN" sz="2400" b="1" kern="100" dirty="0">
              <a:effectLst/>
              <a:latin typeface="+mn-ea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13285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b="1" kern="100" dirty="0" smtClean="0">
                <a:latin typeface="等线"/>
                <a:ea typeface="等线"/>
                <a:cs typeface="Times New Roman"/>
              </a:rPr>
              <a:t>（</a:t>
            </a:r>
            <a:r>
              <a:rPr lang="zh-CN" altLang="en-US" sz="2400" b="1" kern="100" dirty="0" smtClean="0">
                <a:latin typeface="+mn-ea"/>
                <a:cs typeface="Times New Roman"/>
              </a:rPr>
              <a:t>一）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 B-1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细胞</a:t>
            </a:r>
            <a:endParaRPr lang="zh-CN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Times New Roman"/>
              </a:rPr>
              <a:t>B-1 </a:t>
            </a:r>
            <a:r>
              <a:rPr lang="zh-CN" altLang="zh-CN" sz="2400" b="1" kern="100" dirty="0">
                <a:latin typeface="+mn-ea"/>
                <a:cs typeface="Times New Roman"/>
              </a:rPr>
              <a:t>细胞在个体发育过程中出现较早，是由胚胎期或出生后早期的前体细胞分化而来 ，其生物学特征为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：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① </a:t>
            </a:r>
            <a:r>
              <a:rPr lang="zh-CN" altLang="zh-CN" sz="2400" b="1" kern="100" dirty="0">
                <a:latin typeface="+mn-ea"/>
                <a:cs typeface="Times New Roman"/>
              </a:rPr>
              <a:t>属具有自我更新能力的长寿细胞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；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② </a:t>
            </a:r>
            <a:r>
              <a:rPr lang="zh-CN" altLang="zh-CN" sz="2400" b="1" kern="100" dirty="0">
                <a:latin typeface="+mn-ea"/>
                <a:cs typeface="Times New Roman"/>
              </a:rPr>
              <a:t>主要分布于胸腔 、腹腔和肠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固有层；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+mn-ea"/>
                <a:cs typeface="Times New Roman"/>
              </a:rPr>
              <a:t>③ </a:t>
            </a:r>
            <a:r>
              <a:rPr lang="zh-CN" altLang="zh-CN" sz="2400" b="1" kern="100" dirty="0">
                <a:latin typeface="+mn-ea"/>
                <a:cs typeface="Times New Roman"/>
              </a:rPr>
              <a:t>抗原识别谱较窄 ，主要识别多糖类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TI-2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抗原 ，尤其是某些菌体表面共有的多糖抗原（如肺炎球菌荚膜多糖等） 。 （表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8-4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</a:t>
            </a:r>
            <a:endParaRPr lang="zh-CN" altLang="zh-CN" sz="2400" b="1" kern="100" dirty="0"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28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509120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B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1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细胞功能特点是：主要产生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IgM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类低亲和力抗体；不发生抗体类别转换；无免疫记忆 。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B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1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细胞属固有免疫效应细胞（如同 γδ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T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细胞） ，参与对多种细菌（尤其体腔中）的免疫防御。另外 ，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B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‐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1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细胞也可能通过产生</a:t>
            </a:r>
            <a:r>
              <a:rPr lang="en-US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 IgM </a:t>
            </a:r>
            <a:r>
              <a:rPr lang="zh-CN" altLang="zh-CN" sz="2400" b="1" kern="100" dirty="0">
                <a:solidFill>
                  <a:prstClr val="black"/>
                </a:solidFill>
                <a:latin typeface="+mn-ea"/>
                <a:cs typeface="Times New Roman"/>
              </a:rPr>
              <a:t>类自身抗体而参与某些自身免疫病发生 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6120680" cy="41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030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0466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b="1" kern="100" dirty="0" smtClean="0">
                <a:latin typeface="+mn-ea"/>
                <a:cs typeface="Times New Roman"/>
              </a:rPr>
              <a:t>（二）</a:t>
            </a:r>
            <a:r>
              <a:rPr lang="en-US" altLang="zh-CN" sz="2400" b="1" kern="100" dirty="0" err="1">
                <a:latin typeface="+mn-ea"/>
                <a:cs typeface="Times New Roman"/>
              </a:rPr>
              <a:t>γδT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细胞</a:t>
            </a:r>
          </a:p>
          <a:p>
            <a:pPr lvl="0" algn="just">
              <a:spcAft>
                <a:spcPts val="0"/>
              </a:spcAft>
            </a:pPr>
            <a:endParaRPr lang="zh-CN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+mn-ea"/>
                <a:cs typeface="Times New Roman"/>
              </a:rPr>
              <a:t>此类</a:t>
            </a:r>
            <a:r>
              <a:rPr lang="en-US" altLang="zh-CN" sz="2400" b="1" kern="100" dirty="0"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latin typeface="+mn-ea"/>
                <a:cs typeface="Times New Roman"/>
              </a:rPr>
              <a:t>细胞</a:t>
            </a:r>
            <a:r>
              <a:rPr lang="en-US" altLang="zh-CN" sz="2400" b="1" kern="100" dirty="0">
                <a:latin typeface="+mn-ea"/>
                <a:cs typeface="Times New Roman"/>
              </a:rPr>
              <a:t> TCR </a:t>
            </a:r>
            <a:r>
              <a:rPr lang="zh-CN" altLang="zh-CN" sz="2400" b="1" kern="100" dirty="0">
                <a:latin typeface="+mn-ea"/>
                <a:cs typeface="Times New Roman"/>
              </a:rPr>
              <a:t>由 γ 和 δ 链组成 ，其多样性较少 。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err="1">
                <a:latin typeface="+mn-ea"/>
                <a:cs typeface="Times New Roman"/>
              </a:rPr>
              <a:t>γδT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细胞多为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CD4</a:t>
            </a:r>
            <a:r>
              <a:rPr lang="zh-CN" altLang="zh-CN" sz="2400" b="1" kern="100" baseline="30000" dirty="0" smtClean="0">
                <a:latin typeface="+mn-ea"/>
                <a:cs typeface="Times New Roman"/>
              </a:rPr>
              <a:t>－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CD8</a:t>
            </a:r>
            <a:r>
              <a:rPr lang="zh-CN" altLang="zh-CN" sz="2400" b="1" kern="100" baseline="30000" dirty="0" smtClean="0">
                <a:latin typeface="+mn-ea"/>
                <a:cs typeface="Times New Roman"/>
              </a:rPr>
              <a:t>－</a:t>
            </a:r>
            <a:r>
              <a:rPr lang="zh-CN" altLang="zh-CN" sz="2400" b="1" kern="100" dirty="0">
                <a:latin typeface="+mn-ea"/>
                <a:cs typeface="Times New Roman"/>
              </a:rPr>
              <a:t>双阴性细胞（部分为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CD8</a:t>
            </a:r>
            <a:r>
              <a:rPr lang="zh-CN" altLang="zh-CN" sz="2400" b="1" kern="100" baseline="30000" dirty="0" smtClean="0">
                <a:latin typeface="+mn-ea"/>
                <a:cs typeface="Times New Roman"/>
              </a:rPr>
              <a:t>＋</a:t>
            </a:r>
            <a:r>
              <a:rPr lang="zh-CN" altLang="zh-CN" sz="2400" b="1" kern="100" dirty="0">
                <a:latin typeface="+mn-ea"/>
                <a:cs typeface="Times New Roman"/>
              </a:rPr>
              <a:t>或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CD4</a:t>
            </a:r>
            <a:r>
              <a:rPr lang="zh-CN" altLang="zh-CN" sz="2400" b="1" kern="100" baseline="30000" dirty="0" smtClean="0">
                <a:latin typeface="+mn-ea"/>
                <a:cs typeface="Times New Roman"/>
              </a:rPr>
              <a:t>＋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 </a:t>
            </a:r>
            <a:r>
              <a:rPr lang="zh-CN" altLang="zh-CN" sz="2400" b="1" kern="100" dirty="0">
                <a:latin typeface="+mn-ea"/>
                <a:cs typeface="Times New Roman"/>
              </a:rPr>
              <a:t>，属较“原始”的</a:t>
            </a:r>
            <a:r>
              <a:rPr lang="en-US" altLang="zh-CN" sz="2400" b="1" kern="100" dirty="0"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latin typeface="+mn-ea"/>
                <a:cs typeface="Times New Roman"/>
              </a:rPr>
              <a:t>细胞 ，仅占外周血成熟</a:t>
            </a:r>
            <a:r>
              <a:rPr lang="en-US" altLang="zh-CN" sz="2400" b="1" kern="100" dirty="0">
                <a:latin typeface="+mn-ea"/>
                <a:cs typeface="Times New Roman"/>
              </a:rPr>
              <a:t> T </a:t>
            </a:r>
            <a:r>
              <a:rPr lang="zh-CN" altLang="zh-CN" sz="2400" b="1" kern="100" dirty="0">
                <a:latin typeface="+mn-ea"/>
                <a:cs typeface="Times New Roman"/>
              </a:rPr>
              <a:t>细胞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的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2%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～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7%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，</a:t>
            </a:r>
            <a:r>
              <a:rPr lang="zh-CN" altLang="zh-CN" sz="2400" b="1" kern="100" dirty="0">
                <a:latin typeface="+mn-ea"/>
                <a:cs typeface="Times New Roman"/>
              </a:rPr>
              <a:t>其广泛分布于皮肤和黏膜下 ，或存在于胸腺内 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。</a:t>
            </a:r>
            <a:endParaRPr lang="en-US" altLang="zh-CN" sz="24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+mn-ea"/>
                <a:cs typeface="Times New Roman"/>
              </a:rPr>
              <a:t> </a:t>
            </a:r>
            <a:r>
              <a:rPr lang="en-US" altLang="zh-CN" sz="2400" b="1" kern="100" dirty="0" err="1">
                <a:latin typeface="+mn-ea"/>
                <a:cs typeface="Times New Roman"/>
              </a:rPr>
              <a:t>γδT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细胞主要识别未被处理的多肽抗原（而非抗原肽‐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MHC</a:t>
            </a:r>
            <a:r>
              <a:rPr lang="zh-CN" altLang="zh-CN" sz="2400" b="1" kern="100" dirty="0">
                <a:latin typeface="+mn-ea"/>
                <a:cs typeface="Times New Roman"/>
              </a:rPr>
              <a:t>复合物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），</a:t>
            </a:r>
            <a:r>
              <a:rPr lang="zh-CN" altLang="zh-CN" sz="2400" b="1" kern="100" dirty="0">
                <a:latin typeface="+mn-ea"/>
                <a:cs typeface="Times New Roman"/>
              </a:rPr>
              <a:t>或</a:t>
            </a:r>
            <a:r>
              <a:rPr lang="en-US" altLang="zh-CN" sz="2400" b="1" kern="100" dirty="0">
                <a:latin typeface="+mn-ea"/>
                <a:cs typeface="Times New Roman"/>
              </a:rPr>
              <a:t>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CD1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所提呈的某些非多肽抗原（如分枝杆菌菌体的酯类或多糖类抗原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）。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 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err="1" smtClean="0">
                <a:latin typeface="+mn-ea"/>
                <a:cs typeface="Times New Roman"/>
              </a:rPr>
              <a:t>γδT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400" b="1" kern="100" dirty="0">
                <a:latin typeface="+mn-ea"/>
                <a:cs typeface="Times New Roman"/>
              </a:rPr>
              <a:t>细胞是机体非特异性免疫防御的重要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组成部分，</a:t>
            </a:r>
            <a:r>
              <a:rPr lang="zh-CN" altLang="zh-CN" sz="2400" b="1" kern="100" dirty="0">
                <a:latin typeface="+mn-ea"/>
                <a:cs typeface="Times New Roman"/>
              </a:rPr>
              <a:t>尤其在皮肤黏膜局部及肝脏抗感染免疫中发挥重要作用 ，也参与机体免疫监视及免疫自稳（表 </a:t>
            </a:r>
            <a:r>
              <a:rPr lang="en-US" altLang="zh-CN" sz="2400" b="1" kern="100" dirty="0" smtClean="0">
                <a:latin typeface="+mn-ea"/>
                <a:cs typeface="Times New Roman"/>
              </a:rPr>
              <a:t>8-5</a:t>
            </a:r>
            <a:r>
              <a:rPr lang="zh-CN" altLang="zh-CN" sz="2400" b="1" kern="100" dirty="0" smtClean="0">
                <a:latin typeface="+mn-ea"/>
                <a:cs typeface="Times New Roman"/>
              </a:rPr>
              <a:t>）。</a:t>
            </a:r>
            <a:endParaRPr lang="zh-CN" altLang="zh-CN" sz="2400" b="1" kern="100" dirty="0">
              <a:effectLst/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59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705678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54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b="1" kern="100" dirty="0" smtClean="0">
                <a:latin typeface="等线"/>
                <a:ea typeface="等线"/>
                <a:cs typeface="Times New Roman"/>
              </a:rPr>
              <a:t>（</a:t>
            </a:r>
            <a:r>
              <a:rPr lang="zh-CN" altLang="en-US" sz="2000" b="1" kern="100" dirty="0" smtClean="0">
                <a:latin typeface="+mn-ea"/>
                <a:cs typeface="Times New Roman"/>
              </a:rPr>
              <a:t>三）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NKT </a:t>
            </a:r>
            <a:r>
              <a:rPr lang="zh-CN" altLang="zh-CN" sz="2000" b="1" kern="100" dirty="0">
                <a:latin typeface="+mn-ea"/>
                <a:cs typeface="Times New Roman"/>
              </a:rPr>
              <a:t>细胞</a:t>
            </a: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近年发现</a:t>
            </a:r>
            <a:r>
              <a:rPr lang="zh-CN" altLang="zh-CN" sz="2000" b="1" kern="100" dirty="0">
                <a:latin typeface="+mn-ea"/>
                <a:cs typeface="Times New Roman"/>
              </a:rPr>
              <a:t>一类既表达</a:t>
            </a:r>
            <a:r>
              <a:rPr lang="en-US" altLang="zh-CN" sz="2000" b="1" kern="100" dirty="0">
                <a:latin typeface="+mn-ea"/>
                <a:cs typeface="Times New Roman"/>
              </a:rPr>
              <a:t> 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NK1.1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（</a:t>
            </a:r>
            <a:r>
              <a:rPr lang="zh-CN" altLang="zh-CN" sz="2000" b="1" kern="100" dirty="0">
                <a:latin typeface="+mn-ea"/>
                <a:cs typeface="Times New Roman"/>
              </a:rPr>
              <a:t>属</a:t>
            </a:r>
            <a:r>
              <a:rPr lang="en-US" altLang="zh-CN" sz="2000" b="1" kern="100" dirty="0">
                <a:latin typeface="+mn-ea"/>
                <a:cs typeface="Times New Roman"/>
              </a:rPr>
              <a:t> NK </a:t>
            </a:r>
            <a:r>
              <a:rPr lang="zh-CN" altLang="zh-CN" sz="2000" b="1" kern="100" dirty="0">
                <a:latin typeface="+mn-ea"/>
                <a:cs typeface="Times New Roman"/>
              </a:rPr>
              <a:t>细胞表面标志）又表达</a:t>
            </a:r>
            <a:r>
              <a:rPr lang="en-US" altLang="zh-CN" sz="2000" b="1" kern="100" dirty="0">
                <a:latin typeface="+mn-ea"/>
                <a:cs typeface="Times New Roman"/>
              </a:rPr>
              <a:t> TCR</a:t>
            </a:r>
            <a:r>
              <a:rPr lang="zh-CN" altLang="zh-CN" sz="2000" b="1" kern="100" dirty="0">
                <a:latin typeface="+mn-ea"/>
                <a:cs typeface="Times New Roman"/>
              </a:rPr>
              <a:t>‐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CD3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的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 </a:t>
            </a:r>
            <a:r>
              <a:rPr lang="en-US" altLang="zh-CN" sz="2000" b="1" kern="100" dirty="0">
                <a:latin typeface="+mn-ea"/>
                <a:cs typeface="Times New Roman"/>
              </a:rPr>
              <a:t>T </a:t>
            </a:r>
            <a:r>
              <a:rPr lang="zh-CN" altLang="zh-CN" sz="2000" b="1" kern="100" dirty="0">
                <a:latin typeface="+mn-ea"/>
                <a:cs typeface="Times New Roman"/>
              </a:rPr>
              <a:t>细胞亚群 ，称为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NK1.1</a:t>
            </a:r>
            <a:r>
              <a:rPr lang="zh-CN" altLang="zh-CN" sz="2000" b="1" kern="100" baseline="30000" dirty="0" smtClean="0">
                <a:latin typeface="+mn-ea"/>
                <a:cs typeface="Times New Roman"/>
              </a:rPr>
              <a:t>＋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T</a:t>
            </a:r>
            <a:r>
              <a:rPr lang="zh-CN" altLang="zh-CN" sz="2000" b="1" kern="100" dirty="0">
                <a:latin typeface="+mn-ea"/>
                <a:cs typeface="Times New Roman"/>
              </a:rPr>
              <a:t>细胞 ，简称</a:t>
            </a:r>
            <a:r>
              <a:rPr lang="en-US" altLang="zh-CN" sz="2000" b="1" kern="100" dirty="0">
                <a:latin typeface="+mn-ea"/>
                <a:cs typeface="Times New Roman"/>
              </a:rPr>
              <a:t> NKT </a:t>
            </a:r>
            <a:r>
              <a:rPr lang="zh-CN" altLang="zh-CN" sz="2000" b="1" kern="100" dirty="0">
                <a:latin typeface="+mn-ea"/>
                <a:cs typeface="Times New Roman"/>
              </a:rPr>
              <a:t>细胞 。</a:t>
            </a:r>
            <a:r>
              <a:rPr lang="en-US" altLang="zh-CN" sz="2000" b="1" kern="100" dirty="0">
                <a:latin typeface="+mn-ea"/>
                <a:cs typeface="Times New Roman"/>
              </a:rPr>
              <a:t> 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+mn-ea"/>
                <a:cs typeface="Times New Roman"/>
              </a:rPr>
              <a:t>NKT </a:t>
            </a:r>
            <a:r>
              <a:rPr lang="zh-CN" altLang="zh-CN" sz="2000" b="1" kern="100" dirty="0">
                <a:latin typeface="+mn-ea"/>
                <a:cs typeface="Times New Roman"/>
              </a:rPr>
              <a:t>细胞主要定居于肝脏和骨髓 ，其主要生物学特性为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：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① </a:t>
            </a:r>
            <a:r>
              <a:rPr lang="zh-CN" altLang="zh-CN" sz="2000" b="1" kern="100" dirty="0">
                <a:latin typeface="+mn-ea"/>
                <a:cs typeface="Times New Roman"/>
              </a:rPr>
              <a:t>同时表达</a:t>
            </a:r>
            <a:r>
              <a:rPr lang="en-US" altLang="zh-CN" sz="2000" b="1" kern="100" dirty="0">
                <a:latin typeface="+mn-ea"/>
                <a:cs typeface="Times New Roman"/>
              </a:rPr>
              <a:t> TCR </a:t>
            </a:r>
            <a:r>
              <a:rPr lang="zh-CN" altLang="zh-CN" sz="2000" b="1" kern="100" dirty="0">
                <a:latin typeface="+mn-ea"/>
                <a:cs typeface="Times New Roman"/>
              </a:rPr>
              <a:t>和某些</a:t>
            </a:r>
            <a:r>
              <a:rPr lang="en-US" altLang="zh-CN" sz="2000" b="1" kern="100" dirty="0">
                <a:latin typeface="+mn-ea"/>
                <a:cs typeface="Times New Roman"/>
              </a:rPr>
              <a:t> NK </a:t>
            </a:r>
            <a:r>
              <a:rPr lang="zh-CN" altLang="zh-CN" sz="2000" b="1" kern="100" dirty="0">
                <a:latin typeface="+mn-ea"/>
                <a:cs typeface="Times New Roman"/>
              </a:rPr>
              <a:t>细胞表面标志 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；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②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 </a:t>
            </a:r>
            <a:r>
              <a:rPr lang="en-US" altLang="zh-CN" sz="2000" b="1" kern="100" dirty="0">
                <a:latin typeface="+mn-ea"/>
                <a:cs typeface="Times New Roman"/>
              </a:rPr>
              <a:t>TCR</a:t>
            </a:r>
            <a:r>
              <a:rPr lang="zh-CN" altLang="zh-CN" sz="2000" b="1" kern="100" dirty="0">
                <a:latin typeface="+mn-ea"/>
                <a:cs typeface="Times New Roman"/>
              </a:rPr>
              <a:t>多样性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有限；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③ </a:t>
            </a:r>
            <a:r>
              <a:rPr lang="zh-CN" altLang="zh-CN" sz="2000" b="1" kern="100" dirty="0">
                <a:latin typeface="+mn-ea"/>
                <a:cs typeface="Times New Roman"/>
              </a:rPr>
              <a:t>抗原识别谱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窄，</a:t>
            </a:r>
            <a:r>
              <a:rPr lang="zh-CN" altLang="zh-CN" sz="2000" b="1" kern="100" dirty="0">
                <a:latin typeface="+mn-ea"/>
                <a:cs typeface="Times New Roman"/>
              </a:rPr>
              <a:t>可识别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CD1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000" b="1" kern="100" dirty="0">
                <a:latin typeface="+mn-ea"/>
                <a:cs typeface="Times New Roman"/>
              </a:rPr>
              <a:t>所提呈的脂类和糖脂类抗原 ，且无</a:t>
            </a:r>
            <a:r>
              <a:rPr lang="en-US" altLang="zh-CN" sz="2000" b="1" kern="100" dirty="0">
                <a:latin typeface="+mn-ea"/>
                <a:cs typeface="Times New Roman"/>
              </a:rPr>
              <a:t> 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MHC </a:t>
            </a:r>
            <a:r>
              <a:rPr lang="zh-CN" altLang="zh-CN" sz="2000" b="1" kern="100" dirty="0">
                <a:latin typeface="+mn-ea"/>
                <a:cs typeface="Times New Roman"/>
              </a:rPr>
              <a:t>限制性 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；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④ </a:t>
            </a:r>
            <a:r>
              <a:rPr lang="zh-CN" altLang="zh-CN" sz="2000" b="1" kern="100" dirty="0">
                <a:latin typeface="+mn-ea"/>
                <a:cs typeface="Times New Roman"/>
              </a:rPr>
              <a:t>激活时可分泌大量</a:t>
            </a:r>
            <a:r>
              <a:rPr lang="en-US" altLang="zh-CN" sz="2000" b="1" kern="100" dirty="0">
                <a:latin typeface="+mn-ea"/>
                <a:cs typeface="Times New Roman"/>
              </a:rPr>
              <a:t> 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Th</a:t>
            </a:r>
            <a:r>
              <a:rPr lang="en-US" altLang="zh-CN" sz="2000" b="1" kern="100" dirty="0">
                <a:latin typeface="+mn-ea"/>
                <a:cs typeface="Times New Roman"/>
              </a:rPr>
              <a:t>1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和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 Th</a:t>
            </a:r>
            <a:r>
              <a:rPr lang="en-US" altLang="zh-CN" sz="2000" b="1" kern="100" dirty="0">
                <a:latin typeface="+mn-ea"/>
                <a:cs typeface="Times New Roman"/>
              </a:rPr>
              <a:t>2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型</a:t>
            </a:r>
            <a:r>
              <a:rPr lang="zh-CN" altLang="zh-CN" sz="2000" b="1" kern="100" dirty="0">
                <a:latin typeface="+mn-ea"/>
                <a:cs typeface="Times New Roman"/>
              </a:rPr>
              <a:t>细胞因子（如</a:t>
            </a:r>
            <a:r>
              <a:rPr lang="en-US" altLang="zh-CN" sz="2000" b="1" kern="100" dirty="0">
                <a:latin typeface="+mn-ea"/>
                <a:cs typeface="Times New Roman"/>
              </a:rPr>
              <a:t> IL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‐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4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 </a:t>
            </a:r>
            <a:r>
              <a:rPr lang="zh-CN" altLang="zh-CN" sz="2000" b="1" kern="100" dirty="0">
                <a:latin typeface="+mn-ea"/>
                <a:cs typeface="Times New Roman"/>
              </a:rPr>
              <a:t>、</a:t>
            </a:r>
            <a:r>
              <a:rPr lang="en-US" altLang="zh-CN" sz="2000" b="1" kern="100" dirty="0">
                <a:latin typeface="+mn-ea"/>
                <a:cs typeface="Times New Roman"/>
              </a:rPr>
              <a:t>IFN</a:t>
            </a:r>
            <a:r>
              <a:rPr lang="zh-CN" altLang="zh-CN" sz="2000" b="1" kern="100" dirty="0">
                <a:latin typeface="+mn-ea"/>
                <a:cs typeface="Times New Roman"/>
              </a:rPr>
              <a:t>‐γ 等） ，从而发挥不同免疫调节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作用；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⑤ </a:t>
            </a:r>
            <a:r>
              <a:rPr lang="zh-CN" altLang="zh-CN" sz="2000" b="1" kern="100" dirty="0">
                <a:latin typeface="+mn-ea"/>
                <a:cs typeface="Times New Roman"/>
              </a:rPr>
              <a:t>具有非特异性杀伤效应 ，被认为是参与固有免疫的效应细胞 。</a:t>
            </a:r>
            <a:endParaRPr lang="zh-CN" altLang="zh-CN" sz="2000" b="1" kern="100" dirty="0">
              <a:effectLst/>
              <a:latin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324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小结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+mn-ea"/>
                <a:cs typeface="Times New Roman"/>
              </a:rPr>
              <a:t>固有免疫细胞指除</a:t>
            </a:r>
            <a:r>
              <a:rPr lang="en-US" altLang="zh-CN" sz="2000" b="1" kern="100" dirty="0">
                <a:latin typeface="+mn-ea"/>
                <a:cs typeface="Times New Roman"/>
              </a:rPr>
              <a:t> T </a:t>
            </a:r>
            <a:r>
              <a:rPr lang="zh-CN" altLang="zh-CN" sz="2000" b="1" kern="100" dirty="0">
                <a:latin typeface="+mn-ea"/>
                <a:cs typeface="Times New Roman"/>
              </a:rPr>
              <a:t>细胞 （αβ</a:t>
            </a:r>
            <a:r>
              <a:rPr lang="en-US" altLang="zh-CN" sz="2000" b="1" kern="100" dirty="0">
                <a:latin typeface="+mn-ea"/>
                <a:cs typeface="Times New Roman"/>
              </a:rPr>
              <a:t>T </a:t>
            </a:r>
            <a:r>
              <a:rPr lang="zh-CN" altLang="zh-CN" sz="2000" b="1" kern="100" dirty="0">
                <a:latin typeface="+mn-ea"/>
                <a:cs typeface="Times New Roman"/>
              </a:rPr>
              <a:t>细胞 ）与</a:t>
            </a:r>
            <a:r>
              <a:rPr lang="en-US" altLang="zh-CN" sz="2000" b="1" kern="100" dirty="0">
                <a:latin typeface="+mn-ea"/>
                <a:cs typeface="Times New Roman"/>
              </a:rPr>
              <a:t> B </a:t>
            </a:r>
            <a:r>
              <a:rPr lang="zh-CN" altLang="zh-CN" sz="2000" b="1" kern="100" dirty="0">
                <a:latin typeface="+mn-ea"/>
                <a:cs typeface="Times New Roman"/>
              </a:rPr>
              <a:t>细胞（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B-2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细胞）外</a:t>
            </a:r>
            <a:r>
              <a:rPr lang="zh-CN" altLang="zh-CN" sz="2000" b="1" kern="100" dirty="0">
                <a:latin typeface="+mn-ea"/>
                <a:cs typeface="Times New Roman"/>
              </a:rPr>
              <a:t>所有参与固有免疫与适应性免疫应答的细胞。</a:t>
            </a:r>
          </a:p>
          <a:p>
            <a:pPr algn="just">
              <a:lnSpc>
                <a:spcPts val="2200"/>
              </a:lnSpc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单核</a:t>
            </a:r>
            <a:r>
              <a:rPr lang="zh-CN" altLang="zh-CN" sz="2000" b="1" kern="100" dirty="0">
                <a:latin typeface="+mn-ea"/>
                <a:cs typeface="Times New Roman"/>
              </a:rPr>
              <a:t>／巨噬细胞具有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吞噬、杀伤、</a:t>
            </a:r>
            <a:r>
              <a:rPr lang="zh-CN" altLang="zh-CN" sz="2000" b="1" kern="100" dirty="0">
                <a:latin typeface="+mn-ea"/>
                <a:cs typeface="Times New Roman"/>
              </a:rPr>
              <a:t>分泌生物活性分子及提呈抗原等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功能，</a:t>
            </a:r>
            <a:r>
              <a:rPr lang="zh-CN" altLang="zh-CN" sz="2000" b="1" kern="100" dirty="0">
                <a:latin typeface="+mn-ea"/>
                <a:cs typeface="Times New Roman"/>
              </a:rPr>
              <a:t>广泛参与固有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免疫、</a:t>
            </a:r>
            <a:r>
              <a:rPr lang="zh-CN" altLang="zh-CN" sz="2000" b="1" kern="100" dirty="0">
                <a:latin typeface="+mn-ea"/>
                <a:cs typeface="Times New Roman"/>
              </a:rPr>
              <a:t>适应性免疫和炎症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反应，</a:t>
            </a:r>
            <a:r>
              <a:rPr lang="zh-CN" altLang="zh-CN" sz="2000" b="1" kern="100" dirty="0">
                <a:latin typeface="+mn-ea"/>
                <a:cs typeface="Times New Roman"/>
              </a:rPr>
              <a:t>并参与感染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免疫、</a:t>
            </a:r>
            <a:r>
              <a:rPr lang="zh-CN" altLang="zh-CN" sz="2000" b="1" kern="100" dirty="0">
                <a:latin typeface="+mn-ea"/>
                <a:cs typeface="Times New Roman"/>
              </a:rPr>
              <a:t>肿瘤免疫等免疫病理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过程。</a:t>
            </a:r>
            <a:r>
              <a:rPr lang="en-US" altLang="zh-CN" sz="2000" b="1" kern="100" dirty="0" smtClean="0">
                <a:latin typeface="+mn-ea"/>
                <a:cs typeface="Times New Roman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+mn-ea"/>
                <a:cs typeface="Times New Roman"/>
              </a:rPr>
              <a:t>DC </a:t>
            </a:r>
            <a:r>
              <a:rPr lang="zh-CN" altLang="zh-CN" sz="2000" b="1" kern="100" dirty="0">
                <a:latin typeface="+mn-ea"/>
                <a:cs typeface="Times New Roman"/>
              </a:rPr>
              <a:t>是体内最重要的抗原提呈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细胞，</a:t>
            </a:r>
            <a:r>
              <a:rPr lang="zh-CN" altLang="zh-CN" sz="2000" b="1" kern="100" dirty="0">
                <a:latin typeface="+mn-ea"/>
                <a:cs typeface="Times New Roman"/>
              </a:rPr>
              <a:t>也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具有免疫调节作用。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+mn-ea"/>
                <a:cs typeface="Times New Roman"/>
              </a:rPr>
              <a:t>NK </a:t>
            </a:r>
            <a:r>
              <a:rPr lang="zh-CN" altLang="zh-CN" sz="2000" b="1" kern="100" dirty="0">
                <a:latin typeface="+mn-ea"/>
                <a:cs typeface="Times New Roman"/>
              </a:rPr>
              <a:t>细胞是一类独立的淋巴细胞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亚群，其</a:t>
            </a:r>
            <a:r>
              <a:rPr lang="zh-CN" altLang="zh-CN" sz="2000" b="1" kern="100" dirty="0">
                <a:latin typeface="+mn-ea"/>
                <a:cs typeface="Times New Roman"/>
              </a:rPr>
              <a:t>无需抗原预致敏即可直接杀伤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靶细胞，</a:t>
            </a:r>
            <a:r>
              <a:rPr lang="zh-CN" altLang="zh-CN" sz="2000" b="1" kern="100" dirty="0">
                <a:latin typeface="+mn-ea"/>
                <a:cs typeface="Times New Roman"/>
              </a:rPr>
              <a:t>并在机体抗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病毒、</a:t>
            </a:r>
            <a:r>
              <a:rPr lang="zh-CN" altLang="zh-CN" sz="2000" b="1" kern="100" dirty="0">
                <a:latin typeface="+mn-ea"/>
                <a:cs typeface="Times New Roman"/>
              </a:rPr>
              <a:t>抗肿瘤及免疫调节中发挥重要作用 。</a:t>
            </a: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/>
              </a:rPr>
              <a:t> </a:t>
            </a:r>
            <a:endParaRPr lang="en-US" altLang="zh-CN" sz="2000" b="1" kern="100" dirty="0" smtClean="0">
              <a:latin typeface="+mn-ea"/>
              <a:cs typeface="Times New Roman"/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2000" b="1" kern="100" dirty="0" smtClean="0">
                <a:latin typeface="+mn-ea"/>
                <a:cs typeface="Times New Roman"/>
              </a:rPr>
              <a:t>近年来 </a:t>
            </a:r>
            <a:r>
              <a:rPr lang="zh-CN" altLang="zh-CN" sz="2000" b="1" kern="100" dirty="0">
                <a:latin typeface="+mn-ea"/>
                <a:cs typeface="Times New Roman"/>
              </a:rPr>
              <a:t>，固有免疫样淋巴细胞（</a:t>
            </a:r>
            <a:r>
              <a:rPr lang="en-US" altLang="zh-CN" sz="2000" b="1" kern="100" dirty="0">
                <a:latin typeface="+mn-ea"/>
                <a:cs typeface="Times New Roman"/>
              </a:rPr>
              <a:t>B</a:t>
            </a:r>
            <a:r>
              <a:rPr lang="zh-CN" altLang="zh-CN" sz="2000" b="1" kern="100" dirty="0">
                <a:latin typeface="+mn-ea"/>
                <a:cs typeface="Times New Roman"/>
              </a:rPr>
              <a:t>‐１ 细胞 、γδ</a:t>
            </a:r>
            <a:r>
              <a:rPr lang="en-US" altLang="zh-CN" sz="2000" b="1" kern="100" dirty="0">
                <a:latin typeface="+mn-ea"/>
                <a:cs typeface="Times New Roman"/>
              </a:rPr>
              <a:t>T </a:t>
            </a:r>
            <a:r>
              <a:rPr lang="zh-CN" altLang="zh-CN" sz="2000" b="1" kern="100" dirty="0">
                <a:latin typeface="+mn-ea"/>
                <a:cs typeface="Times New Roman"/>
              </a:rPr>
              <a:t>细胞及</a:t>
            </a:r>
            <a:r>
              <a:rPr lang="en-US" altLang="zh-CN" sz="2000" b="1" kern="100" dirty="0">
                <a:latin typeface="+mn-ea"/>
                <a:cs typeface="Times New Roman"/>
              </a:rPr>
              <a:t> NK T </a:t>
            </a:r>
            <a:r>
              <a:rPr lang="zh-CN" altLang="zh-CN" sz="2000" b="1" kern="100" dirty="0">
                <a:latin typeface="+mn-ea"/>
                <a:cs typeface="Times New Roman"/>
              </a:rPr>
              <a:t>细胞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）、粒细胞（中性粒细胞 </a:t>
            </a:r>
            <a:r>
              <a:rPr lang="zh-CN" altLang="zh-CN" sz="2000" b="1" kern="100" dirty="0">
                <a:latin typeface="+mn-ea"/>
                <a:cs typeface="Times New Roman"/>
              </a:rPr>
              <a:t>、嗜酸粒细胞及嗜碱粒细胞）及肥大细胞在抗</a:t>
            </a:r>
            <a:r>
              <a:rPr lang="zh-CN" altLang="zh-CN" sz="2000" b="1" kern="100" dirty="0" smtClean="0">
                <a:latin typeface="+mn-ea"/>
                <a:cs typeface="Times New Roman"/>
              </a:rPr>
              <a:t>感染、</a:t>
            </a:r>
            <a:r>
              <a:rPr lang="zh-CN" altLang="zh-CN" sz="2000" b="1" kern="100" dirty="0">
                <a:latin typeface="+mn-ea"/>
                <a:cs typeface="Times New Roman"/>
              </a:rPr>
              <a:t>超敏反应及炎症损伤中的作用受到关注 </a:t>
            </a:r>
            <a:r>
              <a:rPr lang="zh-CN" altLang="en-US" sz="2000" b="1" kern="100" dirty="0" smtClean="0">
                <a:latin typeface="+mn-ea"/>
                <a:cs typeface="Times New Roman"/>
              </a:rPr>
              <a:t>。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19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ea typeface="等线"/>
                <a:cs typeface="Times New Roman"/>
              </a:rPr>
              <a:t>单核‐吞噬细胞系统</a:t>
            </a:r>
            <a:r>
              <a:rPr lang="zh-CN" altLang="zh-CN" sz="2400" b="1" dirty="0">
                <a:ea typeface="等线"/>
                <a:cs typeface="Times New Roman"/>
              </a:rPr>
              <a:t>（</a:t>
            </a:r>
            <a:r>
              <a:rPr lang="en-US" altLang="zh-CN" sz="2400" b="1" dirty="0">
                <a:ea typeface="等线"/>
                <a:cs typeface="Times New Roman"/>
              </a:rPr>
              <a:t>mononuclear </a:t>
            </a:r>
            <a:r>
              <a:rPr lang="en-US" altLang="zh-CN" sz="2400" b="1" dirty="0" smtClean="0">
                <a:ea typeface="等线"/>
                <a:cs typeface="Times New Roman"/>
              </a:rPr>
              <a:t>phagocyte system </a:t>
            </a:r>
            <a:r>
              <a:rPr lang="zh-CN" altLang="zh-CN" sz="2400" b="1" dirty="0">
                <a:ea typeface="等线"/>
                <a:cs typeface="Times New Roman"/>
              </a:rPr>
              <a:t>，</a:t>
            </a:r>
            <a:r>
              <a:rPr lang="en-US" altLang="zh-CN" sz="2400" b="1" dirty="0" smtClean="0">
                <a:ea typeface="等线"/>
                <a:cs typeface="Times New Roman"/>
              </a:rPr>
              <a:t>MPS </a:t>
            </a:r>
            <a:r>
              <a:rPr lang="zh-CN" altLang="zh-CN" sz="2400" b="1" dirty="0">
                <a:ea typeface="等线"/>
                <a:cs typeface="Times New Roman"/>
              </a:rPr>
              <a:t>）包括骨髓前单核细胞 （</a:t>
            </a:r>
            <a:r>
              <a:rPr lang="en-US" altLang="zh-CN" sz="2400" b="1" dirty="0" smtClean="0">
                <a:ea typeface="等线"/>
                <a:cs typeface="Times New Roman"/>
              </a:rPr>
              <a:t>pre-monocyte</a:t>
            </a:r>
            <a:r>
              <a:rPr lang="zh-CN" altLang="zh-CN" sz="2400" b="1" dirty="0">
                <a:ea typeface="等线"/>
                <a:cs typeface="Times New Roman"/>
              </a:rPr>
              <a:t>） 、外周血单核细胞（</a:t>
            </a:r>
            <a:r>
              <a:rPr lang="en-US" altLang="zh-CN" sz="2400" b="1" dirty="0">
                <a:ea typeface="等线"/>
                <a:cs typeface="Times New Roman"/>
              </a:rPr>
              <a:t>monocyte </a:t>
            </a:r>
            <a:r>
              <a:rPr lang="zh-CN" altLang="zh-CN" sz="2400" b="1" dirty="0">
                <a:ea typeface="等线"/>
                <a:cs typeface="Times New Roman"/>
              </a:rPr>
              <a:t>，</a:t>
            </a:r>
            <a:r>
              <a:rPr lang="en-US" altLang="zh-CN" sz="2400" b="1" dirty="0">
                <a:ea typeface="等线"/>
                <a:cs typeface="Times New Roman"/>
              </a:rPr>
              <a:t>Mon</a:t>
            </a:r>
            <a:r>
              <a:rPr lang="zh-CN" altLang="zh-CN" sz="2400" b="1" dirty="0">
                <a:ea typeface="等线"/>
                <a:cs typeface="Times New Roman"/>
              </a:rPr>
              <a:t>）以及组织巨噬细胞（</a:t>
            </a:r>
            <a:r>
              <a:rPr lang="en-US" altLang="zh-CN" sz="2400" b="1" dirty="0">
                <a:ea typeface="等线"/>
                <a:cs typeface="Times New Roman"/>
              </a:rPr>
              <a:t>macrophage </a:t>
            </a:r>
            <a:r>
              <a:rPr lang="en-US" altLang="zh-CN" sz="2400" b="1" dirty="0">
                <a:solidFill>
                  <a:prstClr val="black"/>
                </a:solidFill>
                <a:ea typeface="等线"/>
                <a:cs typeface="Times New Roman"/>
              </a:rPr>
              <a:t>M</a:t>
            </a:r>
            <a:r>
              <a:rPr lang="zh-CN" altLang="zh-CN" sz="2400" b="1" dirty="0">
                <a:solidFill>
                  <a:prstClr val="black"/>
                </a:solidFill>
                <a:ea typeface="等线"/>
                <a:cs typeface="Times New Roman"/>
              </a:rPr>
              <a:t>φ </a:t>
            </a:r>
            <a:r>
              <a:rPr lang="zh-CN" altLang="zh-CN" sz="2400" b="1" dirty="0" smtClean="0">
                <a:ea typeface="等线"/>
                <a:cs typeface="Times New Roman"/>
              </a:rPr>
              <a:t>） </a:t>
            </a:r>
            <a:r>
              <a:rPr lang="zh-CN" altLang="zh-CN" sz="2400" b="1" dirty="0">
                <a:ea typeface="等线"/>
                <a:cs typeface="Times New Roman"/>
              </a:rPr>
              <a:t>，是体内具有最活跃生物学活性的细胞类别之一 </a:t>
            </a:r>
            <a:r>
              <a:rPr lang="zh-CN" altLang="zh-CN" sz="2400" b="1" dirty="0" smtClean="0">
                <a:ea typeface="等线"/>
                <a:cs typeface="Times New Roman"/>
              </a:rPr>
              <a:t>。 </a:t>
            </a:r>
            <a:endParaRPr lang="en-US" altLang="zh-CN" sz="2400" b="1" dirty="0" smtClean="0">
              <a:ea typeface="等线"/>
              <a:cs typeface="Times New Roman"/>
            </a:endParaRPr>
          </a:p>
          <a:p>
            <a:endParaRPr lang="en-US" altLang="zh-CN" sz="2400" b="1" dirty="0" smtClean="0">
              <a:ea typeface="等线"/>
              <a:cs typeface="Times New Roman"/>
            </a:endParaRPr>
          </a:p>
          <a:p>
            <a:r>
              <a:rPr lang="zh-CN" altLang="zh-CN" sz="2400" b="1" dirty="0" smtClean="0">
                <a:ea typeface="等线"/>
                <a:cs typeface="Times New Roman"/>
              </a:rPr>
              <a:t>静</a:t>
            </a:r>
            <a:r>
              <a:rPr lang="zh-CN" altLang="zh-CN" sz="2400" b="1" dirty="0">
                <a:ea typeface="等线"/>
                <a:cs typeface="Times New Roman"/>
              </a:rPr>
              <a:t>息</a:t>
            </a:r>
            <a:r>
              <a:rPr lang="en-US" altLang="zh-CN" sz="2400" b="1" dirty="0">
                <a:ea typeface="等线"/>
                <a:cs typeface="Times New Roman"/>
              </a:rPr>
              <a:t>M</a:t>
            </a:r>
            <a:r>
              <a:rPr lang="zh-CN" altLang="zh-CN" sz="2400" b="1" dirty="0">
                <a:ea typeface="等线"/>
                <a:cs typeface="Times New Roman"/>
              </a:rPr>
              <a:t>φ 在某些炎症因子影响下 ，能趋化至炎症部位 。</a:t>
            </a:r>
            <a:r>
              <a:rPr lang="en-US" altLang="zh-CN" sz="2400" b="1" dirty="0">
                <a:ea typeface="等线"/>
                <a:cs typeface="Times New Roman"/>
              </a:rPr>
              <a:t>M</a:t>
            </a:r>
            <a:r>
              <a:rPr lang="zh-CN" altLang="zh-CN" sz="2400" b="1" dirty="0">
                <a:ea typeface="等线"/>
                <a:cs typeface="Times New Roman"/>
              </a:rPr>
              <a:t>φ 迁移 、活化及功能均受精密调控 ，从而在机体免疫防御中发挥重要作用 </a:t>
            </a:r>
            <a:r>
              <a:rPr lang="en-US" altLang="zh-CN" sz="2400" b="1" dirty="0" smtClean="0">
                <a:ea typeface="等线"/>
                <a:cs typeface="Times New Roman"/>
              </a:rPr>
              <a:t>.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848872" cy="29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1176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　 </a:t>
            </a:r>
          </a:p>
          <a:p>
            <a:r>
              <a:rPr lang="zh-CN" altLang="en-US" dirty="0" smtClean="0"/>
              <a:t>                     单</a:t>
            </a:r>
            <a:r>
              <a:rPr lang="zh-CN" altLang="en-US" dirty="0"/>
              <a:t>核 </a:t>
            </a:r>
            <a:r>
              <a:rPr lang="zh-CN" altLang="en-US" dirty="0" smtClean="0"/>
              <a:t>／巨噬细胞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 smtClean="0"/>
              <a:t>吉</a:t>
            </a:r>
            <a:r>
              <a:rPr lang="en-US" altLang="zh-CN" dirty="0" smtClean="0"/>
              <a:t>-</a:t>
            </a:r>
            <a:r>
              <a:rPr lang="zh-CN" altLang="en-US" dirty="0" smtClean="0"/>
              <a:t>瑞</a:t>
            </a:r>
            <a:r>
              <a:rPr lang="zh-CN" altLang="en-US" dirty="0"/>
              <a:t>染色光镜下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B.</a:t>
            </a:r>
            <a:r>
              <a:rPr lang="zh-CN" altLang="en-US" dirty="0" smtClean="0"/>
              <a:t>扫描电镜</a:t>
            </a:r>
            <a:r>
              <a:rPr lang="zh-CN" altLang="en-US" dirty="0"/>
              <a:t>照片</a:t>
            </a:r>
          </a:p>
        </p:txBody>
      </p:sp>
    </p:spTree>
    <p:extLst>
      <p:ext uri="{BB962C8B-B14F-4D97-AF65-F5344CB8AC3E}">
        <p14:creationId xmlns:p14="http://schemas.microsoft.com/office/powerpoint/2010/main" val="48047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（一）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来源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、分布于生物学特征</a:t>
            </a: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等线"/>
              <a:ea typeface="等线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．来源及组织分布 　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MPS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由骨髓造血干细胞分化而来。造血干细胞在某些细胞因子（如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‐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CSF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及单核细胞生长因子）作用下发育为前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Mon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，经单核细胞诱生因子作用而发育为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Mon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并进入血流（约占外周白细胞总数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的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2%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～ 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8%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）；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在外周存留数小时至数日可穿越血管内皮细胞至全身各组织器官 ，发育成熟为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。 定居于组织器官内的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寿命较长 ，能存活数天至数月不等 。 不同组织器官的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具有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不同名称和功能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特征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：</a:t>
            </a:r>
            <a:endParaRPr lang="zh-CN" altLang="zh-CN" sz="2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840760" cy="369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8496944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．生物学特征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黏附特性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：</a:t>
            </a: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 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单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核／巨噬细胞可做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变形运动，对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玻璃和塑料表面有很强黏附能力 ，借此在体外培养时可将其与淋巴细胞分离 。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表型特征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：</a:t>
            </a: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①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表面标志 ，包括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MHC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分子、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黏附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分子（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LFA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-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ICAM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-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等）、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共刺激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分子（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B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7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CD40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等），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这些分子不仅作为表面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标志，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也参与细胞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黏附、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对颗粒抗原的摄取和提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呈、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介导相应配体触发的跨膜信号转导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等，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从而在单核／巨噬细胞活化 、游走 、分化和发育等过程中发挥重要作用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；</a:t>
            </a:r>
            <a:endParaRPr lang="en-US" altLang="zh-CN" sz="24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②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表面受体 ，包括补体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受体、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Fc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受体、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细胞因子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受体、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模式识别受体（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PRR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等。</a:t>
            </a:r>
            <a:endParaRPr lang="zh-CN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19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8964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3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产生多种生物活性物质 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：</a:t>
            </a: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单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核／巨噬细胞是体内具有最活跃生物学活性的细胞之一 ，可产生 、分泌 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100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余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种生物活性物质 ，主要包括 ：各种酶（溶酶体酶 、溶酶 髓过氧化物酶等） 、细胞因子 （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IL-6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IL-12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TNF-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α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IFN-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γ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IFN-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α、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G-CSF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GM-CSF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TGF-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β等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、补体成分（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C1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C2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C3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C4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C5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因子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D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因子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P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因子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等） 、凝血因子（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Ⅴ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Ⅶ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Ⅸ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Ⅹ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和凝血酶原等） 、反应性氧中间产物 、反应性氮中间产物 、脂类活性分子 （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前列腺素、白三 烯、血小板活化因子）、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ACTH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内啡肽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 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。</a:t>
            </a: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φ所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处活化阶段和活化程度以及某些因子刺激等均可影响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产生活性分子 ，由此决定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φ的功能状态 。 </a:t>
            </a: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221088"/>
            <a:ext cx="8064896" cy="23762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266700" algn="just"/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例如 ：各种溶酶体酶可水解吞入细胞内的异物 ；溶菌酶能溶解革兰阳性菌 ；反应性氧中间产物与髓过氧化物酶等协同杀灭微生物 ；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TNF-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α、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NO 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等可杀伤肿瘤等靶细胞 ；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IL-12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、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IFN-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γ 、前列腺素等具有免疫调节作用等等。另外 ，上述多种活性分子亦可参与机体病理性损伤 。</a:t>
            </a:r>
          </a:p>
        </p:txBody>
      </p:sp>
    </p:spTree>
    <p:extLst>
      <p:ext uri="{BB962C8B-B14F-4D97-AF65-F5344CB8AC3E}">
        <p14:creationId xmlns:p14="http://schemas.microsoft.com/office/powerpoint/2010/main" val="197272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b="1" kern="100" dirty="0" smtClean="0">
                <a:latin typeface="等线"/>
                <a:ea typeface="等线"/>
                <a:cs typeface="Times New Roman"/>
              </a:rPr>
              <a:t>（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二）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生物学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作用</a:t>
            </a:r>
          </a:p>
          <a:p>
            <a:pPr lvl="0" algn="just">
              <a:spcAft>
                <a:spcPts val="0"/>
              </a:spcAft>
            </a:pP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核／巨噬细胞既具有固有免疫功能 ，亦可通过参与适应性免疫而发挥作用</a:t>
            </a:r>
          </a:p>
          <a:p>
            <a:pPr lvl="0" algn="just">
              <a:spcAft>
                <a:spcPts val="0"/>
              </a:spcAft>
            </a:pP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机体免疫防御及免疫自稳</a:t>
            </a: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抗感染（尤其是胞内寄生菌与某些病毒感染）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φ具有强大吞噬 、消化与杀伤功能 ，可将病原体等大颗粒抗原异物摄入胞内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见下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） 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，形成吞噬体（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phagosome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，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再与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溶酶体（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lysosome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）融合形成吞噬溶酶体（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phagolysosome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，通过氧依赖性和氧非依赖性系统 ，在多种酶参与下 ，杀灭和消化病原体等异物 </a:t>
            </a: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57550" cy="294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36096" y="6288643"/>
            <a:ext cx="3566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单核 </a:t>
            </a:r>
            <a:r>
              <a:rPr lang="zh-CN" altLang="en-US" dirty="0" smtClean="0"/>
              <a:t>／巨噬细胞</a:t>
            </a:r>
            <a:r>
              <a:rPr lang="zh-CN" altLang="en-US" dirty="0"/>
              <a:t>吞噬作用示意图</a:t>
            </a:r>
          </a:p>
        </p:txBody>
      </p:sp>
    </p:spTree>
    <p:extLst>
      <p:ext uri="{BB962C8B-B14F-4D97-AF65-F5344CB8AC3E}">
        <p14:creationId xmlns:p14="http://schemas.microsoft.com/office/powerpoint/2010/main" val="160192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适应性免疫中 ，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φ 吞噬和杀灭病原体的能力增强 ，其主要机制是 ：</a:t>
            </a:r>
            <a:endParaRPr lang="en-US" altLang="zh-CN" sz="2400" b="1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2400" b="1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覆盖于病原体表面的抗体或补体 ，可通过与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φ 表面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FcR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或补体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C3b 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受体结合而发挥调理作用 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细胞释放的某些细胞因子可增强</a:t>
            </a:r>
            <a:r>
              <a:rPr lang="en-US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zh-CN" altLang="zh-CN" sz="24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φ对病原体的吞噬 、杀伤及</a:t>
            </a:r>
            <a:r>
              <a:rPr lang="zh-CN" altLang="zh-CN" sz="2400" b="1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消化作用。</a:t>
            </a:r>
            <a:endParaRPr lang="zh-CN" altLang="zh-CN" sz="2400" b="1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924944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免疫自稳 ：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可吞噬和清除体内代谢过程中不断产生的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衰老、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死亡或恶变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细胞，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从而维持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内环境稳定。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（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3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）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抗肿瘤 ：活化的巨噬细胞在肿瘤形成早期可杀伤肿瘤细胞并抑制肿瘤生长 ，而在晚期并伴有慢性炎症时则作用不同 。</a:t>
            </a:r>
          </a:p>
          <a:p>
            <a:pPr algn="just">
              <a:spcAft>
                <a:spcPts val="0"/>
              </a:spcAft>
            </a:pP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．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加工和提呈抗原 　</a:t>
            </a:r>
            <a:endParaRPr lang="en-US" altLang="zh-CN" sz="2000" b="1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φ 是一类重要的专职抗原提呈细胞 ，可摄取 、加工 、处理抗原 ，并将抗原肽‐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MHC 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Ⅱ 类分子复合物提呈给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CD4</a:t>
            </a:r>
            <a:r>
              <a:rPr lang="zh-CN" altLang="zh-CN" sz="2000" b="1" kern="100" baseline="30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＋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 </a:t>
            </a:r>
            <a:r>
              <a:rPr lang="zh-CN" altLang="zh-CN" sz="20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细胞。</a:t>
            </a:r>
            <a:endParaRPr lang="zh-CN" altLang="zh-CN" sz="2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474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1859</Words>
  <Application>Microsoft Macintosh PowerPoint</Application>
  <PresentationFormat>全屏显示(4:3)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第八章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</dc:title>
  <dc:subject/>
  <dc:creator/>
  <cp:keywords/>
  <dc:description/>
  <cp:lastModifiedBy>wang</cp:lastModifiedBy>
  <cp:revision>45</cp:revision>
  <dcterms:modified xsi:type="dcterms:W3CDTF">2019-10-25T02:07:16Z</dcterms:modified>
  <cp:category/>
</cp:coreProperties>
</file>