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8" r:id="rId3"/>
    <p:sldId id="267" r:id="rId4"/>
    <p:sldId id="268" r:id="rId5"/>
    <p:sldId id="269" r:id="rId6"/>
    <p:sldId id="270" r:id="rId7"/>
    <p:sldId id="271" r:id="rId8"/>
    <p:sldId id="262" r:id="rId9"/>
    <p:sldId id="266"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9" r:id="rId31"/>
    <p:sldId id="292" r:id="rId32"/>
    <p:sldId id="293" r:id="rId33"/>
    <p:sldId id="298" r:id="rId34"/>
    <p:sldId id="303" r:id="rId35"/>
    <p:sldId id="294" r:id="rId36"/>
    <p:sldId id="295" r:id="rId37"/>
    <p:sldId id="296" r:id="rId38"/>
    <p:sldId id="297" r:id="rId39"/>
    <p:sldId id="261"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09" autoAdjust="0"/>
    <p:restoredTop sz="94660"/>
  </p:normalViewPr>
  <p:slideViewPr>
    <p:cSldViewPr snapToGrid="0">
      <p:cViewPr>
        <p:scale>
          <a:sx n="103" d="100"/>
          <a:sy n="103" d="100"/>
        </p:scale>
        <p:origin x="-792" y="-184"/>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48" Type="http://schemas.microsoft.com/office/2016/11/relationships/changesInfo" Target="changesInfos/changesInfo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17946B9F-CD6A-45CE-9561-2D844D2B563D}"/>
    <pc:docChg chg="custSel modSld modMainMaster">
      <pc:chgData name="祖国的花朵" userId="e5b1ea1338e2808f" providerId="LiveId" clId="{17946B9F-CD6A-45CE-9561-2D844D2B563D}" dt="2018-02-05T03:08:20.393" v="14" actId="1035"/>
      <pc:docMkLst>
        <pc:docMk/>
      </pc:docMkLst>
      <pc:sldChg chg="addSp delSp modSp">
        <pc:chgData name="祖国的花朵" userId="e5b1ea1338e2808f" providerId="LiveId" clId="{17946B9F-CD6A-45CE-9561-2D844D2B563D}" dt="2018-02-05T03:08:10.899" v="8" actId="947"/>
        <pc:sldMkLst>
          <pc:docMk/>
          <pc:sldMk cId="2271741893" sldId="256"/>
        </pc:sldMkLst>
        <pc:spChg chg="mod">
          <ac:chgData name="祖国的花朵" userId="e5b1ea1338e2808f" providerId="LiveId" clId="{17946B9F-CD6A-45CE-9561-2D844D2B563D}" dt="2018-02-05T03:08:10.899" v="8" actId="947"/>
          <ac:spMkLst>
            <pc:docMk/>
            <pc:sldMk cId="2271741893" sldId="256"/>
            <ac:spMk id="2" creationId="{00000000-0000-0000-0000-000000000000}"/>
          </ac:spMkLst>
        </pc:spChg>
        <pc:spChg chg="add del mod">
          <ac:chgData name="祖国的花朵" userId="e5b1ea1338e2808f" providerId="LiveId" clId="{17946B9F-CD6A-45CE-9561-2D844D2B563D}" dt="2018-02-05T03:08:05.390" v="7" actId="947"/>
          <ac:spMkLst>
            <pc:docMk/>
            <pc:sldMk cId="2271741893" sldId="256"/>
            <ac:spMk id="4" creationId="{35331091-9E7B-4BDB-913A-7A9DB8DA49A5}"/>
          </ac:spMkLst>
        </pc:spChg>
        <pc:spChg chg="add del mod">
          <ac:chgData name="祖国的花朵" userId="e5b1ea1338e2808f" providerId="LiveId" clId="{17946B9F-CD6A-45CE-9561-2D844D2B563D}" dt="2018-02-05T03:08:05.390" v="7" actId="947"/>
          <ac:spMkLst>
            <pc:docMk/>
            <pc:sldMk cId="2271741893" sldId="256"/>
            <ac:spMk id="5" creationId="{54089738-228D-4AA2-8034-95C804C8AEE4}"/>
          </ac:spMkLst>
        </pc:spChg>
        <pc:spChg chg="add del mod">
          <ac:chgData name="祖国的花朵" userId="e5b1ea1338e2808f" providerId="LiveId" clId="{17946B9F-CD6A-45CE-9561-2D844D2B563D}" dt="2018-02-05T03:08:05.390" v="7" actId="947"/>
          <ac:spMkLst>
            <pc:docMk/>
            <pc:sldMk cId="2271741893" sldId="256"/>
            <ac:spMk id="6" creationId="{9B24A13F-C480-48E8-9D19-68BB514B523C}"/>
          </ac:spMkLst>
        </pc:spChg>
        <pc:spChg chg="add del mod">
          <ac:chgData name="祖国的花朵" userId="e5b1ea1338e2808f" providerId="LiveId" clId="{17946B9F-CD6A-45CE-9561-2D844D2B563D}" dt="2018-02-05T03:08:05.390" v="7" actId="947"/>
          <ac:spMkLst>
            <pc:docMk/>
            <pc:sldMk cId="2271741893" sldId="256"/>
            <ac:spMk id="7" creationId="{0847B107-C295-459F-AA22-68EB74FB3165}"/>
          </ac:spMkLst>
        </pc:spChg>
      </pc:sldChg>
      <pc:sldChg chg="addSp delSp modSp">
        <pc:chgData name="祖国的花朵" userId="e5b1ea1338e2808f" providerId="LiveId" clId="{17946B9F-CD6A-45CE-9561-2D844D2B563D}" dt="2018-02-05T03:07:53.729" v="6" actId="113"/>
        <pc:sldMkLst>
          <pc:docMk/>
          <pc:sldMk cId="1259043032" sldId="261"/>
        </pc:sldMkLst>
        <pc:spChg chg="add del mod">
          <ac:chgData name="祖国的花朵" userId="e5b1ea1338e2808f" providerId="LiveId" clId="{17946B9F-CD6A-45CE-9561-2D844D2B563D}" dt="2018-02-05T03:07:50.380" v="2" actId="113"/>
          <ac:spMkLst>
            <pc:docMk/>
            <pc:sldMk cId="1259043032" sldId="261"/>
            <ac:spMk id="2" creationId="{49B520C7-C3C9-49E9-95FB-BF7232E3B5FF}"/>
          </ac:spMkLst>
        </pc:spChg>
        <pc:spChg chg="add del mod">
          <ac:chgData name="祖国的花朵" userId="e5b1ea1338e2808f" providerId="LiveId" clId="{17946B9F-CD6A-45CE-9561-2D844D2B563D}" dt="2018-02-05T03:07:50.380" v="2" actId="113"/>
          <ac:spMkLst>
            <pc:docMk/>
            <pc:sldMk cId="1259043032" sldId="261"/>
            <ac:spMk id="3" creationId="{F92F8434-F95E-4033-948F-0DBB33532169}"/>
          </ac:spMkLst>
        </pc:spChg>
        <pc:spChg chg="add del mod">
          <ac:chgData name="祖国的花朵" userId="e5b1ea1338e2808f" providerId="LiveId" clId="{17946B9F-CD6A-45CE-9561-2D844D2B563D}" dt="2018-02-05T03:07:50.380" v="2" actId="113"/>
          <ac:spMkLst>
            <pc:docMk/>
            <pc:sldMk cId="1259043032" sldId="261"/>
            <ac:spMk id="4" creationId="{6A4CD3F6-17AA-4922-8E7C-BB1A3F9BEC39}"/>
          </ac:spMkLst>
        </pc:spChg>
        <pc:spChg chg="mod">
          <ac:chgData name="祖国的花朵" userId="e5b1ea1338e2808f" providerId="LiveId" clId="{17946B9F-CD6A-45CE-9561-2D844D2B563D}" dt="2018-02-05T03:07:53.729" v="6" actId="113"/>
          <ac:spMkLst>
            <pc:docMk/>
            <pc:sldMk cId="1259043032" sldId="261"/>
            <ac:spMk id="12" creationId="{00000000-0000-0000-0000-000000000000}"/>
          </ac:spMkLst>
        </pc:spChg>
        <pc:spChg chg="mod">
          <ac:chgData name="祖国的花朵" userId="e5b1ea1338e2808f" providerId="LiveId" clId="{17946B9F-CD6A-45CE-9561-2D844D2B563D}" dt="2018-02-05T03:07:50.404" v="4" actId="27636"/>
          <ac:spMkLst>
            <pc:docMk/>
            <pc:sldMk cId="1259043032" sldId="261"/>
            <ac:spMk id="13" creationId="{00000000-0000-0000-0000-000000000000}"/>
          </ac:spMkLst>
        </pc:spChg>
        <pc:spChg chg="mod">
          <ac:chgData name="祖国的花朵" userId="e5b1ea1338e2808f" providerId="LiveId" clId="{17946B9F-CD6A-45CE-9561-2D844D2B563D}" dt="2018-02-05T03:07:50.405" v="5" actId="27636"/>
          <ac:spMkLst>
            <pc:docMk/>
            <pc:sldMk cId="1259043032" sldId="261"/>
            <ac:spMk id="14" creationId="{00000000-0000-0000-0000-000000000000}"/>
          </ac:spMkLst>
        </pc:spChg>
      </pc:sldChg>
      <pc:sldMasterChg chg="modSldLayout">
        <pc:chgData name="祖国的花朵" userId="e5b1ea1338e2808f" providerId="LiveId" clId="{17946B9F-CD6A-45CE-9561-2D844D2B563D}" dt="2018-02-05T03:08:20.393" v="14" actId="1035"/>
        <pc:sldMasterMkLst>
          <pc:docMk/>
          <pc:sldMasterMk cId="3784027784" sldId="2147483648"/>
        </pc:sldMasterMkLst>
        <pc:sldLayoutChg chg="modSp">
          <pc:chgData name="祖国的花朵" userId="e5b1ea1338e2808f" providerId="LiveId" clId="{17946B9F-CD6A-45CE-9561-2D844D2B563D}" dt="2018-02-05T03:08:20.393" v="14" actId="1035"/>
          <pc:sldLayoutMkLst>
            <pc:docMk/>
            <pc:sldMasterMk cId="3784027784" sldId="2147483648"/>
            <pc:sldLayoutMk cId="2882586885" sldId="2147483660"/>
          </pc:sldLayoutMkLst>
          <pc:spChg chg="mod">
            <ac:chgData name="祖国的花朵" userId="e5b1ea1338e2808f" providerId="LiveId" clId="{17946B9F-CD6A-45CE-9561-2D844D2B563D}" dt="2018-02-05T03:08:20.393" v="14" actId="1035"/>
            <ac:spMkLst>
              <pc:docMk/>
              <pc:sldMasterMk cId="3784027784" sldId="2147483648"/>
              <pc:sldLayoutMk cId="2882586885" sldId="2147483660"/>
              <ac:spMk id="9801" creationId="{00000000-0000-0000-0000-000000000000}"/>
            </ac:spMkLst>
          </pc:spChg>
          <pc:spChg chg="mod">
            <ac:chgData name="祖国的花朵" userId="e5b1ea1338e2808f" providerId="LiveId" clId="{17946B9F-CD6A-45CE-9561-2D844D2B563D}" dt="2018-02-05T03:08:15.187" v="9" actId="14100"/>
            <ac:spMkLst>
              <pc:docMk/>
              <pc:sldMasterMk cId="3784027784" sldId="2147483648"/>
              <pc:sldLayoutMk cId="2882586885" sldId="2147483660"/>
              <ac:spMk id="9802" creationId="{00000000-0000-0000-0000-000000000000}"/>
            </ac:spMkLst>
          </pc:spChg>
        </pc:sldLayoutChg>
        <pc:sldLayoutChg chg="modSp">
          <pc:chgData name="祖国的花朵" userId="e5b1ea1338e2808f" providerId="LiveId" clId="{17946B9F-CD6A-45CE-9561-2D844D2B563D}" dt="2018-02-05T03:07:45.691" v="1" actId="14100"/>
          <pc:sldLayoutMkLst>
            <pc:docMk/>
            <pc:sldMasterMk cId="3784027784" sldId="2147483648"/>
            <pc:sldLayoutMk cId="2378658405" sldId="2147483661"/>
          </pc:sldLayoutMkLst>
          <pc:spChg chg="mod">
            <ac:chgData name="祖国的花朵" userId="e5b1ea1338e2808f" providerId="LiveId" clId="{17946B9F-CD6A-45CE-9561-2D844D2B563D}" dt="2018-02-05T03:07:45.691" v="1" actId="14100"/>
            <ac:spMkLst>
              <pc:docMk/>
              <pc:sldMasterMk cId="3784027784" sldId="2147483648"/>
              <pc:sldLayoutMk cId="2378658405" sldId="2147483661"/>
              <ac:spMk id="1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3E695-4F38-44C8-A492-541F20AEEAD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21224AF1-A827-4D65-859D-7DE1C1B8481A}">
      <dgm:prSet phldrT="[Text]"/>
      <dgm:spPr/>
      <dgm:t>
        <a:bodyPr/>
        <a:lstStyle/>
        <a:p>
          <a:r>
            <a:rPr lang="zh-CN" altLang="en-US" dirty="0" smtClean="0"/>
            <a:t>第一节</a:t>
          </a:r>
          <a:endParaRPr lang="en-US" dirty="0"/>
        </a:p>
      </dgm:t>
    </dgm:pt>
    <dgm:pt modelId="{88789837-89D8-4A00-867D-199E012FEFCB}" type="parTrans" cxnId="{64D1224E-D5BF-4389-ABF0-79754FFA1B58}">
      <dgm:prSet/>
      <dgm:spPr/>
      <dgm:t>
        <a:bodyPr/>
        <a:lstStyle/>
        <a:p>
          <a:endParaRPr lang="en-US"/>
        </a:p>
      </dgm:t>
    </dgm:pt>
    <dgm:pt modelId="{6946D36E-59CF-4C5B-9223-C991DD3673ED}" type="sibTrans" cxnId="{64D1224E-D5BF-4389-ABF0-79754FFA1B58}">
      <dgm:prSet/>
      <dgm:spPr/>
      <dgm:t>
        <a:bodyPr/>
        <a:lstStyle/>
        <a:p>
          <a:endParaRPr lang="en-US"/>
        </a:p>
      </dgm:t>
    </dgm:pt>
    <dgm:pt modelId="{F230C8A3-532B-445C-9420-0F8C2C472379}">
      <dgm:prSet phldrT="[Text]"/>
      <dgm:spPr/>
      <dgm:t>
        <a:bodyPr/>
        <a:lstStyle/>
        <a:p>
          <a:r>
            <a:rPr lang="en-US" altLang="zh-CN" dirty="0" smtClean="0"/>
            <a:t>B</a:t>
          </a:r>
          <a:r>
            <a:rPr lang="zh-CN" altLang="en-US" dirty="0" smtClean="0"/>
            <a:t>细胞对</a:t>
          </a:r>
          <a:r>
            <a:rPr lang="en-US" altLang="zh-CN" dirty="0" smtClean="0"/>
            <a:t>TD</a:t>
          </a:r>
          <a:r>
            <a:rPr lang="zh-CN" altLang="en-US" dirty="0" smtClean="0"/>
            <a:t>抗原的应答</a:t>
          </a:r>
          <a:endParaRPr lang="en-US" dirty="0"/>
        </a:p>
      </dgm:t>
    </dgm:pt>
    <dgm:pt modelId="{964E5439-75BE-45DA-A79E-B82B16B9A200}" type="parTrans" cxnId="{3EDD7CDC-7F5A-49E1-9CCE-7BF353FB9DAE}">
      <dgm:prSet/>
      <dgm:spPr/>
      <dgm:t>
        <a:bodyPr/>
        <a:lstStyle/>
        <a:p>
          <a:endParaRPr lang="en-US"/>
        </a:p>
      </dgm:t>
    </dgm:pt>
    <dgm:pt modelId="{E7D1A05B-743E-4169-825D-217C567CB118}" type="sibTrans" cxnId="{3EDD7CDC-7F5A-49E1-9CCE-7BF353FB9DAE}">
      <dgm:prSet/>
      <dgm:spPr/>
      <dgm:t>
        <a:bodyPr/>
        <a:lstStyle/>
        <a:p>
          <a:endParaRPr lang="en-US"/>
        </a:p>
      </dgm:t>
    </dgm:pt>
    <dgm:pt modelId="{34D3DE68-3CD4-4FC4-804D-E9DCD0C54282}">
      <dgm:prSet phldrT="[Text]"/>
      <dgm:spPr/>
      <dgm:t>
        <a:bodyPr/>
        <a:lstStyle/>
        <a:p>
          <a:r>
            <a:rPr lang="zh-CN" altLang="en-US" dirty="0" smtClean="0"/>
            <a:t>（一）</a:t>
          </a:r>
          <a:r>
            <a:rPr lang="en-US" altLang="zh-CN" dirty="0" smtClean="0"/>
            <a:t>B</a:t>
          </a:r>
          <a:r>
            <a:rPr lang="zh-CN" altLang="en-US" dirty="0" smtClean="0"/>
            <a:t>细胞的识别、摄取、加工抗原</a:t>
          </a:r>
          <a:endParaRPr lang="en-US" dirty="0"/>
        </a:p>
      </dgm:t>
    </dgm:pt>
    <dgm:pt modelId="{30CDB1DA-5749-4F74-9B48-5125C4362C99}" type="parTrans" cxnId="{89C758EE-8A9E-4A77-9287-2812395D2B00}">
      <dgm:prSet/>
      <dgm:spPr/>
      <dgm:t>
        <a:bodyPr/>
        <a:lstStyle/>
        <a:p>
          <a:endParaRPr lang="en-US"/>
        </a:p>
      </dgm:t>
    </dgm:pt>
    <dgm:pt modelId="{15732F7E-E130-4575-9BFB-B4DA68CD6D31}" type="sibTrans" cxnId="{89C758EE-8A9E-4A77-9287-2812395D2B00}">
      <dgm:prSet/>
      <dgm:spPr/>
      <dgm:t>
        <a:bodyPr/>
        <a:lstStyle/>
        <a:p>
          <a:endParaRPr lang="en-US"/>
        </a:p>
      </dgm:t>
    </dgm:pt>
    <dgm:pt modelId="{B3BD8379-DBAC-4C2C-8D09-7A5DBEE429D5}">
      <dgm:prSet phldrT="[Text]"/>
      <dgm:spPr/>
      <dgm:t>
        <a:bodyPr/>
        <a:lstStyle/>
        <a:p>
          <a:r>
            <a:rPr lang="zh-CN" altLang="en-US" dirty="0" smtClean="0"/>
            <a:t>第二节</a:t>
          </a:r>
          <a:endParaRPr lang="en-US" dirty="0"/>
        </a:p>
      </dgm:t>
    </dgm:pt>
    <dgm:pt modelId="{B8D2F432-909A-404A-B836-40114D1D2626}" type="parTrans" cxnId="{1020C5D0-59E0-44C8-B301-B95228248D0C}">
      <dgm:prSet/>
      <dgm:spPr/>
      <dgm:t>
        <a:bodyPr/>
        <a:lstStyle/>
        <a:p>
          <a:endParaRPr lang="en-US"/>
        </a:p>
      </dgm:t>
    </dgm:pt>
    <dgm:pt modelId="{9ADBD0E5-2340-48EE-B048-AB2342121D7C}" type="sibTrans" cxnId="{1020C5D0-59E0-44C8-B301-B95228248D0C}">
      <dgm:prSet/>
      <dgm:spPr/>
      <dgm:t>
        <a:bodyPr/>
        <a:lstStyle/>
        <a:p>
          <a:endParaRPr lang="en-US"/>
        </a:p>
      </dgm:t>
    </dgm:pt>
    <dgm:pt modelId="{D44D9D5F-35C1-4361-80F2-66E206C7B6A4}">
      <dgm:prSet phldrT="[Text]"/>
      <dgm:spPr/>
      <dgm:t>
        <a:bodyPr/>
        <a:lstStyle/>
        <a:p>
          <a:r>
            <a:rPr lang="zh-CN" altLang="en-US" dirty="0" smtClean="0"/>
            <a:t>初次应答和再次应答产生抗体的特征</a:t>
          </a:r>
          <a:endParaRPr lang="en-US" dirty="0"/>
        </a:p>
      </dgm:t>
    </dgm:pt>
    <dgm:pt modelId="{618224E0-E45D-4D02-98A9-04396EA144B2}" type="parTrans" cxnId="{D841E2EC-0105-447E-9F95-E32B07651C72}">
      <dgm:prSet/>
      <dgm:spPr/>
      <dgm:t>
        <a:bodyPr/>
        <a:lstStyle/>
        <a:p>
          <a:endParaRPr lang="en-US"/>
        </a:p>
      </dgm:t>
    </dgm:pt>
    <dgm:pt modelId="{269D435F-E056-41A9-B326-A2C860532C8E}" type="sibTrans" cxnId="{D841E2EC-0105-447E-9F95-E32B07651C72}">
      <dgm:prSet/>
      <dgm:spPr/>
      <dgm:t>
        <a:bodyPr/>
        <a:lstStyle/>
        <a:p>
          <a:endParaRPr lang="en-US"/>
        </a:p>
      </dgm:t>
    </dgm:pt>
    <dgm:pt modelId="{15FC120F-568B-4B74-A6EB-55C1388D85F8}">
      <dgm:prSet phldrT="[Text]"/>
      <dgm:spPr/>
      <dgm:t>
        <a:bodyPr/>
        <a:lstStyle/>
        <a:p>
          <a:r>
            <a:rPr lang="zh-CN" altLang="en-US" dirty="0" smtClean="0"/>
            <a:t>初次抗体应答的特征</a:t>
          </a:r>
          <a:endParaRPr lang="en-US" dirty="0"/>
        </a:p>
      </dgm:t>
    </dgm:pt>
    <dgm:pt modelId="{B8D297CE-82B7-4D43-864F-8CEC9094523E}" type="parTrans" cxnId="{20E3300A-BEDE-4E92-9B56-F03C0C8B8DAE}">
      <dgm:prSet/>
      <dgm:spPr/>
      <dgm:t>
        <a:bodyPr/>
        <a:lstStyle/>
        <a:p>
          <a:endParaRPr lang="en-US"/>
        </a:p>
      </dgm:t>
    </dgm:pt>
    <dgm:pt modelId="{25314E19-DC50-41C7-9CEC-A6777D1E05A9}" type="sibTrans" cxnId="{20E3300A-BEDE-4E92-9B56-F03C0C8B8DAE}">
      <dgm:prSet/>
      <dgm:spPr/>
      <dgm:t>
        <a:bodyPr/>
        <a:lstStyle/>
        <a:p>
          <a:endParaRPr lang="en-US"/>
        </a:p>
      </dgm:t>
    </dgm:pt>
    <dgm:pt modelId="{AC9B1A1C-D8E0-448A-A2E4-D00D1A2603EB}">
      <dgm:prSet phldrT="[Text]"/>
      <dgm:spPr/>
      <dgm:t>
        <a:bodyPr/>
        <a:lstStyle/>
        <a:p>
          <a:r>
            <a:rPr lang="zh-CN" altLang="en-US" dirty="0" smtClean="0"/>
            <a:t>第三节</a:t>
          </a:r>
          <a:endParaRPr lang="en-US" dirty="0"/>
        </a:p>
      </dgm:t>
    </dgm:pt>
    <dgm:pt modelId="{E5DCE8E9-1D8F-46F4-AEF2-BB2F0B6D2AAF}" type="parTrans" cxnId="{8A1D19E8-BC67-4694-9C0F-93D8CE5F7713}">
      <dgm:prSet/>
      <dgm:spPr/>
      <dgm:t>
        <a:bodyPr/>
        <a:lstStyle/>
        <a:p>
          <a:endParaRPr lang="en-US"/>
        </a:p>
      </dgm:t>
    </dgm:pt>
    <dgm:pt modelId="{88002801-4360-4AF1-AB3E-052E20CD58DE}" type="sibTrans" cxnId="{8A1D19E8-BC67-4694-9C0F-93D8CE5F7713}">
      <dgm:prSet/>
      <dgm:spPr/>
      <dgm:t>
        <a:bodyPr/>
        <a:lstStyle/>
        <a:p>
          <a:endParaRPr lang="en-US"/>
        </a:p>
      </dgm:t>
    </dgm:pt>
    <dgm:pt modelId="{66B056D3-6D54-4EA3-86AD-153317A98413}">
      <dgm:prSet phldrT="[Text]"/>
      <dgm:spPr/>
      <dgm:t>
        <a:bodyPr/>
        <a:lstStyle/>
        <a:p>
          <a:r>
            <a:rPr lang="en-US" altLang="zh-CN" dirty="0" smtClean="0"/>
            <a:t>B</a:t>
          </a:r>
          <a:r>
            <a:rPr lang="zh-CN" altLang="en-US" dirty="0" smtClean="0"/>
            <a:t>细胞对</a:t>
          </a:r>
          <a:r>
            <a:rPr lang="en-US" altLang="zh-CN" dirty="0" smtClean="0"/>
            <a:t>TI</a:t>
          </a:r>
          <a:r>
            <a:rPr lang="zh-CN" altLang="en-US" dirty="0" smtClean="0"/>
            <a:t>抗原的应答</a:t>
          </a:r>
          <a:endParaRPr lang="en-US" dirty="0"/>
        </a:p>
      </dgm:t>
    </dgm:pt>
    <dgm:pt modelId="{A47A5381-B120-4200-8709-D5C4EA63CCE4}" type="parTrans" cxnId="{742924CE-7B59-4EB0-A5A1-22A36E67F3DC}">
      <dgm:prSet/>
      <dgm:spPr/>
      <dgm:t>
        <a:bodyPr/>
        <a:lstStyle/>
        <a:p>
          <a:endParaRPr lang="en-US"/>
        </a:p>
      </dgm:t>
    </dgm:pt>
    <dgm:pt modelId="{7A99384A-9ECB-4E6C-A3CF-CF7006E8A540}" type="sibTrans" cxnId="{742924CE-7B59-4EB0-A5A1-22A36E67F3DC}">
      <dgm:prSet/>
      <dgm:spPr/>
      <dgm:t>
        <a:bodyPr/>
        <a:lstStyle/>
        <a:p>
          <a:endParaRPr lang="en-US"/>
        </a:p>
      </dgm:t>
    </dgm:pt>
    <dgm:pt modelId="{7D4E45D8-2D05-4298-8157-93DA9B93DEBA}">
      <dgm:prSet phldrT="[Text]"/>
      <dgm:spPr/>
      <dgm:t>
        <a:bodyPr/>
        <a:lstStyle/>
        <a:p>
          <a:r>
            <a:rPr lang="en-US" altLang="zh-CN" dirty="0" smtClean="0"/>
            <a:t>B</a:t>
          </a:r>
          <a:r>
            <a:rPr lang="zh-CN" altLang="en-US" dirty="0" smtClean="0"/>
            <a:t>细胞对</a:t>
          </a:r>
          <a:r>
            <a:rPr lang="en-US" altLang="zh-CN" dirty="0" smtClean="0"/>
            <a:t>TI-1</a:t>
          </a:r>
          <a:r>
            <a:rPr lang="zh-CN" altLang="en-US" dirty="0" smtClean="0"/>
            <a:t>抗原的应答</a:t>
          </a:r>
          <a:endParaRPr lang="en-US" dirty="0"/>
        </a:p>
      </dgm:t>
    </dgm:pt>
    <dgm:pt modelId="{9DEFF587-F0C1-42AF-890E-E91B7F43A61E}" type="parTrans" cxnId="{5C6D5DAE-673A-4649-B229-700141A35624}">
      <dgm:prSet/>
      <dgm:spPr/>
      <dgm:t>
        <a:bodyPr/>
        <a:lstStyle/>
        <a:p>
          <a:endParaRPr lang="en-US"/>
        </a:p>
      </dgm:t>
    </dgm:pt>
    <dgm:pt modelId="{74A19717-816A-4947-9FEE-3683D889714A}" type="sibTrans" cxnId="{5C6D5DAE-673A-4649-B229-700141A35624}">
      <dgm:prSet/>
      <dgm:spPr/>
      <dgm:t>
        <a:bodyPr/>
        <a:lstStyle/>
        <a:p>
          <a:endParaRPr lang="en-US"/>
        </a:p>
      </dgm:t>
    </dgm:pt>
    <dgm:pt modelId="{B9683710-F20C-4F2B-BFC4-DB605033E396}">
      <dgm:prSet phldrT="[Text]"/>
      <dgm:spPr/>
      <dgm:t>
        <a:bodyPr/>
        <a:lstStyle/>
        <a:p>
          <a:r>
            <a:rPr lang="zh-CN" altLang="en-US" dirty="0" smtClean="0"/>
            <a:t>（二）</a:t>
          </a:r>
          <a:r>
            <a:rPr lang="en-US" altLang="zh-CN" dirty="0" smtClean="0"/>
            <a:t>B</a:t>
          </a:r>
          <a:r>
            <a:rPr lang="zh-CN" altLang="en-US" dirty="0" smtClean="0"/>
            <a:t>细胞活化、增殖与分化</a:t>
          </a:r>
          <a:endParaRPr lang="en-US" dirty="0"/>
        </a:p>
      </dgm:t>
    </dgm:pt>
    <dgm:pt modelId="{1AEB74B7-070F-430A-8DB3-2F7F8DEA9D55}" type="parTrans" cxnId="{1643B2FF-E73F-4A1D-B82C-4CB3278DB179}">
      <dgm:prSet/>
      <dgm:spPr/>
      <dgm:t>
        <a:bodyPr/>
        <a:lstStyle/>
        <a:p>
          <a:endParaRPr lang="en-US"/>
        </a:p>
      </dgm:t>
    </dgm:pt>
    <dgm:pt modelId="{6BBDA19D-D461-4381-848D-77560C6254AC}" type="sibTrans" cxnId="{1643B2FF-E73F-4A1D-B82C-4CB3278DB179}">
      <dgm:prSet/>
      <dgm:spPr/>
      <dgm:t>
        <a:bodyPr/>
        <a:lstStyle/>
        <a:p>
          <a:endParaRPr lang="en-US"/>
        </a:p>
      </dgm:t>
    </dgm:pt>
    <dgm:pt modelId="{09DF2DED-7D3F-4E76-8F54-1FFD54A6AB00}">
      <dgm:prSet phldrT="[Text]"/>
      <dgm:spPr/>
      <dgm:t>
        <a:bodyPr/>
        <a:lstStyle/>
        <a:p>
          <a:r>
            <a:rPr lang="zh-CN" altLang="en-US" dirty="0" smtClean="0"/>
            <a:t>（三）活化的</a:t>
          </a:r>
          <a:r>
            <a:rPr lang="en-US" altLang="zh-CN" dirty="0" smtClean="0"/>
            <a:t>B</a:t>
          </a:r>
          <a:r>
            <a:rPr lang="zh-CN" altLang="en-US" dirty="0" smtClean="0"/>
            <a:t>细胞在生发中心内分化与成熟</a:t>
          </a:r>
          <a:endParaRPr lang="en-US" dirty="0"/>
        </a:p>
      </dgm:t>
    </dgm:pt>
    <dgm:pt modelId="{9D00244E-A4FB-4564-A62A-56E060978291}" type="parTrans" cxnId="{02A18540-61D9-4D56-B4A8-7F6C25A04BE5}">
      <dgm:prSet/>
      <dgm:spPr/>
      <dgm:t>
        <a:bodyPr/>
        <a:lstStyle/>
        <a:p>
          <a:endParaRPr lang="en-US"/>
        </a:p>
      </dgm:t>
    </dgm:pt>
    <dgm:pt modelId="{5F3BFC73-DA95-47D2-A505-A7CF00713070}" type="sibTrans" cxnId="{02A18540-61D9-4D56-B4A8-7F6C25A04BE5}">
      <dgm:prSet/>
      <dgm:spPr/>
      <dgm:t>
        <a:bodyPr/>
        <a:lstStyle/>
        <a:p>
          <a:endParaRPr lang="en-US"/>
        </a:p>
      </dgm:t>
    </dgm:pt>
    <dgm:pt modelId="{DB308494-B46E-45AD-BCCC-42E132EBF981}">
      <dgm:prSet phldrT="[Text]"/>
      <dgm:spPr/>
      <dgm:t>
        <a:bodyPr/>
        <a:lstStyle/>
        <a:p>
          <a:r>
            <a:rPr lang="zh-CN" altLang="en-US" dirty="0" smtClean="0"/>
            <a:t>再次抗体应答的特征</a:t>
          </a:r>
          <a:endParaRPr lang="en-US" dirty="0"/>
        </a:p>
      </dgm:t>
    </dgm:pt>
    <dgm:pt modelId="{41D08A8C-6CE4-4C95-ACB6-1F77DA5A27A9}" type="parTrans" cxnId="{D511373E-5D26-4CCC-A06E-059724E00A02}">
      <dgm:prSet/>
      <dgm:spPr/>
      <dgm:t>
        <a:bodyPr/>
        <a:lstStyle/>
        <a:p>
          <a:endParaRPr lang="en-US"/>
        </a:p>
      </dgm:t>
    </dgm:pt>
    <dgm:pt modelId="{C0428AD2-0126-4B1E-8E51-B123BCBBD7CF}" type="sibTrans" cxnId="{D511373E-5D26-4CCC-A06E-059724E00A02}">
      <dgm:prSet/>
      <dgm:spPr/>
      <dgm:t>
        <a:bodyPr/>
        <a:lstStyle/>
        <a:p>
          <a:endParaRPr lang="en-US"/>
        </a:p>
      </dgm:t>
    </dgm:pt>
    <dgm:pt modelId="{785EFA11-82B5-4156-8DFF-1D0BCB5E8854}">
      <dgm:prSet phldrT="[Text]"/>
      <dgm:spPr/>
      <dgm:t>
        <a:bodyPr/>
        <a:lstStyle/>
        <a:p>
          <a:r>
            <a:rPr lang="en-US" altLang="zh-CN" dirty="0" smtClean="0"/>
            <a:t>B</a:t>
          </a:r>
          <a:r>
            <a:rPr lang="zh-CN" altLang="en-US" dirty="0" smtClean="0"/>
            <a:t>细胞对</a:t>
          </a:r>
          <a:r>
            <a:rPr lang="en-US" altLang="zh-CN" dirty="0" smtClean="0"/>
            <a:t>TI-2</a:t>
          </a:r>
          <a:r>
            <a:rPr lang="zh-CN" altLang="en-US" dirty="0" smtClean="0"/>
            <a:t>抗原的应答</a:t>
          </a:r>
          <a:endParaRPr lang="en-US" dirty="0"/>
        </a:p>
      </dgm:t>
    </dgm:pt>
    <dgm:pt modelId="{D6338348-8A9F-4404-9207-1BC9CCD85914}" type="parTrans" cxnId="{30162CF3-A989-454F-B90E-D6EA95F0ACD8}">
      <dgm:prSet/>
      <dgm:spPr/>
      <dgm:t>
        <a:bodyPr/>
        <a:lstStyle/>
        <a:p>
          <a:endParaRPr lang="en-US"/>
        </a:p>
      </dgm:t>
    </dgm:pt>
    <dgm:pt modelId="{6E7F7DCE-713D-4ED3-96E0-D1286462D14D}" type="sibTrans" cxnId="{30162CF3-A989-454F-B90E-D6EA95F0ACD8}">
      <dgm:prSet/>
      <dgm:spPr/>
      <dgm:t>
        <a:bodyPr/>
        <a:lstStyle/>
        <a:p>
          <a:endParaRPr lang="en-US"/>
        </a:p>
      </dgm:t>
    </dgm:pt>
    <dgm:pt modelId="{2D8D6E8E-33B9-4BCA-8F8C-C9D4E0FB2C7A}" type="pres">
      <dgm:prSet presAssocID="{5613E695-4F38-44C8-A492-541F20AEEADD}" presName="Name0" presStyleCnt="0">
        <dgm:presLayoutVars>
          <dgm:chMax/>
          <dgm:chPref val="3"/>
          <dgm:dir/>
          <dgm:animOne val="branch"/>
          <dgm:animLvl val="lvl"/>
        </dgm:presLayoutVars>
      </dgm:prSet>
      <dgm:spPr/>
      <dgm:t>
        <a:bodyPr/>
        <a:lstStyle/>
        <a:p>
          <a:endParaRPr lang="zh-CN" altLang="en-US"/>
        </a:p>
      </dgm:t>
    </dgm:pt>
    <dgm:pt modelId="{8285BD6E-76A4-4AF3-BB09-4166AAD0869B}" type="pres">
      <dgm:prSet presAssocID="{21224AF1-A827-4D65-859D-7DE1C1B8481A}" presName="composite" presStyleCnt="0"/>
      <dgm:spPr/>
    </dgm:pt>
    <dgm:pt modelId="{38500DEB-E873-4C34-86CD-D838A40B8B14}" type="pres">
      <dgm:prSet presAssocID="{21224AF1-A827-4D65-859D-7DE1C1B8481A}" presName="FirstChild" presStyleLbl="revTx" presStyleIdx="0" presStyleCnt="6">
        <dgm:presLayoutVars>
          <dgm:chMax val="0"/>
          <dgm:chPref val="0"/>
          <dgm:bulletEnabled val="1"/>
        </dgm:presLayoutVars>
      </dgm:prSet>
      <dgm:spPr/>
      <dgm:t>
        <a:bodyPr/>
        <a:lstStyle/>
        <a:p>
          <a:endParaRPr lang="zh-CN" altLang="en-US"/>
        </a:p>
      </dgm:t>
    </dgm:pt>
    <dgm:pt modelId="{A8C55A82-B078-4812-A60E-D4145CD336D5}" type="pres">
      <dgm:prSet presAssocID="{21224AF1-A827-4D65-859D-7DE1C1B8481A}" presName="Parent" presStyleLbl="alignNode1" presStyleIdx="0" presStyleCnt="3">
        <dgm:presLayoutVars>
          <dgm:chMax val="3"/>
          <dgm:chPref val="3"/>
          <dgm:bulletEnabled val="1"/>
        </dgm:presLayoutVars>
      </dgm:prSet>
      <dgm:spPr/>
      <dgm:t>
        <a:bodyPr/>
        <a:lstStyle/>
        <a:p>
          <a:endParaRPr lang="zh-CN" altLang="en-US"/>
        </a:p>
      </dgm:t>
    </dgm:pt>
    <dgm:pt modelId="{DDBF478C-F34A-4268-A39F-6A5259D5A523}" type="pres">
      <dgm:prSet presAssocID="{21224AF1-A827-4D65-859D-7DE1C1B8481A}" presName="Accent" presStyleLbl="parChTrans1D1" presStyleIdx="0" presStyleCnt="3"/>
      <dgm:spPr/>
    </dgm:pt>
    <dgm:pt modelId="{AE269AAA-3326-4C5C-941C-34F7A74CDA7C}" type="pres">
      <dgm:prSet presAssocID="{21224AF1-A827-4D65-859D-7DE1C1B8481A}" presName="Child" presStyleLbl="revTx" presStyleIdx="1" presStyleCnt="6" custScaleY="85491">
        <dgm:presLayoutVars>
          <dgm:chMax val="0"/>
          <dgm:chPref val="0"/>
          <dgm:bulletEnabled val="1"/>
        </dgm:presLayoutVars>
      </dgm:prSet>
      <dgm:spPr/>
      <dgm:t>
        <a:bodyPr/>
        <a:lstStyle/>
        <a:p>
          <a:endParaRPr lang="en-US"/>
        </a:p>
      </dgm:t>
    </dgm:pt>
    <dgm:pt modelId="{8125A052-DB2A-42D7-9E4D-4D1F0056841D}" type="pres">
      <dgm:prSet presAssocID="{6946D36E-59CF-4C5B-9223-C991DD3673ED}" presName="sibTrans" presStyleCnt="0"/>
      <dgm:spPr/>
    </dgm:pt>
    <dgm:pt modelId="{9E0B18F9-4BEF-487B-9E5E-DBD4925F9DC7}" type="pres">
      <dgm:prSet presAssocID="{B3BD8379-DBAC-4C2C-8D09-7A5DBEE429D5}" presName="composite" presStyleCnt="0"/>
      <dgm:spPr/>
    </dgm:pt>
    <dgm:pt modelId="{44D66BCF-271D-41AA-8E75-ED79E29B1B4D}" type="pres">
      <dgm:prSet presAssocID="{B3BD8379-DBAC-4C2C-8D09-7A5DBEE429D5}" presName="FirstChild" presStyleLbl="revTx" presStyleIdx="2" presStyleCnt="6">
        <dgm:presLayoutVars>
          <dgm:chMax val="0"/>
          <dgm:chPref val="0"/>
          <dgm:bulletEnabled val="1"/>
        </dgm:presLayoutVars>
      </dgm:prSet>
      <dgm:spPr/>
      <dgm:t>
        <a:bodyPr/>
        <a:lstStyle/>
        <a:p>
          <a:endParaRPr lang="zh-CN" altLang="en-US"/>
        </a:p>
      </dgm:t>
    </dgm:pt>
    <dgm:pt modelId="{03F21AEE-5974-4304-9BA3-691F94A370B0}" type="pres">
      <dgm:prSet presAssocID="{B3BD8379-DBAC-4C2C-8D09-7A5DBEE429D5}" presName="Parent" presStyleLbl="alignNode1" presStyleIdx="1" presStyleCnt="3">
        <dgm:presLayoutVars>
          <dgm:chMax val="3"/>
          <dgm:chPref val="3"/>
          <dgm:bulletEnabled val="1"/>
        </dgm:presLayoutVars>
      </dgm:prSet>
      <dgm:spPr/>
      <dgm:t>
        <a:bodyPr/>
        <a:lstStyle/>
        <a:p>
          <a:endParaRPr lang="zh-CN" altLang="en-US"/>
        </a:p>
      </dgm:t>
    </dgm:pt>
    <dgm:pt modelId="{074BA1D3-97FF-42F2-A759-08212909F203}" type="pres">
      <dgm:prSet presAssocID="{B3BD8379-DBAC-4C2C-8D09-7A5DBEE429D5}" presName="Accent" presStyleLbl="parChTrans1D1" presStyleIdx="1" presStyleCnt="3"/>
      <dgm:spPr/>
    </dgm:pt>
    <dgm:pt modelId="{5DAA0742-239F-4C26-A80B-5FDADA21772E}" type="pres">
      <dgm:prSet presAssocID="{B3BD8379-DBAC-4C2C-8D09-7A5DBEE429D5}" presName="Child" presStyleLbl="revTx" presStyleIdx="3" presStyleCnt="6" custScaleY="57772">
        <dgm:presLayoutVars>
          <dgm:chMax val="0"/>
          <dgm:chPref val="0"/>
          <dgm:bulletEnabled val="1"/>
        </dgm:presLayoutVars>
      </dgm:prSet>
      <dgm:spPr/>
      <dgm:t>
        <a:bodyPr/>
        <a:lstStyle/>
        <a:p>
          <a:endParaRPr lang="en-US"/>
        </a:p>
      </dgm:t>
    </dgm:pt>
    <dgm:pt modelId="{D33E5259-2A5A-4EEF-92B1-8DC2BA75C233}" type="pres">
      <dgm:prSet presAssocID="{9ADBD0E5-2340-48EE-B048-AB2342121D7C}" presName="sibTrans" presStyleCnt="0"/>
      <dgm:spPr/>
    </dgm:pt>
    <dgm:pt modelId="{257735CC-5DBA-43D5-9AC1-857923E83924}" type="pres">
      <dgm:prSet presAssocID="{AC9B1A1C-D8E0-448A-A2E4-D00D1A2603EB}" presName="composite" presStyleCnt="0"/>
      <dgm:spPr/>
    </dgm:pt>
    <dgm:pt modelId="{72EB79C7-15EF-41D0-83BC-069C5F93D2B1}" type="pres">
      <dgm:prSet presAssocID="{AC9B1A1C-D8E0-448A-A2E4-D00D1A2603EB}" presName="FirstChild" presStyleLbl="revTx" presStyleIdx="4" presStyleCnt="6">
        <dgm:presLayoutVars>
          <dgm:chMax val="0"/>
          <dgm:chPref val="0"/>
          <dgm:bulletEnabled val="1"/>
        </dgm:presLayoutVars>
      </dgm:prSet>
      <dgm:spPr/>
      <dgm:t>
        <a:bodyPr/>
        <a:lstStyle/>
        <a:p>
          <a:endParaRPr lang="zh-CN" altLang="en-US"/>
        </a:p>
      </dgm:t>
    </dgm:pt>
    <dgm:pt modelId="{F4566222-3B75-42D1-96FC-04C611F5C5B2}" type="pres">
      <dgm:prSet presAssocID="{AC9B1A1C-D8E0-448A-A2E4-D00D1A2603EB}" presName="Parent" presStyleLbl="alignNode1" presStyleIdx="2" presStyleCnt="3">
        <dgm:presLayoutVars>
          <dgm:chMax val="3"/>
          <dgm:chPref val="3"/>
          <dgm:bulletEnabled val="1"/>
        </dgm:presLayoutVars>
      </dgm:prSet>
      <dgm:spPr/>
      <dgm:t>
        <a:bodyPr/>
        <a:lstStyle/>
        <a:p>
          <a:endParaRPr lang="zh-CN" altLang="en-US"/>
        </a:p>
      </dgm:t>
    </dgm:pt>
    <dgm:pt modelId="{0F9C3D87-3D2F-4B6F-A12A-9B8CDCE4A80B}" type="pres">
      <dgm:prSet presAssocID="{AC9B1A1C-D8E0-448A-A2E4-D00D1A2603EB}" presName="Accent" presStyleLbl="parChTrans1D1" presStyleIdx="2" presStyleCnt="3"/>
      <dgm:spPr/>
    </dgm:pt>
    <dgm:pt modelId="{2BFE5EF9-45D1-4967-81F3-8DE71311AB4A}" type="pres">
      <dgm:prSet presAssocID="{AC9B1A1C-D8E0-448A-A2E4-D00D1A2603EB}" presName="Child" presStyleLbl="revTx" presStyleIdx="5" presStyleCnt="6" custScaleY="59307">
        <dgm:presLayoutVars>
          <dgm:chMax val="0"/>
          <dgm:chPref val="0"/>
          <dgm:bulletEnabled val="1"/>
        </dgm:presLayoutVars>
      </dgm:prSet>
      <dgm:spPr/>
      <dgm:t>
        <a:bodyPr/>
        <a:lstStyle/>
        <a:p>
          <a:endParaRPr lang="en-US"/>
        </a:p>
      </dgm:t>
    </dgm:pt>
  </dgm:ptLst>
  <dgm:cxnLst>
    <dgm:cxn modelId="{13C4A502-BD00-4DF8-8734-01A7700EEE94}" type="presOf" srcId="{5613E695-4F38-44C8-A492-541F20AEEADD}" destId="{2D8D6E8E-33B9-4BCA-8F8C-C9D4E0FB2C7A}" srcOrd="0" destOrd="0" presId="urn:microsoft.com/office/officeart/2011/layout/TabList"/>
    <dgm:cxn modelId="{64D1224E-D5BF-4389-ABF0-79754FFA1B58}" srcId="{5613E695-4F38-44C8-A492-541F20AEEADD}" destId="{21224AF1-A827-4D65-859D-7DE1C1B8481A}" srcOrd="0" destOrd="0" parTransId="{88789837-89D8-4A00-867D-199E012FEFCB}" sibTransId="{6946D36E-59CF-4C5B-9223-C991DD3673ED}"/>
    <dgm:cxn modelId="{A9C076B3-D2FF-481E-9860-530AA1219BC5}" type="presOf" srcId="{66B056D3-6D54-4EA3-86AD-153317A98413}" destId="{72EB79C7-15EF-41D0-83BC-069C5F93D2B1}" srcOrd="0" destOrd="0" presId="urn:microsoft.com/office/officeart/2011/layout/TabList"/>
    <dgm:cxn modelId="{20E3300A-BEDE-4E92-9B56-F03C0C8B8DAE}" srcId="{B3BD8379-DBAC-4C2C-8D09-7A5DBEE429D5}" destId="{15FC120F-568B-4B74-A6EB-55C1388D85F8}" srcOrd="1" destOrd="0" parTransId="{B8D297CE-82B7-4D43-864F-8CEC9094523E}" sibTransId="{25314E19-DC50-41C7-9CEC-A6777D1E05A9}"/>
    <dgm:cxn modelId="{20880A80-F089-4381-97E1-2E229868D5FB}" type="presOf" srcId="{21224AF1-A827-4D65-859D-7DE1C1B8481A}" destId="{A8C55A82-B078-4812-A60E-D4145CD336D5}" srcOrd="0" destOrd="0" presId="urn:microsoft.com/office/officeart/2011/layout/TabList"/>
    <dgm:cxn modelId="{8A1D19E8-BC67-4694-9C0F-93D8CE5F7713}" srcId="{5613E695-4F38-44C8-A492-541F20AEEADD}" destId="{AC9B1A1C-D8E0-448A-A2E4-D00D1A2603EB}" srcOrd="2" destOrd="0" parTransId="{E5DCE8E9-1D8F-46F4-AEF2-BB2F0B6D2AAF}" sibTransId="{88002801-4360-4AF1-AB3E-052E20CD58DE}"/>
    <dgm:cxn modelId="{742924CE-7B59-4EB0-A5A1-22A36E67F3DC}" srcId="{AC9B1A1C-D8E0-448A-A2E4-D00D1A2603EB}" destId="{66B056D3-6D54-4EA3-86AD-153317A98413}" srcOrd="0" destOrd="0" parTransId="{A47A5381-B120-4200-8709-D5C4EA63CCE4}" sibTransId="{7A99384A-9ECB-4E6C-A3CF-CF7006E8A540}"/>
    <dgm:cxn modelId="{3EDD7CDC-7F5A-49E1-9CCE-7BF353FB9DAE}" srcId="{21224AF1-A827-4D65-859D-7DE1C1B8481A}" destId="{F230C8A3-532B-445C-9420-0F8C2C472379}" srcOrd="0" destOrd="0" parTransId="{964E5439-75BE-45DA-A79E-B82B16B9A200}" sibTransId="{E7D1A05B-743E-4169-825D-217C567CB118}"/>
    <dgm:cxn modelId="{BA4AE87D-7F78-4F5B-889A-E96BD480FD3D}" type="presOf" srcId="{B3BD8379-DBAC-4C2C-8D09-7A5DBEE429D5}" destId="{03F21AEE-5974-4304-9BA3-691F94A370B0}" srcOrd="0" destOrd="0" presId="urn:microsoft.com/office/officeart/2011/layout/TabList"/>
    <dgm:cxn modelId="{B991A888-397B-4D35-A7EA-F99508F051C8}" type="presOf" srcId="{D44D9D5F-35C1-4361-80F2-66E206C7B6A4}" destId="{44D66BCF-271D-41AA-8E75-ED79E29B1B4D}" srcOrd="0" destOrd="0" presId="urn:microsoft.com/office/officeart/2011/layout/TabList"/>
    <dgm:cxn modelId="{2B037111-1F8A-44B9-96DD-8DD52665BD84}" type="presOf" srcId="{785EFA11-82B5-4156-8DFF-1D0BCB5E8854}" destId="{2BFE5EF9-45D1-4967-81F3-8DE71311AB4A}" srcOrd="0" destOrd="1" presId="urn:microsoft.com/office/officeart/2011/layout/TabList"/>
    <dgm:cxn modelId="{89C758EE-8A9E-4A77-9287-2812395D2B00}" srcId="{21224AF1-A827-4D65-859D-7DE1C1B8481A}" destId="{34D3DE68-3CD4-4FC4-804D-E9DCD0C54282}" srcOrd="1" destOrd="0" parTransId="{30CDB1DA-5749-4F74-9B48-5125C4362C99}" sibTransId="{15732F7E-E130-4575-9BFB-B4DA68CD6D31}"/>
    <dgm:cxn modelId="{2E577FFE-041A-4E65-9481-23F01E0BA4BD}" type="presOf" srcId="{15FC120F-568B-4B74-A6EB-55C1388D85F8}" destId="{5DAA0742-239F-4C26-A80B-5FDADA21772E}" srcOrd="0" destOrd="0" presId="urn:microsoft.com/office/officeart/2011/layout/TabList"/>
    <dgm:cxn modelId="{CD19D817-7C2F-4D19-BC95-A9B9EB80B26E}" type="presOf" srcId="{B9683710-F20C-4F2B-BFC4-DB605033E396}" destId="{AE269AAA-3326-4C5C-941C-34F7A74CDA7C}" srcOrd="0" destOrd="1" presId="urn:microsoft.com/office/officeart/2011/layout/TabList"/>
    <dgm:cxn modelId="{1020C5D0-59E0-44C8-B301-B95228248D0C}" srcId="{5613E695-4F38-44C8-A492-541F20AEEADD}" destId="{B3BD8379-DBAC-4C2C-8D09-7A5DBEE429D5}" srcOrd="1" destOrd="0" parTransId="{B8D2F432-909A-404A-B836-40114D1D2626}" sibTransId="{9ADBD0E5-2340-48EE-B048-AB2342121D7C}"/>
    <dgm:cxn modelId="{B762B481-FC96-4C3A-9E54-92286FD36CCB}" type="presOf" srcId="{34D3DE68-3CD4-4FC4-804D-E9DCD0C54282}" destId="{AE269AAA-3326-4C5C-941C-34F7A74CDA7C}" srcOrd="0" destOrd="0" presId="urn:microsoft.com/office/officeart/2011/layout/TabList"/>
    <dgm:cxn modelId="{30162CF3-A989-454F-B90E-D6EA95F0ACD8}" srcId="{AC9B1A1C-D8E0-448A-A2E4-D00D1A2603EB}" destId="{785EFA11-82B5-4156-8DFF-1D0BCB5E8854}" srcOrd="2" destOrd="0" parTransId="{D6338348-8A9F-4404-9207-1BC9CCD85914}" sibTransId="{6E7F7DCE-713D-4ED3-96E0-D1286462D14D}"/>
    <dgm:cxn modelId="{5C6D5DAE-673A-4649-B229-700141A35624}" srcId="{AC9B1A1C-D8E0-448A-A2E4-D00D1A2603EB}" destId="{7D4E45D8-2D05-4298-8157-93DA9B93DEBA}" srcOrd="1" destOrd="0" parTransId="{9DEFF587-F0C1-42AF-890E-E91B7F43A61E}" sibTransId="{74A19717-816A-4947-9FEE-3683D889714A}"/>
    <dgm:cxn modelId="{8294B9CE-4D09-4793-97A9-4052130E9ED7}" type="presOf" srcId="{09DF2DED-7D3F-4E76-8F54-1FFD54A6AB00}" destId="{AE269AAA-3326-4C5C-941C-34F7A74CDA7C}" srcOrd="0" destOrd="2" presId="urn:microsoft.com/office/officeart/2011/layout/TabList"/>
    <dgm:cxn modelId="{1643B2FF-E73F-4A1D-B82C-4CB3278DB179}" srcId="{21224AF1-A827-4D65-859D-7DE1C1B8481A}" destId="{B9683710-F20C-4F2B-BFC4-DB605033E396}" srcOrd="2" destOrd="0" parTransId="{1AEB74B7-070F-430A-8DB3-2F7F8DEA9D55}" sibTransId="{6BBDA19D-D461-4381-848D-77560C6254AC}"/>
    <dgm:cxn modelId="{D841E2EC-0105-447E-9F95-E32B07651C72}" srcId="{B3BD8379-DBAC-4C2C-8D09-7A5DBEE429D5}" destId="{D44D9D5F-35C1-4361-80F2-66E206C7B6A4}" srcOrd="0" destOrd="0" parTransId="{618224E0-E45D-4D02-98A9-04396EA144B2}" sibTransId="{269D435F-E056-41A9-B326-A2C860532C8E}"/>
    <dgm:cxn modelId="{D511373E-5D26-4CCC-A06E-059724E00A02}" srcId="{B3BD8379-DBAC-4C2C-8D09-7A5DBEE429D5}" destId="{DB308494-B46E-45AD-BCCC-42E132EBF981}" srcOrd="2" destOrd="0" parTransId="{41D08A8C-6CE4-4C95-ACB6-1F77DA5A27A9}" sibTransId="{C0428AD2-0126-4B1E-8E51-B123BCBBD7CF}"/>
    <dgm:cxn modelId="{CEAB672E-E0AF-4B12-91AD-AE86026276B6}" type="presOf" srcId="{7D4E45D8-2D05-4298-8157-93DA9B93DEBA}" destId="{2BFE5EF9-45D1-4967-81F3-8DE71311AB4A}" srcOrd="0" destOrd="0" presId="urn:microsoft.com/office/officeart/2011/layout/TabList"/>
    <dgm:cxn modelId="{0CC42DD6-E97F-4732-9F9F-97FDFF5C383C}" type="presOf" srcId="{DB308494-B46E-45AD-BCCC-42E132EBF981}" destId="{5DAA0742-239F-4C26-A80B-5FDADA21772E}" srcOrd="0" destOrd="1" presId="urn:microsoft.com/office/officeart/2011/layout/TabList"/>
    <dgm:cxn modelId="{02A18540-61D9-4D56-B4A8-7F6C25A04BE5}" srcId="{21224AF1-A827-4D65-859D-7DE1C1B8481A}" destId="{09DF2DED-7D3F-4E76-8F54-1FFD54A6AB00}" srcOrd="3" destOrd="0" parTransId="{9D00244E-A4FB-4564-A62A-56E060978291}" sibTransId="{5F3BFC73-DA95-47D2-A505-A7CF00713070}"/>
    <dgm:cxn modelId="{07027265-1E82-4DF6-91ED-05A318B3ECD0}" type="presOf" srcId="{F230C8A3-532B-445C-9420-0F8C2C472379}" destId="{38500DEB-E873-4C34-86CD-D838A40B8B14}" srcOrd="0" destOrd="0" presId="urn:microsoft.com/office/officeart/2011/layout/TabList"/>
    <dgm:cxn modelId="{4637A4ED-807E-4B9E-8E45-9D999D946A5B}" type="presOf" srcId="{AC9B1A1C-D8E0-448A-A2E4-D00D1A2603EB}" destId="{F4566222-3B75-42D1-96FC-04C611F5C5B2}" srcOrd="0" destOrd="0" presId="urn:microsoft.com/office/officeart/2011/layout/TabList"/>
    <dgm:cxn modelId="{F4D15D5A-0656-4BA2-A701-DB50690DEAAB}" type="presParOf" srcId="{2D8D6E8E-33B9-4BCA-8F8C-C9D4E0FB2C7A}" destId="{8285BD6E-76A4-4AF3-BB09-4166AAD0869B}" srcOrd="0" destOrd="0" presId="urn:microsoft.com/office/officeart/2011/layout/TabList"/>
    <dgm:cxn modelId="{24AB230E-F92C-4ED3-BBA4-1CCA1044881C}" type="presParOf" srcId="{8285BD6E-76A4-4AF3-BB09-4166AAD0869B}" destId="{38500DEB-E873-4C34-86CD-D838A40B8B14}" srcOrd="0" destOrd="0" presId="urn:microsoft.com/office/officeart/2011/layout/TabList"/>
    <dgm:cxn modelId="{21E8204A-B4B5-445D-B05A-AE537DE9AD03}" type="presParOf" srcId="{8285BD6E-76A4-4AF3-BB09-4166AAD0869B}" destId="{A8C55A82-B078-4812-A60E-D4145CD336D5}" srcOrd="1" destOrd="0" presId="urn:microsoft.com/office/officeart/2011/layout/TabList"/>
    <dgm:cxn modelId="{292E144A-C028-4DAF-935E-CEB5C064F0A1}" type="presParOf" srcId="{8285BD6E-76A4-4AF3-BB09-4166AAD0869B}" destId="{DDBF478C-F34A-4268-A39F-6A5259D5A523}" srcOrd="2" destOrd="0" presId="urn:microsoft.com/office/officeart/2011/layout/TabList"/>
    <dgm:cxn modelId="{EED8FA12-6D37-4BBB-B359-DEC92C095E27}" type="presParOf" srcId="{2D8D6E8E-33B9-4BCA-8F8C-C9D4E0FB2C7A}" destId="{AE269AAA-3326-4C5C-941C-34F7A74CDA7C}" srcOrd="1" destOrd="0" presId="urn:microsoft.com/office/officeart/2011/layout/TabList"/>
    <dgm:cxn modelId="{5D7DDA61-F3F8-4B16-87C7-5D3BDA2F0F42}" type="presParOf" srcId="{2D8D6E8E-33B9-4BCA-8F8C-C9D4E0FB2C7A}" destId="{8125A052-DB2A-42D7-9E4D-4D1F0056841D}" srcOrd="2" destOrd="0" presId="urn:microsoft.com/office/officeart/2011/layout/TabList"/>
    <dgm:cxn modelId="{1662A86B-53E8-4856-853A-C108B95202A6}" type="presParOf" srcId="{2D8D6E8E-33B9-4BCA-8F8C-C9D4E0FB2C7A}" destId="{9E0B18F9-4BEF-487B-9E5E-DBD4925F9DC7}" srcOrd="3" destOrd="0" presId="urn:microsoft.com/office/officeart/2011/layout/TabList"/>
    <dgm:cxn modelId="{9E9C8C85-AD8E-42E1-8AF5-4803D4B071DA}" type="presParOf" srcId="{9E0B18F9-4BEF-487B-9E5E-DBD4925F9DC7}" destId="{44D66BCF-271D-41AA-8E75-ED79E29B1B4D}" srcOrd="0" destOrd="0" presId="urn:microsoft.com/office/officeart/2011/layout/TabList"/>
    <dgm:cxn modelId="{853B8AC1-18F1-48F6-AEDC-9D9303C847E7}" type="presParOf" srcId="{9E0B18F9-4BEF-487B-9E5E-DBD4925F9DC7}" destId="{03F21AEE-5974-4304-9BA3-691F94A370B0}" srcOrd="1" destOrd="0" presId="urn:microsoft.com/office/officeart/2011/layout/TabList"/>
    <dgm:cxn modelId="{A3756F99-39F1-4752-B767-B18F5A1FCE4F}" type="presParOf" srcId="{9E0B18F9-4BEF-487B-9E5E-DBD4925F9DC7}" destId="{074BA1D3-97FF-42F2-A759-08212909F203}" srcOrd="2" destOrd="0" presId="urn:microsoft.com/office/officeart/2011/layout/TabList"/>
    <dgm:cxn modelId="{FC032F3D-D347-4722-81CA-4CDF65551659}" type="presParOf" srcId="{2D8D6E8E-33B9-4BCA-8F8C-C9D4E0FB2C7A}" destId="{5DAA0742-239F-4C26-A80B-5FDADA21772E}" srcOrd="4" destOrd="0" presId="urn:microsoft.com/office/officeart/2011/layout/TabList"/>
    <dgm:cxn modelId="{292D6DDB-14E1-4E99-9208-F2410021FD5C}" type="presParOf" srcId="{2D8D6E8E-33B9-4BCA-8F8C-C9D4E0FB2C7A}" destId="{D33E5259-2A5A-4EEF-92B1-8DC2BA75C233}" srcOrd="5" destOrd="0" presId="urn:microsoft.com/office/officeart/2011/layout/TabList"/>
    <dgm:cxn modelId="{6DBDF23D-F9B6-4F77-941C-C478CD77571D}" type="presParOf" srcId="{2D8D6E8E-33B9-4BCA-8F8C-C9D4E0FB2C7A}" destId="{257735CC-5DBA-43D5-9AC1-857923E83924}" srcOrd="6" destOrd="0" presId="urn:microsoft.com/office/officeart/2011/layout/TabList"/>
    <dgm:cxn modelId="{E970EC40-AB59-4374-8A91-4E301D6512CB}" type="presParOf" srcId="{257735CC-5DBA-43D5-9AC1-857923E83924}" destId="{72EB79C7-15EF-41D0-83BC-069C5F93D2B1}" srcOrd="0" destOrd="0" presId="urn:microsoft.com/office/officeart/2011/layout/TabList"/>
    <dgm:cxn modelId="{EFE54278-4369-4B48-B8A5-96869993FCC6}" type="presParOf" srcId="{257735CC-5DBA-43D5-9AC1-857923E83924}" destId="{F4566222-3B75-42D1-96FC-04C611F5C5B2}" srcOrd="1" destOrd="0" presId="urn:microsoft.com/office/officeart/2011/layout/TabList"/>
    <dgm:cxn modelId="{E2C40883-10DE-4EBE-A83B-F94F8BBDFEEC}" type="presParOf" srcId="{257735CC-5DBA-43D5-9AC1-857923E83924}" destId="{0F9C3D87-3D2F-4B6F-A12A-9B8CDCE4A80B}" srcOrd="2" destOrd="0" presId="urn:microsoft.com/office/officeart/2011/layout/TabList"/>
    <dgm:cxn modelId="{37DCC3AC-4DAC-4FB4-A72C-CE8BF1F35067}" type="presParOf" srcId="{2D8D6E8E-33B9-4BCA-8F8C-C9D4E0FB2C7A}" destId="{2BFE5EF9-45D1-4967-81F3-8DE71311AB4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C3D87-3D2F-4B6F-A12A-9B8CDCE4A80B}">
      <dsp:nvSpPr>
        <dsp:cNvPr id="0" name=""/>
        <dsp:cNvSpPr/>
      </dsp:nvSpPr>
      <dsp:spPr>
        <a:xfrm>
          <a:off x="0" y="3756880"/>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4BA1D3-97FF-42F2-A759-08212909F203}">
      <dsp:nvSpPr>
        <dsp:cNvPr id="0" name=""/>
        <dsp:cNvSpPr/>
      </dsp:nvSpPr>
      <dsp:spPr>
        <a:xfrm>
          <a:off x="0" y="2368041"/>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F478C-F34A-4268-A39F-6A5259D5A523}">
      <dsp:nvSpPr>
        <dsp:cNvPr id="0" name=""/>
        <dsp:cNvSpPr/>
      </dsp:nvSpPr>
      <dsp:spPr>
        <a:xfrm>
          <a:off x="0" y="630065"/>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500DEB-E873-4C34-86CD-D838A40B8B14}">
      <dsp:nvSpPr>
        <dsp:cNvPr id="0" name=""/>
        <dsp:cNvSpPr/>
      </dsp:nvSpPr>
      <dsp:spPr>
        <a:xfrm>
          <a:off x="2113279" y="381"/>
          <a:ext cx="6014720" cy="629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lvl="0" algn="l" defTabSz="1289050">
            <a:lnSpc>
              <a:spcPct val="90000"/>
            </a:lnSpc>
            <a:spcBef>
              <a:spcPct val="0"/>
            </a:spcBef>
            <a:spcAft>
              <a:spcPct val="35000"/>
            </a:spcAft>
          </a:pPr>
          <a:r>
            <a:rPr lang="en-US" altLang="zh-CN" sz="2900" kern="1200" dirty="0" smtClean="0"/>
            <a:t>B</a:t>
          </a:r>
          <a:r>
            <a:rPr lang="zh-CN" altLang="en-US" sz="2900" kern="1200" dirty="0" smtClean="0"/>
            <a:t>细胞对</a:t>
          </a:r>
          <a:r>
            <a:rPr lang="en-US" altLang="zh-CN" sz="2900" kern="1200" dirty="0" smtClean="0"/>
            <a:t>TD</a:t>
          </a:r>
          <a:r>
            <a:rPr lang="zh-CN" altLang="en-US" sz="2900" kern="1200" dirty="0" smtClean="0"/>
            <a:t>抗原的应答</a:t>
          </a:r>
          <a:endParaRPr lang="en-US" sz="2900" kern="1200" dirty="0"/>
        </a:p>
      </dsp:txBody>
      <dsp:txXfrm>
        <a:off x="2113279" y="381"/>
        <a:ext cx="6014720" cy="629683"/>
      </dsp:txXfrm>
    </dsp:sp>
    <dsp:sp modelId="{A8C55A82-B078-4812-A60E-D4145CD336D5}">
      <dsp:nvSpPr>
        <dsp:cNvPr id="0" name=""/>
        <dsp:cNvSpPr/>
      </dsp:nvSpPr>
      <dsp:spPr>
        <a:xfrm>
          <a:off x="0" y="381"/>
          <a:ext cx="2113280" cy="62968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zh-CN" altLang="en-US" sz="3300" kern="1200" dirty="0" smtClean="0"/>
            <a:t>第一节</a:t>
          </a:r>
          <a:endParaRPr lang="en-US" sz="3300" kern="1200" dirty="0"/>
        </a:p>
      </dsp:txBody>
      <dsp:txXfrm>
        <a:off x="30744" y="31125"/>
        <a:ext cx="2051792" cy="598939"/>
      </dsp:txXfrm>
    </dsp:sp>
    <dsp:sp modelId="{AE269AAA-3326-4C5C-941C-34F7A74CDA7C}">
      <dsp:nvSpPr>
        <dsp:cNvPr id="0" name=""/>
        <dsp:cNvSpPr/>
      </dsp:nvSpPr>
      <dsp:spPr>
        <a:xfrm>
          <a:off x="0" y="630065"/>
          <a:ext cx="8128000"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（一）</a:t>
          </a:r>
          <a:r>
            <a:rPr lang="en-US" altLang="zh-CN" sz="2000" kern="1200" dirty="0" smtClean="0"/>
            <a:t>B</a:t>
          </a:r>
          <a:r>
            <a:rPr lang="zh-CN" altLang="en-US" sz="2000" kern="1200" dirty="0" smtClean="0"/>
            <a:t>细胞的识别、摄取、加工抗原</a:t>
          </a:r>
          <a:endParaRPr lang="en-US" sz="2000" kern="1200" dirty="0"/>
        </a:p>
        <a:p>
          <a:pPr marL="228600" lvl="1" indent="-228600" algn="l" defTabSz="889000">
            <a:lnSpc>
              <a:spcPct val="90000"/>
            </a:lnSpc>
            <a:spcBef>
              <a:spcPct val="0"/>
            </a:spcBef>
            <a:spcAft>
              <a:spcPct val="15000"/>
            </a:spcAft>
            <a:buChar char="••"/>
          </a:pPr>
          <a:r>
            <a:rPr lang="zh-CN" altLang="en-US" sz="2000" kern="1200" dirty="0" smtClean="0"/>
            <a:t>（二）</a:t>
          </a:r>
          <a:r>
            <a:rPr lang="en-US" altLang="zh-CN" sz="2000" kern="1200" dirty="0" smtClean="0"/>
            <a:t>B</a:t>
          </a:r>
          <a:r>
            <a:rPr lang="zh-CN" altLang="en-US" sz="2000" kern="1200" dirty="0" smtClean="0"/>
            <a:t>细胞活化、增殖与分化</a:t>
          </a:r>
          <a:endParaRPr lang="en-US" sz="2000" kern="1200" dirty="0"/>
        </a:p>
        <a:p>
          <a:pPr marL="228600" lvl="1" indent="-228600" algn="l" defTabSz="889000">
            <a:lnSpc>
              <a:spcPct val="90000"/>
            </a:lnSpc>
            <a:spcBef>
              <a:spcPct val="0"/>
            </a:spcBef>
            <a:spcAft>
              <a:spcPct val="15000"/>
            </a:spcAft>
            <a:buChar char="••"/>
          </a:pPr>
          <a:r>
            <a:rPr lang="zh-CN" altLang="en-US" sz="2000" kern="1200" dirty="0" smtClean="0"/>
            <a:t>（三）活化的</a:t>
          </a:r>
          <a:r>
            <a:rPr lang="en-US" altLang="zh-CN" sz="2000" kern="1200" dirty="0" smtClean="0"/>
            <a:t>B</a:t>
          </a:r>
          <a:r>
            <a:rPr lang="zh-CN" altLang="en-US" sz="2000" kern="1200" dirty="0" smtClean="0"/>
            <a:t>细胞在生发中心内分化与成熟</a:t>
          </a:r>
          <a:endParaRPr lang="en-US" sz="2000" kern="1200" dirty="0"/>
        </a:p>
      </dsp:txBody>
      <dsp:txXfrm>
        <a:off x="0" y="630065"/>
        <a:ext cx="8128000" cy="1076807"/>
      </dsp:txXfrm>
    </dsp:sp>
    <dsp:sp modelId="{44D66BCF-271D-41AA-8E75-ED79E29B1B4D}">
      <dsp:nvSpPr>
        <dsp:cNvPr id="0" name=""/>
        <dsp:cNvSpPr/>
      </dsp:nvSpPr>
      <dsp:spPr>
        <a:xfrm>
          <a:off x="2113279" y="1738357"/>
          <a:ext cx="6014720" cy="629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lvl="0" algn="l" defTabSz="1289050">
            <a:lnSpc>
              <a:spcPct val="90000"/>
            </a:lnSpc>
            <a:spcBef>
              <a:spcPct val="0"/>
            </a:spcBef>
            <a:spcAft>
              <a:spcPct val="35000"/>
            </a:spcAft>
          </a:pPr>
          <a:r>
            <a:rPr lang="zh-CN" altLang="en-US" sz="2900" kern="1200" dirty="0" smtClean="0"/>
            <a:t>初次应答和再次应答产生抗体的特征</a:t>
          </a:r>
          <a:endParaRPr lang="en-US" sz="2900" kern="1200" dirty="0"/>
        </a:p>
      </dsp:txBody>
      <dsp:txXfrm>
        <a:off x="2113279" y="1738357"/>
        <a:ext cx="6014720" cy="629683"/>
      </dsp:txXfrm>
    </dsp:sp>
    <dsp:sp modelId="{03F21AEE-5974-4304-9BA3-691F94A370B0}">
      <dsp:nvSpPr>
        <dsp:cNvPr id="0" name=""/>
        <dsp:cNvSpPr/>
      </dsp:nvSpPr>
      <dsp:spPr>
        <a:xfrm>
          <a:off x="0" y="1738357"/>
          <a:ext cx="2113280" cy="62968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zh-CN" altLang="en-US" sz="3300" kern="1200" dirty="0" smtClean="0"/>
            <a:t>第二节</a:t>
          </a:r>
          <a:endParaRPr lang="en-US" sz="3300" kern="1200" dirty="0"/>
        </a:p>
      </dsp:txBody>
      <dsp:txXfrm>
        <a:off x="30744" y="1769101"/>
        <a:ext cx="2051792" cy="598939"/>
      </dsp:txXfrm>
    </dsp:sp>
    <dsp:sp modelId="{5DAA0742-239F-4C26-A80B-5FDADA21772E}">
      <dsp:nvSpPr>
        <dsp:cNvPr id="0" name=""/>
        <dsp:cNvSpPr/>
      </dsp:nvSpPr>
      <dsp:spPr>
        <a:xfrm>
          <a:off x="0" y="2368041"/>
          <a:ext cx="8128000" cy="727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初次抗体应答的特征</a:t>
          </a:r>
          <a:endParaRPr lang="en-US" sz="2000" kern="1200" dirty="0"/>
        </a:p>
        <a:p>
          <a:pPr marL="228600" lvl="1" indent="-228600" algn="l" defTabSz="889000">
            <a:lnSpc>
              <a:spcPct val="90000"/>
            </a:lnSpc>
            <a:spcBef>
              <a:spcPct val="0"/>
            </a:spcBef>
            <a:spcAft>
              <a:spcPct val="15000"/>
            </a:spcAft>
            <a:buChar char="••"/>
          </a:pPr>
          <a:r>
            <a:rPr lang="zh-CN" altLang="en-US" sz="2000" kern="1200" dirty="0" smtClean="0"/>
            <a:t>再次抗体应答的特征</a:t>
          </a:r>
          <a:endParaRPr lang="en-US" sz="2000" kern="1200" dirty="0"/>
        </a:p>
      </dsp:txBody>
      <dsp:txXfrm>
        <a:off x="0" y="2368041"/>
        <a:ext cx="8128000" cy="727671"/>
      </dsp:txXfrm>
    </dsp:sp>
    <dsp:sp modelId="{72EB79C7-15EF-41D0-83BC-069C5F93D2B1}">
      <dsp:nvSpPr>
        <dsp:cNvPr id="0" name=""/>
        <dsp:cNvSpPr/>
      </dsp:nvSpPr>
      <dsp:spPr>
        <a:xfrm>
          <a:off x="2113279" y="3127196"/>
          <a:ext cx="6014720" cy="629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lvl="0" algn="l" defTabSz="1289050">
            <a:lnSpc>
              <a:spcPct val="90000"/>
            </a:lnSpc>
            <a:spcBef>
              <a:spcPct val="0"/>
            </a:spcBef>
            <a:spcAft>
              <a:spcPct val="35000"/>
            </a:spcAft>
          </a:pPr>
          <a:r>
            <a:rPr lang="en-US" altLang="zh-CN" sz="2900" kern="1200" dirty="0" smtClean="0"/>
            <a:t>B</a:t>
          </a:r>
          <a:r>
            <a:rPr lang="zh-CN" altLang="en-US" sz="2900" kern="1200" dirty="0" smtClean="0"/>
            <a:t>细胞对</a:t>
          </a:r>
          <a:r>
            <a:rPr lang="en-US" altLang="zh-CN" sz="2900" kern="1200" dirty="0" smtClean="0"/>
            <a:t>TI</a:t>
          </a:r>
          <a:r>
            <a:rPr lang="zh-CN" altLang="en-US" sz="2900" kern="1200" dirty="0" smtClean="0"/>
            <a:t>抗原的应答</a:t>
          </a:r>
          <a:endParaRPr lang="en-US" sz="2900" kern="1200" dirty="0"/>
        </a:p>
      </dsp:txBody>
      <dsp:txXfrm>
        <a:off x="2113279" y="3127196"/>
        <a:ext cx="6014720" cy="629683"/>
      </dsp:txXfrm>
    </dsp:sp>
    <dsp:sp modelId="{F4566222-3B75-42D1-96FC-04C611F5C5B2}">
      <dsp:nvSpPr>
        <dsp:cNvPr id="0" name=""/>
        <dsp:cNvSpPr/>
      </dsp:nvSpPr>
      <dsp:spPr>
        <a:xfrm>
          <a:off x="0" y="3127196"/>
          <a:ext cx="2113280" cy="62968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zh-CN" altLang="en-US" sz="3300" kern="1200" dirty="0" smtClean="0"/>
            <a:t>第三节</a:t>
          </a:r>
          <a:endParaRPr lang="en-US" sz="3300" kern="1200" dirty="0"/>
        </a:p>
      </dsp:txBody>
      <dsp:txXfrm>
        <a:off x="30744" y="3157940"/>
        <a:ext cx="2051792" cy="598939"/>
      </dsp:txXfrm>
    </dsp:sp>
    <dsp:sp modelId="{2BFE5EF9-45D1-4967-81F3-8DE71311AB4A}">
      <dsp:nvSpPr>
        <dsp:cNvPr id="0" name=""/>
        <dsp:cNvSpPr/>
      </dsp:nvSpPr>
      <dsp:spPr>
        <a:xfrm>
          <a:off x="0" y="3756880"/>
          <a:ext cx="8128000" cy="747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228600" lvl="1" indent="-228600" algn="l" defTabSz="889000">
            <a:lnSpc>
              <a:spcPct val="90000"/>
            </a:lnSpc>
            <a:spcBef>
              <a:spcPct val="0"/>
            </a:spcBef>
            <a:spcAft>
              <a:spcPct val="15000"/>
            </a:spcAft>
            <a:buChar char="••"/>
          </a:pPr>
          <a:r>
            <a:rPr lang="en-US" altLang="zh-CN" sz="2000" kern="1200" dirty="0" smtClean="0"/>
            <a:t>B</a:t>
          </a:r>
          <a:r>
            <a:rPr lang="zh-CN" altLang="en-US" sz="2000" kern="1200" dirty="0" smtClean="0"/>
            <a:t>细胞对</a:t>
          </a:r>
          <a:r>
            <a:rPr lang="en-US" altLang="zh-CN" sz="2000" kern="1200" dirty="0" smtClean="0"/>
            <a:t>TI-1</a:t>
          </a:r>
          <a:r>
            <a:rPr lang="zh-CN" altLang="en-US" sz="2000" kern="1200" dirty="0" smtClean="0"/>
            <a:t>抗原的应答</a:t>
          </a:r>
          <a:endParaRPr lang="en-US" sz="2000" kern="1200" dirty="0"/>
        </a:p>
        <a:p>
          <a:pPr marL="228600" lvl="1" indent="-228600" algn="l" defTabSz="889000">
            <a:lnSpc>
              <a:spcPct val="90000"/>
            </a:lnSpc>
            <a:spcBef>
              <a:spcPct val="0"/>
            </a:spcBef>
            <a:spcAft>
              <a:spcPct val="15000"/>
            </a:spcAft>
            <a:buChar char="••"/>
          </a:pPr>
          <a:r>
            <a:rPr lang="en-US" altLang="zh-CN" sz="2000" kern="1200" dirty="0" smtClean="0"/>
            <a:t>B</a:t>
          </a:r>
          <a:r>
            <a:rPr lang="zh-CN" altLang="en-US" sz="2000" kern="1200" dirty="0" smtClean="0"/>
            <a:t>细胞对</a:t>
          </a:r>
          <a:r>
            <a:rPr lang="en-US" altLang="zh-CN" sz="2000" kern="1200" dirty="0" smtClean="0"/>
            <a:t>TI-2</a:t>
          </a:r>
          <a:r>
            <a:rPr lang="zh-CN" altLang="en-US" sz="2000" kern="1200" dirty="0" smtClean="0"/>
            <a:t>抗原的应答</a:t>
          </a:r>
          <a:endParaRPr lang="en-US" sz="2000" kern="1200" dirty="0"/>
        </a:p>
      </dsp:txBody>
      <dsp:txXfrm>
        <a:off x="0" y="3756880"/>
        <a:ext cx="8128000" cy="74700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5646652" y="3236831"/>
            <a:ext cx="5873836" cy="487867"/>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p:ph type="ctrTitle"/>
          </p:nvPr>
        </p:nvSpPr>
        <p:spPr>
          <a:xfrm>
            <a:off x="5646652" y="1899218"/>
            <a:ext cx="5873836" cy="1313224"/>
          </a:xfrm>
        </p:spPr>
        <p:txBody>
          <a:bodyPr anchor="ctr">
            <a:normAutofit/>
          </a:bodyPr>
          <a:lstStyle>
            <a:lvl1pPr algn="l">
              <a:defRPr sz="36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zh-CN" altLang="en-US" dirty="0"/>
              <a:t>单击此处添加幻灯片章节标题</a:t>
            </a:r>
          </a:p>
        </p:txBody>
      </p:sp>
      <p:sp>
        <p:nvSpPr>
          <p:cNvPr id="21" name="文本占位符 2"/>
          <p:cNvSpPr>
            <a:spLocks noGrp="1"/>
          </p:cNvSpPr>
          <p:nvPr>
            <p:ph type="body" idx="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xmlns="" id="{C9FF8B16-B7A1-402F-895C-89252B88EBC6}"/>
              </a:ext>
            </a:extLst>
          </p:cNvPr>
          <p:cNvSpPr>
            <a:spLocks noGrp="1"/>
          </p:cNvSpPr>
          <p:nvPr>
            <p:ph type="dt" sz="half" idx="10"/>
          </p:nvPr>
        </p:nvSpPr>
        <p:spPr/>
        <p:txBody>
          <a:bodyPr/>
          <a:lstStyle/>
          <a:p>
            <a:fld id="{6489D9C7-5DC6-4263-87FF-7C99F6FB63C3}" type="datetime1">
              <a:rPr lang="zh-CN" altLang="en-US" smtClean="0"/>
              <a:pPr/>
              <a:t>19-11-1</a:t>
            </a:fld>
            <a:endParaRPr lang="zh-CN" altLang="en-US"/>
          </a:p>
        </p:txBody>
      </p:sp>
      <p:sp>
        <p:nvSpPr>
          <p:cNvPr id="3" name="页脚占位符 2">
            <a:extLst>
              <a:ext uri="{FF2B5EF4-FFF2-40B4-BE49-F238E27FC236}">
                <a16:creationId xmlns:a16="http://schemas.microsoft.com/office/drawing/2014/main" xmlns="" id="{C9524DE5-09C1-49C7-9EE1-11E6BD23274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xmlns=""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8AD75AE-8C5C-42C4-ACC8-A68B71B115F7}"/>
              </a:ext>
            </a:extLst>
          </p:cNvPr>
          <p:cNvSpPr>
            <a:spLocks noGrp="1"/>
          </p:cNvSpPr>
          <p:nvPr>
            <p:ph type="dt" sz="half" idx="10"/>
          </p:nvPr>
        </p:nvSpPr>
        <p:spPr/>
        <p:txBody>
          <a:bodyPr/>
          <a:lstStyle/>
          <a:p>
            <a:fld id="{6489D9C7-5DC6-4263-87FF-7C99F6FB63C3}" type="datetime1">
              <a:rPr lang="zh-CN" altLang="en-US" smtClean="0"/>
              <a:pPr/>
              <a:t>19-11-1</a:t>
            </a:fld>
            <a:endParaRPr lang="zh-CN" altLang="en-US"/>
          </a:p>
        </p:txBody>
      </p:sp>
      <p:sp>
        <p:nvSpPr>
          <p:cNvPr id="5" name="页脚占位符 4">
            <a:extLst>
              <a:ext uri="{FF2B5EF4-FFF2-40B4-BE49-F238E27FC236}">
                <a16:creationId xmlns:a16="http://schemas.microsoft.com/office/drawing/2014/main" xmlns="" id="{E7ACC139-A7EF-4AA2-A9F9-CD5CE722FFA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xmlns=""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xmlns="" id="{8FAA123E-1B1A-43DC-9903-42981A035DDD}"/>
              </a:ext>
            </a:extLst>
          </p:cNvPr>
          <p:cNvSpPr>
            <a:spLocks noGrp="1"/>
          </p:cNvSpPr>
          <p:nvPr>
            <p:ph type="dt" sz="half" idx="10"/>
          </p:nvPr>
        </p:nvSpPr>
        <p:spPr/>
        <p:txBody>
          <a:bodyPr/>
          <a:lstStyle/>
          <a:p>
            <a:fld id="{6489D9C7-5DC6-4263-87FF-7C99F6FB63C3}" type="datetime1">
              <a:rPr lang="zh-CN" altLang="en-US" smtClean="0"/>
              <a:pPr/>
              <a:t>19-11-1</a:t>
            </a:fld>
            <a:endParaRPr lang="zh-CN" altLang="en-US"/>
          </a:p>
        </p:txBody>
      </p:sp>
      <p:sp>
        <p:nvSpPr>
          <p:cNvPr id="4" name="页脚占位符 3">
            <a:extLst>
              <a:ext uri="{FF2B5EF4-FFF2-40B4-BE49-F238E27FC236}">
                <a16:creationId xmlns:a16="http://schemas.microsoft.com/office/drawing/2014/main" xmlns="" id="{22CEA5F1-F66F-4D5A-9D36-42B1C9BA4E8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09B0547E-C513-4F4C-AF6C-CFBB0DBCA57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19-11-1</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oleObject" Target="../embeddings/oleObject1.bin"/><Relationship Id="rId5"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5.png"/><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8.png"/><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png"/><Relationship Id="rId1" Type="http://schemas.openxmlformats.org/officeDocument/2006/relationships/vmlDrawing" Target="../drawings/vmlDrawing5.vml"/><Relationship Id="rId2"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0.png"/><Relationship Id="rId1" Type="http://schemas.openxmlformats.org/officeDocument/2006/relationships/vmlDrawing" Target="../drawings/vmlDrawing6.vml"/><Relationship Id="rId2"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png"/><Relationship Id="rId1" Type="http://schemas.openxmlformats.org/officeDocument/2006/relationships/vmlDrawing" Target="../drawings/vmlDrawing7.vml"/><Relationship Id="rId2"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oleObject" Target="../embeddings/oleObject8.bin"/><Relationship Id="rId5" Type="http://schemas.openxmlformats.org/officeDocument/2006/relationships/image" Target="../media/image22.png"/><Relationship Id="rId1" Type="http://schemas.openxmlformats.org/officeDocument/2006/relationships/vmlDrawing" Target="../drawings/vmlDrawing8.vml"/><Relationship Id="rId2"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4.png"/><Relationship Id="rId1" Type="http://schemas.openxmlformats.org/officeDocument/2006/relationships/vmlDrawing" Target="../drawings/vmlDrawing9.vml"/><Relationship Id="rId2"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en-US" altLang="zh-CN" dirty="0"/>
          </a:p>
        </p:txBody>
      </p:sp>
      <p:sp>
        <p:nvSpPr>
          <p:cNvPr id="2" name="标题 1"/>
          <p:cNvSpPr>
            <a:spLocks noGrp="1"/>
          </p:cNvSpPr>
          <p:nvPr>
            <p:ph type="ctrTitle"/>
          </p:nvPr>
        </p:nvSpPr>
        <p:spPr/>
        <p:txBody>
          <a:bodyPr/>
          <a:lstStyle/>
          <a:p>
            <a:r>
              <a:rPr lang="zh-CN" altLang="en-US" dirty="0" smtClean="0"/>
              <a:t>医学免疫学</a:t>
            </a:r>
            <a:endParaRPr lang="zh-CN" altLang="en-US" dirty="0"/>
          </a:p>
        </p:txBody>
      </p:sp>
      <p:sp>
        <p:nvSpPr>
          <p:cNvPr id="8" name="文本占位符 7"/>
          <p:cNvSpPr>
            <a:spLocks noGrp="1"/>
          </p:cNvSpPr>
          <p:nvPr>
            <p:ph type="body" sz="quarter" idx="10"/>
          </p:nvPr>
        </p:nvSpPr>
        <p:spPr/>
        <p:txBody>
          <a:bodyPr/>
          <a:lstStyle/>
          <a:p>
            <a:endParaRPr lang="en-US" altLang="zh-CN" dirty="0"/>
          </a:p>
        </p:txBody>
      </p:sp>
      <p:sp>
        <p:nvSpPr>
          <p:cNvPr id="9" name="文本占位符 8"/>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Rectangle 2"/>
          <p:cNvSpPr>
            <a:spLocks noChangeArrowheads="1"/>
          </p:cNvSpPr>
          <p:nvPr/>
        </p:nvSpPr>
        <p:spPr bwMode="auto">
          <a:xfrm rot="256074">
            <a:off x="5829300" y="5430838"/>
            <a:ext cx="354013" cy="152400"/>
          </a:xfrm>
          <a:prstGeom prst="rect">
            <a:avLst/>
          </a:prstGeom>
          <a:gradFill rotWithShape="0">
            <a:gsLst>
              <a:gs pos="0">
                <a:schemeClr val="bg2"/>
              </a:gs>
              <a:gs pos="50000">
                <a:schemeClr val="folHlink"/>
              </a:gs>
              <a:gs pos="100000">
                <a:schemeClr val="bg2"/>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7" name="AutoShape 3"/>
          <p:cNvSpPr>
            <a:spLocks noChangeArrowheads="1"/>
          </p:cNvSpPr>
          <p:nvPr/>
        </p:nvSpPr>
        <p:spPr bwMode="auto">
          <a:xfrm rot="946846" flipH="1">
            <a:off x="3413125" y="3865563"/>
            <a:ext cx="396875" cy="304800"/>
          </a:xfrm>
          <a:prstGeom prst="flowChartOnlineStorage">
            <a:avLst/>
          </a:prstGeom>
          <a:gradFill rotWithShape="0">
            <a:gsLst>
              <a:gs pos="0">
                <a:schemeClr val="bg2"/>
              </a:gs>
              <a:gs pos="50000">
                <a:schemeClr val="folHlink"/>
              </a:gs>
              <a:gs pos="100000">
                <a:schemeClr val="bg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8" name="Rectangle 4"/>
          <p:cNvSpPr>
            <a:spLocks noChangeArrowheads="1"/>
          </p:cNvSpPr>
          <p:nvPr/>
        </p:nvSpPr>
        <p:spPr bwMode="auto">
          <a:xfrm rot="21463352">
            <a:off x="5594350" y="2646363"/>
            <a:ext cx="328613" cy="247650"/>
          </a:xfrm>
          <a:prstGeom prst="rect">
            <a:avLst/>
          </a:prstGeom>
          <a:gradFill rotWithShape="0">
            <a:gsLst>
              <a:gs pos="0">
                <a:schemeClr val="bg2"/>
              </a:gs>
              <a:gs pos="50000">
                <a:schemeClr val="folHlink"/>
              </a:gs>
              <a:gs pos="100000">
                <a:schemeClr val="bg2"/>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9" name="Rectangle 5"/>
          <p:cNvSpPr>
            <a:spLocks noChangeArrowheads="1"/>
          </p:cNvSpPr>
          <p:nvPr/>
        </p:nvSpPr>
        <p:spPr bwMode="auto">
          <a:xfrm rot="810968">
            <a:off x="6572250" y="2886075"/>
            <a:ext cx="412750" cy="279400"/>
          </a:xfrm>
          <a:prstGeom prst="rect">
            <a:avLst/>
          </a:prstGeom>
          <a:solidFill>
            <a:srgbClr val="96969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0" name="Rectangle 6"/>
          <p:cNvSpPr>
            <a:spLocks noChangeArrowheads="1"/>
          </p:cNvSpPr>
          <p:nvPr/>
        </p:nvSpPr>
        <p:spPr bwMode="auto">
          <a:xfrm rot="810968">
            <a:off x="6723063" y="2800350"/>
            <a:ext cx="177800" cy="1762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1" name="Rectangle 7"/>
          <p:cNvSpPr>
            <a:spLocks noChangeArrowheads="1"/>
          </p:cNvSpPr>
          <p:nvPr/>
        </p:nvSpPr>
        <p:spPr bwMode="auto">
          <a:xfrm rot="4074723" flipV="1">
            <a:off x="3724275" y="4767263"/>
            <a:ext cx="317500" cy="304800"/>
          </a:xfrm>
          <a:prstGeom prst="rect">
            <a:avLst/>
          </a:prstGeom>
          <a:solidFill>
            <a:srgbClr val="96969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2" name="Rectangle 8"/>
          <p:cNvSpPr>
            <a:spLocks noChangeArrowheads="1"/>
          </p:cNvSpPr>
          <p:nvPr/>
        </p:nvSpPr>
        <p:spPr bwMode="auto">
          <a:xfrm rot="4074723" flipV="1">
            <a:off x="3671094" y="4880769"/>
            <a:ext cx="136525" cy="1920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3" name="Rectangle 9"/>
          <p:cNvSpPr>
            <a:spLocks noChangeArrowheads="1"/>
          </p:cNvSpPr>
          <p:nvPr/>
        </p:nvSpPr>
        <p:spPr bwMode="auto">
          <a:xfrm rot="7090164">
            <a:off x="4051300" y="3060701"/>
            <a:ext cx="244475" cy="330200"/>
          </a:xfrm>
          <a:prstGeom prst="rect">
            <a:avLst/>
          </a:prstGeom>
          <a:gradFill rotWithShape="0">
            <a:gsLst>
              <a:gs pos="0">
                <a:schemeClr val="bg2"/>
              </a:gs>
              <a:gs pos="50000">
                <a:schemeClr val="folHlink"/>
              </a:gs>
              <a:gs pos="100000">
                <a:schemeClr val="bg2"/>
              </a:gs>
            </a:gsLst>
            <a:lin ang="189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4" name="Rectangle 10"/>
          <p:cNvSpPr>
            <a:spLocks noChangeArrowheads="1"/>
          </p:cNvSpPr>
          <p:nvPr/>
        </p:nvSpPr>
        <p:spPr bwMode="auto">
          <a:xfrm rot="5381038">
            <a:off x="4678363" y="5313363"/>
            <a:ext cx="231775" cy="384175"/>
          </a:xfrm>
          <a:prstGeom prst="rect">
            <a:avLst/>
          </a:prstGeom>
          <a:gradFill rotWithShape="0">
            <a:gsLst>
              <a:gs pos="0">
                <a:schemeClr val="bg2"/>
              </a:gs>
              <a:gs pos="50000">
                <a:schemeClr val="folHlink"/>
              </a:gs>
              <a:gs pos="100000">
                <a:schemeClr val="bg2"/>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5" name="Rectangle 11"/>
          <p:cNvSpPr>
            <a:spLocks noChangeArrowheads="1"/>
          </p:cNvSpPr>
          <p:nvPr/>
        </p:nvSpPr>
        <p:spPr bwMode="auto">
          <a:xfrm rot="10337982">
            <a:off x="4605338" y="2643188"/>
            <a:ext cx="322262" cy="254000"/>
          </a:xfrm>
          <a:prstGeom prst="rect">
            <a:avLst/>
          </a:prstGeom>
          <a:gradFill rotWithShape="0">
            <a:gsLst>
              <a:gs pos="0">
                <a:schemeClr val="bg2"/>
              </a:gs>
              <a:gs pos="50000">
                <a:schemeClr val="folHlink"/>
              </a:gs>
              <a:gs pos="100000">
                <a:schemeClr val="bg2"/>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6" name="未知" descr="小纸屑"/>
          <p:cNvSpPr>
            <a:spLocks/>
          </p:cNvSpPr>
          <p:nvPr/>
        </p:nvSpPr>
        <p:spPr bwMode="auto">
          <a:xfrm>
            <a:off x="3581400" y="2722563"/>
            <a:ext cx="4295775" cy="2778125"/>
          </a:xfrm>
          <a:custGeom>
            <a:avLst/>
            <a:gdLst>
              <a:gd name="T0" fmla="*/ 440 w 2664"/>
              <a:gd name="T1" fmla="*/ 296 h 2400"/>
              <a:gd name="T2" fmla="*/ 632 w 2664"/>
              <a:gd name="T3" fmla="*/ 56 h 2400"/>
              <a:gd name="T4" fmla="*/ 968 w 2664"/>
              <a:gd name="T5" fmla="*/ 8 h 2400"/>
              <a:gd name="T6" fmla="*/ 1160 w 2664"/>
              <a:gd name="T7" fmla="*/ 8 h 2400"/>
              <a:gd name="T8" fmla="*/ 1640 w 2664"/>
              <a:gd name="T9" fmla="*/ 56 h 2400"/>
              <a:gd name="T10" fmla="*/ 1880 w 2664"/>
              <a:gd name="T11" fmla="*/ 248 h 2400"/>
              <a:gd name="T12" fmla="*/ 2168 w 2664"/>
              <a:gd name="T13" fmla="*/ 296 h 2400"/>
              <a:gd name="T14" fmla="*/ 2408 w 2664"/>
              <a:gd name="T15" fmla="*/ 584 h 2400"/>
              <a:gd name="T16" fmla="*/ 2456 w 2664"/>
              <a:gd name="T17" fmla="*/ 776 h 2400"/>
              <a:gd name="T18" fmla="*/ 2552 w 2664"/>
              <a:gd name="T19" fmla="*/ 872 h 2400"/>
              <a:gd name="T20" fmla="*/ 2648 w 2664"/>
              <a:gd name="T21" fmla="*/ 1160 h 2400"/>
              <a:gd name="T22" fmla="*/ 2456 w 2664"/>
              <a:gd name="T23" fmla="*/ 1688 h 2400"/>
              <a:gd name="T24" fmla="*/ 2264 w 2664"/>
              <a:gd name="T25" fmla="*/ 1880 h 2400"/>
              <a:gd name="T26" fmla="*/ 2120 w 2664"/>
              <a:gd name="T27" fmla="*/ 2168 h 2400"/>
              <a:gd name="T28" fmla="*/ 1880 w 2664"/>
              <a:gd name="T29" fmla="*/ 2360 h 2400"/>
              <a:gd name="T30" fmla="*/ 1688 w 2664"/>
              <a:gd name="T31" fmla="*/ 2360 h 2400"/>
              <a:gd name="T32" fmla="*/ 1352 w 2664"/>
              <a:gd name="T33" fmla="*/ 2312 h 2400"/>
              <a:gd name="T34" fmla="*/ 968 w 2664"/>
              <a:gd name="T35" fmla="*/ 2312 h 2400"/>
              <a:gd name="T36" fmla="*/ 536 w 2664"/>
              <a:gd name="T37" fmla="*/ 2360 h 2400"/>
              <a:gd name="T38" fmla="*/ 248 w 2664"/>
              <a:gd name="T39" fmla="*/ 2072 h 2400"/>
              <a:gd name="T40" fmla="*/ 248 w 2664"/>
              <a:gd name="T41" fmla="*/ 1880 h 2400"/>
              <a:gd name="T42" fmla="*/ 152 w 2664"/>
              <a:gd name="T43" fmla="*/ 1640 h 2400"/>
              <a:gd name="T44" fmla="*/ 8 w 2664"/>
              <a:gd name="T45" fmla="*/ 1352 h 2400"/>
              <a:gd name="T46" fmla="*/ 104 w 2664"/>
              <a:gd name="T47" fmla="*/ 968 h 2400"/>
              <a:gd name="T48" fmla="*/ 296 w 2664"/>
              <a:gd name="T49" fmla="*/ 728 h 2400"/>
              <a:gd name="T50" fmla="*/ 344 w 2664"/>
              <a:gd name="T51" fmla="*/ 488 h 2400"/>
              <a:gd name="T52" fmla="*/ 440 w 2664"/>
              <a:gd name="T53" fmla="*/ 296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64" h="2400">
                <a:moveTo>
                  <a:pt x="440" y="296"/>
                </a:moveTo>
                <a:cubicBezTo>
                  <a:pt x="488" y="224"/>
                  <a:pt x="544" y="104"/>
                  <a:pt x="632" y="56"/>
                </a:cubicBezTo>
                <a:cubicBezTo>
                  <a:pt x="720" y="8"/>
                  <a:pt x="880" y="16"/>
                  <a:pt x="968" y="8"/>
                </a:cubicBezTo>
                <a:cubicBezTo>
                  <a:pt x="1056" y="0"/>
                  <a:pt x="1048" y="0"/>
                  <a:pt x="1160" y="8"/>
                </a:cubicBezTo>
                <a:cubicBezTo>
                  <a:pt x="1272" y="16"/>
                  <a:pt x="1520" y="16"/>
                  <a:pt x="1640" y="56"/>
                </a:cubicBezTo>
                <a:cubicBezTo>
                  <a:pt x="1760" y="96"/>
                  <a:pt x="1792" y="208"/>
                  <a:pt x="1880" y="248"/>
                </a:cubicBezTo>
                <a:cubicBezTo>
                  <a:pt x="1968" y="288"/>
                  <a:pt x="2080" y="240"/>
                  <a:pt x="2168" y="296"/>
                </a:cubicBezTo>
                <a:cubicBezTo>
                  <a:pt x="2256" y="352"/>
                  <a:pt x="2360" y="504"/>
                  <a:pt x="2408" y="584"/>
                </a:cubicBezTo>
                <a:cubicBezTo>
                  <a:pt x="2456" y="664"/>
                  <a:pt x="2432" y="728"/>
                  <a:pt x="2456" y="776"/>
                </a:cubicBezTo>
                <a:cubicBezTo>
                  <a:pt x="2480" y="824"/>
                  <a:pt x="2520" y="808"/>
                  <a:pt x="2552" y="872"/>
                </a:cubicBezTo>
                <a:cubicBezTo>
                  <a:pt x="2584" y="936"/>
                  <a:pt x="2664" y="1024"/>
                  <a:pt x="2648" y="1160"/>
                </a:cubicBezTo>
                <a:cubicBezTo>
                  <a:pt x="2632" y="1296"/>
                  <a:pt x="2520" y="1568"/>
                  <a:pt x="2456" y="1688"/>
                </a:cubicBezTo>
                <a:cubicBezTo>
                  <a:pt x="2392" y="1808"/>
                  <a:pt x="2320" y="1800"/>
                  <a:pt x="2264" y="1880"/>
                </a:cubicBezTo>
                <a:cubicBezTo>
                  <a:pt x="2208" y="1960"/>
                  <a:pt x="2184" y="2088"/>
                  <a:pt x="2120" y="2168"/>
                </a:cubicBezTo>
                <a:cubicBezTo>
                  <a:pt x="2056" y="2248"/>
                  <a:pt x="1952" y="2328"/>
                  <a:pt x="1880" y="2360"/>
                </a:cubicBezTo>
                <a:cubicBezTo>
                  <a:pt x="1808" y="2392"/>
                  <a:pt x="1776" y="2368"/>
                  <a:pt x="1688" y="2360"/>
                </a:cubicBezTo>
                <a:cubicBezTo>
                  <a:pt x="1600" y="2352"/>
                  <a:pt x="1472" y="2320"/>
                  <a:pt x="1352" y="2312"/>
                </a:cubicBezTo>
                <a:cubicBezTo>
                  <a:pt x="1232" y="2304"/>
                  <a:pt x="1104" y="2304"/>
                  <a:pt x="968" y="2312"/>
                </a:cubicBezTo>
                <a:cubicBezTo>
                  <a:pt x="832" y="2320"/>
                  <a:pt x="656" y="2400"/>
                  <a:pt x="536" y="2360"/>
                </a:cubicBezTo>
                <a:cubicBezTo>
                  <a:pt x="416" y="2320"/>
                  <a:pt x="296" y="2152"/>
                  <a:pt x="248" y="2072"/>
                </a:cubicBezTo>
                <a:cubicBezTo>
                  <a:pt x="200" y="1992"/>
                  <a:pt x="264" y="1952"/>
                  <a:pt x="248" y="1880"/>
                </a:cubicBezTo>
                <a:cubicBezTo>
                  <a:pt x="232" y="1808"/>
                  <a:pt x="192" y="1728"/>
                  <a:pt x="152" y="1640"/>
                </a:cubicBezTo>
                <a:cubicBezTo>
                  <a:pt x="112" y="1552"/>
                  <a:pt x="16" y="1464"/>
                  <a:pt x="8" y="1352"/>
                </a:cubicBezTo>
                <a:cubicBezTo>
                  <a:pt x="0" y="1240"/>
                  <a:pt x="56" y="1072"/>
                  <a:pt x="104" y="968"/>
                </a:cubicBezTo>
                <a:cubicBezTo>
                  <a:pt x="152" y="864"/>
                  <a:pt x="256" y="808"/>
                  <a:pt x="296" y="728"/>
                </a:cubicBezTo>
                <a:cubicBezTo>
                  <a:pt x="336" y="648"/>
                  <a:pt x="320" y="552"/>
                  <a:pt x="344" y="488"/>
                </a:cubicBezTo>
                <a:cubicBezTo>
                  <a:pt x="368" y="424"/>
                  <a:pt x="392" y="368"/>
                  <a:pt x="440" y="296"/>
                </a:cubicBezTo>
                <a:close/>
              </a:path>
            </a:pathLst>
          </a:custGeom>
          <a:blipFill dpi="0" rotWithShape="0">
            <a:blip r:embed="rId2"/>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7" name="未知" descr="5%"/>
          <p:cNvSpPr>
            <a:spLocks/>
          </p:cNvSpPr>
          <p:nvPr/>
        </p:nvSpPr>
        <p:spPr bwMode="auto">
          <a:xfrm>
            <a:off x="3841750" y="2844800"/>
            <a:ext cx="3787775" cy="2533650"/>
          </a:xfrm>
          <a:custGeom>
            <a:avLst/>
            <a:gdLst>
              <a:gd name="T0" fmla="*/ 440 w 2664"/>
              <a:gd name="T1" fmla="*/ 296 h 2400"/>
              <a:gd name="T2" fmla="*/ 632 w 2664"/>
              <a:gd name="T3" fmla="*/ 56 h 2400"/>
              <a:gd name="T4" fmla="*/ 968 w 2664"/>
              <a:gd name="T5" fmla="*/ 8 h 2400"/>
              <a:gd name="T6" fmla="*/ 1160 w 2664"/>
              <a:gd name="T7" fmla="*/ 8 h 2400"/>
              <a:gd name="T8" fmla="*/ 1640 w 2664"/>
              <a:gd name="T9" fmla="*/ 56 h 2400"/>
              <a:gd name="T10" fmla="*/ 1880 w 2664"/>
              <a:gd name="T11" fmla="*/ 248 h 2400"/>
              <a:gd name="T12" fmla="*/ 2168 w 2664"/>
              <a:gd name="T13" fmla="*/ 296 h 2400"/>
              <a:gd name="T14" fmla="*/ 2408 w 2664"/>
              <a:gd name="T15" fmla="*/ 584 h 2400"/>
              <a:gd name="T16" fmla="*/ 2456 w 2664"/>
              <a:gd name="T17" fmla="*/ 776 h 2400"/>
              <a:gd name="T18" fmla="*/ 2552 w 2664"/>
              <a:gd name="T19" fmla="*/ 872 h 2400"/>
              <a:gd name="T20" fmla="*/ 2648 w 2664"/>
              <a:gd name="T21" fmla="*/ 1160 h 2400"/>
              <a:gd name="T22" fmla="*/ 2456 w 2664"/>
              <a:gd name="T23" fmla="*/ 1688 h 2400"/>
              <a:gd name="T24" fmla="*/ 2264 w 2664"/>
              <a:gd name="T25" fmla="*/ 1880 h 2400"/>
              <a:gd name="T26" fmla="*/ 2120 w 2664"/>
              <a:gd name="T27" fmla="*/ 2168 h 2400"/>
              <a:gd name="T28" fmla="*/ 1880 w 2664"/>
              <a:gd name="T29" fmla="*/ 2360 h 2400"/>
              <a:gd name="T30" fmla="*/ 1688 w 2664"/>
              <a:gd name="T31" fmla="*/ 2360 h 2400"/>
              <a:gd name="T32" fmla="*/ 1352 w 2664"/>
              <a:gd name="T33" fmla="*/ 2312 h 2400"/>
              <a:gd name="T34" fmla="*/ 968 w 2664"/>
              <a:gd name="T35" fmla="*/ 2312 h 2400"/>
              <a:gd name="T36" fmla="*/ 536 w 2664"/>
              <a:gd name="T37" fmla="*/ 2360 h 2400"/>
              <a:gd name="T38" fmla="*/ 248 w 2664"/>
              <a:gd name="T39" fmla="*/ 2072 h 2400"/>
              <a:gd name="T40" fmla="*/ 248 w 2664"/>
              <a:gd name="T41" fmla="*/ 1880 h 2400"/>
              <a:gd name="T42" fmla="*/ 152 w 2664"/>
              <a:gd name="T43" fmla="*/ 1640 h 2400"/>
              <a:gd name="T44" fmla="*/ 8 w 2664"/>
              <a:gd name="T45" fmla="*/ 1352 h 2400"/>
              <a:gd name="T46" fmla="*/ 104 w 2664"/>
              <a:gd name="T47" fmla="*/ 968 h 2400"/>
              <a:gd name="T48" fmla="*/ 296 w 2664"/>
              <a:gd name="T49" fmla="*/ 728 h 2400"/>
              <a:gd name="T50" fmla="*/ 344 w 2664"/>
              <a:gd name="T51" fmla="*/ 488 h 2400"/>
              <a:gd name="T52" fmla="*/ 440 w 2664"/>
              <a:gd name="T53" fmla="*/ 296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64" h="2400">
                <a:moveTo>
                  <a:pt x="440" y="296"/>
                </a:moveTo>
                <a:cubicBezTo>
                  <a:pt x="488" y="224"/>
                  <a:pt x="544" y="104"/>
                  <a:pt x="632" y="56"/>
                </a:cubicBezTo>
                <a:cubicBezTo>
                  <a:pt x="720" y="8"/>
                  <a:pt x="880" y="16"/>
                  <a:pt x="968" y="8"/>
                </a:cubicBezTo>
                <a:cubicBezTo>
                  <a:pt x="1056" y="0"/>
                  <a:pt x="1048" y="0"/>
                  <a:pt x="1160" y="8"/>
                </a:cubicBezTo>
                <a:cubicBezTo>
                  <a:pt x="1272" y="16"/>
                  <a:pt x="1520" y="16"/>
                  <a:pt x="1640" y="56"/>
                </a:cubicBezTo>
                <a:cubicBezTo>
                  <a:pt x="1760" y="96"/>
                  <a:pt x="1792" y="208"/>
                  <a:pt x="1880" y="248"/>
                </a:cubicBezTo>
                <a:cubicBezTo>
                  <a:pt x="1968" y="288"/>
                  <a:pt x="2080" y="240"/>
                  <a:pt x="2168" y="296"/>
                </a:cubicBezTo>
                <a:cubicBezTo>
                  <a:pt x="2256" y="352"/>
                  <a:pt x="2360" y="504"/>
                  <a:pt x="2408" y="584"/>
                </a:cubicBezTo>
                <a:cubicBezTo>
                  <a:pt x="2456" y="664"/>
                  <a:pt x="2432" y="728"/>
                  <a:pt x="2456" y="776"/>
                </a:cubicBezTo>
                <a:cubicBezTo>
                  <a:pt x="2480" y="824"/>
                  <a:pt x="2520" y="808"/>
                  <a:pt x="2552" y="872"/>
                </a:cubicBezTo>
                <a:cubicBezTo>
                  <a:pt x="2584" y="936"/>
                  <a:pt x="2664" y="1024"/>
                  <a:pt x="2648" y="1160"/>
                </a:cubicBezTo>
                <a:cubicBezTo>
                  <a:pt x="2632" y="1296"/>
                  <a:pt x="2520" y="1568"/>
                  <a:pt x="2456" y="1688"/>
                </a:cubicBezTo>
                <a:cubicBezTo>
                  <a:pt x="2392" y="1808"/>
                  <a:pt x="2320" y="1800"/>
                  <a:pt x="2264" y="1880"/>
                </a:cubicBezTo>
                <a:cubicBezTo>
                  <a:pt x="2208" y="1960"/>
                  <a:pt x="2184" y="2088"/>
                  <a:pt x="2120" y="2168"/>
                </a:cubicBezTo>
                <a:cubicBezTo>
                  <a:pt x="2056" y="2248"/>
                  <a:pt x="1952" y="2328"/>
                  <a:pt x="1880" y="2360"/>
                </a:cubicBezTo>
                <a:cubicBezTo>
                  <a:pt x="1808" y="2392"/>
                  <a:pt x="1776" y="2368"/>
                  <a:pt x="1688" y="2360"/>
                </a:cubicBezTo>
                <a:cubicBezTo>
                  <a:pt x="1600" y="2352"/>
                  <a:pt x="1472" y="2320"/>
                  <a:pt x="1352" y="2312"/>
                </a:cubicBezTo>
                <a:cubicBezTo>
                  <a:pt x="1232" y="2304"/>
                  <a:pt x="1104" y="2304"/>
                  <a:pt x="968" y="2312"/>
                </a:cubicBezTo>
                <a:cubicBezTo>
                  <a:pt x="832" y="2320"/>
                  <a:pt x="656" y="2400"/>
                  <a:pt x="536" y="2360"/>
                </a:cubicBezTo>
                <a:cubicBezTo>
                  <a:pt x="416" y="2320"/>
                  <a:pt x="296" y="2152"/>
                  <a:pt x="248" y="2072"/>
                </a:cubicBezTo>
                <a:cubicBezTo>
                  <a:pt x="200" y="1992"/>
                  <a:pt x="264" y="1952"/>
                  <a:pt x="248" y="1880"/>
                </a:cubicBezTo>
                <a:cubicBezTo>
                  <a:pt x="232" y="1808"/>
                  <a:pt x="192" y="1728"/>
                  <a:pt x="152" y="1640"/>
                </a:cubicBezTo>
                <a:cubicBezTo>
                  <a:pt x="112" y="1552"/>
                  <a:pt x="16" y="1464"/>
                  <a:pt x="8" y="1352"/>
                </a:cubicBezTo>
                <a:cubicBezTo>
                  <a:pt x="0" y="1240"/>
                  <a:pt x="56" y="1072"/>
                  <a:pt x="104" y="968"/>
                </a:cubicBezTo>
                <a:cubicBezTo>
                  <a:pt x="152" y="864"/>
                  <a:pt x="256" y="808"/>
                  <a:pt x="296" y="728"/>
                </a:cubicBezTo>
                <a:cubicBezTo>
                  <a:pt x="336" y="648"/>
                  <a:pt x="320" y="552"/>
                  <a:pt x="344" y="488"/>
                </a:cubicBezTo>
                <a:cubicBezTo>
                  <a:pt x="368" y="424"/>
                  <a:pt x="392" y="368"/>
                  <a:pt x="440" y="296"/>
                </a:cubicBez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8" name="未知"/>
          <p:cNvSpPr>
            <a:spLocks/>
          </p:cNvSpPr>
          <p:nvPr/>
        </p:nvSpPr>
        <p:spPr bwMode="auto">
          <a:xfrm>
            <a:off x="3924300" y="2917825"/>
            <a:ext cx="3541713" cy="2346325"/>
          </a:xfrm>
          <a:custGeom>
            <a:avLst/>
            <a:gdLst>
              <a:gd name="T0" fmla="*/ 440 w 2664"/>
              <a:gd name="T1" fmla="*/ 296 h 2400"/>
              <a:gd name="T2" fmla="*/ 632 w 2664"/>
              <a:gd name="T3" fmla="*/ 56 h 2400"/>
              <a:gd name="T4" fmla="*/ 968 w 2664"/>
              <a:gd name="T5" fmla="*/ 8 h 2400"/>
              <a:gd name="T6" fmla="*/ 1160 w 2664"/>
              <a:gd name="T7" fmla="*/ 8 h 2400"/>
              <a:gd name="T8" fmla="*/ 1640 w 2664"/>
              <a:gd name="T9" fmla="*/ 56 h 2400"/>
              <a:gd name="T10" fmla="*/ 1880 w 2664"/>
              <a:gd name="T11" fmla="*/ 248 h 2400"/>
              <a:gd name="T12" fmla="*/ 2168 w 2664"/>
              <a:gd name="T13" fmla="*/ 296 h 2400"/>
              <a:gd name="T14" fmla="*/ 2408 w 2664"/>
              <a:gd name="T15" fmla="*/ 584 h 2400"/>
              <a:gd name="T16" fmla="*/ 2456 w 2664"/>
              <a:gd name="T17" fmla="*/ 776 h 2400"/>
              <a:gd name="T18" fmla="*/ 2552 w 2664"/>
              <a:gd name="T19" fmla="*/ 872 h 2400"/>
              <a:gd name="T20" fmla="*/ 2648 w 2664"/>
              <a:gd name="T21" fmla="*/ 1160 h 2400"/>
              <a:gd name="T22" fmla="*/ 2456 w 2664"/>
              <a:gd name="T23" fmla="*/ 1688 h 2400"/>
              <a:gd name="T24" fmla="*/ 2264 w 2664"/>
              <a:gd name="T25" fmla="*/ 1880 h 2400"/>
              <a:gd name="T26" fmla="*/ 2120 w 2664"/>
              <a:gd name="T27" fmla="*/ 2168 h 2400"/>
              <a:gd name="T28" fmla="*/ 1880 w 2664"/>
              <a:gd name="T29" fmla="*/ 2360 h 2400"/>
              <a:gd name="T30" fmla="*/ 1688 w 2664"/>
              <a:gd name="T31" fmla="*/ 2360 h 2400"/>
              <a:gd name="T32" fmla="*/ 1352 w 2664"/>
              <a:gd name="T33" fmla="*/ 2312 h 2400"/>
              <a:gd name="T34" fmla="*/ 968 w 2664"/>
              <a:gd name="T35" fmla="*/ 2312 h 2400"/>
              <a:gd name="T36" fmla="*/ 536 w 2664"/>
              <a:gd name="T37" fmla="*/ 2360 h 2400"/>
              <a:gd name="T38" fmla="*/ 248 w 2664"/>
              <a:gd name="T39" fmla="*/ 2072 h 2400"/>
              <a:gd name="T40" fmla="*/ 248 w 2664"/>
              <a:gd name="T41" fmla="*/ 1880 h 2400"/>
              <a:gd name="T42" fmla="*/ 152 w 2664"/>
              <a:gd name="T43" fmla="*/ 1640 h 2400"/>
              <a:gd name="T44" fmla="*/ 8 w 2664"/>
              <a:gd name="T45" fmla="*/ 1352 h 2400"/>
              <a:gd name="T46" fmla="*/ 104 w 2664"/>
              <a:gd name="T47" fmla="*/ 968 h 2400"/>
              <a:gd name="T48" fmla="*/ 296 w 2664"/>
              <a:gd name="T49" fmla="*/ 728 h 2400"/>
              <a:gd name="T50" fmla="*/ 344 w 2664"/>
              <a:gd name="T51" fmla="*/ 488 h 2400"/>
              <a:gd name="T52" fmla="*/ 440 w 2664"/>
              <a:gd name="T53" fmla="*/ 296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64" h="2400">
                <a:moveTo>
                  <a:pt x="440" y="296"/>
                </a:moveTo>
                <a:cubicBezTo>
                  <a:pt x="488" y="224"/>
                  <a:pt x="544" y="104"/>
                  <a:pt x="632" y="56"/>
                </a:cubicBezTo>
                <a:cubicBezTo>
                  <a:pt x="720" y="8"/>
                  <a:pt x="880" y="16"/>
                  <a:pt x="968" y="8"/>
                </a:cubicBezTo>
                <a:cubicBezTo>
                  <a:pt x="1056" y="0"/>
                  <a:pt x="1048" y="0"/>
                  <a:pt x="1160" y="8"/>
                </a:cubicBezTo>
                <a:cubicBezTo>
                  <a:pt x="1272" y="16"/>
                  <a:pt x="1520" y="16"/>
                  <a:pt x="1640" y="56"/>
                </a:cubicBezTo>
                <a:cubicBezTo>
                  <a:pt x="1760" y="96"/>
                  <a:pt x="1792" y="208"/>
                  <a:pt x="1880" y="248"/>
                </a:cubicBezTo>
                <a:cubicBezTo>
                  <a:pt x="1968" y="288"/>
                  <a:pt x="2080" y="240"/>
                  <a:pt x="2168" y="296"/>
                </a:cubicBezTo>
                <a:cubicBezTo>
                  <a:pt x="2256" y="352"/>
                  <a:pt x="2360" y="504"/>
                  <a:pt x="2408" y="584"/>
                </a:cubicBezTo>
                <a:cubicBezTo>
                  <a:pt x="2456" y="664"/>
                  <a:pt x="2432" y="728"/>
                  <a:pt x="2456" y="776"/>
                </a:cubicBezTo>
                <a:cubicBezTo>
                  <a:pt x="2480" y="824"/>
                  <a:pt x="2520" y="808"/>
                  <a:pt x="2552" y="872"/>
                </a:cubicBezTo>
                <a:cubicBezTo>
                  <a:pt x="2584" y="936"/>
                  <a:pt x="2664" y="1024"/>
                  <a:pt x="2648" y="1160"/>
                </a:cubicBezTo>
                <a:cubicBezTo>
                  <a:pt x="2632" y="1296"/>
                  <a:pt x="2520" y="1568"/>
                  <a:pt x="2456" y="1688"/>
                </a:cubicBezTo>
                <a:cubicBezTo>
                  <a:pt x="2392" y="1808"/>
                  <a:pt x="2320" y="1800"/>
                  <a:pt x="2264" y="1880"/>
                </a:cubicBezTo>
                <a:cubicBezTo>
                  <a:pt x="2208" y="1960"/>
                  <a:pt x="2184" y="2088"/>
                  <a:pt x="2120" y="2168"/>
                </a:cubicBezTo>
                <a:cubicBezTo>
                  <a:pt x="2056" y="2248"/>
                  <a:pt x="1952" y="2328"/>
                  <a:pt x="1880" y="2360"/>
                </a:cubicBezTo>
                <a:cubicBezTo>
                  <a:pt x="1808" y="2392"/>
                  <a:pt x="1776" y="2368"/>
                  <a:pt x="1688" y="2360"/>
                </a:cubicBezTo>
                <a:cubicBezTo>
                  <a:pt x="1600" y="2352"/>
                  <a:pt x="1472" y="2320"/>
                  <a:pt x="1352" y="2312"/>
                </a:cubicBezTo>
                <a:cubicBezTo>
                  <a:pt x="1232" y="2304"/>
                  <a:pt x="1104" y="2304"/>
                  <a:pt x="968" y="2312"/>
                </a:cubicBezTo>
                <a:cubicBezTo>
                  <a:pt x="832" y="2320"/>
                  <a:pt x="656" y="2400"/>
                  <a:pt x="536" y="2360"/>
                </a:cubicBezTo>
                <a:cubicBezTo>
                  <a:pt x="416" y="2320"/>
                  <a:pt x="296" y="2152"/>
                  <a:pt x="248" y="2072"/>
                </a:cubicBezTo>
                <a:cubicBezTo>
                  <a:pt x="200" y="1992"/>
                  <a:pt x="264" y="1952"/>
                  <a:pt x="248" y="1880"/>
                </a:cubicBezTo>
                <a:cubicBezTo>
                  <a:pt x="232" y="1808"/>
                  <a:pt x="192" y="1728"/>
                  <a:pt x="152" y="1640"/>
                </a:cubicBezTo>
                <a:cubicBezTo>
                  <a:pt x="112" y="1552"/>
                  <a:pt x="16" y="1464"/>
                  <a:pt x="8" y="1352"/>
                </a:cubicBezTo>
                <a:cubicBezTo>
                  <a:pt x="0" y="1240"/>
                  <a:pt x="56" y="1072"/>
                  <a:pt x="104" y="968"/>
                </a:cubicBezTo>
                <a:cubicBezTo>
                  <a:pt x="152" y="864"/>
                  <a:pt x="256" y="808"/>
                  <a:pt x="296" y="728"/>
                </a:cubicBezTo>
                <a:cubicBezTo>
                  <a:pt x="336" y="648"/>
                  <a:pt x="320" y="552"/>
                  <a:pt x="344" y="488"/>
                </a:cubicBezTo>
                <a:cubicBezTo>
                  <a:pt x="368" y="424"/>
                  <a:pt x="392" y="368"/>
                  <a:pt x="440" y="296"/>
                </a:cubicBezTo>
                <a:close/>
              </a:path>
            </a:pathLst>
          </a:custGeom>
          <a:gradFill rotWithShape="0">
            <a:gsLst>
              <a:gs pos="0">
                <a:schemeClr val="bg1"/>
              </a:gs>
              <a:gs pos="100000">
                <a:srgbClr val="DDDDDD"/>
              </a:gs>
            </a:gsLst>
            <a:path path="rect">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19" name="Rectangle 15"/>
          <p:cNvSpPr>
            <a:spLocks noChangeArrowheads="1"/>
          </p:cNvSpPr>
          <p:nvPr/>
        </p:nvSpPr>
        <p:spPr bwMode="auto">
          <a:xfrm rot="3569722">
            <a:off x="7421563" y="3395663"/>
            <a:ext cx="247650" cy="165100"/>
          </a:xfrm>
          <a:prstGeom prst="rect">
            <a:avLst/>
          </a:prstGeom>
          <a:gradFill rotWithShape="0">
            <a:gsLst>
              <a:gs pos="0">
                <a:schemeClr val="bg2"/>
              </a:gs>
              <a:gs pos="50000">
                <a:schemeClr val="folHlink"/>
              </a:gs>
              <a:gs pos="100000">
                <a:schemeClr val="bg2"/>
              </a:gs>
            </a:gsLst>
            <a:lin ang="27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20" name="Text Box 16"/>
          <p:cNvSpPr txBox="1">
            <a:spLocks noChangeArrowheads="1"/>
          </p:cNvSpPr>
          <p:nvPr/>
        </p:nvSpPr>
        <p:spPr bwMode="auto">
          <a:xfrm>
            <a:off x="7515225" y="5459413"/>
            <a:ext cx="1190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99"/>
                </a:solidFill>
                <a:latin typeface="+mn-ea"/>
              </a:rPr>
              <a:t>抗原</a:t>
            </a:r>
          </a:p>
        </p:txBody>
      </p:sp>
      <p:sp>
        <p:nvSpPr>
          <p:cNvPr id="21" name="Line 17"/>
          <p:cNvSpPr>
            <a:spLocks noChangeShapeType="1"/>
          </p:cNvSpPr>
          <p:nvPr/>
        </p:nvSpPr>
        <p:spPr bwMode="auto">
          <a:xfrm flipV="1">
            <a:off x="2971800" y="4017963"/>
            <a:ext cx="441325" cy="77787"/>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22" name="Line 18"/>
          <p:cNvSpPr>
            <a:spLocks noChangeShapeType="1"/>
          </p:cNvSpPr>
          <p:nvPr/>
        </p:nvSpPr>
        <p:spPr bwMode="auto">
          <a:xfrm rot="1106097" flipH="1" flipV="1">
            <a:off x="7970838" y="4475163"/>
            <a:ext cx="396875" cy="1524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23" name="Text Box 19"/>
          <p:cNvSpPr txBox="1">
            <a:spLocks noChangeArrowheads="1"/>
          </p:cNvSpPr>
          <p:nvPr/>
        </p:nvSpPr>
        <p:spPr bwMode="auto">
          <a:xfrm>
            <a:off x="7902575" y="3829050"/>
            <a:ext cx="908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lang="en-US" altLang="zh-CN">
                <a:latin typeface="+mn-ea"/>
              </a:rPr>
              <a:t>    CD23</a:t>
            </a:r>
          </a:p>
        </p:txBody>
      </p:sp>
      <p:sp>
        <p:nvSpPr>
          <p:cNvPr id="24" name="Text Box 20"/>
          <p:cNvSpPr txBox="1">
            <a:spLocks noChangeArrowheads="1"/>
          </p:cNvSpPr>
          <p:nvPr/>
        </p:nvSpPr>
        <p:spPr bwMode="auto">
          <a:xfrm>
            <a:off x="5392738" y="1733550"/>
            <a:ext cx="779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mn-ea"/>
              </a:rPr>
              <a:t>CD28</a:t>
            </a:r>
          </a:p>
        </p:txBody>
      </p:sp>
      <p:sp>
        <p:nvSpPr>
          <p:cNvPr id="25" name="Text Box 21"/>
          <p:cNvSpPr txBox="1">
            <a:spLocks noChangeArrowheads="1"/>
          </p:cNvSpPr>
          <p:nvPr/>
        </p:nvSpPr>
        <p:spPr bwMode="auto">
          <a:xfrm>
            <a:off x="4706938" y="2205038"/>
            <a:ext cx="1296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latin typeface="+mn-ea"/>
              </a:rPr>
              <a:t>  B7-2</a:t>
            </a:r>
          </a:p>
        </p:txBody>
      </p:sp>
      <p:sp>
        <p:nvSpPr>
          <p:cNvPr id="26" name="Line 22"/>
          <p:cNvSpPr>
            <a:spLocks noChangeShapeType="1"/>
          </p:cNvSpPr>
          <p:nvPr/>
        </p:nvSpPr>
        <p:spPr bwMode="auto">
          <a:xfrm flipH="1">
            <a:off x="5789613" y="2189163"/>
            <a:ext cx="0" cy="3048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27" name="Text Box 23"/>
          <p:cNvSpPr txBox="1">
            <a:spLocks noChangeArrowheads="1"/>
          </p:cNvSpPr>
          <p:nvPr/>
        </p:nvSpPr>
        <p:spPr bwMode="auto">
          <a:xfrm>
            <a:off x="3554413" y="3587750"/>
            <a:ext cx="1390650" cy="466281"/>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a:solidFill>
                  <a:srgbClr val="FF3300"/>
                </a:solidFill>
                <a:latin typeface="+mn-ea"/>
              </a:rPr>
              <a:t> CD40</a:t>
            </a:r>
          </a:p>
        </p:txBody>
      </p:sp>
      <p:sp>
        <p:nvSpPr>
          <p:cNvPr id="28" name="Rectangle 24"/>
          <p:cNvSpPr>
            <a:spLocks noChangeArrowheads="1"/>
          </p:cNvSpPr>
          <p:nvPr/>
        </p:nvSpPr>
        <p:spPr bwMode="auto">
          <a:xfrm rot="6654510">
            <a:off x="7699375" y="4230688"/>
            <a:ext cx="250825" cy="193675"/>
          </a:xfrm>
          <a:prstGeom prst="rect">
            <a:avLst/>
          </a:prstGeom>
          <a:gradFill rotWithShape="0">
            <a:gsLst>
              <a:gs pos="0">
                <a:schemeClr val="bg2"/>
              </a:gs>
              <a:gs pos="50000">
                <a:schemeClr val="folHlink"/>
              </a:gs>
              <a:gs pos="100000">
                <a:schemeClr val="bg2"/>
              </a:gs>
            </a:gsLst>
            <a:lin ang="189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29" name="Line 25"/>
          <p:cNvSpPr>
            <a:spLocks noChangeShapeType="1"/>
          </p:cNvSpPr>
          <p:nvPr/>
        </p:nvSpPr>
        <p:spPr bwMode="auto">
          <a:xfrm flipV="1">
            <a:off x="3581400" y="3179763"/>
            <a:ext cx="381000" cy="230187"/>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30" name="Text Box 26"/>
          <p:cNvSpPr txBox="1">
            <a:spLocks noChangeArrowheads="1"/>
          </p:cNvSpPr>
          <p:nvPr/>
        </p:nvSpPr>
        <p:spPr bwMode="auto">
          <a:xfrm>
            <a:off x="3913188" y="1900238"/>
            <a:ext cx="887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mn-ea"/>
              </a:rPr>
              <a:t>  IL-5</a:t>
            </a:r>
          </a:p>
        </p:txBody>
      </p:sp>
      <p:sp>
        <p:nvSpPr>
          <p:cNvPr id="31" name="Line 27"/>
          <p:cNvSpPr>
            <a:spLocks noChangeShapeType="1"/>
          </p:cNvSpPr>
          <p:nvPr/>
        </p:nvSpPr>
        <p:spPr bwMode="auto">
          <a:xfrm>
            <a:off x="4449763" y="2266950"/>
            <a:ext cx="198437" cy="3048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32" name="Line 28"/>
          <p:cNvSpPr>
            <a:spLocks noChangeShapeType="1"/>
          </p:cNvSpPr>
          <p:nvPr/>
        </p:nvSpPr>
        <p:spPr bwMode="auto">
          <a:xfrm flipV="1">
            <a:off x="3200400" y="5008563"/>
            <a:ext cx="457200" cy="306387"/>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33" name="Text Box 29"/>
          <p:cNvSpPr txBox="1">
            <a:spLocks noChangeArrowheads="1"/>
          </p:cNvSpPr>
          <p:nvPr/>
        </p:nvSpPr>
        <p:spPr bwMode="auto">
          <a:xfrm>
            <a:off x="6781800" y="2646363"/>
            <a:ext cx="1385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mn-ea"/>
              </a:rPr>
              <a:t> FcmR</a:t>
            </a:r>
          </a:p>
        </p:txBody>
      </p:sp>
      <p:sp>
        <p:nvSpPr>
          <p:cNvPr id="34" name="Line 30"/>
          <p:cNvSpPr>
            <a:spLocks noChangeShapeType="1"/>
          </p:cNvSpPr>
          <p:nvPr/>
        </p:nvSpPr>
        <p:spPr bwMode="auto">
          <a:xfrm rot="1106097" flipH="1" flipV="1">
            <a:off x="7515225" y="5387975"/>
            <a:ext cx="228600" cy="142875"/>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35" name="Oval 31" descr="小纸屑"/>
          <p:cNvSpPr>
            <a:spLocks noChangeArrowheads="1"/>
          </p:cNvSpPr>
          <p:nvPr/>
        </p:nvSpPr>
        <p:spPr bwMode="auto">
          <a:xfrm>
            <a:off x="4419600" y="3298825"/>
            <a:ext cx="2576513" cy="1828800"/>
          </a:xfrm>
          <a:prstGeom prst="ellipse">
            <a:avLst/>
          </a:prstGeom>
          <a:blipFill dpi="0" rotWithShape="0">
            <a:blip r:embed="rId4"/>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36" name="Oval 32"/>
          <p:cNvSpPr>
            <a:spLocks noChangeArrowheads="1"/>
          </p:cNvSpPr>
          <p:nvPr/>
        </p:nvSpPr>
        <p:spPr bwMode="auto">
          <a:xfrm>
            <a:off x="4602163" y="3408363"/>
            <a:ext cx="2179637" cy="1524000"/>
          </a:xfrm>
          <a:prstGeom prst="ellipse">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grpSp>
        <p:nvGrpSpPr>
          <p:cNvPr id="37" name="Group 33"/>
          <p:cNvGrpSpPr>
            <a:grpSpLocks/>
          </p:cNvGrpSpPr>
          <p:nvPr/>
        </p:nvGrpSpPr>
        <p:grpSpPr bwMode="auto">
          <a:xfrm rot="-2758516" flipH="1" flipV="1">
            <a:off x="7123113" y="4789488"/>
            <a:ext cx="307975" cy="593725"/>
            <a:chOff x="0" y="0"/>
            <a:chExt cx="576" cy="816"/>
          </a:xfrm>
        </p:grpSpPr>
        <p:sp>
          <p:nvSpPr>
            <p:cNvPr id="38" name="Line 34"/>
            <p:cNvSpPr>
              <a:spLocks noChangeShapeType="1"/>
            </p:cNvSpPr>
            <p:nvPr/>
          </p:nvSpPr>
          <p:spPr bwMode="auto">
            <a:xfrm>
              <a:off x="240" y="384"/>
              <a:ext cx="96" cy="0"/>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39" name="Line 35"/>
            <p:cNvSpPr>
              <a:spLocks noChangeShapeType="1"/>
            </p:cNvSpPr>
            <p:nvPr/>
          </p:nvSpPr>
          <p:spPr bwMode="auto">
            <a:xfrm>
              <a:off x="336" y="336"/>
              <a:ext cx="0" cy="480"/>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0" name="Line 36"/>
            <p:cNvSpPr>
              <a:spLocks noChangeShapeType="1"/>
            </p:cNvSpPr>
            <p:nvPr/>
          </p:nvSpPr>
          <p:spPr bwMode="auto">
            <a:xfrm flipV="1">
              <a:off x="336" y="0"/>
              <a:ext cx="144" cy="336"/>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1" name="Line 37"/>
            <p:cNvSpPr>
              <a:spLocks noChangeShapeType="1"/>
            </p:cNvSpPr>
            <p:nvPr/>
          </p:nvSpPr>
          <p:spPr bwMode="auto">
            <a:xfrm flipV="1">
              <a:off x="432" y="48"/>
              <a:ext cx="144" cy="336"/>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2" name="Line 38"/>
            <p:cNvSpPr>
              <a:spLocks noChangeShapeType="1"/>
            </p:cNvSpPr>
            <p:nvPr/>
          </p:nvSpPr>
          <p:spPr bwMode="auto">
            <a:xfrm>
              <a:off x="336" y="336"/>
              <a:ext cx="96" cy="48"/>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3" name="Line 39"/>
            <p:cNvSpPr>
              <a:spLocks noChangeShapeType="1"/>
            </p:cNvSpPr>
            <p:nvPr/>
          </p:nvSpPr>
          <p:spPr bwMode="auto">
            <a:xfrm flipH="1">
              <a:off x="240" y="336"/>
              <a:ext cx="0" cy="480"/>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4" name="Line 40"/>
            <p:cNvSpPr>
              <a:spLocks noChangeShapeType="1"/>
            </p:cNvSpPr>
            <p:nvPr/>
          </p:nvSpPr>
          <p:spPr bwMode="auto">
            <a:xfrm flipH="1" flipV="1">
              <a:off x="96" y="0"/>
              <a:ext cx="144" cy="336"/>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5" name="Line 41"/>
            <p:cNvSpPr>
              <a:spLocks noChangeShapeType="1"/>
            </p:cNvSpPr>
            <p:nvPr/>
          </p:nvSpPr>
          <p:spPr bwMode="auto">
            <a:xfrm flipH="1" flipV="1">
              <a:off x="0" y="48"/>
              <a:ext cx="144" cy="336"/>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sp>
          <p:nvSpPr>
            <p:cNvPr id="46" name="Line 42"/>
            <p:cNvSpPr>
              <a:spLocks noChangeShapeType="1"/>
            </p:cNvSpPr>
            <p:nvPr/>
          </p:nvSpPr>
          <p:spPr bwMode="auto">
            <a:xfrm flipH="1">
              <a:off x="144" y="336"/>
              <a:ext cx="96" cy="48"/>
            </a:xfrm>
            <a:prstGeom prst="line">
              <a:avLst/>
            </a:prstGeom>
            <a:noFill/>
            <a:ln w="5715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a:latin typeface="+mn-ea"/>
              </a:endParaRPr>
            </a:p>
          </p:txBody>
        </p:sp>
      </p:grpSp>
      <p:sp>
        <p:nvSpPr>
          <p:cNvPr id="47" name="Text Box 43"/>
          <p:cNvSpPr txBox="1">
            <a:spLocks noChangeArrowheads="1"/>
          </p:cNvSpPr>
          <p:nvPr/>
        </p:nvSpPr>
        <p:spPr bwMode="auto">
          <a:xfrm>
            <a:off x="7572375" y="2951163"/>
            <a:ext cx="1589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mn-ea"/>
              </a:rPr>
              <a:t>      IL-2</a:t>
            </a:r>
          </a:p>
        </p:txBody>
      </p:sp>
      <p:sp>
        <p:nvSpPr>
          <p:cNvPr id="48" name="Line 44"/>
          <p:cNvSpPr>
            <a:spLocks noChangeShapeType="1"/>
          </p:cNvSpPr>
          <p:nvPr/>
        </p:nvSpPr>
        <p:spPr bwMode="auto">
          <a:xfrm flipH="1">
            <a:off x="7680325" y="3255963"/>
            <a:ext cx="396875" cy="1524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49" name="Text Box 45"/>
          <p:cNvSpPr txBox="1">
            <a:spLocks noChangeArrowheads="1"/>
          </p:cNvSpPr>
          <p:nvPr/>
        </p:nvSpPr>
        <p:spPr bwMode="auto">
          <a:xfrm>
            <a:off x="6581775" y="2190750"/>
            <a:ext cx="11906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a:latin typeface="+mn-ea"/>
              </a:rPr>
              <a:t>  IgM</a:t>
            </a:r>
          </a:p>
        </p:txBody>
      </p:sp>
      <p:sp>
        <p:nvSpPr>
          <p:cNvPr id="50" name="Line 46"/>
          <p:cNvSpPr>
            <a:spLocks noChangeShapeType="1"/>
          </p:cNvSpPr>
          <p:nvPr/>
        </p:nvSpPr>
        <p:spPr bwMode="auto">
          <a:xfrm rot="20989470" flipH="1">
            <a:off x="6781800" y="2493963"/>
            <a:ext cx="198438" cy="3048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51" name="Text Box 47"/>
          <p:cNvSpPr txBox="1">
            <a:spLocks noChangeArrowheads="1"/>
          </p:cNvSpPr>
          <p:nvPr/>
        </p:nvSpPr>
        <p:spPr bwMode="auto">
          <a:xfrm>
            <a:off x="7974013" y="4627563"/>
            <a:ext cx="1187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a:latin typeface="+mn-ea"/>
              </a:rPr>
              <a:t>   IgE</a:t>
            </a:r>
          </a:p>
        </p:txBody>
      </p:sp>
      <p:sp>
        <p:nvSpPr>
          <p:cNvPr id="52" name="Text Box 48"/>
          <p:cNvSpPr txBox="1">
            <a:spLocks noChangeArrowheads="1"/>
          </p:cNvSpPr>
          <p:nvPr/>
        </p:nvSpPr>
        <p:spPr bwMode="auto">
          <a:xfrm>
            <a:off x="4184650" y="5988050"/>
            <a:ext cx="1068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mn-ea"/>
              </a:rPr>
              <a:t>      IL-4</a:t>
            </a:r>
          </a:p>
        </p:txBody>
      </p:sp>
      <p:sp>
        <p:nvSpPr>
          <p:cNvPr id="53" name="Line 49"/>
          <p:cNvSpPr>
            <a:spLocks noChangeShapeType="1"/>
          </p:cNvSpPr>
          <p:nvPr/>
        </p:nvSpPr>
        <p:spPr bwMode="auto">
          <a:xfrm flipH="1" flipV="1">
            <a:off x="4800600" y="5694363"/>
            <a:ext cx="0" cy="304800"/>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54" name="Text Box 50"/>
          <p:cNvSpPr txBox="1">
            <a:spLocks noChangeArrowheads="1"/>
          </p:cNvSpPr>
          <p:nvPr/>
        </p:nvSpPr>
        <p:spPr bwMode="auto">
          <a:xfrm>
            <a:off x="1752600" y="4497388"/>
            <a:ext cx="1905000" cy="41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lang="en-US" altLang="zh-CN">
                <a:solidFill>
                  <a:srgbClr val="FF0000"/>
                </a:solidFill>
                <a:latin typeface="+mn-ea"/>
              </a:rPr>
              <a:t>CD32(Fc</a:t>
            </a:r>
            <a:r>
              <a:rPr lang="en-US" altLang="zh-CN">
                <a:solidFill>
                  <a:srgbClr val="FF0000"/>
                </a:solidFill>
                <a:latin typeface="+mn-ea"/>
                <a:sym typeface="Symbol" panose="05050102010706020507" pitchFamily="18" charset="2"/>
              </a:rPr>
              <a:t>R</a:t>
            </a:r>
            <a:r>
              <a:rPr lang="en-US" altLang="zh-CN">
                <a:solidFill>
                  <a:srgbClr val="FF0000"/>
                </a:solidFill>
                <a:latin typeface="+mn-ea"/>
              </a:rPr>
              <a:t>)</a:t>
            </a:r>
          </a:p>
        </p:txBody>
      </p:sp>
      <p:sp>
        <p:nvSpPr>
          <p:cNvPr id="55" name="Text Box 51"/>
          <p:cNvSpPr txBox="1">
            <a:spLocks noChangeArrowheads="1"/>
          </p:cNvSpPr>
          <p:nvPr/>
        </p:nvSpPr>
        <p:spPr bwMode="auto">
          <a:xfrm>
            <a:off x="2393950" y="5232400"/>
            <a:ext cx="1187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a:latin typeface="+mn-ea"/>
              </a:rPr>
              <a:t>   IgG</a:t>
            </a:r>
          </a:p>
        </p:txBody>
      </p:sp>
      <p:sp>
        <p:nvSpPr>
          <p:cNvPr id="56" name="Text Box 52"/>
          <p:cNvSpPr txBox="1">
            <a:spLocks noChangeArrowheads="1"/>
          </p:cNvSpPr>
          <p:nvPr/>
        </p:nvSpPr>
        <p:spPr bwMode="auto">
          <a:xfrm>
            <a:off x="2266950" y="2571750"/>
            <a:ext cx="1924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latin typeface="+mn-ea"/>
              </a:rPr>
              <a:t>  CD21(CR2)</a:t>
            </a:r>
            <a:endParaRPr lang="en-US" altLang="zh-CN">
              <a:latin typeface="+mn-ea"/>
            </a:endParaRPr>
          </a:p>
        </p:txBody>
      </p:sp>
      <p:sp>
        <p:nvSpPr>
          <p:cNvPr id="57" name="Text Box 53"/>
          <p:cNvSpPr txBox="1">
            <a:spLocks noChangeArrowheads="1"/>
          </p:cNvSpPr>
          <p:nvPr/>
        </p:nvSpPr>
        <p:spPr bwMode="auto">
          <a:xfrm>
            <a:off x="1898650" y="3829050"/>
            <a:ext cx="1125538" cy="444500"/>
          </a:xfrm>
          <a:prstGeom prst="rect">
            <a:avLst/>
          </a:prstGeom>
          <a:solidFill>
            <a:srgbClr val="FF6600"/>
          </a:solidFill>
          <a:ln w="9525" cmpd="sng">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a:latin typeface="+mn-ea"/>
              </a:rPr>
              <a:t> CD40-L</a:t>
            </a:r>
          </a:p>
        </p:txBody>
      </p:sp>
      <p:sp>
        <p:nvSpPr>
          <p:cNvPr id="58" name="Text Box 55"/>
          <p:cNvSpPr txBox="1">
            <a:spLocks noChangeArrowheads="1"/>
          </p:cNvSpPr>
          <p:nvPr/>
        </p:nvSpPr>
        <p:spPr bwMode="auto">
          <a:xfrm>
            <a:off x="2651125" y="3141663"/>
            <a:ext cx="11544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a:latin typeface="+mn-ea"/>
              </a:rPr>
              <a:t>C3b,C4b</a:t>
            </a:r>
          </a:p>
          <a:p>
            <a:endParaRPr lang="en-US" altLang="zh-CN">
              <a:latin typeface="+mn-ea"/>
            </a:endParaRPr>
          </a:p>
        </p:txBody>
      </p:sp>
      <p:sp>
        <p:nvSpPr>
          <p:cNvPr id="59" name="Rectangle 56"/>
          <p:cNvSpPr>
            <a:spLocks noChangeArrowheads="1"/>
          </p:cNvSpPr>
          <p:nvPr/>
        </p:nvSpPr>
        <p:spPr bwMode="auto">
          <a:xfrm>
            <a:off x="669924" y="1106488"/>
            <a:ext cx="6375884"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latin typeface="+mn-ea"/>
              </a:rPr>
              <a:t>（一） </a:t>
            </a:r>
            <a:r>
              <a:rPr lang="en-US" altLang="zh-CN" sz="2400" b="1" dirty="0">
                <a:latin typeface="+mn-ea"/>
              </a:rPr>
              <a:t>B</a:t>
            </a:r>
            <a:r>
              <a:rPr lang="zh-CN" altLang="en-US" sz="2400" b="1" dirty="0">
                <a:latin typeface="+mn-ea"/>
              </a:rPr>
              <a:t>细胞的识别、摄取、加工抗</a:t>
            </a:r>
            <a:r>
              <a:rPr lang="zh-CN" altLang="en-US" sz="2400" b="1" dirty="0" smtClean="0">
                <a:latin typeface="+mn-ea"/>
              </a:rPr>
              <a:t>原</a:t>
            </a:r>
            <a:endParaRPr lang="en-US" sz="2400" b="1" dirty="0">
              <a:latin typeface="+mn-ea"/>
            </a:endParaRPr>
          </a:p>
        </p:txBody>
      </p:sp>
      <p:sp>
        <p:nvSpPr>
          <p:cNvPr id="60" name="Text Box 57"/>
          <p:cNvSpPr txBox="1">
            <a:spLocks noChangeArrowheads="1"/>
          </p:cNvSpPr>
          <p:nvPr/>
        </p:nvSpPr>
        <p:spPr bwMode="auto">
          <a:xfrm>
            <a:off x="6723063" y="5532438"/>
            <a:ext cx="720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a:latin typeface="+mn-ea"/>
              </a:rPr>
              <a:t>BCR</a:t>
            </a:r>
          </a:p>
        </p:txBody>
      </p:sp>
      <p:sp>
        <p:nvSpPr>
          <p:cNvPr id="61" name="Line 58"/>
          <p:cNvSpPr>
            <a:spLocks noChangeShapeType="1"/>
          </p:cNvSpPr>
          <p:nvPr/>
        </p:nvSpPr>
        <p:spPr bwMode="auto">
          <a:xfrm flipH="1" flipV="1">
            <a:off x="7154863" y="5099050"/>
            <a:ext cx="0" cy="449263"/>
          </a:xfrm>
          <a:prstGeom prst="line">
            <a:avLst/>
          </a:prstGeom>
          <a:noFill/>
          <a:ln w="9525" cmpd="sng">
            <a:solidFill>
              <a:srgbClr val="000099"/>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62" name="Oval 59"/>
          <p:cNvSpPr>
            <a:spLocks noChangeArrowheads="1"/>
          </p:cNvSpPr>
          <p:nvPr/>
        </p:nvSpPr>
        <p:spPr bwMode="auto">
          <a:xfrm rot="1669112">
            <a:off x="2208213" y="3708400"/>
            <a:ext cx="1987550" cy="658813"/>
          </a:xfrm>
          <a:prstGeom prst="ellipse">
            <a:avLst/>
          </a:prstGeom>
          <a:noFill/>
          <a:ln w="28575" cmpd="sng">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63" name="AutoShape 60"/>
          <p:cNvSpPr>
            <a:spLocks/>
          </p:cNvSpPr>
          <p:nvPr/>
        </p:nvSpPr>
        <p:spPr bwMode="auto">
          <a:xfrm>
            <a:off x="8307388" y="5459413"/>
            <a:ext cx="215900" cy="1296987"/>
          </a:xfrm>
          <a:prstGeom prst="leftBrace">
            <a:avLst>
              <a:gd name="adj1" fmla="val 50061"/>
              <a:gd name="adj2" fmla="val 50000"/>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FF"/>
              </a:solidFill>
              <a:latin typeface="+mn-ea"/>
            </a:endParaRPr>
          </a:p>
        </p:txBody>
      </p:sp>
      <p:sp>
        <p:nvSpPr>
          <p:cNvPr id="64" name="Text Box 61"/>
          <p:cNvSpPr txBox="1">
            <a:spLocks noChangeArrowheads="1"/>
          </p:cNvSpPr>
          <p:nvPr/>
        </p:nvSpPr>
        <p:spPr bwMode="auto">
          <a:xfrm>
            <a:off x="8523288" y="6251575"/>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FF"/>
                </a:solidFill>
                <a:latin typeface="+mn-ea"/>
              </a:rPr>
              <a:t>将抗原提呈给</a:t>
            </a:r>
            <a:r>
              <a:rPr lang="en-US" altLang="zh-CN">
                <a:solidFill>
                  <a:srgbClr val="FF00FF"/>
                </a:solidFill>
                <a:latin typeface="+mn-ea"/>
              </a:rPr>
              <a:t>Th</a:t>
            </a:r>
            <a:r>
              <a:rPr lang="zh-CN" altLang="en-US">
                <a:solidFill>
                  <a:srgbClr val="FF00FF"/>
                </a:solidFill>
                <a:latin typeface="+mn-ea"/>
              </a:rPr>
              <a:t>细胞</a:t>
            </a:r>
            <a:r>
              <a:rPr lang="en-US" altLang="zh-CN">
                <a:solidFill>
                  <a:srgbClr val="FF00FF"/>
                </a:solidFill>
                <a:latin typeface="+mn-ea"/>
              </a:rPr>
              <a:t>…</a:t>
            </a:r>
          </a:p>
        </p:txBody>
      </p:sp>
      <p:sp>
        <p:nvSpPr>
          <p:cNvPr id="65" name="Text Box 62"/>
          <p:cNvSpPr txBox="1">
            <a:spLocks noChangeArrowheads="1"/>
          </p:cNvSpPr>
          <p:nvPr/>
        </p:nvSpPr>
        <p:spPr bwMode="auto">
          <a:xfrm>
            <a:off x="8523288" y="5243513"/>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FF"/>
                </a:solidFill>
                <a:latin typeface="+mn-ea"/>
              </a:rPr>
              <a:t>产生</a:t>
            </a:r>
            <a:r>
              <a:rPr lang="en-US" altLang="zh-CN">
                <a:solidFill>
                  <a:srgbClr val="FF00FF"/>
                </a:solidFill>
                <a:latin typeface="+mn-ea"/>
              </a:rPr>
              <a:t>B</a:t>
            </a:r>
            <a:r>
              <a:rPr lang="zh-CN" altLang="en-US">
                <a:solidFill>
                  <a:srgbClr val="FF00FF"/>
                </a:solidFill>
                <a:latin typeface="+mn-ea"/>
              </a:rPr>
              <a:t>细胞活化的第一信号</a:t>
            </a:r>
          </a:p>
        </p:txBody>
      </p:sp>
      <p:sp>
        <p:nvSpPr>
          <p:cNvPr id="66" name="Rectangle 63"/>
          <p:cNvSpPr>
            <a:spLocks noChangeArrowheads="1"/>
          </p:cNvSpPr>
          <p:nvPr/>
        </p:nvSpPr>
        <p:spPr bwMode="auto">
          <a:xfrm>
            <a:off x="7586663" y="1484313"/>
            <a:ext cx="2305050" cy="950912"/>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mn-ea"/>
              </a:rPr>
              <a:t>可直接识别完整抗原，</a:t>
            </a:r>
          </a:p>
          <a:p>
            <a:r>
              <a:rPr lang="zh-CN" altLang="en-US">
                <a:latin typeface="+mn-ea"/>
              </a:rPr>
              <a:t>不需</a:t>
            </a:r>
            <a:r>
              <a:rPr lang="en-US" altLang="zh-CN">
                <a:latin typeface="+mn-ea"/>
              </a:rPr>
              <a:t>APC</a:t>
            </a:r>
            <a:r>
              <a:rPr lang="zh-CN" altLang="en-US">
                <a:latin typeface="+mn-ea"/>
              </a:rPr>
              <a:t>处理，各类</a:t>
            </a:r>
          </a:p>
          <a:p>
            <a:r>
              <a:rPr lang="zh-CN" altLang="en-US">
                <a:latin typeface="+mn-ea"/>
              </a:rPr>
              <a:t>抗原都可识别</a:t>
            </a:r>
          </a:p>
        </p:txBody>
      </p:sp>
      <p:sp>
        <p:nvSpPr>
          <p:cNvPr id="67" name="Oval 64"/>
          <p:cNvSpPr>
            <a:spLocks noChangeArrowheads="1"/>
          </p:cNvSpPr>
          <p:nvPr/>
        </p:nvSpPr>
        <p:spPr bwMode="auto">
          <a:xfrm rot="1669112">
            <a:off x="6777038" y="5016500"/>
            <a:ext cx="1801812" cy="1422400"/>
          </a:xfrm>
          <a:prstGeom prst="ellipse">
            <a:avLst/>
          </a:prstGeom>
          <a:noFill/>
          <a:ln w="28575" cmpd="sng">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ea"/>
            </a:endParaRPr>
          </a:p>
        </p:txBody>
      </p:sp>
      <p:sp>
        <p:nvSpPr>
          <p:cNvPr id="68" name="Text Box 54"/>
          <p:cNvSpPr txBox="1">
            <a:spLocks noChangeArrowheads="1"/>
          </p:cNvSpPr>
          <p:nvPr/>
        </p:nvSpPr>
        <p:spPr bwMode="auto">
          <a:xfrm>
            <a:off x="4167013" y="6383338"/>
            <a:ext cx="2378302" cy="40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mn-ea"/>
              </a:rPr>
              <a:t>B </a:t>
            </a:r>
            <a:r>
              <a:rPr lang="zh-CN" altLang="en-US" sz="2000" b="1" dirty="0">
                <a:latin typeface="+mn-ea"/>
              </a:rPr>
              <a:t>细胞的表面受体</a:t>
            </a:r>
            <a:endParaRPr lang="zh-CN" altLang="en-US" sz="2000" dirty="0">
              <a:latin typeface="+mn-ea"/>
            </a:endParaRPr>
          </a:p>
        </p:txBody>
      </p:sp>
    </p:spTree>
    <p:extLst>
      <p:ext uri="{BB962C8B-B14F-4D97-AF65-F5344CB8AC3E}">
        <p14:creationId xmlns:p14="http://schemas.microsoft.com/office/powerpoint/2010/main" val="350256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68" name="Rectangle 67"/>
          <p:cNvSpPr/>
          <p:nvPr/>
        </p:nvSpPr>
        <p:spPr>
          <a:xfrm>
            <a:off x="669924" y="1301234"/>
            <a:ext cx="4395755" cy="461665"/>
          </a:xfrm>
          <a:prstGeom prst="rect">
            <a:avLst/>
          </a:prstGeom>
        </p:spPr>
        <p:txBody>
          <a:bodyPr wrap="none">
            <a:spAutoFit/>
          </a:bodyPr>
          <a:lstStyle/>
          <a:p>
            <a:pPr lvl="0"/>
            <a:r>
              <a:rPr lang="zh-CN" altLang="en-US" sz="2400" b="1" dirty="0">
                <a:latin typeface="+mn-ea"/>
              </a:rPr>
              <a:t>（二）</a:t>
            </a:r>
            <a:r>
              <a:rPr lang="en-US" altLang="zh-CN" sz="2400" b="1" dirty="0">
                <a:latin typeface="+mn-ea"/>
              </a:rPr>
              <a:t>B</a:t>
            </a:r>
            <a:r>
              <a:rPr lang="zh-CN" altLang="en-US" sz="2400" b="1" dirty="0">
                <a:latin typeface="+mn-ea"/>
              </a:rPr>
              <a:t>细胞活化、增殖与分化</a:t>
            </a:r>
            <a:endParaRPr lang="en-US" sz="2400" b="1" dirty="0">
              <a:latin typeface="+mn-ea"/>
            </a:endParaRPr>
          </a:p>
        </p:txBody>
      </p:sp>
      <p:sp>
        <p:nvSpPr>
          <p:cNvPr id="69" name="Rectangle 2"/>
          <p:cNvSpPr>
            <a:spLocks noChangeArrowheads="1"/>
          </p:cNvSpPr>
          <p:nvPr/>
        </p:nvSpPr>
        <p:spPr bwMode="auto">
          <a:xfrm>
            <a:off x="1600200" y="1788742"/>
            <a:ext cx="4301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chemeClr val="accent1">
                    <a:lumMod val="75000"/>
                  </a:schemeClr>
                </a:solidFill>
                <a:latin typeface="+mn-ea"/>
              </a:rPr>
              <a:t>1</a:t>
            </a:r>
            <a:r>
              <a:rPr lang="zh-CN" altLang="en-US" sz="2800" b="1" dirty="0" smtClean="0">
                <a:solidFill>
                  <a:schemeClr val="accent1">
                    <a:lumMod val="75000"/>
                  </a:schemeClr>
                </a:solidFill>
                <a:latin typeface="+mn-ea"/>
              </a:rPr>
              <a:t>、</a:t>
            </a:r>
            <a:r>
              <a:rPr lang="en-US" altLang="zh-CN" sz="2800" b="1" dirty="0" smtClean="0">
                <a:solidFill>
                  <a:schemeClr val="accent1">
                    <a:lumMod val="75000"/>
                  </a:schemeClr>
                </a:solidFill>
                <a:latin typeface="+mn-ea"/>
              </a:rPr>
              <a:t>B</a:t>
            </a:r>
            <a:r>
              <a:rPr lang="zh-CN" altLang="en-US" sz="2800" b="1" dirty="0" smtClean="0">
                <a:solidFill>
                  <a:schemeClr val="accent1">
                    <a:lumMod val="75000"/>
                  </a:schemeClr>
                </a:solidFill>
                <a:latin typeface="+mn-ea"/>
              </a:rPr>
              <a:t>细胞活化的第</a:t>
            </a:r>
            <a:r>
              <a:rPr lang="zh-CN" altLang="en-US" sz="2800" b="1" dirty="0">
                <a:solidFill>
                  <a:schemeClr val="accent1">
                    <a:lumMod val="75000"/>
                  </a:schemeClr>
                </a:solidFill>
                <a:latin typeface="+mn-ea"/>
              </a:rPr>
              <a:t>一信号：</a:t>
            </a:r>
          </a:p>
        </p:txBody>
      </p:sp>
      <p:sp>
        <p:nvSpPr>
          <p:cNvPr id="70" name="Rectangle 3"/>
          <p:cNvSpPr>
            <a:spLocks noChangeArrowheads="1"/>
          </p:cNvSpPr>
          <p:nvPr/>
        </p:nvSpPr>
        <p:spPr bwMode="auto">
          <a:xfrm>
            <a:off x="2362200" y="2590800"/>
            <a:ext cx="35391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mn-ea"/>
              </a:rPr>
              <a:t>BCR+</a:t>
            </a:r>
            <a:r>
              <a:rPr lang="zh-CN" altLang="en-US" sz="2000" dirty="0">
                <a:latin typeface="+mn-ea"/>
              </a:rPr>
              <a:t>抗原决定簇</a:t>
            </a:r>
          </a:p>
        </p:txBody>
      </p:sp>
      <p:sp>
        <p:nvSpPr>
          <p:cNvPr id="71" name="Line 4"/>
          <p:cNvSpPr>
            <a:spLocks noChangeShapeType="1"/>
          </p:cNvSpPr>
          <p:nvPr/>
        </p:nvSpPr>
        <p:spPr bwMode="auto">
          <a:xfrm flipV="1">
            <a:off x="4625974" y="2810588"/>
            <a:ext cx="1031876" cy="1690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72" name="Rectangle 5"/>
          <p:cNvSpPr>
            <a:spLocks noChangeArrowheads="1"/>
          </p:cNvSpPr>
          <p:nvPr/>
        </p:nvSpPr>
        <p:spPr bwMode="auto">
          <a:xfrm>
            <a:off x="5657850" y="2573893"/>
            <a:ext cx="28610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mn-ea"/>
              </a:rPr>
              <a:t>引起</a:t>
            </a:r>
            <a:r>
              <a:rPr lang="en-US" altLang="zh-CN" sz="2000" dirty="0">
                <a:latin typeface="+mn-ea"/>
              </a:rPr>
              <a:t>BCR</a:t>
            </a:r>
            <a:r>
              <a:rPr lang="zh-CN" altLang="en-US" sz="2000" dirty="0">
                <a:latin typeface="+mn-ea"/>
              </a:rPr>
              <a:t>交联</a:t>
            </a:r>
          </a:p>
        </p:txBody>
      </p:sp>
      <p:sp>
        <p:nvSpPr>
          <p:cNvPr id="73" name="Rectangle 6"/>
          <p:cNvSpPr>
            <a:spLocks noChangeArrowheads="1"/>
          </p:cNvSpPr>
          <p:nvPr/>
        </p:nvSpPr>
        <p:spPr bwMode="auto">
          <a:xfrm>
            <a:off x="7391400" y="2373838"/>
            <a:ext cx="2735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err="1">
                <a:solidFill>
                  <a:srgbClr val="CA2E22"/>
                </a:solidFill>
                <a:latin typeface="+mn-ea"/>
              </a:rPr>
              <a:t>通过Ig</a:t>
            </a:r>
            <a:r>
              <a:rPr lang="el-GR" altLang="en-US" sz="2000" dirty="0">
                <a:solidFill>
                  <a:srgbClr val="CA2E22"/>
                </a:solidFill>
                <a:latin typeface="+mn-ea"/>
              </a:rPr>
              <a:t>α</a:t>
            </a:r>
            <a:r>
              <a:rPr lang="en-US" altLang="en-US" sz="2000" dirty="0">
                <a:solidFill>
                  <a:srgbClr val="CA2E22"/>
                </a:solidFill>
                <a:latin typeface="+mn-ea"/>
              </a:rPr>
              <a:t>-Ig</a:t>
            </a:r>
            <a:r>
              <a:rPr lang="el-GR" altLang="en-US" sz="2000" dirty="0">
                <a:solidFill>
                  <a:srgbClr val="CA2E22"/>
                </a:solidFill>
                <a:latin typeface="+mn-ea"/>
              </a:rPr>
              <a:t>β</a:t>
            </a:r>
            <a:endParaRPr lang="en-US" altLang="en-US" sz="2000" dirty="0">
              <a:solidFill>
                <a:srgbClr val="CA2E22"/>
              </a:solidFill>
              <a:latin typeface="+mn-ea"/>
            </a:endParaRPr>
          </a:p>
        </p:txBody>
      </p:sp>
      <p:sp>
        <p:nvSpPr>
          <p:cNvPr id="74" name="Line 7"/>
          <p:cNvSpPr>
            <a:spLocks noChangeShapeType="1"/>
          </p:cNvSpPr>
          <p:nvPr/>
        </p:nvSpPr>
        <p:spPr bwMode="auto">
          <a:xfrm>
            <a:off x="7391400" y="2829282"/>
            <a:ext cx="1920060"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75" name="Rectangle 8"/>
          <p:cNvSpPr>
            <a:spLocks noChangeArrowheads="1"/>
          </p:cNvSpPr>
          <p:nvPr/>
        </p:nvSpPr>
        <p:spPr bwMode="auto">
          <a:xfrm>
            <a:off x="9311460" y="2578417"/>
            <a:ext cx="3017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mn-ea"/>
              </a:rPr>
              <a:t>发出活化信号</a:t>
            </a:r>
          </a:p>
        </p:txBody>
      </p:sp>
      <p:sp>
        <p:nvSpPr>
          <p:cNvPr id="76" name="Text Box 9"/>
          <p:cNvSpPr txBox="1">
            <a:spLocks noChangeArrowheads="1"/>
          </p:cNvSpPr>
          <p:nvPr/>
        </p:nvSpPr>
        <p:spPr bwMode="auto">
          <a:xfrm>
            <a:off x="1161978" y="3466546"/>
            <a:ext cx="101488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dirty="0">
                <a:latin typeface="+mn-ea"/>
              </a:rPr>
              <a:t>         </a:t>
            </a:r>
            <a:r>
              <a:rPr lang="en-US" altLang="zh-CN" sz="2800" dirty="0">
                <a:solidFill>
                  <a:srgbClr val="000066"/>
                </a:solidFill>
                <a:latin typeface="+mn-ea"/>
              </a:rPr>
              <a:t>BCR</a:t>
            </a:r>
            <a:r>
              <a:rPr lang="zh-CN" altLang="en-US" sz="2800" dirty="0">
                <a:solidFill>
                  <a:srgbClr val="000066"/>
                </a:solidFill>
                <a:latin typeface="+mn-ea"/>
              </a:rPr>
              <a:t>与抗原的结合引起受体介导的</a:t>
            </a:r>
            <a:r>
              <a:rPr lang="en-US" altLang="zh-CN" sz="2800" dirty="0">
                <a:solidFill>
                  <a:srgbClr val="000066"/>
                </a:solidFill>
                <a:latin typeface="+mn-ea"/>
              </a:rPr>
              <a:t>BCR</a:t>
            </a:r>
            <a:r>
              <a:rPr lang="zh-CN" altLang="en-US" sz="2800" dirty="0">
                <a:solidFill>
                  <a:srgbClr val="000066"/>
                </a:solidFill>
                <a:latin typeface="+mn-ea"/>
              </a:rPr>
              <a:t>－抗原复合物的内吞。</a:t>
            </a:r>
            <a:r>
              <a:rPr lang="en-US" altLang="zh-CN" sz="2800" dirty="0">
                <a:solidFill>
                  <a:srgbClr val="000066"/>
                </a:solidFill>
                <a:latin typeface="+mn-ea"/>
              </a:rPr>
              <a:t>BCR</a:t>
            </a:r>
            <a:r>
              <a:rPr lang="zh-CN" altLang="en-US" sz="2800" dirty="0">
                <a:solidFill>
                  <a:srgbClr val="000066"/>
                </a:solidFill>
                <a:latin typeface="+mn-ea"/>
              </a:rPr>
              <a:t>－抗原复合物被质膜包裹，在胞浆中形成</a:t>
            </a:r>
            <a:r>
              <a:rPr lang="zh-CN" altLang="en-US" sz="2800" dirty="0">
                <a:solidFill>
                  <a:srgbClr val="CA2E22"/>
                </a:solidFill>
                <a:latin typeface="+mn-ea"/>
              </a:rPr>
              <a:t>内体</a:t>
            </a:r>
            <a:r>
              <a:rPr lang="zh-CN" altLang="en-US" sz="2800" dirty="0">
                <a:solidFill>
                  <a:srgbClr val="000066"/>
                </a:solidFill>
                <a:latin typeface="+mn-ea"/>
              </a:rPr>
              <a:t>。抗原作为外源性抗原被加工和递呈，最后以</a:t>
            </a:r>
            <a:r>
              <a:rPr lang="en-US" altLang="zh-CN" sz="2800" dirty="0" err="1">
                <a:solidFill>
                  <a:srgbClr val="000066"/>
                </a:solidFill>
                <a:latin typeface="+mn-ea"/>
              </a:rPr>
              <a:t>MHCⅡ</a:t>
            </a:r>
            <a:r>
              <a:rPr lang="en-US" altLang="zh-CN" sz="2800" dirty="0">
                <a:solidFill>
                  <a:srgbClr val="000066"/>
                </a:solidFill>
                <a:latin typeface="+mn-ea"/>
              </a:rPr>
              <a:t> </a:t>
            </a:r>
            <a:r>
              <a:rPr lang="zh-CN" altLang="en-US" sz="2800" dirty="0">
                <a:solidFill>
                  <a:srgbClr val="000066"/>
                </a:solidFill>
                <a:latin typeface="+mn-ea"/>
              </a:rPr>
              <a:t>类分子－肽复合物的形式表达在</a:t>
            </a:r>
            <a:r>
              <a:rPr lang="en-US" altLang="zh-CN" sz="2800" dirty="0">
                <a:solidFill>
                  <a:srgbClr val="000066"/>
                </a:solidFill>
                <a:latin typeface="+mn-ea"/>
              </a:rPr>
              <a:t>B</a:t>
            </a:r>
            <a:r>
              <a:rPr lang="zh-CN" altLang="en-US" sz="2800" dirty="0">
                <a:solidFill>
                  <a:srgbClr val="000066"/>
                </a:solidFill>
                <a:latin typeface="+mn-ea"/>
              </a:rPr>
              <a:t>细胞的表面。在</a:t>
            </a:r>
            <a:r>
              <a:rPr lang="en-US" altLang="zh-CN" sz="2800" dirty="0">
                <a:solidFill>
                  <a:srgbClr val="000066"/>
                </a:solidFill>
                <a:latin typeface="+mn-ea"/>
              </a:rPr>
              <a:t>B</a:t>
            </a:r>
            <a:r>
              <a:rPr lang="zh-CN" altLang="en-US" sz="2800" dirty="0">
                <a:solidFill>
                  <a:srgbClr val="000066"/>
                </a:solidFill>
                <a:latin typeface="+mn-ea"/>
              </a:rPr>
              <a:t>细胞加工、递呈抗原的同时，第一信号诱导</a:t>
            </a:r>
            <a:r>
              <a:rPr lang="en-US" altLang="zh-CN" sz="2800" dirty="0">
                <a:solidFill>
                  <a:srgbClr val="000066"/>
                </a:solidFill>
                <a:latin typeface="+mn-ea"/>
              </a:rPr>
              <a:t>B</a:t>
            </a:r>
            <a:r>
              <a:rPr lang="zh-CN" altLang="en-US" sz="2800" dirty="0">
                <a:solidFill>
                  <a:srgbClr val="000066"/>
                </a:solidFill>
                <a:latin typeface="+mn-ea"/>
              </a:rPr>
              <a:t>细胞的</a:t>
            </a:r>
            <a:r>
              <a:rPr lang="en-US" altLang="zh-CN" sz="2800" dirty="0" err="1">
                <a:solidFill>
                  <a:srgbClr val="000066"/>
                </a:solidFill>
                <a:latin typeface="+mn-ea"/>
              </a:rPr>
              <a:t>MHCⅠ</a:t>
            </a:r>
            <a:r>
              <a:rPr lang="en-US" altLang="zh-CN" sz="2800" dirty="0">
                <a:solidFill>
                  <a:srgbClr val="000066"/>
                </a:solidFill>
                <a:latin typeface="+mn-ea"/>
              </a:rPr>
              <a:t> </a:t>
            </a:r>
            <a:r>
              <a:rPr lang="zh-CN" altLang="en-US" sz="2800" dirty="0">
                <a:solidFill>
                  <a:srgbClr val="000066"/>
                </a:solidFill>
                <a:latin typeface="+mn-ea"/>
              </a:rPr>
              <a:t>、</a:t>
            </a:r>
            <a:r>
              <a:rPr lang="en-US" altLang="zh-CN" sz="2800" dirty="0">
                <a:solidFill>
                  <a:srgbClr val="000066"/>
                </a:solidFill>
                <a:latin typeface="+mn-ea"/>
              </a:rPr>
              <a:t>Ⅱ </a:t>
            </a:r>
            <a:r>
              <a:rPr lang="zh-CN" altLang="en-US" sz="2800" dirty="0">
                <a:solidFill>
                  <a:srgbClr val="000066"/>
                </a:solidFill>
                <a:latin typeface="+mn-ea"/>
              </a:rPr>
              <a:t>类分子和协同刺激分子</a:t>
            </a:r>
            <a:r>
              <a:rPr lang="en-US" altLang="zh-CN" sz="2800" dirty="0">
                <a:solidFill>
                  <a:srgbClr val="000066"/>
                </a:solidFill>
                <a:latin typeface="+mn-ea"/>
              </a:rPr>
              <a:t>B7</a:t>
            </a:r>
            <a:r>
              <a:rPr lang="zh-CN" altLang="en-US" sz="2800" dirty="0">
                <a:solidFill>
                  <a:srgbClr val="000066"/>
                </a:solidFill>
                <a:latin typeface="+mn-ea"/>
              </a:rPr>
              <a:t>表达的上调，增强</a:t>
            </a:r>
            <a:r>
              <a:rPr lang="en-US" altLang="zh-CN" sz="2800" dirty="0">
                <a:solidFill>
                  <a:srgbClr val="000066"/>
                </a:solidFill>
                <a:latin typeface="+mn-ea"/>
              </a:rPr>
              <a:t>B</a:t>
            </a:r>
            <a:r>
              <a:rPr lang="zh-CN" altLang="en-US" sz="2800" dirty="0">
                <a:solidFill>
                  <a:srgbClr val="000066"/>
                </a:solidFill>
                <a:latin typeface="+mn-ea"/>
              </a:rPr>
              <a:t>淋巴细胞激活</a:t>
            </a:r>
            <a:r>
              <a:rPr lang="en-US" altLang="zh-CN" sz="2800" dirty="0" err="1">
                <a:solidFill>
                  <a:srgbClr val="000066"/>
                </a:solidFill>
                <a:latin typeface="+mn-ea"/>
              </a:rPr>
              <a:t>Th</a:t>
            </a:r>
            <a:r>
              <a:rPr lang="zh-CN" altLang="en-US" sz="2800" dirty="0">
                <a:solidFill>
                  <a:srgbClr val="000066"/>
                </a:solidFill>
                <a:latin typeface="+mn-ea"/>
              </a:rPr>
              <a:t>细胞的能力。</a:t>
            </a:r>
          </a:p>
        </p:txBody>
      </p:sp>
    </p:spTree>
    <p:extLst>
      <p:ext uri="{BB962C8B-B14F-4D97-AF65-F5344CB8AC3E}">
        <p14:creationId xmlns:p14="http://schemas.microsoft.com/office/powerpoint/2010/main" val="160211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3"/>
                                        </p:tgtEl>
                                        <p:attrNameLst>
                                          <p:attrName>style.visibility</p:attrName>
                                        </p:attrNameLst>
                                      </p:cBhvr>
                                      <p:to>
                                        <p:strVal val="visible"/>
                                      </p:to>
                                    </p:set>
                                    <p:anim to="" calcmode="lin" valueType="num">
                                      <p:cBhvr>
                                        <p:cTn id="27" dur="1" fill="hold"/>
                                        <p:tgtEl>
                                          <p:spTgt spid="73"/>
                                        </p:tgtEl>
                                      </p:cBhvr>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dissolve">
                                      <p:cBhvr>
                                        <p:cTn id="3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0" grpId="0" autoUpdateAnimBg="0"/>
      <p:bldP spid="72" grpId="0" autoUpdateAnimBg="0"/>
      <p:bldP spid="73" grpId="0" autoUpdateAnimBg="0"/>
      <p:bldP spid="75" grpId="0" autoUpdateAnimBg="0"/>
      <p:bldP spid="7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4" name="Picture 3" descr="未标题-2"/>
          <p:cNvPicPr>
            <a:picLocks noGrp="1" noRot="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77305" y="1943100"/>
            <a:ext cx="7035800" cy="4914900"/>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a:spLocks noChangeArrowheads="1"/>
          </p:cNvSpPr>
          <p:nvPr/>
        </p:nvSpPr>
        <p:spPr bwMode="auto">
          <a:xfrm>
            <a:off x="669924" y="1255067"/>
            <a:ext cx="7026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solidFill>
                  <a:schemeClr val="accent1">
                    <a:lumMod val="75000"/>
                  </a:schemeClr>
                </a:solidFill>
                <a:latin typeface="+mn-ea"/>
              </a:rPr>
              <a:t>B</a:t>
            </a:r>
            <a:r>
              <a:rPr lang="zh-CN" altLang="en-US" sz="2400" dirty="0" smtClean="0">
                <a:solidFill>
                  <a:schemeClr val="accent1">
                    <a:lumMod val="75000"/>
                  </a:schemeClr>
                </a:solidFill>
                <a:latin typeface="+mn-ea"/>
              </a:rPr>
              <a:t>细胞识别特异性抗原的信号传导（第</a:t>
            </a:r>
            <a:r>
              <a:rPr lang="zh-CN" altLang="en-US" sz="2400" dirty="0">
                <a:solidFill>
                  <a:schemeClr val="accent1">
                    <a:lumMod val="75000"/>
                  </a:schemeClr>
                </a:solidFill>
                <a:latin typeface="+mn-ea"/>
              </a:rPr>
              <a:t>一信</a:t>
            </a:r>
            <a:r>
              <a:rPr lang="zh-CN" altLang="en-US" sz="2400" dirty="0" smtClean="0">
                <a:solidFill>
                  <a:schemeClr val="accent1">
                    <a:lumMod val="75000"/>
                  </a:schemeClr>
                </a:solidFill>
                <a:latin typeface="+mn-ea"/>
              </a:rPr>
              <a:t>号）</a:t>
            </a:r>
            <a:endParaRPr lang="zh-CN" altLang="en-US" sz="2400" dirty="0">
              <a:solidFill>
                <a:schemeClr val="accent1">
                  <a:lumMod val="75000"/>
                </a:schemeClr>
              </a:solidFill>
              <a:latin typeface="+mn-ea"/>
            </a:endParaRPr>
          </a:p>
        </p:txBody>
      </p:sp>
    </p:spTree>
    <p:extLst>
      <p:ext uri="{BB962C8B-B14F-4D97-AF65-F5344CB8AC3E}">
        <p14:creationId xmlns:p14="http://schemas.microsoft.com/office/powerpoint/2010/main" val="1088451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Text Box 2"/>
          <p:cNvSpPr txBox="1">
            <a:spLocks noChangeArrowheads="1"/>
          </p:cNvSpPr>
          <p:nvPr/>
        </p:nvSpPr>
        <p:spPr bwMode="auto">
          <a:xfrm>
            <a:off x="669924" y="1222346"/>
            <a:ext cx="5040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solidFill>
                  <a:schemeClr val="accent1">
                    <a:lumMod val="75000"/>
                  </a:schemeClr>
                </a:solidFill>
                <a:latin typeface="+mn-ea"/>
              </a:rPr>
              <a:t>B</a:t>
            </a:r>
            <a:r>
              <a:rPr lang="zh-CN" altLang="en-US" sz="2400" dirty="0">
                <a:solidFill>
                  <a:schemeClr val="accent1">
                    <a:lumMod val="75000"/>
                  </a:schemeClr>
                </a:solidFill>
                <a:latin typeface="+mn-ea"/>
              </a:rPr>
              <a:t>细胞活化的信号转导途径</a:t>
            </a:r>
          </a:p>
        </p:txBody>
      </p:sp>
      <p:sp>
        <p:nvSpPr>
          <p:cNvPr id="6" name="Line 3"/>
          <p:cNvSpPr>
            <a:spLocks noChangeShapeType="1"/>
          </p:cNvSpPr>
          <p:nvPr/>
        </p:nvSpPr>
        <p:spPr bwMode="auto">
          <a:xfrm>
            <a:off x="6227763" y="2744788"/>
            <a:ext cx="0" cy="368300"/>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7" name="Line 4"/>
          <p:cNvSpPr>
            <a:spLocks noChangeShapeType="1"/>
          </p:cNvSpPr>
          <p:nvPr/>
        </p:nvSpPr>
        <p:spPr bwMode="auto">
          <a:xfrm>
            <a:off x="6227763" y="3403600"/>
            <a:ext cx="0" cy="360363"/>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8" name="Line 5"/>
          <p:cNvSpPr>
            <a:spLocks noChangeShapeType="1"/>
          </p:cNvSpPr>
          <p:nvPr/>
        </p:nvSpPr>
        <p:spPr bwMode="auto">
          <a:xfrm flipH="1">
            <a:off x="4643438" y="4119563"/>
            <a:ext cx="1150937" cy="44926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9" name="Line 6"/>
          <p:cNvSpPr>
            <a:spLocks noChangeShapeType="1"/>
          </p:cNvSpPr>
          <p:nvPr/>
        </p:nvSpPr>
        <p:spPr bwMode="auto">
          <a:xfrm>
            <a:off x="6586538" y="4119563"/>
            <a:ext cx="1223962" cy="431800"/>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10" name="Line 7"/>
          <p:cNvSpPr>
            <a:spLocks noChangeShapeType="1"/>
          </p:cNvSpPr>
          <p:nvPr/>
        </p:nvSpPr>
        <p:spPr bwMode="auto">
          <a:xfrm>
            <a:off x="4714875" y="4983163"/>
            <a:ext cx="1152525" cy="36036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11" name="Line 8"/>
          <p:cNvSpPr>
            <a:spLocks noChangeShapeType="1"/>
          </p:cNvSpPr>
          <p:nvPr/>
        </p:nvSpPr>
        <p:spPr bwMode="auto">
          <a:xfrm flipH="1">
            <a:off x="6731000" y="4983163"/>
            <a:ext cx="1079500" cy="36036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12" name="Line 9"/>
          <p:cNvSpPr>
            <a:spLocks noChangeShapeType="1"/>
          </p:cNvSpPr>
          <p:nvPr/>
        </p:nvSpPr>
        <p:spPr bwMode="auto">
          <a:xfrm>
            <a:off x="6227763" y="5718175"/>
            <a:ext cx="0" cy="358775"/>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13" name="Line 10"/>
          <p:cNvSpPr>
            <a:spLocks noChangeShapeType="1"/>
          </p:cNvSpPr>
          <p:nvPr/>
        </p:nvSpPr>
        <p:spPr bwMode="auto">
          <a:xfrm>
            <a:off x="6227763" y="2119313"/>
            <a:ext cx="1587" cy="36036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14" name="Text Box 11"/>
          <p:cNvSpPr txBox="1">
            <a:spLocks noChangeArrowheads="1"/>
          </p:cNvSpPr>
          <p:nvPr/>
        </p:nvSpPr>
        <p:spPr bwMode="auto">
          <a:xfrm>
            <a:off x="5762625" y="1687513"/>
            <a:ext cx="1584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楷体_GB2312" pitchFamily="1" charset="-122"/>
                <a:ea typeface="楷体_GB2312" pitchFamily="1" charset="-122"/>
              </a:rPr>
              <a:t>BCR</a:t>
            </a:r>
            <a:r>
              <a:rPr lang="zh-CN" altLang="en-US" sz="2000" b="1" dirty="0">
                <a:latin typeface="楷体_GB2312" pitchFamily="1" charset="-122"/>
                <a:ea typeface="楷体_GB2312" pitchFamily="1" charset="-122"/>
              </a:rPr>
              <a:t>交联</a:t>
            </a:r>
          </a:p>
        </p:txBody>
      </p:sp>
      <p:sp>
        <p:nvSpPr>
          <p:cNvPr id="15" name="Text Box 12"/>
          <p:cNvSpPr txBox="1">
            <a:spLocks noChangeArrowheads="1"/>
          </p:cNvSpPr>
          <p:nvPr/>
        </p:nvSpPr>
        <p:spPr bwMode="auto">
          <a:xfrm>
            <a:off x="3865563" y="4551363"/>
            <a:ext cx="2808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楷体_GB2312" pitchFamily="1" charset="-122"/>
                <a:ea typeface="楷体_GB2312" pitchFamily="1" charset="-122"/>
              </a:rPr>
              <a:t>PLC-γ</a:t>
            </a:r>
            <a:r>
              <a:rPr lang="zh-CN" altLang="en-US" sz="2000" b="1" dirty="0">
                <a:latin typeface="楷体_GB2312" pitchFamily="1" charset="-122"/>
                <a:ea typeface="楷体_GB2312" pitchFamily="1" charset="-122"/>
              </a:rPr>
              <a:t>活化途径</a:t>
            </a:r>
          </a:p>
        </p:txBody>
      </p:sp>
      <p:sp>
        <p:nvSpPr>
          <p:cNvPr id="16" name="Text Box 13"/>
          <p:cNvSpPr txBox="1">
            <a:spLocks noChangeArrowheads="1"/>
          </p:cNvSpPr>
          <p:nvPr/>
        </p:nvSpPr>
        <p:spPr bwMode="auto">
          <a:xfrm>
            <a:off x="7105650" y="4479925"/>
            <a:ext cx="3311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楷体_GB2312" pitchFamily="1" charset="-122"/>
                <a:ea typeface="楷体_GB2312" pitchFamily="1" charset="-122"/>
              </a:rPr>
              <a:t>MAP</a:t>
            </a:r>
            <a:r>
              <a:rPr lang="zh-CN" altLang="en-US" sz="2000" b="1">
                <a:latin typeface="楷体_GB2312" pitchFamily="1" charset="-122"/>
                <a:ea typeface="楷体_GB2312" pitchFamily="1" charset="-122"/>
              </a:rPr>
              <a:t>激酶活化途径</a:t>
            </a:r>
          </a:p>
        </p:txBody>
      </p:sp>
      <p:sp>
        <p:nvSpPr>
          <p:cNvPr id="17" name="Text Box 14"/>
          <p:cNvSpPr txBox="1">
            <a:spLocks noChangeArrowheads="1"/>
          </p:cNvSpPr>
          <p:nvPr/>
        </p:nvSpPr>
        <p:spPr bwMode="auto">
          <a:xfrm>
            <a:off x="5413375" y="5308600"/>
            <a:ext cx="2520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楷体_GB2312" pitchFamily="1" charset="-122"/>
                <a:ea typeface="楷体_GB2312" pitchFamily="1" charset="-122"/>
              </a:rPr>
              <a:t>转录因子活化</a:t>
            </a:r>
          </a:p>
        </p:txBody>
      </p:sp>
      <p:sp>
        <p:nvSpPr>
          <p:cNvPr id="18" name="Text Box 15"/>
          <p:cNvSpPr txBox="1">
            <a:spLocks noChangeArrowheads="1"/>
          </p:cNvSpPr>
          <p:nvPr/>
        </p:nvSpPr>
        <p:spPr bwMode="auto">
          <a:xfrm>
            <a:off x="5311775" y="6137275"/>
            <a:ext cx="1886744" cy="400110"/>
          </a:xfrm>
          <a:prstGeom prst="rect">
            <a:avLst/>
          </a:prstGeom>
          <a:solidFill>
            <a:schemeClr val="bg1"/>
          </a:solidFill>
          <a:ln w="9525">
            <a:solidFill>
              <a:srgbClr val="000000"/>
            </a:solidFill>
            <a:miter lim="800000"/>
            <a:headEnd/>
            <a:tailEnd/>
          </a:ln>
          <a:effectLst/>
        </p:spPr>
        <p:txBody>
          <a:bodyPr wrap="square">
            <a:spAutoFit/>
          </a:bodyPr>
          <a:lstStyle/>
          <a:p>
            <a:pPr>
              <a:spcBef>
                <a:spcPct val="50000"/>
              </a:spcBef>
            </a:pPr>
            <a:r>
              <a:rPr lang="zh-CN" altLang="en-US" sz="2000" b="1" dirty="0">
                <a:solidFill>
                  <a:srgbClr val="CA2E22"/>
                </a:solidFill>
                <a:latin typeface="楷体_GB2312" pitchFamily="1" charset="-122"/>
                <a:ea typeface="楷体_GB2312" pitchFamily="1" charset="-122"/>
              </a:rPr>
              <a:t>相关基因转录</a:t>
            </a:r>
          </a:p>
        </p:txBody>
      </p:sp>
      <p:sp>
        <p:nvSpPr>
          <p:cNvPr id="19" name="Text Box 16"/>
          <p:cNvSpPr txBox="1">
            <a:spLocks noChangeArrowheads="1"/>
          </p:cNvSpPr>
          <p:nvPr/>
        </p:nvSpPr>
        <p:spPr bwMode="auto">
          <a:xfrm>
            <a:off x="5267325" y="3690938"/>
            <a:ext cx="31686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err="1">
                <a:latin typeface="楷体_GB2312" pitchFamily="1" charset="-122"/>
                <a:ea typeface="楷体_GB2312" pitchFamily="1" charset="-122"/>
              </a:rPr>
              <a:t>SyK</a:t>
            </a:r>
            <a:r>
              <a:rPr lang="zh-CN" altLang="en-US" sz="2000" b="1" dirty="0">
                <a:latin typeface="楷体_GB2312" pitchFamily="1" charset="-122"/>
                <a:ea typeface="楷体_GB2312" pitchFamily="1" charset="-122"/>
              </a:rPr>
              <a:t>被募集并活化</a:t>
            </a:r>
          </a:p>
        </p:txBody>
      </p:sp>
      <p:sp>
        <p:nvSpPr>
          <p:cNvPr id="20" name="Text Box 17"/>
          <p:cNvSpPr txBox="1">
            <a:spLocks noChangeArrowheads="1"/>
          </p:cNvSpPr>
          <p:nvPr/>
        </p:nvSpPr>
        <p:spPr bwMode="auto">
          <a:xfrm>
            <a:off x="4733925" y="2994025"/>
            <a:ext cx="5111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楷体_GB2312" pitchFamily="1" charset="-122"/>
                <a:ea typeface="楷体_GB2312" pitchFamily="1" charset="-122"/>
              </a:rPr>
              <a:t>Igα/Igβ</a:t>
            </a:r>
            <a:r>
              <a:rPr lang="zh-CN" altLang="en-US" sz="2000" b="1" dirty="0">
                <a:latin typeface="楷体_GB2312" pitchFamily="1" charset="-122"/>
                <a:ea typeface="楷体_GB2312" pitchFamily="1" charset="-122"/>
              </a:rPr>
              <a:t>胞质区</a:t>
            </a:r>
            <a:r>
              <a:rPr lang="en-US" altLang="zh-CN" sz="2000" b="1" dirty="0">
                <a:latin typeface="楷体_GB2312" pitchFamily="1" charset="-122"/>
                <a:ea typeface="楷体_GB2312" pitchFamily="1" charset="-122"/>
              </a:rPr>
              <a:t>ITAM</a:t>
            </a:r>
            <a:r>
              <a:rPr lang="zh-CN" altLang="en-US" sz="2000" b="1" dirty="0">
                <a:latin typeface="楷体_GB2312" pitchFamily="1" charset="-122"/>
                <a:ea typeface="楷体_GB2312" pitchFamily="1" charset="-122"/>
              </a:rPr>
              <a:t>磷酸化</a:t>
            </a:r>
          </a:p>
        </p:txBody>
      </p:sp>
      <p:sp>
        <p:nvSpPr>
          <p:cNvPr id="21" name="Text Box 18"/>
          <p:cNvSpPr txBox="1">
            <a:spLocks noChangeArrowheads="1"/>
          </p:cNvSpPr>
          <p:nvPr/>
        </p:nvSpPr>
        <p:spPr bwMode="auto">
          <a:xfrm>
            <a:off x="4464050" y="2370138"/>
            <a:ext cx="590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楷体_GB2312" pitchFamily="1" charset="-122"/>
                <a:ea typeface="楷体_GB2312" pitchFamily="1" charset="-122"/>
              </a:rPr>
              <a:t>活化酪氨酸激酶（</a:t>
            </a:r>
            <a:r>
              <a:rPr lang="en-US" altLang="zh-CN" sz="2000" b="1" dirty="0" err="1">
                <a:latin typeface="楷体_GB2312" pitchFamily="1" charset="-122"/>
                <a:ea typeface="楷体_GB2312" pitchFamily="1" charset="-122"/>
              </a:rPr>
              <a:t>Blk</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Fyn</a:t>
            </a:r>
            <a:r>
              <a:rPr lang="zh-CN" altLang="en-US" sz="2000" b="1" dirty="0">
                <a:latin typeface="楷体_GB2312" pitchFamily="1" charset="-122"/>
                <a:ea typeface="楷体_GB2312" pitchFamily="1" charset="-122"/>
              </a:rPr>
              <a:t>或</a:t>
            </a:r>
            <a:r>
              <a:rPr lang="en-US" altLang="zh-CN" sz="2000" b="1" dirty="0">
                <a:latin typeface="楷体_GB2312" pitchFamily="1" charset="-122"/>
                <a:ea typeface="楷体_GB2312" pitchFamily="1" charset="-122"/>
              </a:rPr>
              <a:t>Lyn</a:t>
            </a:r>
            <a:r>
              <a:rPr lang="zh-CN" altLang="en-US" sz="2000" b="1" dirty="0">
                <a:latin typeface="楷体_GB2312" pitchFamily="1" charset="-122"/>
                <a:ea typeface="楷体_GB2312" pitchFamily="1" charset="-122"/>
              </a:rPr>
              <a:t>）</a:t>
            </a:r>
          </a:p>
        </p:txBody>
      </p:sp>
    </p:spTree>
    <p:extLst>
      <p:ext uri="{BB962C8B-B14F-4D97-AF65-F5344CB8AC3E}">
        <p14:creationId xmlns:p14="http://schemas.microsoft.com/office/powerpoint/2010/main" val="419810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191" y="1405505"/>
            <a:ext cx="8113614" cy="521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2"/>
          <p:cNvSpPr txBox="1">
            <a:spLocks noChangeArrowheads="1"/>
          </p:cNvSpPr>
          <p:nvPr/>
        </p:nvSpPr>
        <p:spPr bwMode="auto">
          <a:xfrm>
            <a:off x="669924" y="1222346"/>
            <a:ext cx="5040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solidFill>
                  <a:schemeClr val="accent1">
                    <a:lumMod val="75000"/>
                  </a:schemeClr>
                </a:solidFill>
                <a:latin typeface="+mn-ea"/>
              </a:rPr>
              <a:t>B</a:t>
            </a:r>
            <a:r>
              <a:rPr lang="zh-CN" altLang="en-US" sz="2400" dirty="0">
                <a:solidFill>
                  <a:schemeClr val="accent1">
                    <a:lumMod val="75000"/>
                  </a:schemeClr>
                </a:solidFill>
                <a:latin typeface="+mn-ea"/>
              </a:rPr>
              <a:t>细胞活化的信号转导途径</a:t>
            </a:r>
          </a:p>
        </p:txBody>
      </p:sp>
    </p:spTree>
    <p:extLst>
      <p:ext uri="{BB962C8B-B14F-4D97-AF65-F5344CB8AC3E}">
        <p14:creationId xmlns:p14="http://schemas.microsoft.com/office/powerpoint/2010/main" val="1652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Text Box 2"/>
          <p:cNvSpPr txBox="1">
            <a:spLocks noChangeArrowheads="1"/>
          </p:cNvSpPr>
          <p:nvPr/>
        </p:nvSpPr>
        <p:spPr bwMode="auto">
          <a:xfrm>
            <a:off x="669924" y="1330656"/>
            <a:ext cx="10131426" cy="108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en-US" sz="2400" dirty="0" smtClean="0">
                <a:solidFill>
                  <a:schemeClr val="accent1">
                    <a:lumMod val="75000"/>
                  </a:schemeClr>
                </a:solidFill>
                <a:latin typeface="+mn-ea"/>
              </a:rPr>
              <a:t>B</a:t>
            </a:r>
            <a:r>
              <a:rPr lang="zh-CN" altLang="en-US" sz="2400" dirty="0">
                <a:solidFill>
                  <a:schemeClr val="accent1">
                    <a:lumMod val="75000"/>
                  </a:schemeClr>
                </a:solidFill>
                <a:latin typeface="+mn-ea"/>
              </a:rPr>
              <a:t>细胞活化</a:t>
            </a:r>
            <a:r>
              <a:rPr lang="en-US" altLang="en-US" sz="2400" dirty="0">
                <a:solidFill>
                  <a:schemeClr val="accent1">
                    <a:lumMod val="75000"/>
                  </a:schemeClr>
                </a:solidFill>
                <a:latin typeface="+mn-ea"/>
              </a:rPr>
              <a:t>的</a:t>
            </a:r>
            <a:r>
              <a:rPr lang="zh-CN" altLang="en-US" sz="2400" dirty="0">
                <a:solidFill>
                  <a:schemeClr val="accent1">
                    <a:lumMod val="75000"/>
                  </a:schemeClr>
                </a:solidFill>
                <a:latin typeface="+mn-ea"/>
              </a:rPr>
              <a:t>辅助受</a:t>
            </a:r>
            <a:r>
              <a:rPr lang="zh-CN" altLang="en-US" sz="2400" dirty="0" smtClean="0">
                <a:solidFill>
                  <a:schemeClr val="accent1">
                    <a:lumMod val="75000"/>
                  </a:schemeClr>
                </a:solidFill>
                <a:latin typeface="+mn-ea"/>
              </a:rPr>
              <a:t>体</a:t>
            </a:r>
            <a:endParaRPr lang="en-US" altLang="zh-CN" sz="2400" dirty="0" smtClean="0">
              <a:solidFill>
                <a:schemeClr val="accent1">
                  <a:lumMod val="75000"/>
                </a:schemeClr>
              </a:solidFill>
              <a:latin typeface="+mn-ea"/>
            </a:endParaRPr>
          </a:p>
          <a:p>
            <a:pPr>
              <a:spcBef>
                <a:spcPct val="50000"/>
              </a:spcBef>
            </a:pPr>
            <a:endParaRPr lang="zh-CN" altLang="en-US" sz="700" b="1" dirty="0">
              <a:solidFill>
                <a:schemeClr val="accent1">
                  <a:lumMod val="75000"/>
                </a:schemeClr>
              </a:solidFill>
              <a:latin typeface="+mn-ea"/>
            </a:endParaRPr>
          </a:p>
          <a:p>
            <a:pPr>
              <a:spcBef>
                <a:spcPct val="50000"/>
              </a:spcBef>
            </a:pPr>
            <a:r>
              <a:rPr lang="zh-CN" altLang="en-US" sz="2000" b="1" dirty="0">
                <a:latin typeface="+mn-ea"/>
              </a:rPr>
              <a:t>   </a:t>
            </a:r>
            <a:r>
              <a:rPr lang="en-US" altLang="en-US" sz="2000" b="1" dirty="0">
                <a:latin typeface="+mn-ea"/>
              </a:rPr>
              <a:t>CD19/CD21/CD81</a:t>
            </a:r>
          </a:p>
        </p:txBody>
      </p:sp>
      <p:sp>
        <p:nvSpPr>
          <p:cNvPr id="6" name="Text Box 3"/>
          <p:cNvSpPr txBox="1">
            <a:spLocks noChangeArrowheads="1"/>
          </p:cNvSpPr>
          <p:nvPr/>
        </p:nvSpPr>
        <p:spPr bwMode="auto">
          <a:xfrm>
            <a:off x="4119563" y="2224088"/>
            <a:ext cx="860871"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000" b="1">
                <a:latin typeface="+mn-ea"/>
              </a:rPr>
              <a:t>C3d</a:t>
            </a:r>
          </a:p>
        </p:txBody>
      </p:sp>
      <p:sp>
        <p:nvSpPr>
          <p:cNvPr id="7" name="Line 4"/>
          <p:cNvSpPr>
            <a:spLocks noChangeShapeType="1"/>
          </p:cNvSpPr>
          <p:nvPr/>
        </p:nvSpPr>
        <p:spPr bwMode="auto">
          <a:xfrm>
            <a:off x="3398838" y="2224088"/>
            <a:ext cx="754509" cy="21590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8" name="Text Box 5"/>
          <p:cNvSpPr txBox="1">
            <a:spLocks noChangeArrowheads="1"/>
          </p:cNvSpPr>
          <p:nvPr/>
        </p:nvSpPr>
        <p:spPr bwMode="auto">
          <a:xfrm>
            <a:off x="1219200" y="2973388"/>
            <a:ext cx="4038600" cy="86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000" b="1" dirty="0">
                <a:latin typeface="+mn-ea"/>
              </a:rPr>
              <a:t>对第一信号的转导起辅助作用</a:t>
            </a:r>
          </a:p>
          <a:p>
            <a:pPr>
              <a:spcBef>
                <a:spcPct val="50000"/>
              </a:spcBef>
            </a:pPr>
            <a:r>
              <a:rPr lang="zh-CN" altLang="en-US" sz="2000" b="1" dirty="0">
                <a:latin typeface="+mn-ea"/>
              </a:rPr>
              <a:t>提高</a:t>
            </a:r>
            <a:r>
              <a:rPr lang="en-US" altLang="zh-CN" sz="2000" b="1" dirty="0">
                <a:latin typeface="+mn-ea"/>
              </a:rPr>
              <a:t>100-1000</a:t>
            </a:r>
            <a:r>
              <a:rPr lang="zh-CN" altLang="en-US" sz="2000" b="1" dirty="0">
                <a:latin typeface="+mn-ea"/>
              </a:rPr>
              <a:t>倍</a:t>
            </a:r>
          </a:p>
        </p:txBody>
      </p:sp>
      <p:sp>
        <p:nvSpPr>
          <p:cNvPr id="9" name="Line 6"/>
          <p:cNvSpPr>
            <a:spLocks noChangeShapeType="1"/>
          </p:cNvSpPr>
          <p:nvPr/>
        </p:nvSpPr>
        <p:spPr bwMode="auto">
          <a:xfrm flipH="1">
            <a:off x="2419350" y="2439988"/>
            <a:ext cx="1306908" cy="53340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pic>
        <p:nvPicPr>
          <p:cNvPr id="10" name="Picture 7" descr="C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213" y="1319213"/>
            <a:ext cx="2719387"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 name="Rectangle 8"/>
          <p:cNvSpPr>
            <a:spLocks noChangeArrowheads="1"/>
          </p:cNvSpPr>
          <p:nvPr/>
        </p:nvSpPr>
        <p:spPr bwMode="auto">
          <a:xfrm>
            <a:off x="10015538" y="2039938"/>
            <a:ext cx="878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latin typeface="+mn-ea"/>
              </a:rPr>
              <a:t>CD21</a:t>
            </a:r>
          </a:p>
        </p:txBody>
      </p:sp>
      <p:sp>
        <p:nvSpPr>
          <p:cNvPr id="12" name="Rectangle 9"/>
          <p:cNvSpPr>
            <a:spLocks noChangeArrowheads="1"/>
          </p:cNvSpPr>
          <p:nvPr/>
        </p:nvSpPr>
        <p:spPr bwMode="auto">
          <a:xfrm>
            <a:off x="9512300" y="3840163"/>
            <a:ext cx="768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b="1">
                <a:latin typeface="+mn-ea"/>
              </a:rPr>
              <a:t>CD19</a:t>
            </a:r>
          </a:p>
        </p:txBody>
      </p:sp>
      <p:sp>
        <p:nvSpPr>
          <p:cNvPr id="13" name="Rectangle 10"/>
          <p:cNvSpPr>
            <a:spLocks noChangeArrowheads="1"/>
          </p:cNvSpPr>
          <p:nvPr/>
        </p:nvSpPr>
        <p:spPr bwMode="auto">
          <a:xfrm>
            <a:off x="9151938" y="4848225"/>
            <a:ext cx="878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latin typeface="+mn-ea"/>
              </a:rPr>
              <a:t>CD81</a:t>
            </a:r>
          </a:p>
        </p:txBody>
      </p:sp>
    </p:spTree>
    <p:extLst>
      <p:ext uri="{BB962C8B-B14F-4D97-AF65-F5344CB8AC3E}">
        <p14:creationId xmlns:p14="http://schemas.microsoft.com/office/powerpoint/2010/main" val="352594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4" name="Group 2"/>
          <p:cNvGrpSpPr>
            <a:grpSpLocks noChangeAspect="1"/>
          </p:cNvGrpSpPr>
          <p:nvPr/>
        </p:nvGrpSpPr>
        <p:grpSpPr bwMode="auto">
          <a:xfrm>
            <a:off x="4705350" y="1043291"/>
            <a:ext cx="6229350" cy="5678190"/>
            <a:chOff x="2719" y="-1032"/>
            <a:chExt cx="2112" cy="4320"/>
          </a:xfrm>
        </p:grpSpPr>
        <p:pic>
          <p:nvPicPr>
            <p:cNvPr id="6" name="Picture 3" descr="co receptor of b cell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 y="-1032"/>
              <a:ext cx="211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aphicFrame>
          <p:nvGraphicFramePr>
            <p:cNvPr id="7" name="Object 4"/>
            <p:cNvGraphicFramePr>
              <a:graphicFrameLocks noChangeAspect="1"/>
            </p:cNvGraphicFramePr>
            <p:nvPr>
              <p:extLst>
                <p:ext uri="{D42A27DB-BD31-4B8C-83A1-F6EECF244321}">
                  <p14:modId xmlns:p14="http://schemas.microsoft.com/office/powerpoint/2010/main" val="2984468912"/>
                </p:ext>
              </p:extLst>
            </p:nvPr>
          </p:nvGraphicFramePr>
          <p:xfrm>
            <a:off x="2719" y="-1021"/>
            <a:ext cx="2112" cy="2256"/>
          </p:xfrm>
          <a:graphic>
            <a:graphicData uri="http://schemas.openxmlformats.org/presentationml/2006/ole">
              <mc:AlternateContent xmlns:mc="http://schemas.openxmlformats.org/markup-compatibility/2006">
                <mc:Choice xmlns:v="urn:schemas-microsoft-com:vml" Requires="v">
                  <p:oleObj spid="_x0000_s1048" r:id="rId4" imgW="7315200" imgH="5486400" progId="Photoshop.Image.6">
                    <p:embed/>
                  </p:oleObj>
                </mc:Choice>
                <mc:Fallback>
                  <p:oleObj r:id="rId4" imgW="7315200" imgH="5486400" progId="Photoshop.Image.6">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 y="-1021"/>
                          <a:ext cx="2112"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 name="Rectangle 2"/>
          <p:cNvSpPr/>
          <p:nvPr/>
        </p:nvSpPr>
        <p:spPr>
          <a:xfrm>
            <a:off x="1127124" y="1415534"/>
            <a:ext cx="2856872" cy="461665"/>
          </a:xfrm>
          <a:prstGeom prst="rect">
            <a:avLst/>
          </a:prstGeom>
        </p:spPr>
        <p:txBody>
          <a:bodyPr wrap="none">
            <a:spAutoFit/>
          </a:bodyPr>
          <a:lstStyle/>
          <a:p>
            <a:pPr eaLnBrk="0" hangingPunct="0">
              <a:spcBef>
                <a:spcPct val="50000"/>
              </a:spcBef>
            </a:pPr>
            <a:r>
              <a:rPr lang="en-US" altLang="zh-CN" sz="2400" dirty="0">
                <a:solidFill>
                  <a:schemeClr val="accent1">
                    <a:lumMod val="75000"/>
                  </a:schemeClr>
                </a:solidFill>
                <a:latin typeface="+mn-ea"/>
              </a:rPr>
              <a:t>B</a:t>
            </a:r>
            <a:r>
              <a:rPr lang="zh-CN" altLang="en-US" sz="2400" dirty="0">
                <a:solidFill>
                  <a:schemeClr val="accent1">
                    <a:lumMod val="75000"/>
                  </a:schemeClr>
                </a:solidFill>
                <a:latin typeface="+mn-ea"/>
              </a:rPr>
              <a:t>细胞共受</a:t>
            </a:r>
            <a:r>
              <a:rPr lang="zh-CN" altLang="en-US" sz="2400" dirty="0" smtClean="0">
                <a:solidFill>
                  <a:schemeClr val="accent1">
                    <a:lumMod val="75000"/>
                  </a:schemeClr>
                </a:solidFill>
                <a:latin typeface="+mn-ea"/>
              </a:rPr>
              <a:t>体复合物</a:t>
            </a:r>
            <a:endParaRPr lang="zh-CN" altLang="en-US" sz="2400" dirty="0">
              <a:solidFill>
                <a:schemeClr val="accent1">
                  <a:lumMod val="75000"/>
                </a:schemeClr>
              </a:solidFill>
              <a:latin typeface="+mn-ea"/>
            </a:endParaRPr>
          </a:p>
        </p:txBody>
      </p:sp>
    </p:spTree>
    <p:extLst>
      <p:ext uri="{BB962C8B-B14F-4D97-AF65-F5344CB8AC3E}">
        <p14:creationId xmlns:p14="http://schemas.microsoft.com/office/powerpoint/2010/main" val="1637405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Rectangle 2"/>
          <p:cNvSpPr>
            <a:spLocks noChangeArrowheads="1"/>
          </p:cNvSpPr>
          <p:nvPr/>
        </p:nvSpPr>
        <p:spPr bwMode="auto">
          <a:xfrm>
            <a:off x="669924" y="1228695"/>
            <a:ext cx="43402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chemeClr val="accent1">
                    <a:lumMod val="75000"/>
                  </a:schemeClr>
                </a:solidFill>
                <a:latin typeface="+mn-ea"/>
              </a:rPr>
              <a:t>２</a:t>
            </a:r>
            <a:r>
              <a:rPr lang="en-US" altLang="zh-CN" sz="2400" b="1" dirty="0" smtClean="0">
                <a:solidFill>
                  <a:schemeClr val="accent1">
                    <a:lumMod val="75000"/>
                  </a:schemeClr>
                </a:solidFill>
                <a:latin typeface="+mn-ea"/>
              </a:rPr>
              <a:t>.</a:t>
            </a:r>
            <a:r>
              <a:rPr lang="zh-CN" altLang="en-US" sz="2400" b="1" dirty="0" smtClean="0">
                <a:solidFill>
                  <a:schemeClr val="accent1">
                    <a:lumMod val="75000"/>
                  </a:schemeClr>
                </a:solidFill>
                <a:latin typeface="+mn-ea"/>
              </a:rPr>
              <a:t>　</a:t>
            </a:r>
            <a:r>
              <a:rPr lang="en-US" altLang="zh-CN" sz="2400" b="1" dirty="0" smtClean="0">
                <a:solidFill>
                  <a:schemeClr val="accent1">
                    <a:lumMod val="75000"/>
                  </a:schemeClr>
                </a:solidFill>
                <a:latin typeface="+mn-ea"/>
              </a:rPr>
              <a:t>B</a:t>
            </a:r>
            <a:r>
              <a:rPr lang="zh-CN" altLang="en-US" sz="2400" b="1" dirty="0" smtClean="0">
                <a:solidFill>
                  <a:schemeClr val="accent1">
                    <a:lumMod val="75000"/>
                  </a:schemeClr>
                </a:solidFill>
                <a:latin typeface="+mn-ea"/>
              </a:rPr>
              <a:t>细胞活化的第</a:t>
            </a:r>
            <a:r>
              <a:rPr lang="zh-CN" altLang="en-US" sz="2400" b="1" dirty="0">
                <a:solidFill>
                  <a:schemeClr val="accent1">
                    <a:lumMod val="75000"/>
                  </a:schemeClr>
                </a:solidFill>
                <a:latin typeface="+mn-ea"/>
              </a:rPr>
              <a:t>二信号：</a:t>
            </a:r>
          </a:p>
        </p:txBody>
      </p:sp>
      <p:sp>
        <p:nvSpPr>
          <p:cNvPr id="6" name="Text Box 3"/>
          <p:cNvSpPr txBox="1">
            <a:spLocks noChangeArrowheads="1"/>
          </p:cNvSpPr>
          <p:nvPr/>
        </p:nvSpPr>
        <p:spPr bwMode="auto">
          <a:xfrm>
            <a:off x="669924" y="1890355"/>
            <a:ext cx="108505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solidFill>
                  <a:schemeClr val="hlink"/>
                </a:solidFill>
                <a:latin typeface="+mn-ea"/>
              </a:rPr>
              <a:t>       B</a:t>
            </a:r>
            <a:r>
              <a:rPr lang="zh-CN" altLang="en-US" sz="2200" dirty="0">
                <a:solidFill>
                  <a:schemeClr val="hlink"/>
                </a:solidFill>
                <a:latin typeface="+mn-ea"/>
              </a:rPr>
              <a:t>细胞活化的第二信号的产生以及进一步的增殖和分化是</a:t>
            </a:r>
            <a:r>
              <a:rPr lang="en-US" altLang="zh-CN" sz="2200" dirty="0">
                <a:solidFill>
                  <a:schemeClr val="hlink"/>
                </a:solidFill>
                <a:latin typeface="+mn-ea"/>
              </a:rPr>
              <a:t>B</a:t>
            </a:r>
            <a:r>
              <a:rPr lang="zh-CN" altLang="en-US" sz="2200" dirty="0">
                <a:solidFill>
                  <a:schemeClr val="hlink"/>
                </a:solidFill>
                <a:latin typeface="+mn-ea"/>
              </a:rPr>
              <a:t>细胞与</a:t>
            </a:r>
            <a:r>
              <a:rPr lang="en-US" altLang="zh-CN" sz="2200" dirty="0">
                <a:solidFill>
                  <a:schemeClr val="hlink"/>
                </a:solidFill>
                <a:latin typeface="+mn-ea"/>
              </a:rPr>
              <a:t>Th2</a:t>
            </a:r>
            <a:r>
              <a:rPr lang="zh-CN" altLang="en-US" sz="2200" dirty="0">
                <a:solidFill>
                  <a:schemeClr val="hlink"/>
                </a:solidFill>
                <a:latin typeface="+mn-ea"/>
              </a:rPr>
              <a:t>细胞相互作用的结果。</a:t>
            </a:r>
            <a:r>
              <a:rPr lang="zh-CN" altLang="en-US" sz="2200" dirty="0">
                <a:latin typeface="+mn-ea"/>
              </a:rPr>
              <a:t>在这一过程中，</a:t>
            </a:r>
            <a:r>
              <a:rPr lang="en-US" altLang="zh-CN" sz="2200" dirty="0">
                <a:latin typeface="+mn-ea"/>
              </a:rPr>
              <a:t>B</a:t>
            </a:r>
            <a:r>
              <a:rPr lang="zh-CN" altLang="en-US" sz="2200" dirty="0">
                <a:latin typeface="+mn-ea"/>
              </a:rPr>
              <a:t>细胞与</a:t>
            </a:r>
            <a:r>
              <a:rPr lang="en-US" altLang="zh-CN" sz="2200" dirty="0">
                <a:latin typeface="+mn-ea"/>
              </a:rPr>
              <a:t>Th2</a:t>
            </a:r>
            <a:r>
              <a:rPr lang="zh-CN" altLang="en-US" sz="2200" dirty="0">
                <a:latin typeface="+mn-ea"/>
              </a:rPr>
              <a:t>细胞的相互作用是双向的</a:t>
            </a:r>
            <a:r>
              <a:rPr lang="zh-CN" altLang="en-US" sz="2200" dirty="0" smtClean="0">
                <a:latin typeface="+mn-ea"/>
              </a:rPr>
              <a:t>：</a:t>
            </a:r>
            <a:endParaRPr lang="en-US" altLang="zh-CN" sz="2200" dirty="0" smtClean="0">
              <a:latin typeface="+mn-ea"/>
            </a:endParaRPr>
          </a:p>
          <a:p>
            <a:pPr algn="just"/>
            <a:endParaRPr lang="zh-CN" altLang="en-US" sz="2200" dirty="0">
              <a:latin typeface="+mn-ea"/>
            </a:endParaRPr>
          </a:p>
          <a:p>
            <a:pPr algn="just"/>
            <a:r>
              <a:rPr lang="zh-CN" altLang="en-US" sz="2200" dirty="0">
                <a:latin typeface="+mn-ea"/>
              </a:rPr>
              <a:t>    一方面，</a:t>
            </a:r>
            <a:r>
              <a:rPr lang="en-US" altLang="zh-CN" sz="2200" dirty="0">
                <a:latin typeface="+mn-ea"/>
              </a:rPr>
              <a:t>B</a:t>
            </a:r>
            <a:r>
              <a:rPr lang="zh-CN" altLang="en-US" sz="2200" dirty="0">
                <a:latin typeface="+mn-ea"/>
              </a:rPr>
              <a:t>细胞作为</a:t>
            </a:r>
            <a:r>
              <a:rPr lang="en-US" altLang="zh-CN" sz="2200" dirty="0">
                <a:latin typeface="+mn-ea"/>
              </a:rPr>
              <a:t>APC</a:t>
            </a:r>
            <a:r>
              <a:rPr lang="zh-CN" altLang="en-US" sz="2200" dirty="0">
                <a:latin typeface="+mn-ea"/>
              </a:rPr>
              <a:t>通过</a:t>
            </a:r>
            <a:r>
              <a:rPr lang="en-US" altLang="zh-CN" sz="2200" dirty="0" err="1">
                <a:latin typeface="+mn-ea"/>
              </a:rPr>
              <a:t>MHCⅡ</a:t>
            </a:r>
            <a:r>
              <a:rPr lang="en-US" altLang="zh-CN" sz="2200" dirty="0">
                <a:latin typeface="+mn-ea"/>
              </a:rPr>
              <a:t> </a:t>
            </a:r>
            <a:r>
              <a:rPr lang="zh-CN" altLang="en-US" sz="2200" dirty="0">
                <a:latin typeface="+mn-ea"/>
              </a:rPr>
              <a:t>类分子向特异性</a:t>
            </a:r>
            <a:r>
              <a:rPr lang="en-US" altLang="zh-CN" sz="2200" dirty="0">
                <a:latin typeface="+mn-ea"/>
              </a:rPr>
              <a:t>Th2</a:t>
            </a:r>
            <a:r>
              <a:rPr lang="zh-CN" altLang="en-US" sz="2200" dirty="0">
                <a:latin typeface="+mn-ea"/>
              </a:rPr>
              <a:t>细胞递呈外源性抗原肽，为</a:t>
            </a:r>
            <a:r>
              <a:rPr lang="en-US" altLang="zh-CN" sz="2200" dirty="0">
                <a:latin typeface="+mn-ea"/>
              </a:rPr>
              <a:t>T</a:t>
            </a:r>
            <a:r>
              <a:rPr lang="zh-CN" altLang="en-US" sz="2200" dirty="0">
                <a:latin typeface="+mn-ea"/>
              </a:rPr>
              <a:t>细胞活化提供第一信号，并通过</a:t>
            </a:r>
            <a:r>
              <a:rPr lang="en-US" altLang="zh-CN" sz="2200" dirty="0">
                <a:solidFill>
                  <a:schemeClr val="accent2"/>
                </a:solidFill>
                <a:latin typeface="+mn-ea"/>
              </a:rPr>
              <a:t>B7</a:t>
            </a:r>
            <a:r>
              <a:rPr lang="zh-CN" altLang="en-US" sz="2200" dirty="0">
                <a:solidFill>
                  <a:schemeClr val="accent2"/>
                </a:solidFill>
                <a:latin typeface="+mn-ea"/>
              </a:rPr>
              <a:t>与</a:t>
            </a:r>
            <a:r>
              <a:rPr lang="en-US" altLang="zh-CN" sz="2200" dirty="0">
                <a:solidFill>
                  <a:schemeClr val="accent2"/>
                </a:solidFill>
                <a:latin typeface="+mn-ea"/>
              </a:rPr>
              <a:t>CD28</a:t>
            </a:r>
            <a:r>
              <a:rPr lang="zh-CN" altLang="en-US" sz="2200" dirty="0">
                <a:latin typeface="+mn-ea"/>
              </a:rPr>
              <a:t>的相互作用</a:t>
            </a:r>
            <a:r>
              <a:rPr lang="zh-CN" altLang="en-US" sz="2200" dirty="0">
                <a:solidFill>
                  <a:srgbClr val="941075"/>
                </a:solidFill>
                <a:latin typeface="+mn-ea"/>
              </a:rPr>
              <a:t>为</a:t>
            </a:r>
            <a:r>
              <a:rPr lang="en-US" altLang="zh-CN" sz="2200" dirty="0">
                <a:solidFill>
                  <a:srgbClr val="941075"/>
                </a:solidFill>
                <a:latin typeface="+mn-ea"/>
              </a:rPr>
              <a:t>Th2</a:t>
            </a:r>
            <a:r>
              <a:rPr lang="zh-CN" altLang="en-US" sz="2200" dirty="0">
                <a:solidFill>
                  <a:srgbClr val="941075"/>
                </a:solidFill>
                <a:latin typeface="+mn-ea"/>
              </a:rPr>
              <a:t>提供第二活化信号</a:t>
            </a:r>
            <a:r>
              <a:rPr lang="zh-CN" altLang="en-US" sz="2200" dirty="0" smtClean="0">
                <a:latin typeface="+mn-ea"/>
              </a:rPr>
              <a:t>。</a:t>
            </a:r>
            <a:endParaRPr lang="en-US" altLang="zh-CN" sz="2200" dirty="0" smtClean="0">
              <a:latin typeface="+mn-ea"/>
            </a:endParaRPr>
          </a:p>
          <a:p>
            <a:pPr algn="just"/>
            <a:endParaRPr lang="zh-CN" altLang="en-US" sz="2200" dirty="0">
              <a:latin typeface="+mn-ea"/>
            </a:endParaRPr>
          </a:p>
          <a:p>
            <a:pPr algn="just"/>
            <a:r>
              <a:rPr lang="zh-CN" altLang="en-US" sz="2200" dirty="0">
                <a:latin typeface="+mn-ea"/>
              </a:rPr>
              <a:t>    另一方面，</a:t>
            </a:r>
            <a:r>
              <a:rPr lang="en-US" altLang="zh-CN" sz="2200" dirty="0">
                <a:latin typeface="+mn-ea"/>
              </a:rPr>
              <a:t>B</a:t>
            </a:r>
            <a:r>
              <a:rPr lang="zh-CN" altLang="en-US" sz="2200" dirty="0">
                <a:latin typeface="+mn-ea"/>
              </a:rPr>
              <a:t>细胞又从活化的</a:t>
            </a:r>
            <a:r>
              <a:rPr lang="en-US" altLang="zh-CN" sz="2200" dirty="0">
                <a:latin typeface="+mn-ea"/>
              </a:rPr>
              <a:t>Th2</a:t>
            </a:r>
            <a:r>
              <a:rPr lang="zh-CN" altLang="en-US" sz="2200" dirty="0">
                <a:latin typeface="+mn-ea"/>
              </a:rPr>
              <a:t>细胞获得活化、增殖和分化所必需的信号。</a:t>
            </a:r>
            <a:r>
              <a:rPr lang="en-US" altLang="zh-CN" sz="2200" dirty="0">
                <a:latin typeface="+mn-ea"/>
              </a:rPr>
              <a:t>T</a:t>
            </a:r>
            <a:r>
              <a:rPr lang="zh-CN" altLang="en-US" sz="2200" dirty="0">
                <a:latin typeface="+mn-ea"/>
              </a:rPr>
              <a:t>细胞活化后诱导性表达</a:t>
            </a:r>
            <a:r>
              <a:rPr lang="en-US" altLang="zh-CN" sz="2200" dirty="0">
                <a:latin typeface="+mn-ea"/>
              </a:rPr>
              <a:t>CD40L</a:t>
            </a:r>
            <a:r>
              <a:rPr lang="zh-CN" altLang="en-US" sz="2200" dirty="0">
                <a:latin typeface="+mn-ea"/>
              </a:rPr>
              <a:t>，</a:t>
            </a:r>
            <a:r>
              <a:rPr lang="en-US" altLang="zh-CN" sz="2200" dirty="0">
                <a:solidFill>
                  <a:schemeClr val="accent2"/>
                </a:solidFill>
                <a:latin typeface="+mn-ea"/>
              </a:rPr>
              <a:t>CD40L</a:t>
            </a:r>
            <a:r>
              <a:rPr lang="zh-CN" altLang="en-US" sz="2200" dirty="0">
                <a:solidFill>
                  <a:schemeClr val="accent2"/>
                </a:solidFill>
                <a:latin typeface="+mn-ea"/>
              </a:rPr>
              <a:t>与</a:t>
            </a:r>
            <a:r>
              <a:rPr lang="en-US" altLang="zh-CN" sz="2200" dirty="0">
                <a:solidFill>
                  <a:schemeClr val="accent2"/>
                </a:solidFill>
                <a:latin typeface="+mn-ea"/>
              </a:rPr>
              <a:t>B</a:t>
            </a:r>
            <a:r>
              <a:rPr lang="zh-CN" altLang="en-US" sz="2200" dirty="0">
                <a:solidFill>
                  <a:schemeClr val="accent2"/>
                </a:solidFill>
                <a:latin typeface="+mn-ea"/>
              </a:rPr>
              <a:t>细胞上的</a:t>
            </a:r>
            <a:r>
              <a:rPr lang="en-US" altLang="zh-CN" sz="2200" dirty="0">
                <a:solidFill>
                  <a:schemeClr val="accent2"/>
                </a:solidFill>
                <a:latin typeface="+mn-ea"/>
              </a:rPr>
              <a:t>CD40</a:t>
            </a:r>
            <a:r>
              <a:rPr lang="zh-CN" altLang="en-US" sz="2200" dirty="0">
                <a:latin typeface="+mn-ea"/>
              </a:rPr>
              <a:t>的结合为</a:t>
            </a:r>
            <a:r>
              <a:rPr lang="en-US" altLang="zh-CN" sz="2200" dirty="0">
                <a:solidFill>
                  <a:srgbClr val="941075"/>
                </a:solidFill>
                <a:latin typeface="+mn-ea"/>
              </a:rPr>
              <a:t>B</a:t>
            </a:r>
            <a:r>
              <a:rPr lang="zh-CN" altLang="en-US" sz="2200" dirty="0">
                <a:solidFill>
                  <a:srgbClr val="941075"/>
                </a:solidFill>
                <a:latin typeface="+mn-ea"/>
              </a:rPr>
              <a:t>细胞活化提供最强的第二信号</a:t>
            </a:r>
            <a:r>
              <a:rPr lang="zh-CN" altLang="en-US" sz="2200" dirty="0" smtClean="0">
                <a:latin typeface="+mn-ea"/>
              </a:rPr>
              <a:t>。</a:t>
            </a:r>
            <a:endParaRPr lang="en-US" altLang="zh-CN" sz="2200" dirty="0" smtClean="0">
              <a:latin typeface="+mn-ea"/>
            </a:endParaRPr>
          </a:p>
          <a:p>
            <a:pPr algn="just"/>
            <a:endParaRPr lang="zh-CN" altLang="en-US" sz="2200" dirty="0">
              <a:latin typeface="+mn-ea"/>
            </a:endParaRPr>
          </a:p>
          <a:p>
            <a:pPr algn="just"/>
            <a:r>
              <a:rPr lang="zh-CN" altLang="en-US" sz="2200" dirty="0">
                <a:latin typeface="+mn-ea"/>
              </a:rPr>
              <a:t>    </a:t>
            </a:r>
            <a:r>
              <a:rPr lang="en-US" altLang="zh-CN" sz="2200" dirty="0">
                <a:latin typeface="+mn-ea"/>
              </a:rPr>
              <a:t>B</a:t>
            </a:r>
            <a:r>
              <a:rPr lang="zh-CN" altLang="en-US" sz="2200" dirty="0">
                <a:latin typeface="+mn-ea"/>
              </a:rPr>
              <a:t>细胞在获得第二信号充分活化后，</a:t>
            </a:r>
            <a:r>
              <a:rPr lang="en-US" altLang="zh-CN" sz="2200" dirty="0">
                <a:latin typeface="+mn-ea"/>
              </a:rPr>
              <a:t>B</a:t>
            </a:r>
            <a:r>
              <a:rPr lang="zh-CN" altLang="en-US" sz="2200" dirty="0">
                <a:latin typeface="+mn-ea"/>
              </a:rPr>
              <a:t>细胞和</a:t>
            </a:r>
            <a:r>
              <a:rPr lang="en-US" altLang="zh-CN" sz="2200" dirty="0">
                <a:latin typeface="+mn-ea"/>
              </a:rPr>
              <a:t>Th2</a:t>
            </a:r>
            <a:r>
              <a:rPr lang="zh-CN" altLang="en-US" sz="2200" dirty="0">
                <a:latin typeface="+mn-ea"/>
              </a:rPr>
              <a:t>细胞表面的</a:t>
            </a:r>
            <a:r>
              <a:rPr lang="zh-CN" altLang="en-US" sz="2200" dirty="0">
                <a:solidFill>
                  <a:srgbClr val="941075"/>
                </a:solidFill>
                <a:latin typeface="+mn-ea"/>
              </a:rPr>
              <a:t>粘附分子的相互作用</a:t>
            </a:r>
            <a:r>
              <a:rPr lang="zh-CN" altLang="en-US" sz="2200" dirty="0">
                <a:latin typeface="+mn-ea"/>
              </a:rPr>
              <a:t>加强两种细胞间的结合，促进相互作用。</a:t>
            </a:r>
          </a:p>
        </p:txBody>
      </p:sp>
    </p:spTree>
    <p:extLst>
      <p:ext uri="{BB962C8B-B14F-4D97-AF65-F5344CB8AC3E}">
        <p14:creationId xmlns:p14="http://schemas.microsoft.com/office/powerpoint/2010/main" val="2676187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18</a:t>
            </a:fld>
            <a:endParaRPr lang="zh-CN" altLang="en-US"/>
          </a:p>
        </p:txBody>
      </p:sp>
      <p:grpSp>
        <p:nvGrpSpPr>
          <p:cNvPr id="4" name="Group 2"/>
          <p:cNvGrpSpPr>
            <a:grpSpLocks/>
          </p:cNvGrpSpPr>
          <p:nvPr/>
        </p:nvGrpSpPr>
        <p:grpSpPr bwMode="auto">
          <a:xfrm>
            <a:off x="2275124" y="1890355"/>
            <a:ext cx="7640161" cy="4831126"/>
            <a:chOff x="0" y="0"/>
            <a:chExt cx="5662" cy="4000"/>
          </a:xfrm>
        </p:grpSpPr>
        <p:sp>
          <p:nvSpPr>
            <p:cNvPr id="6" name="Oval 3"/>
            <p:cNvSpPr>
              <a:spLocks noChangeArrowheads="1"/>
            </p:cNvSpPr>
            <p:nvPr/>
          </p:nvSpPr>
          <p:spPr bwMode="auto">
            <a:xfrm>
              <a:off x="2302" y="2761"/>
              <a:ext cx="103" cy="64"/>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 name="Oval 4"/>
            <p:cNvSpPr>
              <a:spLocks noChangeArrowheads="1"/>
            </p:cNvSpPr>
            <p:nvPr/>
          </p:nvSpPr>
          <p:spPr bwMode="auto">
            <a:xfrm>
              <a:off x="2302" y="2848"/>
              <a:ext cx="107" cy="57"/>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 name="Oval 5"/>
            <p:cNvSpPr>
              <a:spLocks noChangeArrowheads="1"/>
            </p:cNvSpPr>
            <p:nvPr/>
          </p:nvSpPr>
          <p:spPr bwMode="auto">
            <a:xfrm>
              <a:off x="2302" y="2905"/>
              <a:ext cx="107" cy="54"/>
            </a:xfrm>
            <a:prstGeom prst="ellipse">
              <a:avLst/>
            </a:prstGeom>
            <a:gradFill rotWithShape="0">
              <a:gsLst>
                <a:gs pos="0">
                  <a:schemeClr val="folHlink">
                    <a:gamma/>
                    <a:tint val="0"/>
                    <a:invGamma/>
                  </a:schemeClr>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 name="未知"/>
            <p:cNvSpPr>
              <a:spLocks/>
            </p:cNvSpPr>
            <p:nvPr/>
          </p:nvSpPr>
          <p:spPr bwMode="auto">
            <a:xfrm>
              <a:off x="2248" y="2808"/>
              <a:ext cx="104" cy="201"/>
            </a:xfrm>
            <a:custGeom>
              <a:avLst/>
              <a:gdLst>
                <a:gd name="T0" fmla="*/ 67 w 101"/>
                <a:gd name="T1" fmla="*/ 0 h 113"/>
                <a:gd name="T2" fmla="*/ 91 w 101"/>
                <a:gd name="T3" fmla="*/ 24 h 113"/>
                <a:gd name="T4" fmla="*/ 101 w 101"/>
                <a:gd name="T5" fmla="*/ 53 h 113"/>
                <a:gd name="T6" fmla="*/ 38 w 101"/>
                <a:gd name="T7" fmla="*/ 111 h 113"/>
                <a:gd name="T8" fmla="*/ 9 w 101"/>
                <a:gd name="T9" fmla="*/ 106 h 113"/>
                <a:gd name="T10" fmla="*/ 0 w 101"/>
                <a:gd name="T11" fmla="*/ 72 h 113"/>
                <a:gd name="T12" fmla="*/ 5 w 101"/>
                <a:gd name="T13" fmla="*/ 24 h 113"/>
                <a:gd name="T14" fmla="*/ 19 w 101"/>
                <a:gd name="T15" fmla="*/ 19 h 113"/>
                <a:gd name="T16" fmla="*/ 67 w 101"/>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3">
                  <a:moveTo>
                    <a:pt x="67" y="0"/>
                  </a:moveTo>
                  <a:cubicBezTo>
                    <a:pt x="79" y="8"/>
                    <a:pt x="85" y="10"/>
                    <a:pt x="91" y="24"/>
                  </a:cubicBezTo>
                  <a:cubicBezTo>
                    <a:pt x="95" y="33"/>
                    <a:pt x="101" y="53"/>
                    <a:pt x="101" y="53"/>
                  </a:cubicBezTo>
                  <a:cubicBezTo>
                    <a:pt x="92" y="103"/>
                    <a:pt x="82" y="100"/>
                    <a:pt x="38" y="111"/>
                  </a:cubicBezTo>
                  <a:cubicBezTo>
                    <a:pt x="28" y="109"/>
                    <a:pt x="16" y="113"/>
                    <a:pt x="9" y="106"/>
                  </a:cubicBezTo>
                  <a:cubicBezTo>
                    <a:pt x="1" y="98"/>
                    <a:pt x="0" y="72"/>
                    <a:pt x="0" y="72"/>
                  </a:cubicBezTo>
                  <a:cubicBezTo>
                    <a:pt x="2" y="56"/>
                    <a:pt x="0" y="39"/>
                    <a:pt x="5" y="24"/>
                  </a:cubicBezTo>
                  <a:cubicBezTo>
                    <a:pt x="7" y="19"/>
                    <a:pt x="14" y="21"/>
                    <a:pt x="19" y="19"/>
                  </a:cubicBezTo>
                  <a:cubicBezTo>
                    <a:pt x="35" y="14"/>
                    <a:pt x="54" y="13"/>
                    <a:pt x="67" y="0"/>
                  </a:cubicBezTo>
                  <a:close/>
                </a:path>
              </a:pathLst>
            </a:custGeom>
            <a:solidFill>
              <a:srgbClr val="FDFDF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 name="Oval 7"/>
            <p:cNvSpPr>
              <a:spLocks noChangeArrowheads="1"/>
            </p:cNvSpPr>
            <p:nvPr/>
          </p:nvSpPr>
          <p:spPr bwMode="auto">
            <a:xfrm>
              <a:off x="2093" y="2912"/>
              <a:ext cx="102" cy="53"/>
            </a:xfrm>
            <a:prstGeom prst="ellipse">
              <a:avLst/>
            </a:prstGeom>
            <a:gradFill rotWithShape="0">
              <a:gsLst>
                <a:gs pos="0">
                  <a:srgbClr val="FFFFFF"/>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 name="Oval 8"/>
            <p:cNvSpPr>
              <a:spLocks noChangeArrowheads="1"/>
            </p:cNvSpPr>
            <p:nvPr/>
          </p:nvSpPr>
          <p:spPr bwMode="auto">
            <a:xfrm>
              <a:off x="2093" y="2848"/>
              <a:ext cx="102" cy="64"/>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 name="AutoShape 9"/>
            <p:cNvSpPr>
              <a:spLocks noChangeArrowheads="1"/>
            </p:cNvSpPr>
            <p:nvPr/>
          </p:nvSpPr>
          <p:spPr bwMode="auto">
            <a:xfrm>
              <a:off x="1727" y="3012"/>
              <a:ext cx="368" cy="50"/>
            </a:xfrm>
            <a:prstGeom prst="flowChartOnlineStorage">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3" name="Oval 10"/>
            <p:cNvSpPr>
              <a:spLocks noChangeArrowheads="1"/>
            </p:cNvSpPr>
            <p:nvPr/>
          </p:nvSpPr>
          <p:spPr bwMode="auto">
            <a:xfrm>
              <a:off x="2145" y="3012"/>
              <a:ext cx="157" cy="50"/>
            </a:xfrm>
            <a:prstGeom prst="ellipse">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4" name="Rectangle 11"/>
            <p:cNvSpPr>
              <a:spLocks noChangeArrowheads="1"/>
            </p:cNvSpPr>
            <p:nvPr/>
          </p:nvSpPr>
          <p:spPr bwMode="auto">
            <a:xfrm>
              <a:off x="2197" y="3012"/>
              <a:ext cx="681" cy="50"/>
            </a:xfrm>
            <a:prstGeom prst="rect">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 name="AutoShape 12"/>
            <p:cNvSpPr>
              <a:spLocks noChangeArrowheads="1"/>
            </p:cNvSpPr>
            <p:nvPr/>
          </p:nvSpPr>
          <p:spPr bwMode="auto">
            <a:xfrm>
              <a:off x="3662" y="1205"/>
              <a:ext cx="357" cy="150"/>
            </a:xfrm>
            <a:prstGeom prst="rightArrow">
              <a:avLst>
                <a:gd name="adj1" fmla="val 50000"/>
                <a:gd name="adj2" fmla="val 59500"/>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 name="Text Box 13"/>
            <p:cNvSpPr txBox="1">
              <a:spLocks noChangeArrowheads="1"/>
            </p:cNvSpPr>
            <p:nvPr/>
          </p:nvSpPr>
          <p:spPr bwMode="auto">
            <a:xfrm>
              <a:off x="3976" y="1155"/>
              <a:ext cx="94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000">
                <a:latin typeface="+mn-ea"/>
              </a:endParaRPr>
            </a:p>
          </p:txBody>
        </p:sp>
        <p:sp>
          <p:nvSpPr>
            <p:cNvPr id="17" name="Text Box 14"/>
            <p:cNvSpPr txBox="1">
              <a:spLocks noChangeArrowheads="1"/>
            </p:cNvSpPr>
            <p:nvPr/>
          </p:nvSpPr>
          <p:spPr bwMode="auto">
            <a:xfrm>
              <a:off x="209" y="1657"/>
              <a:ext cx="99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sng">
                  <a:latin typeface="+mn-ea"/>
                </a:rPr>
                <a:t>第</a:t>
              </a:r>
              <a:r>
                <a:rPr lang="en-US" altLang="zh-CN" sz="2000" u="sng">
                  <a:latin typeface="+mn-ea"/>
                </a:rPr>
                <a:t>1</a:t>
              </a:r>
              <a:r>
                <a:rPr lang="zh-CN" altLang="en-US" sz="2000" u="sng">
                  <a:latin typeface="+mn-ea"/>
                </a:rPr>
                <a:t>信号</a:t>
              </a:r>
            </a:p>
          </p:txBody>
        </p:sp>
        <p:sp>
          <p:nvSpPr>
            <p:cNvPr id="18" name="Text Box 15"/>
            <p:cNvSpPr txBox="1">
              <a:spLocks noChangeArrowheads="1"/>
            </p:cNvSpPr>
            <p:nvPr/>
          </p:nvSpPr>
          <p:spPr bwMode="auto">
            <a:xfrm>
              <a:off x="1884" y="3363"/>
              <a:ext cx="99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sng">
                  <a:latin typeface="+mn-ea"/>
                </a:rPr>
                <a:t>第</a:t>
              </a:r>
              <a:r>
                <a:rPr lang="en-US" altLang="zh-CN" sz="2000" u="sng">
                  <a:latin typeface="+mn-ea"/>
                </a:rPr>
                <a:t>2</a:t>
              </a:r>
              <a:r>
                <a:rPr lang="zh-CN" altLang="en-US" sz="2000" u="sng">
                  <a:latin typeface="+mn-ea"/>
                </a:rPr>
                <a:t>信号</a:t>
              </a:r>
            </a:p>
          </p:txBody>
        </p:sp>
        <p:sp>
          <p:nvSpPr>
            <p:cNvPr id="19" name="Rectangle 16"/>
            <p:cNvSpPr>
              <a:spLocks noChangeArrowheads="1"/>
            </p:cNvSpPr>
            <p:nvPr/>
          </p:nvSpPr>
          <p:spPr bwMode="auto">
            <a:xfrm>
              <a:off x="0" y="100"/>
              <a:ext cx="5662" cy="3900"/>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0" name="Rectangle 17"/>
            <p:cNvSpPr>
              <a:spLocks noChangeArrowheads="1"/>
            </p:cNvSpPr>
            <p:nvPr/>
          </p:nvSpPr>
          <p:spPr bwMode="auto">
            <a:xfrm>
              <a:off x="0" y="0"/>
              <a:ext cx="5662" cy="335"/>
            </a:xfrm>
            <a:prstGeom prst="rect">
              <a:avLst/>
            </a:prstGeom>
            <a:solidFill>
              <a:srgbClr val="FFCC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chemeClr val="accent1">
                      <a:lumMod val="75000"/>
                    </a:schemeClr>
                  </a:solidFill>
                  <a:latin typeface="+mn-ea"/>
                </a:rPr>
                <a:t>B</a:t>
              </a:r>
              <a:r>
                <a:rPr lang="zh-CN" altLang="en-US" sz="2000" dirty="0">
                  <a:solidFill>
                    <a:schemeClr val="accent1">
                      <a:lumMod val="75000"/>
                    </a:schemeClr>
                  </a:solidFill>
                  <a:latin typeface="+mn-ea"/>
                </a:rPr>
                <a:t>细胞活化的双信号模型</a:t>
              </a:r>
            </a:p>
          </p:txBody>
        </p:sp>
        <p:sp>
          <p:nvSpPr>
            <p:cNvPr id="21" name="Text Box 18"/>
            <p:cNvSpPr txBox="1">
              <a:spLocks noChangeArrowheads="1"/>
            </p:cNvSpPr>
            <p:nvPr/>
          </p:nvSpPr>
          <p:spPr bwMode="auto">
            <a:xfrm>
              <a:off x="3523" y="3696"/>
              <a:ext cx="1373" cy="296"/>
            </a:xfrm>
            <a:prstGeom prst="rect">
              <a:avLst/>
            </a:prstGeom>
            <a:noFill/>
            <a:ln>
              <a:noFill/>
            </a:ln>
            <a:effectLst/>
            <a:extLst>
              <a:ext uri="{909E8E84-426E-40dd-AFC4-6F175D3DCCD1}">
                <a14:hiddenFill xmlns:a14="http://schemas.microsoft.com/office/drawing/2010/main">
                  <a:solidFill>
                    <a:srgbClr val="FCFCF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5D111F"/>
                  </a:solidFill>
                  <a:latin typeface="+mn-ea"/>
                </a:rPr>
                <a:t>CD40-CD40L</a:t>
              </a:r>
            </a:p>
          </p:txBody>
        </p:sp>
        <p:sp>
          <p:nvSpPr>
            <p:cNvPr id="22" name="Oval 19"/>
            <p:cNvSpPr>
              <a:spLocks noChangeArrowheads="1"/>
            </p:cNvSpPr>
            <p:nvPr/>
          </p:nvSpPr>
          <p:spPr bwMode="auto">
            <a:xfrm>
              <a:off x="2407" y="2761"/>
              <a:ext cx="102" cy="67"/>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3" name="Oval 20"/>
            <p:cNvSpPr>
              <a:spLocks noChangeArrowheads="1"/>
            </p:cNvSpPr>
            <p:nvPr/>
          </p:nvSpPr>
          <p:spPr bwMode="auto">
            <a:xfrm>
              <a:off x="2564" y="2510"/>
              <a:ext cx="1098" cy="1054"/>
            </a:xfrm>
            <a:prstGeom prst="ellipse">
              <a:avLst/>
            </a:prstGeom>
            <a:gradFill rotWithShape="0">
              <a:gsLst>
                <a:gs pos="0">
                  <a:srgbClr val="E2E2E2"/>
                </a:gs>
                <a:gs pos="100000">
                  <a:srgbClr val="99CCFF"/>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4" name="Oval 21"/>
            <p:cNvSpPr>
              <a:spLocks noChangeArrowheads="1"/>
            </p:cNvSpPr>
            <p:nvPr/>
          </p:nvSpPr>
          <p:spPr bwMode="auto">
            <a:xfrm>
              <a:off x="2825" y="2711"/>
              <a:ext cx="733" cy="652"/>
            </a:xfrm>
            <a:prstGeom prst="ellipse">
              <a:avLst/>
            </a:prstGeom>
            <a:gradFill rotWithShape="0">
              <a:gsLst>
                <a:gs pos="0">
                  <a:srgbClr val="E2E2E2"/>
                </a:gs>
                <a:gs pos="100000">
                  <a:srgbClr val="99CCFF"/>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mn-ea"/>
                </a:rPr>
                <a:t>Th</a:t>
              </a:r>
            </a:p>
          </p:txBody>
        </p:sp>
        <p:sp>
          <p:nvSpPr>
            <p:cNvPr id="25" name="Oval 22"/>
            <p:cNvSpPr>
              <a:spLocks noChangeArrowheads="1"/>
            </p:cNvSpPr>
            <p:nvPr/>
          </p:nvSpPr>
          <p:spPr bwMode="auto">
            <a:xfrm>
              <a:off x="2511" y="753"/>
              <a:ext cx="1099" cy="1054"/>
            </a:xfrm>
            <a:prstGeom prst="ellipse">
              <a:avLst/>
            </a:prstGeom>
            <a:gradFill rotWithShape="0">
              <a:gsLst>
                <a:gs pos="0">
                  <a:srgbClr val="E2E2E2"/>
                </a:gs>
                <a:gs pos="100000">
                  <a:srgbClr val="FFFF99"/>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latin typeface="+mn-ea"/>
                </a:rPr>
                <a:t>没有</a:t>
              </a:r>
              <a:r>
                <a:rPr lang="en-US" altLang="zh-CN" sz="2000">
                  <a:latin typeface="+mn-ea"/>
                </a:rPr>
                <a:t>Th</a:t>
              </a:r>
            </a:p>
            <a:p>
              <a:pPr algn="ctr"/>
              <a:r>
                <a:rPr lang="zh-CN" altLang="en-US" sz="2000">
                  <a:latin typeface="+mn-ea"/>
                </a:rPr>
                <a:t>细胞的帮助</a:t>
              </a:r>
            </a:p>
          </p:txBody>
        </p:sp>
        <p:sp>
          <p:nvSpPr>
            <p:cNvPr id="26" name="AutoShape 23"/>
            <p:cNvSpPr>
              <a:spLocks noChangeArrowheads="1"/>
            </p:cNvSpPr>
            <p:nvPr/>
          </p:nvSpPr>
          <p:spPr bwMode="auto">
            <a:xfrm>
              <a:off x="1727" y="1355"/>
              <a:ext cx="368" cy="51"/>
            </a:xfrm>
            <a:prstGeom prst="flowChartOnlineStorage">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7" name="Oval 24"/>
            <p:cNvSpPr>
              <a:spLocks noChangeArrowheads="1"/>
            </p:cNvSpPr>
            <p:nvPr/>
          </p:nvSpPr>
          <p:spPr bwMode="auto">
            <a:xfrm>
              <a:off x="837" y="2460"/>
              <a:ext cx="1099" cy="1054"/>
            </a:xfrm>
            <a:prstGeom prst="ellipse">
              <a:avLst/>
            </a:prstGeom>
            <a:gradFill rotWithShape="0">
              <a:gsLst>
                <a:gs pos="0">
                  <a:srgbClr val="E2E2E2"/>
                </a:gs>
                <a:gs pos="100000">
                  <a:srgbClr val="FFFF99"/>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8" name="Oval 25"/>
            <p:cNvSpPr>
              <a:spLocks noChangeArrowheads="1"/>
            </p:cNvSpPr>
            <p:nvPr/>
          </p:nvSpPr>
          <p:spPr bwMode="auto">
            <a:xfrm>
              <a:off x="1046" y="2661"/>
              <a:ext cx="733" cy="652"/>
            </a:xfrm>
            <a:prstGeom prst="ellipse">
              <a:avLst/>
            </a:prstGeom>
            <a:gradFill rotWithShape="0">
              <a:gsLst>
                <a:gs pos="0">
                  <a:srgbClr val="E2E2E2"/>
                </a:gs>
                <a:gs pos="100000">
                  <a:srgbClr val="FFFF99"/>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mn-ea"/>
                </a:rPr>
                <a:t>B</a:t>
              </a:r>
            </a:p>
          </p:txBody>
        </p:sp>
        <p:sp>
          <p:nvSpPr>
            <p:cNvPr id="29" name="Oval 26"/>
            <p:cNvSpPr>
              <a:spLocks noChangeArrowheads="1"/>
            </p:cNvSpPr>
            <p:nvPr/>
          </p:nvSpPr>
          <p:spPr bwMode="auto">
            <a:xfrm>
              <a:off x="785" y="753"/>
              <a:ext cx="1099" cy="1054"/>
            </a:xfrm>
            <a:prstGeom prst="ellipse">
              <a:avLst/>
            </a:prstGeom>
            <a:gradFill rotWithShape="0">
              <a:gsLst>
                <a:gs pos="0">
                  <a:srgbClr val="E2E2E2"/>
                </a:gs>
                <a:gs pos="100000">
                  <a:srgbClr val="FFFF99"/>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0" name="Oval 27"/>
            <p:cNvSpPr>
              <a:spLocks noChangeArrowheads="1"/>
            </p:cNvSpPr>
            <p:nvPr/>
          </p:nvSpPr>
          <p:spPr bwMode="auto">
            <a:xfrm>
              <a:off x="994" y="1004"/>
              <a:ext cx="733" cy="653"/>
            </a:xfrm>
            <a:prstGeom prst="ellipse">
              <a:avLst/>
            </a:prstGeom>
            <a:gradFill rotWithShape="0">
              <a:gsLst>
                <a:gs pos="0">
                  <a:srgbClr val="E2E2E2"/>
                </a:gs>
                <a:gs pos="100000">
                  <a:srgbClr val="FFFF99"/>
                </a:gs>
              </a:gsLst>
              <a:path path="shape">
                <a:fillToRect l="50000" t="50000" r="50000" b="50000"/>
              </a:path>
            </a:gradFill>
            <a:ln w="952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mn-ea"/>
                </a:rPr>
                <a:t>B</a:t>
              </a:r>
            </a:p>
          </p:txBody>
        </p:sp>
        <p:sp>
          <p:nvSpPr>
            <p:cNvPr id="31" name="Oval 28" descr="大纸屑"/>
            <p:cNvSpPr>
              <a:spLocks noChangeArrowheads="1"/>
            </p:cNvSpPr>
            <p:nvPr/>
          </p:nvSpPr>
          <p:spPr bwMode="auto">
            <a:xfrm>
              <a:off x="1046" y="2661"/>
              <a:ext cx="105" cy="100"/>
            </a:xfrm>
            <a:prstGeom prst="ellipse">
              <a:avLst/>
            </a:prstGeom>
            <a:blipFill dpi="0" rotWithShape="0">
              <a:blip r:embed="rId2"/>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2" name="Oval 29" descr="小纸屑"/>
            <p:cNvSpPr>
              <a:spLocks noChangeArrowheads="1"/>
            </p:cNvSpPr>
            <p:nvPr/>
          </p:nvSpPr>
          <p:spPr bwMode="auto">
            <a:xfrm>
              <a:off x="1413" y="2510"/>
              <a:ext cx="104" cy="1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3" name="Oval 30"/>
            <p:cNvSpPr>
              <a:spLocks noChangeArrowheads="1"/>
            </p:cNvSpPr>
            <p:nvPr/>
          </p:nvSpPr>
          <p:spPr bwMode="auto">
            <a:xfrm>
              <a:off x="314" y="954"/>
              <a:ext cx="105" cy="100"/>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4" name="Oval 31"/>
            <p:cNvSpPr>
              <a:spLocks noChangeArrowheads="1"/>
            </p:cNvSpPr>
            <p:nvPr/>
          </p:nvSpPr>
          <p:spPr bwMode="auto">
            <a:xfrm>
              <a:off x="314" y="1355"/>
              <a:ext cx="105" cy="101"/>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5" name="Oval 32"/>
            <p:cNvSpPr>
              <a:spLocks noChangeArrowheads="1"/>
            </p:cNvSpPr>
            <p:nvPr/>
          </p:nvSpPr>
          <p:spPr bwMode="auto">
            <a:xfrm>
              <a:off x="157" y="1155"/>
              <a:ext cx="105" cy="100"/>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6" name="AutoShape 33"/>
            <p:cNvSpPr>
              <a:spLocks noChangeArrowheads="1"/>
            </p:cNvSpPr>
            <p:nvPr/>
          </p:nvSpPr>
          <p:spPr bwMode="auto">
            <a:xfrm flipH="1">
              <a:off x="1413" y="2108"/>
              <a:ext cx="1465" cy="302"/>
            </a:xfrm>
            <a:prstGeom prst="curvedDownArrow">
              <a:avLst>
                <a:gd name="adj1" fmla="val 30296"/>
                <a:gd name="adj2" fmla="val 72653"/>
                <a:gd name="adj3" fmla="val 34227"/>
              </a:avLst>
            </a:prstGeom>
            <a:solidFill>
              <a:srgbClr val="DDDDDD"/>
            </a:solidFill>
            <a:ln w="9525" cmpd="sng">
              <a:solidFill>
                <a:schemeClr val="tx1"/>
              </a:solidFill>
              <a:miter lim="800000"/>
              <a:headEnd/>
              <a:tailEnd/>
            </a:ln>
          </p:spPr>
          <p:txBody>
            <a:bodyPr wrap="none" anchor="ctr"/>
            <a:lstStyle/>
            <a:p>
              <a:endParaRPr lang="en-US" sz="2000">
                <a:latin typeface="+mn-ea"/>
              </a:endParaRPr>
            </a:p>
          </p:txBody>
        </p:sp>
        <p:sp>
          <p:nvSpPr>
            <p:cNvPr id="37" name="Text Box 34"/>
            <p:cNvSpPr txBox="1">
              <a:spLocks noChangeArrowheads="1"/>
            </p:cNvSpPr>
            <p:nvPr/>
          </p:nvSpPr>
          <p:spPr bwMode="auto">
            <a:xfrm>
              <a:off x="1622" y="1908"/>
              <a:ext cx="1724" cy="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latin typeface="+mn-ea"/>
                </a:rPr>
                <a:t>IFN-g , IL-4,  IL-5</a:t>
              </a:r>
            </a:p>
          </p:txBody>
        </p:sp>
        <p:sp>
          <p:nvSpPr>
            <p:cNvPr id="38" name="Text Box 35"/>
            <p:cNvSpPr txBox="1">
              <a:spLocks noChangeArrowheads="1"/>
            </p:cNvSpPr>
            <p:nvPr/>
          </p:nvSpPr>
          <p:spPr bwMode="auto">
            <a:xfrm>
              <a:off x="262" y="3363"/>
              <a:ext cx="99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u="sng">
                  <a:latin typeface="+mn-ea"/>
                </a:rPr>
                <a:t>第</a:t>
              </a:r>
              <a:r>
                <a:rPr lang="en-US" altLang="zh-CN" sz="2000" u="sng">
                  <a:latin typeface="+mn-ea"/>
                </a:rPr>
                <a:t>1</a:t>
              </a:r>
              <a:r>
                <a:rPr lang="zh-CN" altLang="en-US" sz="2000" u="sng">
                  <a:latin typeface="+mn-ea"/>
                </a:rPr>
                <a:t>信号</a:t>
              </a:r>
            </a:p>
          </p:txBody>
        </p:sp>
        <p:sp>
          <p:nvSpPr>
            <p:cNvPr id="39" name="Line 36"/>
            <p:cNvSpPr>
              <a:spLocks noChangeShapeType="1"/>
            </p:cNvSpPr>
            <p:nvPr/>
          </p:nvSpPr>
          <p:spPr bwMode="auto">
            <a:xfrm>
              <a:off x="628" y="1205"/>
              <a:ext cx="209"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0" name="Line 37"/>
            <p:cNvSpPr>
              <a:spLocks noChangeShapeType="1"/>
            </p:cNvSpPr>
            <p:nvPr/>
          </p:nvSpPr>
          <p:spPr bwMode="auto">
            <a:xfrm>
              <a:off x="628" y="1255"/>
              <a:ext cx="209"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1" name="Line 38"/>
            <p:cNvSpPr>
              <a:spLocks noChangeShapeType="1"/>
            </p:cNvSpPr>
            <p:nvPr/>
          </p:nvSpPr>
          <p:spPr bwMode="auto">
            <a:xfrm rot="2111324">
              <a:off x="471" y="1104"/>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2" name="Line 39"/>
            <p:cNvSpPr>
              <a:spLocks noChangeShapeType="1"/>
            </p:cNvSpPr>
            <p:nvPr/>
          </p:nvSpPr>
          <p:spPr bwMode="auto">
            <a:xfrm rot="2111324">
              <a:off x="471" y="1155"/>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3" name="Line 40"/>
            <p:cNvSpPr>
              <a:spLocks noChangeShapeType="1"/>
            </p:cNvSpPr>
            <p:nvPr/>
          </p:nvSpPr>
          <p:spPr bwMode="auto">
            <a:xfrm rot="19473446">
              <a:off x="471" y="1305"/>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4" name="Line 41"/>
            <p:cNvSpPr>
              <a:spLocks noChangeShapeType="1"/>
            </p:cNvSpPr>
            <p:nvPr/>
          </p:nvSpPr>
          <p:spPr bwMode="auto">
            <a:xfrm rot="19473446">
              <a:off x="471" y="1355"/>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5" name="Line 42"/>
            <p:cNvSpPr>
              <a:spLocks noChangeShapeType="1"/>
            </p:cNvSpPr>
            <p:nvPr/>
          </p:nvSpPr>
          <p:spPr bwMode="auto">
            <a:xfrm>
              <a:off x="680" y="3012"/>
              <a:ext cx="209"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6" name="Line 43"/>
            <p:cNvSpPr>
              <a:spLocks noChangeShapeType="1"/>
            </p:cNvSpPr>
            <p:nvPr/>
          </p:nvSpPr>
          <p:spPr bwMode="auto">
            <a:xfrm>
              <a:off x="680" y="3062"/>
              <a:ext cx="209"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7" name="Line 44"/>
            <p:cNvSpPr>
              <a:spLocks noChangeShapeType="1"/>
            </p:cNvSpPr>
            <p:nvPr/>
          </p:nvSpPr>
          <p:spPr bwMode="auto">
            <a:xfrm rot="2111324">
              <a:off x="523" y="2912"/>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8" name="Line 45"/>
            <p:cNvSpPr>
              <a:spLocks noChangeShapeType="1"/>
            </p:cNvSpPr>
            <p:nvPr/>
          </p:nvSpPr>
          <p:spPr bwMode="auto">
            <a:xfrm rot="2111324">
              <a:off x="523" y="2962"/>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49" name="Line 46"/>
            <p:cNvSpPr>
              <a:spLocks noChangeShapeType="1"/>
            </p:cNvSpPr>
            <p:nvPr/>
          </p:nvSpPr>
          <p:spPr bwMode="auto">
            <a:xfrm rot="19473446">
              <a:off x="523" y="3112"/>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50" name="Line 47"/>
            <p:cNvSpPr>
              <a:spLocks noChangeShapeType="1"/>
            </p:cNvSpPr>
            <p:nvPr/>
          </p:nvSpPr>
          <p:spPr bwMode="auto">
            <a:xfrm rot="19473446">
              <a:off x="523" y="3163"/>
              <a:ext cx="209"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51" name="Oval 48"/>
            <p:cNvSpPr>
              <a:spLocks noChangeArrowheads="1"/>
            </p:cNvSpPr>
            <p:nvPr/>
          </p:nvSpPr>
          <p:spPr bwMode="auto">
            <a:xfrm>
              <a:off x="366" y="2761"/>
              <a:ext cx="105" cy="100"/>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2" name="Oval 49"/>
            <p:cNvSpPr>
              <a:spLocks noChangeArrowheads="1"/>
            </p:cNvSpPr>
            <p:nvPr/>
          </p:nvSpPr>
          <p:spPr bwMode="auto">
            <a:xfrm>
              <a:off x="366" y="3163"/>
              <a:ext cx="105" cy="100"/>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3" name="Oval 50"/>
            <p:cNvSpPr>
              <a:spLocks noChangeArrowheads="1"/>
            </p:cNvSpPr>
            <p:nvPr/>
          </p:nvSpPr>
          <p:spPr bwMode="auto">
            <a:xfrm>
              <a:off x="209" y="2962"/>
              <a:ext cx="105" cy="100"/>
            </a:xfrm>
            <a:prstGeom prst="ellipse">
              <a:avLst/>
            </a:prstGeom>
            <a:gradFill rotWithShape="0">
              <a:gsLst>
                <a:gs pos="0">
                  <a:schemeClr val="tx2"/>
                </a:gs>
                <a:gs pos="100000">
                  <a:schemeClr val="tx2">
                    <a:gamma/>
                    <a:tint val="0"/>
                    <a:invGamma/>
                  </a:schemeClr>
                </a:gs>
              </a:gsLst>
              <a:lin ang="27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4" name="Oval 51"/>
            <p:cNvSpPr>
              <a:spLocks noChangeArrowheads="1"/>
            </p:cNvSpPr>
            <p:nvPr/>
          </p:nvSpPr>
          <p:spPr bwMode="auto">
            <a:xfrm>
              <a:off x="837" y="2962"/>
              <a:ext cx="105"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55" name="Oval 52"/>
            <p:cNvSpPr>
              <a:spLocks noChangeArrowheads="1"/>
            </p:cNvSpPr>
            <p:nvPr/>
          </p:nvSpPr>
          <p:spPr bwMode="auto">
            <a:xfrm>
              <a:off x="837" y="2912"/>
              <a:ext cx="105"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56" name="Oval 53"/>
            <p:cNvSpPr>
              <a:spLocks noChangeArrowheads="1"/>
            </p:cNvSpPr>
            <p:nvPr/>
          </p:nvSpPr>
          <p:spPr bwMode="auto">
            <a:xfrm>
              <a:off x="837" y="3112"/>
              <a:ext cx="105" cy="51"/>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57" name="Oval 54"/>
            <p:cNvSpPr>
              <a:spLocks noChangeArrowheads="1"/>
            </p:cNvSpPr>
            <p:nvPr/>
          </p:nvSpPr>
          <p:spPr bwMode="auto">
            <a:xfrm>
              <a:off x="837" y="3062"/>
              <a:ext cx="105"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58" name="Oval 55"/>
            <p:cNvSpPr>
              <a:spLocks noChangeArrowheads="1"/>
            </p:cNvSpPr>
            <p:nvPr/>
          </p:nvSpPr>
          <p:spPr bwMode="auto">
            <a:xfrm>
              <a:off x="785" y="1155"/>
              <a:ext cx="104"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59" name="Oval 56"/>
            <p:cNvSpPr>
              <a:spLocks noChangeArrowheads="1"/>
            </p:cNvSpPr>
            <p:nvPr/>
          </p:nvSpPr>
          <p:spPr bwMode="auto">
            <a:xfrm>
              <a:off x="785" y="1104"/>
              <a:ext cx="104" cy="51"/>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60" name="Oval 57"/>
            <p:cNvSpPr>
              <a:spLocks noChangeArrowheads="1"/>
            </p:cNvSpPr>
            <p:nvPr/>
          </p:nvSpPr>
          <p:spPr bwMode="auto">
            <a:xfrm>
              <a:off x="785" y="1305"/>
              <a:ext cx="104"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61" name="Oval 58"/>
            <p:cNvSpPr>
              <a:spLocks noChangeArrowheads="1"/>
            </p:cNvSpPr>
            <p:nvPr/>
          </p:nvSpPr>
          <p:spPr bwMode="auto">
            <a:xfrm>
              <a:off x="785" y="1255"/>
              <a:ext cx="104" cy="50"/>
            </a:xfrm>
            <a:prstGeom prst="ellipse">
              <a:avLst/>
            </a:prstGeom>
            <a:solidFill>
              <a:srgbClr val="CCFF99"/>
            </a:solidFill>
            <a:ln w="9525" cmpd="sng">
              <a:solidFill>
                <a:schemeClr val="tx1"/>
              </a:solidFill>
              <a:round/>
              <a:headEnd/>
              <a:tailEnd/>
            </a:ln>
          </p:spPr>
          <p:txBody>
            <a:bodyPr wrap="none" anchor="ctr"/>
            <a:lstStyle/>
            <a:p>
              <a:endParaRPr lang="en-US" sz="2000">
                <a:latin typeface="+mn-ea"/>
              </a:endParaRPr>
            </a:p>
          </p:txBody>
        </p:sp>
        <p:sp>
          <p:nvSpPr>
            <p:cNvPr id="62" name="Line 59"/>
            <p:cNvSpPr>
              <a:spLocks noChangeShapeType="1"/>
            </p:cNvSpPr>
            <p:nvPr/>
          </p:nvSpPr>
          <p:spPr bwMode="auto">
            <a:xfrm flipV="1">
              <a:off x="994" y="2811"/>
              <a:ext cx="52" cy="15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63" name="Line 60"/>
            <p:cNvSpPr>
              <a:spLocks noChangeShapeType="1"/>
            </p:cNvSpPr>
            <p:nvPr/>
          </p:nvSpPr>
          <p:spPr bwMode="auto">
            <a:xfrm flipV="1">
              <a:off x="1203" y="2560"/>
              <a:ext cx="157" cy="1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64" name="Line 61"/>
            <p:cNvSpPr>
              <a:spLocks noChangeShapeType="1"/>
            </p:cNvSpPr>
            <p:nvPr/>
          </p:nvSpPr>
          <p:spPr bwMode="auto">
            <a:xfrm flipV="1">
              <a:off x="942" y="1004"/>
              <a:ext cx="104" cy="15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65" name="Line 62"/>
            <p:cNvSpPr>
              <a:spLocks noChangeShapeType="1"/>
            </p:cNvSpPr>
            <p:nvPr/>
          </p:nvSpPr>
          <p:spPr bwMode="auto">
            <a:xfrm flipV="1">
              <a:off x="1256" y="853"/>
              <a:ext cx="157" cy="5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66" name="Oval 63"/>
            <p:cNvSpPr>
              <a:spLocks noChangeArrowheads="1"/>
            </p:cNvSpPr>
            <p:nvPr/>
          </p:nvSpPr>
          <p:spPr bwMode="auto">
            <a:xfrm>
              <a:off x="2407" y="2912"/>
              <a:ext cx="102" cy="53"/>
            </a:xfrm>
            <a:prstGeom prst="ellipse">
              <a:avLst/>
            </a:prstGeom>
            <a:gradFill rotWithShape="0">
              <a:gsLst>
                <a:gs pos="0">
                  <a:srgbClr val="FFFFFF"/>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7" name="Oval 64"/>
            <p:cNvSpPr>
              <a:spLocks noChangeArrowheads="1"/>
            </p:cNvSpPr>
            <p:nvPr/>
          </p:nvSpPr>
          <p:spPr bwMode="auto">
            <a:xfrm>
              <a:off x="2407" y="2848"/>
              <a:ext cx="102" cy="64"/>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8" name="Oval 65"/>
            <p:cNvSpPr>
              <a:spLocks noChangeArrowheads="1"/>
            </p:cNvSpPr>
            <p:nvPr/>
          </p:nvSpPr>
          <p:spPr bwMode="auto">
            <a:xfrm>
              <a:off x="2197" y="2761"/>
              <a:ext cx="103" cy="61"/>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9" name="Oval 66"/>
            <p:cNvSpPr>
              <a:spLocks noChangeArrowheads="1"/>
            </p:cNvSpPr>
            <p:nvPr/>
          </p:nvSpPr>
          <p:spPr bwMode="auto">
            <a:xfrm>
              <a:off x="2093" y="2761"/>
              <a:ext cx="102" cy="61"/>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0" name="未知"/>
            <p:cNvSpPr>
              <a:spLocks/>
            </p:cNvSpPr>
            <p:nvPr/>
          </p:nvSpPr>
          <p:spPr bwMode="auto">
            <a:xfrm>
              <a:off x="2511" y="2811"/>
              <a:ext cx="168" cy="49"/>
            </a:xfrm>
            <a:custGeom>
              <a:avLst/>
              <a:gdLst>
                <a:gd name="T0" fmla="*/ 0 w 106"/>
                <a:gd name="T1" fmla="*/ 0 h 1"/>
                <a:gd name="T2" fmla="*/ 106 w 106"/>
                <a:gd name="T3" fmla="*/ 0 h 1"/>
              </a:gdLst>
              <a:ahLst/>
              <a:cxnLst>
                <a:cxn ang="0">
                  <a:pos x="T0" y="T1"/>
                </a:cxn>
                <a:cxn ang="0">
                  <a:pos x="T2" y="T3"/>
                </a:cxn>
              </a:cxnLst>
              <a:rect l="0" t="0" r="r" b="b"/>
              <a:pathLst>
                <a:path w="106" h="1">
                  <a:moveTo>
                    <a:pt x="0" y="0"/>
                  </a:moveTo>
                  <a:cubicBezTo>
                    <a:pt x="35" y="0"/>
                    <a:pt x="71" y="0"/>
                    <a:pt x="106" y="0"/>
                  </a:cubicBezTo>
                </a:path>
              </a:pathLst>
            </a:custGeom>
            <a:noFill/>
            <a:ln w="2857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1" name="未知"/>
            <p:cNvSpPr>
              <a:spLocks/>
            </p:cNvSpPr>
            <p:nvPr/>
          </p:nvSpPr>
          <p:spPr bwMode="auto">
            <a:xfrm>
              <a:off x="2334" y="2851"/>
              <a:ext cx="20" cy="106"/>
            </a:xfrm>
            <a:custGeom>
              <a:avLst/>
              <a:gdLst>
                <a:gd name="T0" fmla="*/ 0 w 19"/>
                <a:gd name="T1" fmla="*/ 0 h 101"/>
                <a:gd name="T2" fmla="*/ 19 w 19"/>
                <a:gd name="T3" fmla="*/ 48 h 101"/>
                <a:gd name="T4" fmla="*/ 5 w 19"/>
                <a:gd name="T5" fmla="*/ 101 h 101"/>
              </a:gdLst>
              <a:ahLst/>
              <a:cxnLst>
                <a:cxn ang="0">
                  <a:pos x="T0" y="T1"/>
                </a:cxn>
                <a:cxn ang="0">
                  <a:pos x="T2" y="T3"/>
                </a:cxn>
                <a:cxn ang="0">
                  <a:pos x="T4" y="T5"/>
                </a:cxn>
              </a:cxnLst>
              <a:rect l="0" t="0" r="r" b="b"/>
              <a:pathLst>
                <a:path w="19" h="101">
                  <a:moveTo>
                    <a:pt x="0" y="0"/>
                  </a:moveTo>
                  <a:cubicBezTo>
                    <a:pt x="5" y="18"/>
                    <a:pt x="13" y="31"/>
                    <a:pt x="19" y="48"/>
                  </a:cubicBezTo>
                  <a:cubicBezTo>
                    <a:pt x="16" y="68"/>
                    <a:pt x="13" y="83"/>
                    <a:pt x="5" y="101"/>
                  </a:cubicBezTo>
                </a:path>
              </a:pathLst>
            </a:custGeom>
            <a:noFill/>
            <a:ln w="952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2" name="AutoShape 69"/>
            <p:cNvSpPr>
              <a:spLocks noChangeArrowheads="1"/>
            </p:cNvSpPr>
            <p:nvPr/>
          </p:nvSpPr>
          <p:spPr bwMode="auto">
            <a:xfrm flipV="1">
              <a:off x="2197" y="2861"/>
              <a:ext cx="53" cy="51"/>
            </a:xfrm>
            <a:prstGeom prst="plus">
              <a:avLst>
                <a:gd name="adj" fmla="val 33329"/>
              </a:avLst>
            </a:prstGeom>
            <a:gradFill rotWithShape="0">
              <a:gsLst>
                <a:gs pos="0">
                  <a:schemeClr val="tx1"/>
                </a:gs>
                <a:gs pos="100000">
                  <a:schemeClr val="tx1">
                    <a:gamma/>
                    <a:tint val="0"/>
                    <a:invGamma/>
                  </a:schemeClr>
                </a:gs>
              </a:gsLst>
              <a:lin ang="2700000" scaled="1"/>
            </a:gradFill>
            <a:ln w="9525" cmpd="sng">
              <a:solidFill>
                <a:schemeClr val="tx1"/>
              </a:solidFill>
              <a:miter lim="800000"/>
              <a:headEnd/>
              <a:tailEnd/>
            </a:ln>
          </p:spPr>
          <p:txBody>
            <a:bodyPr wrap="none" anchor="ctr"/>
            <a:lstStyle/>
            <a:p>
              <a:endParaRPr lang="en-US" sz="2000">
                <a:latin typeface="+mn-ea"/>
              </a:endParaRPr>
            </a:p>
          </p:txBody>
        </p:sp>
        <p:sp>
          <p:nvSpPr>
            <p:cNvPr id="73" name="AutoShape 70"/>
            <p:cNvSpPr>
              <a:spLocks noChangeArrowheads="1"/>
            </p:cNvSpPr>
            <p:nvPr/>
          </p:nvSpPr>
          <p:spPr bwMode="auto">
            <a:xfrm flipV="1">
              <a:off x="2197" y="2912"/>
              <a:ext cx="53" cy="50"/>
            </a:xfrm>
            <a:prstGeom prst="plus">
              <a:avLst>
                <a:gd name="adj" fmla="val 33329"/>
              </a:avLst>
            </a:prstGeom>
            <a:solidFill>
              <a:srgbClr val="DDDDDD"/>
            </a:solidFill>
            <a:ln w="9525" cmpd="sng">
              <a:solidFill>
                <a:schemeClr val="tx1"/>
              </a:solidFill>
              <a:miter lim="800000"/>
              <a:headEnd/>
              <a:tailEnd/>
            </a:ln>
          </p:spPr>
          <p:txBody>
            <a:bodyPr wrap="none" anchor="ctr"/>
            <a:lstStyle/>
            <a:p>
              <a:endParaRPr lang="en-US" sz="2000">
                <a:latin typeface="+mn-ea"/>
              </a:endParaRPr>
            </a:p>
          </p:txBody>
        </p:sp>
        <p:sp>
          <p:nvSpPr>
            <p:cNvPr id="74" name="未知"/>
            <p:cNvSpPr>
              <a:spLocks/>
            </p:cNvSpPr>
            <p:nvPr/>
          </p:nvSpPr>
          <p:spPr bwMode="auto">
            <a:xfrm>
              <a:off x="2267" y="2889"/>
              <a:ext cx="43" cy="41"/>
            </a:xfrm>
            <a:custGeom>
              <a:avLst/>
              <a:gdLst>
                <a:gd name="T0" fmla="*/ 13 w 39"/>
                <a:gd name="T1" fmla="*/ 34 h 40"/>
                <a:gd name="T2" fmla="*/ 6 w 39"/>
                <a:gd name="T3" fmla="*/ 5 h 40"/>
                <a:gd name="T4" fmla="*/ 20 w 39"/>
                <a:gd name="T5" fmla="*/ 0 h 40"/>
                <a:gd name="T6" fmla="*/ 39 w 39"/>
                <a:gd name="T7" fmla="*/ 17 h 40"/>
                <a:gd name="T8" fmla="*/ 13 w 39"/>
                <a:gd name="T9" fmla="*/ 34 h 40"/>
              </a:gdLst>
              <a:ahLst/>
              <a:cxnLst>
                <a:cxn ang="0">
                  <a:pos x="T0" y="T1"/>
                </a:cxn>
                <a:cxn ang="0">
                  <a:pos x="T2" y="T3"/>
                </a:cxn>
                <a:cxn ang="0">
                  <a:pos x="T4" y="T5"/>
                </a:cxn>
                <a:cxn ang="0">
                  <a:pos x="T6" y="T7"/>
                </a:cxn>
                <a:cxn ang="0">
                  <a:pos x="T8" y="T9"/>
                </a:cxn>
              </a:cxnLst>
              <a:rect l="0" t="0" r="r" b="b"/>
              <a:pathLst>
                <a:path w="39" h="40">
                  <a:moveTo>
                    <a:pt x="13" y="34"/>
                  </a:moveTo>
                  <a:cubicBezTo>
                    <a:pt x="1" y="30"/>
                    <a:pt x="0" y="16"/>
                    <a:pt x="6" y="5"/>
                  </a:cubicBezTo>
                  <a:cubicBezTo>
                    <a:pt x="8" y="1"/>
                    <a:pt x="15" y="2"/>
                    <a:pt x="20" y="0"/>
                  </a:cubicBezTo>
                  <a:cubicBezTo>
                    <a:pt x="32" y="4"/>
                    <a:pt x="32" y="7"/>
                    <a:pt x="39" y="17"/>
                  </a:cubicBezTo>
                  <a:cubicBezTo>
                    <a:pt x="35" y="30"/>
                    <a:pt x="27" y="40"/>
                    <a:pt x="13" y="34"/>
                  </a:cubicBezTo>
                  <a:close/>
                </a:path>
              </a:pathLst>
            </a:custGeom>
            <a:solidFill>
              <a:srgbClr val="FFCC66"/>
            </a:solidFill>
            <a:ln w="9525" cmpd="sng">
              <a:solidFill>
                <a:schemeClr val="tx1"/>
              </a:solidFill>
              <a:round/>
              <a:headEnd/>
              <a:tailEnd/>
            </a:ln>
          </p:spPr>
          <p:txBody>
            <a:bodyPr wrap="none" anchor="ctr"/>
            <a:lstStyle/>
            <a:p>
              <a:endParaRPr lang="en-US" sz="2000">
                <a:latin typeface="+mn-ea"/>
              </a:endParaRPr>
            </a:p>
          </p:txBody>
        </p:sp>
        <p:sp>
          <p:nvSpPr>
            <p:cNvPr id="75" name="未知"/>
            <p:cNvSpPr>
              <a:spLocks/>
            </p:cNvSpPr>
            <p:nvPr/>
          </p:nvSpPr>
          <p:spPr bwMode="auto">
            <a:xfrm>
              <a:off x="2511" y="2937"/>
              <a:ext cx="146" cy="1"/>
            </a:xfrm>
            <a:custGeom>
              <a:avLst/>
              <a:gdLst>
                <a:gd name="T0" fmla="*/ 0 w 134"/>
                <a:gd name="T1" fmla="*/ 0 h 1"/>
                <a:gd name="T2" fmla="*/ 134 w 134"/>
                <a:gd name="T3" fmla="*/ 0 h 1"/>
              </a:gdLst>
              <a:ahLst/>
              <a:cxnLst>
                <a:cxn ang="0">
                  <a:pos x="T0" y="T1"/>
                </a:cxn>
                <a:cxn ang="0">
                  <a:pos x="T2" y="T3"/>
                </a:cxn>
              </a:cxnLst>
              <a:rect l="0" t="0" r="r" b="b"/>
              <a:pathLst>
                <a:path w="134" h="1">
                  <a:moveTo>
                    <a:pt x="0" y="0"/>
                  </a:moveTo>
                  <a:cubicBezTo>
                    <a:pt x="45" y="0"/>
                    <a:pt x="89" y="0"/>
                    <a:pt x="134" y="0"/>
                  </a:cubicBezTo>
                </a:path>
              </a:pathLst>
            </a:custGeom>
            <a:noFill/>
            <a:ln w="28575" cmpd="sng">
              <a:solidFill>
                <a:schemeClr val="fo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6" name="未知"/>
            <p:cNvSpPr>
              <a:spLocks/>
            </p:cNvSpPr>
            <p:nvPr/>
          </p:nvSpPr>
          <p:spPr bwMode="auto">
            <a:xfrm>
              <a:off x="2511" y="2886"/>
              <a:ext cx="152" cy="2"/>
            </a:xfrm>
            <a:custGeom>
              <a:avLst/>
              <a:gdLst>
                <a:gd name="T0" fmla="*/ 0 w 139"/>
                <a:gd name="T1" fmla="*/ 0 h 1"/>
                <a:gd name="T2" fmla="*/ 139 w 139"/>
                <a:gd name="T3" fmla="*/ 0 h 1"/>
              </a:gdLst>
              <a:ahLst/>
              <a:cxnLst>
                <a:cxn ang="0">
                  <a:pos x="T0" y="T1"/>
                </a:cxn>
                <a:cxn ang="0">
                  <a:pos x="T2" y="T3"/>
                </a:cxn>
              </a:cxnLst>
              <a:rect l="0" t="0" r="r" b="b"/>
              <a:pathLst>
                <a:path w="139" h="1">
                  <a:moveTo>
                    <a:pt x="0" y="0"/>
                  </a:moveTo>
                  <a:cubicBezTo>
                    <a:pt x="46" y="0"/>
                    <a:pt x="93" y="0"/>
                    <a:pt x="139" y="0"/>
                  </a:cubicBezTo>
                </a:path>
              </a:pathLst>
            </a:custGeom>
            <a:noFill/>
            <a:ln w="2857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7" name="未知"/>
            <p:cNvSpPr>
              <a:spLocks/>
            </p:cNvSpPr>
            <p:nvPr/>
          </p:nvSpPr>
          <p:spPr bwMode="auto">
            <a:xfrm>
              <a:off x="1873" y="2951"/>
              <a:ext cx="225" cy="1"/>
            </a:xfrm>
            <a:custGeom>
              <a:avLst/>
              <a:gdLst>
                <a:gd name="T0" fmla="*/ 0 w 207"/>
                <a:gd name="T1" fmla="*/ 0 h 1"/>
                <a:gd name="T2" fmla="*/ 207 w 207"/>
                <a:gd name="T3" fmla="*/ 0 h 1"/>
              </a:gdLst>
              <a:ahLst/>
              <a:cxnLst>
                <a:cxn ang="0">
                  <a:pos x="T0" y="T1"/>
                </a:cxn>
                <a:cxn ang="0">
                  <a:pos x="T2" y="T3"/>
                </a:cxn>
              </a:cxnLst>
              <a:rect l="0" t="0" r="r" b="b"/>
              <a:pathLst>
                <a:path w="207" h="1">
                  <a:moveTo>
                    <a:pt x="0" y="0"/>
                  </a:moveTo>
                  <a:cubicBezTo>
                    <a:pt x="69" y="0"/>
                    <a:pt x="138" y="0"/>
                    <a:pt x="207" y="0"/>
                  </a:cubicBezTo>
                </a:path>
              </a:pathLst>
            </a:custGeom>
            <a:noFill/>
            <a:ln w="28575" cmpd="sng">
              <a:solidFill>
                <a:schemeClr val="fo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8" name="未知"/>
            <p:cNvSpPr>
              <a:spLocks/>
            </p:cNvSpPr>
            <p:nvPr/>
          </p:nvSpPr>
          <p:spPr bwMode="auto">
            <a:xfrm>
              <a:off x="1868" y="2886"/>
              <a:ext cx="230" cy="2"/>
            </a:xfrm>
            <a:custGeom>
              <a:avLst/>
              <a:gdLst>
                <a:gd name="T0" fmla="*/ 0 w 211"/>
                <a:gd name="T1" fmla="*/ 0 h 1"/>
                <a:gd name="T2" fmla="*/ 211 w 211"/>
                <a:gd name="T3" fmla="*/ 0 h 1"/>
              </a:gdLst>
              <a:ahLst/>
              <a:cxnLst>
                <a:cxn ang="0">
                  <a:pos x="T0" y="T1"/>
                </a:cxn>
                <a:cxn ang="0">
                  <a:pos x="T2" y="T3"/>
                </a:cxn>
              </a:cxnLst>
              <a:rect l="0" t="0" r="r" b="b"/>
              <a:pathLst>
                <a:path w="211" h="1">
                  <a:moveTo>
                    <a:pt x="0" y="0"/>
                  </a:moveTo>
                  <a:cubicBezTo>
                    <a:pt x="70" y="0"/>
                    <a:pt x="141" y="0"/>
                    <a:pt x="211" y="0"/>
                  </a:cubicBezTo>
                </a:path>
              </a:pathLst>
            </a:custGeom>
            <a:noFill/>
            <a:ln w="2857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79" name="Oval 76"/>
            <p:cNvSpPr>
              <a:spLocks noChangeArrowheads="1"/>
            </p:cNvSpPr>
            <p:nvPr/>
          </p:nvSpPr>
          <p:spPr bwMode="auto">
            <a:xfrm>
              <a:off x="2051" y="1215"/>
              <a:ext cx="103" cy="54"/>
            </a:xfrm>
            <a:prstGeom prst="ellipse">
              <a:avLst/>
            </a:prstGeom>
            <a:gradFill rotWithShape="0">
              <a:gsLst>
                <a:gs pos="0">
                  <a:srgbClr val="FFFFFF"/>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0" name="Oval 77"/>
            <p:cNvSpPr>
              <a:spLocks noChangeArrowheads="1"/>
            </p:cNvSpPr>
            <p:nvPr/>
          </p:nvSpPr>
          <p:spPr bwMode="auto">
            <a:xfrm>
              <a:off x="2051" y="1151"/>
              <a:ext cx="103" cy="64"/>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1" name="AutoShape 78"/>
            <p:cNvSpPr>
              <a:spLocks noChangeArrowheads="1"/>
            </p:cNvSpPr>
            <p:nvPr/>
          </p:nvSpPr>
          <p:spPr bwMode="auto">
            <a:xfrm flipV="1">
              <a:off x="2156" y="1165"/>
              <a:ext cx="52" cy="50"/>
            </a:xfrm>
            <a:prstGeom prst="plus">
              <a:avLst>
                <a:gd name="adj" fmla="val 33329"/>
              </a:avLst>
            </a:prstGeom>
            <a:gradFill rotWithShape="0">
              <a:gsLst>
                <a:gs pos="0">
                  <a:schemeClr val="tx1"/>
                </a:gs>
                <a:gs pos="100000">
                  <a:schemeClr val="tx1">
                    <a:gamma/>
                    <a:tint val="0"/>
                    <a:invGamma/>
                  </a:schemeClr>
                </a:gs>
              </a:gsLst>
              <a:lin ang="2700000" scaled="1"/>
            </a:gradFill>
            <a:ln w="9525" cmpd="sng">
              <a:solidFill>
                <a:schemeClr val="tx1"/>
              </a:solidFill>
              <a:miter lim="800000"/>
              <a:headEnd/>
              <a:tailEnd/>
            </a:ln>
          </p:spPr>
          <p:txBody>
            <a:bodyPr wrap="none" anchor="ctr"/>
            <a:lstStyle/>
            <a:p>
              <a:endParaRPr lang="en-US" sz="2000">
                <a:latin typeface="+mn-ea"/>
              </a:endParaRPr>
            </a:p>
          </p:txBody>
        </p:sp>
        <p:sp>
          <p:nvSpPr>
            <p:cNvPr id="82" name="AutoShape 79"/>
            <p:cNvSpPr>
              <a:spLocks noChangeArrowheads="1"/>
            </p:cNvSpPr>
            <p:nvPr/>
          </p:nvSpPr>
          <p:spPr bwMode="auto">
            <a:xfrm flipV="1">
              <a:off x="2156" y="1215"/>
              <a:ext cx="52" cy="50"/>
            </a:xfrm>
            <a:prstGeom prst="plus">
              <a:avLst>
                <a:gd name="adj" fmla="val 33329"/>
              </a:avLst>
            </a:prstGeom>
            <a:solidFill>
              <a:srgbClr val="DDDDDD"/>
            </a:solidFill>
            <a:ln w="9525" cmpd="sng">
              <a:solidFill>
                <a:schemeClr val="tx1"/>
              </a:solidFill>
              <a:miter lim="800000"/>
              <a:headEnd/>
              <a:tailEnd/>
            </a:ln>
          </p:spPr>
          <p:txBody>
            <a:bodyPr wrap="none" anchor="ctr"/>
            <a:lstStyle/>
            <a:p>
              <a:endParaRPr lang="en-US" sz="2000">
                <a:latin typeface="+mn-ea"/>
              </a:endParaRPr>
            </a:p>
          </p:txBody>
        </p:sp>
        <p:sp>
          <p:nvSpPr>
            <p:cNvPr id="83" name="未知"/>
            <p:cNvSpPr>
              <a:spLocks/>
            </p:cNvSpPr>
            <p:nvPr/>
          </p:nvSpPr>
          <p:spPr bwMode="auto">
            <a:xfrm>
              <a:off x="2226" y="1192"/>
              <a:ext cx="42" cy="42"/>
            </a:xfrm>
            <a:custGeom>
              <a:avLst/>
              <a:gdLst>
                <a:gd name="T0" fmla="*/ 13 w 39"/>
                <a:gd name="T1" fmla="*/ 34 h 40"/>
                <a:gd name="T2" fmla="*/ 6 w 39"/>
                <a:gd name="T3" fmla="*/ 5 h 40"/>
                <a:gd name="T4" fmla="*/ 20 w 39"/>
                <a:gd name="T5" fmla="*/ 0 h 40"/>
                <a:gd name="T6" fmla="*/ 39 w 39"/>
                <a:gd name="T7" fmla="*/ 17 h 40"/>
                <a:gd name="T8" fmla="*/ 13 w 39"/>
                <a:gd name="T9" fmla="*/ 34 h 40"/>
              </a:gdLst>
              <a:ahLst/>
              <a:cxnLst>
                <a:cxn ang="0">
                  <a:pos x="T0" y="T1"/>
                </a:cxn>
                <a:cxn ang="0">
                  <a:pos x="T2" y="T3"/>
                </a:cxn>
                <a:cxn ang="0">
                  <a:pos x="T4" y="T5"/>
                </a:cxn>
                <a:cxn ang="0">
                  <a:pos x="T6" y="T7"/>
                </a:cxn>
                <a:cxn ang="0">
                  <a:pos x="T8" y="T9"/>
                </a:cxn>
              </a:cxnLst>
              <a:rect l="0" t="0" r="r" b="b"/>
              <a:pathLst>
                <a:path w="39" h="40">
                  <a:moveTo>
                    <a:pt x="13" y="34"/>
                  </a:moveTo>
                  <a:cubicBezTo>
                    <a:pt x="1" y="30"/>
                    <a:pt x="0" y="16"/>
                    <a:pt x="6" y="5"/>
                  </a:cubicBezTo>
                  <a:cubicBezTo>
                    <a:pt x="8" y="1"/>
                    <a:pt x="15" y="2"/>
                    <a:pt x="20" y="0"/>
                  </a:cubicBezTo>
                  <a:cubicBezTo>
                    <a:pt x="32" y="4"/>
                    <a:pt x="32" y="7"/>
                    <a:pt x="39" y="17"/>
                  </a:cubicBezTo>
                  <a:cubicBezTo>
                    <a:pt x="35" y="30"/>
                    <a:pt x="27" y="40"/>
                    <a:pt x="13" y="34"/>
                  </a:cubicBezTo>
                  <a:close/>
                </a:path>
              </a:pathLst>
            </a:custGeom>
            <a:solidFill>
              <a:srgbClr val="FFCC66"/>
            </a:solidFill>
            <a:ln w="9525" cmpd="sng">
              <a:solidFill>
                <a:schemeClr val="tx1"/>
              </a:solidFill>
              <a:round/>
              <a:headEnd/>
              <a:tailEnd/>
            </a:ln>
          </p:spPr>
          <p:txBody>
            <a:bodyPr wrap="none" anchor="ctr"/>
            <a:lstStyle/>
            <a:p>
              <a:endParaRPr lang="en-US" sz="2000">
                <a:latin typeface="+mn-ea"/>
              </a:endParaRPr>
            </a:p>
          </p:txBody>
        </p:sp>
        <p:sp>
          <p:nvSpPr>
            <p:cNvPr id="84" name="未知"/>
            <p:cNvSpPr>
              <a:spLocks/>
            </p:cNvSpPr>
            <p:nvPr/>
          </p:nvSpPr>
          <p:spPr bwMode="auto">
            <a:xfrm>
              <a:off x="1831" y="1255"/>
              <a:ext cx="226" cy="1"/>
            </a:xfrm>
            <a:custGeom>
              <a:avLst/>
              <a:gdLst>
                <a:gd name="T0" fmla="*/ 0 w 207"/>
                <a:gd name="T1" fmla="*/ 0 h 1"/>
                <a:gd name="T2" fmla="*/ 207 w 207"/>
                <a:gd name="T3" fmla="*/ 0 h 1"/>
              </a:gdLst>
              <a:ahLst/>
              <a:cxnLst>
                <a:cxn ang="0">
                  <a:pos x="T0" y="T1"/>
                </a:cxn>
                <a:cxn ang="0">
                  <a:pos x="T2" y="T3"/>
                </a:cxn>
              </a:cxnLst>
              <a:rect l="0" t="0" r="r" b="b"/>
              <a:pathLst>
                <a:path w="207" h="1">
                  <a:moveTo>
                    <a:pt x="0" y="0"/>
                  </a:moveTo>
                  <a:cubicBezTo>
                    <a:pt x="69" y="0"/>
                    <a:pt x="138" y="0"/>
                    <a:pt x="207" y="0"/>
                  </a:cubicBezTo>
                </a:path>
              </a:pathLst>
            </a:custGeom>
            <a:noFill/>
            <a:ln w="28575" cmpd="sng">
              <a:solidFill>
                <a:schemeClr val="fo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85" name="未知"/>
            <p:cNvSpPr>
              <a:spLocks/>
            </p:cNvSpPr>
            <p:nvPr/>
          </p:nvSpPr>
          <p:spPr bwMode="auto">
            <a:xfrm>
              <a:off x="1827" y="1190"/>
              <a:ext cx="230" cy="1"/>
            </a:xfrm>
            <a:custGeom>
              <a:avLst/>
              <a:gdLst>
                <a:gd name="T0" fmla="*/ 0 w 211"/>
                <a:gd name="T1" fmla="*/ 0 h 1"/>
                <a:gd name="T2" fmla="*/ 211 w 211"/>
                <a:gd name="T3" fmla="*/ 0 h 1"/>
              </a:gdLst>
              <a:ahLst/>
              <a:cxnLst>
                <a:cxn ang="0">
                  <a:pos x="T0" y="T1"/>
                </a:cxn>
                <a:cxn ang="0">
                  <a:pos x="T2" y="T3"/>
                </a:cxn>
              </a:cxnLst>
              <a:rect l="0" t="0" r="r" b="b"/>
              <a:pathLst>
                <a:path w="211" h="1">
                  <a:moveTo>
                    <a:pt x="0" y="0"/>
                  </a:moveTo>
                  <a:cubicBezTo>
                    <a:pt x="70" y="0"/>
                    <a:pt x="141" y="0"/>
                    <a:pt x="211" y="0"/>
                  </a:cubicBezTo>
                </a:path>
              </a:pathLst>
            </a:custGeom>
            <a:noFill/>
            <a:ln w="2857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86" name="Text Box 83"/>
            <p:cNvSpPr txBox="1">
              <a:spLocks noChangeArrowheads="1"/>
            </p:cNvSpPr>
            <p:nvPr/>
          </p:nvSpPr>
          <p:spPr bwMode="auto">
            <a:xfrm>
              <a:off x="3552" y="3264"/>
              <a:ext cx="1997" cy="296"/>
            </a:xfrm>
            <a:prstGeom prst="rect">
              <a:avLst/>
            </a:prstGeom>
            <a:noFill/>
            <a:ln>
              <a:noFill/>
            </a:ln>
            <a:effectLst/>
            <a:extLst>
              <a:ext uri="{909E8E84-426E-40dd-AFC4-6F175D3DCCD1}">
                <a14:hiddenFill xmlns:a14="http://schemas.microsoft.com/office/drawing/2010/main">
                  <a:solidFill>
                    <a:srgbClr val="FCFCF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5D111F"/>
                  </a:solidFill>
                  <a:latin typeface="+mn-ea"/>
                </a:rPr>
                <a:t>MHC-II/</a:t>
              </a:r>
              <a:r>
                <a:rPr lang="zh-CN" altLang="en-US" sz="2000" dirty="0">
                  <a:solidFill>
                    <a:srgbClr val="5D111F"/>
                  </a:solidFill>
                  <a:latin typeface="+mn-ea"/>
                </a:rPr>
                <a:t>抗原肽 </a:t>
              </a:r>
              <a:r>
                <a:rPr lang="en-US" altLang="zh-CN" sz="2000" dirty="0">
                  <a:solidFill>
                    <a:srgbClr val="5D111F"/>
                  </a:solidFill>
                  <a:latin typeface="+mn-ea"/>
                </a:rPr>
                <a:t>/ TCR</a:t>
              </a:r>
            </a:p>
          </p:txBody>
        </p:sp>
        <p:sp>
          <p:nvSpPr>
            <p:cNvPr id="87" name="Text Box 84"/>
            <p:cNvSpPr txBox="1">
              <a:spLocks noChangeArrowheads="1"/>
            </p:cNvSpPr>
            <p:nvPr/>
          </p:nvSpPr>
          <p:spPr bwMode="auto">
            <a:xfrm>
              <a:off x="3523" y="3456"/>
              <a:ext cx="941" cy="296"/>
            </a:xfrm>
            <a:prstGeom prst="rect">
              <a:avLst/>
            </a:prstGeom>
            <a:noFill/>
            <a:ln>
              <a:noFill/>
            </a:ln>
            <a:effectLst/>
            <a:extLst>
              <a:ext uri="{909E8E84-426E-40dd-AFC4-6F175D3DCCD1}">
                <a14:hiddenFill xmlns:a14="http://schemas.microsoft.com/office/drawing/2010/main">
                  <a:solidFill>
                    <a:srgbClr val="FCFCF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5D111F"/>
                  </a:solidFill>
                  <a:latin typeface="+mn-ea"/>
                </a:rPr>
                <a:t>CD4</a:t>
              </a:r>
            </a:p>
          </p:txBody>
        </p:sp>
        <p:sp>
          <p:nvSpPr>
            <p:cNvPr id="88" name="AutoShape 85"/>
            <p:cNvSpPr>
              <a:spLocks/>
            </p:cNvSpPr>
            <p:nvPr/>
          </p:nvSpPr>
          <p:spPr bwMode="auto">
            <a:xfrm>
              <a:off x="3504" y="3408"/>
              <a:ext cx="53" cy="432"/>
            </a:xfrm>
            <a:prstGeom prst="leftBracket">
              <a:avLst>
                <a:gd name="adj" fmla="val 67925"/>
              </a:avLst>
            </a:prstGeom>
            <a:noFill/>
            <a:ln w="28575" cmpd="sng">
              <a:solidFill>
                <a:srgbClr val="FFCC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89" name="Line 86"/>
            <p:cNvSpPr>
              <a:spLocks noChangeShapeType="1"/>
            </p:cNvSpPr>
            <p:nvPr/>
          </p:nvSpPr>
          <p:spPr bwMode="auto">
            <a:xfrm>
              <a:off x="1622" y="2610"/>
              <a:ext cx="157" cy="1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90" name="Oval 87" descr="大纸屑"/>
            <p:cNvSpPr>
              <a:spLocks noChangeArrowheads="1"/>
            </p:cNvSpPr>
            <p:nvPr/>
          </p:nvSpPr>
          <p:spPr bwMode="auto">
            <a:xfrm>
              <a:off x="1099" y="904"/>
              <a:ext cx="104" cy="100"/>
            </a:xfrm>
            <a:prstGeom prst="ellipse">
              <a:avLst/>
            </a:prstGeom>
            <a:blipFill dpi="0" rotWithShape="0">
              <a:blip r:embed="rId2"/>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1" name="Oval 88" descr="小纸屑"/>
            <p:cNvSpPr>
              <a:spLocks noChangeArrowheads="1"/>
            </p:cNvSpPr>
            <p:nvPr/>
          </p:nvSpPr>
          <p:spPr bwMode="auto">
            <a:xfrm>
              <a:off x="1465" y="853"/>
              <a:ext cx="105" cy="101"/>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2" name="Line 89"/>
            <p:cNvSpPr>
              <a:spLocks noChangeShapeType="1"/>
            </p:cNvSpPr>
            <p:nvPr/>
          </p:nvSpPr>
          <p:spPr bwMode="auto">
            <a:xfrm>
              <a:off x="1622" y="954"/>
              <a:ext cx="157" cy="15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mn-ea"/>
              </a:endParaRPr>
            </a:p>
          </p:txBody>
        </p:sp>
        <p:sp>
          <p:nvSpPr>
            <p:cNvPr id="93" name="Text Box 90"/>
            <p:cNvSpPr txBox="1">
              <a:spLocks noChangeArrowheads="1"/>
            </p:cNvSpPr>
            <p:nvPr/>
          </p:nvSpPr>
          <p:spPr bwMode="auto">
            <a:xfrm>
              <a:off x="4080" y="1104"/>
              <a:ext cx="108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mn-ea"/>
                </a:rPr>
                <a:t>无反应状态</a:t>
              </a:r>
            </a:p>
          </p:txBody>
        </p:sp>
      </p:grpSp>
      <p:sp>
        <p:nvSpPr>
          <p:cNvPr id="94" name="Rectangle 2"/>
          <p:cNvSpPr>
            <a:spLocks noChangeArrowheads="1"/>
          </p:cNvSpPr>
          <p:nvPr/>
        </p:nvSpPr>
        <p:spPr bwMode="auto">
          <a:xfrm>
            <a:off x="669923" y="1228695"/>
            <a:ext cx="84694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accent1">
                    <a:lumMod val="75000"/>
                  </a:schemeClr>
                </a:solidFill>
                <a:latin typeface="+mn-ea"/>
              </a:rPr>
              <a:t>３</a:t>
            </a:r>
            <a:r>
              <a:rPr lang="en-US" altLang="zh-CN" sz="2400" b="1" dirty="0" smtClean="0">
                <a:solidFill>
                  <a:schemeClr val="accent1">
                    <a:lumMod val="75000"/>
                  </a:schemeClr>
                </a:solidFill>
                <a:latin typeface="+mn-ea"/>
              </a:rPr>
              <a:t>.</a:t>
            </a:r>
            <a:r>
              <a:rPr lang="zh-CN" altLang="en-US" sz="2400" b="1" dirty="0">
                <a:solidFill>
                  <a:schemeClr val="accent1">
                    <a:lumMod val="75000"/>
                  </a:schemeClr>
                </a:solidFill>
                <a:latin typeface="+mn-ea"/>
              </a:rPr>
              <a:t> </a:t>
            </a:r>
            <a:r>
              <a:rPr lang="en-US" altLang="zh-CN" sz="2400" b="1" dirty="0" err="1" smtClean="0">
                <a:solidFill>
                  <a:schemeClr val="accent1">
                    <a:lumMod val="75000"/>
                  </a:schemeClr>
                </a:solidFill>
                <a:latin typeface="+mn-ea"/>
              </a:rPr>
              <a:t>Th</a:t>
            </a:r>
            <a:r>
              <a:rPr lang="zh-CN" altLang="en-US" sz="2400" b="1" dirty="0" smtClean="0">
                <a:solidFill>
                  <a:schemeClr val="accent1">
                    <a:lumMod val="75000"/>
                  </a:schemeClr>
                </a:solidFill>
                <a:latin typeface="+mn-ea"/>
              </a:rPr>
              <a:t>细胞分泌的细胞因子参与</a:t>
            </a:r>
            <a:r>
              <a:rPr lang="en-US" altLang="zh-CN" sz="2400" b="1" dirty="0" smtClean="0">
                <a:solidFill>
                  <a:schemeClr val="accent1">
                    <a:lumMod val="75000"/>
                  </a:schemeClr>
                </a:solidFill>
                <a:latin typeface="+mn-ea"/>
              </a:rPr>
              <a:t>B</a:t>
            </a:r>
            <a:r>
              <a:rPr lang="zh-CN" altLang="en-US" sz="2400" b="1" dirty="0" smtClean="0">
                <a:solidFill>
                  <a:schemeClr val="accent1">
                    <a:lumMod val="75000"/>
                  </a:schemeClr>
                </a:solidFill>
                <a:latin typeface="+mn-ea"/>
              </a:rPr>
              <a:t>细胞活化、增殖与分化</a:t>
            </a:r>
            <a:endParaRPr lang="zh-CN" altLang="en-US" sz="2400" b="1" dirty="0">
              <a:solidFill>
                <a:schemeClr val="accent1">
                  <a:lumMod val="75000"/>
                </a:schemeClr>
              </a:solidFill>
              <a:latin typeface="+mn-ea"/>
            </a:endParaRPr>
          </a:p>
        </p:txBody>
      </p:sp>
    </p:spTree>
    <p:extLst>
      <p:ext uri="{BB962C8B-B14F-4D97-AF65-F5344CB8AC3E}">
        <p14:creationId xmlns:p14="http://schemas.microsoft.com/office/powerpoint/2010/main" val="2151544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Text Box 2"/>
          <p:cNvSpPr txBox="1">
            <a:spLocks noChangeArrowheads="1"/>
          </p:cNvSpPr>
          <p:nvPr/>
        </p:nvSpPr>
        <p:spPr bwMode="auto">
          <a:xfrm>
            <a:off x="645263" y="1258366"/>
            <a:ext cx="73035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solidFill>
                  <a:schemeClr val="accent1">
                    <a:lumMod val="75000"/>
                  </a:schemeClr>
                </a:solidFill>
                <a:latin typeface="+mn-ea"/>
              </a:rPr>
              <a:t>T</a:t>
            </a:r>
            <a:r>
              <a:rPr lang="zh-CN" altLang="en-US" sz="2800" b="1" dirty="0">
                <a:solidFill>
                  <a:schemeClr val="accent1">
                    <a:lumMod val="75000"/>
                  </a:schemeClr>
                </a:solidFill>
                <a:latin typeface="+mn-ea"/>
              </a:rPr>
              <a:t>、</a:t>
            </a:r>
            <a:r>
              <a:rPr lang="en-US" altLang="zh-CN" sz="2800" b="1" dirty="0">
                <a:solidFill>
                  <a:schemeClr val="accent1">
                    <a:lumMod val="75000"/>
                  </a:schemeClr>
                </a:solidFill>
                <a:latin typeface="+mn-ea"/>
              </a:rPr>
              <a:t>B</a:t>
            </a:r>
            <a:r>
              <a:rPr lang="zh-CN" altLang="en-US" sz="2800" b="1" dirty="0">
                <a:solidFill>
                  <a:schemeClr val="accent1">
                    <a:lumMod val="75000"/>
                  </a:schemeClr>
                </a:solidFill>
                <a:latin typeface="+mn-ea"/>
              </a:rPr>
              <a:t>细胞相互作用</a:t>
            </a:r>
          </a:p>
        </p:txBody>
      </p:sp>
      <p:sp>
        <p:nvSpPr>
          <p:cNvPr id="6" name="Text Box 3"/>
          <p:cNvSpPr txBox="1">
            <a:spLocks noChangeArrowheads="1"/>
          </p:cNvSpPr>
          <p:nvPr/>
        </p:nvSpPr>
        <p:spPr bwMode="auto">
          <a:xfrm>
            <a:off x="702451" y="1814078"/>
            <a:ext cx="10633074" cy="353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Char char="Ø"/>
            </a:pPr>
            <a:r>
              <a:rPr lang="en-US" altLang="zh-CN" sz="2800" dirty="0" err="1">
                <a:solidFill>
                  <a:srgbClr val="CA2E22"/>
                </a:solidFill>
                <a:latin typeface="+mn-ea"/>
              </a:rPr>
              <a:t>Th</a:t>
            </a:r>
            <a:r>
              <a:rPr lang="zh-CN" altLang="en-US" sz="2800" dirty="0">
                <a:solidFill>
                  <a:srgbClr val="CA2E22"/>
                </a:solidFill>
                <a:latin typeface="+mn-ea"/>
              </a:rPr>
              <a:t>细胞辅助</a:t>
            </a:r>
            <a:r>
              <a:rPr lang="en-US" altLang="zh-CN" sz="2800" dirty="0">
                <a:solidFill>
                  <a:srgbClr val="CA2E22"/>
                </a:solidFill>
                <a:latin typeface="+mn-ea"/>
              </a:rPr>
              <a:t>B</a:t>
            </a:r>
            <a:r>
              <a:rPr lang="zh-CN" altLang="en-US" sz="2800" dirty="0">
                <a:solidFill>
                  <a:srgbClr val="CA2E22"/>
                </a:solidFill>
                <a:latin typeface="+mn-ea"/>
              </a:rPr>
              <a:t>细胞免疫应答</a:t>
            </a:r>
          </a:p>
          <a:p>
            <a:r>
              <a:rPr lang="zh-CN" altLang="en-US" sz="2800" dirty="0">
                <a:latin typeface="+mn-ea"/>
              </a:rPr>
              <a:t>①</a:t>
            </a:r>
            <a:r>
              <a:rPr lang="en-US" altLang="zh-CN" sz="2800" dirty="0" err="1">
                <a:latin typeface="+mn-ea"/>
              </a:rPr>
              <a:t>Th</a:t>
            </a:r>
            <a:r>
              <a:rPr lang="zh-CN" altLang="en-US" sz="2800" dirty="0">
                <a:latin typeface="+mn-ea"/>
              </a:rPr>
              <a:t>细胞提供</a:t>
            </a:r>
            <a:r>
              <a:rPr lang="en-US" altLang="zh-CN" sz="2800" dirty="0">
                <a:latin typeface="+mn-ea"/>
              </a:rPr>
              <a:t>B</a:t>
            </a:r>
            <a:r>
              <a:rPr lang="zh-CN" altLang="en-US" sz="2800" dirty="0">
                <a:latin typeface="+mn-ea"/>
              </a:rPr>
              <a:t>细胞活化的第二信号（</a:t>
            </a:r>
            <a:r>
              <a:rPr lang="en-US" altLang="zh-CN" sz="2800" dirty="0">
                <a:latin typeface="+mn-ea"/>
              </a:rPr>
              <a:t>CD40/CD40L</a:t>
            </a:r>
            <a:r>
              <a:rPr lang="zh-CN" altLang="en-US" sz="2800" dirty="0">
                <a:latin typeface="+mn-ea"/>
              </a:rPr>
              <a:t>）；</a:t>
            </a:r>
          </a:p>
          <a:p>
            <a:r>
              <a:rPr lang="zh-CN" altLang="en-US" sz="2800" dirty="0">
                <a:latin typeface="+mn-ea"/>
              </a:rPr>
              <a:t>②</a:t>
            </a:r>
            <a:r>
              <a:rPr lang="en-US" altLang="zh-CN" sz="2800" dirty="0" err="1">
                <a:latin typeface="+mn-ea"/>
              </a:rPr>
              <a:t>Th</a:t>
            </a:r>
            <a:r>
              <a:rPr lang="zh-CN" altLang="en-US" sz="2800" dirty="0">
                <a:latin typeface="+mn-ea"/>
              </a:rPr>
              <a:t>细胞分泌多种细胞因子协助</a:t>
            </a:r>
            <a:r>
              <a:rPr lang="en-US" altLang="zh-CN" sz="2800" dirty="0">
                <a:latin typeface="+mn-ea"/>
              </a:rPr>
              <a:t>B</a:t>
            </a:r>
            <a:r>
              <a:rPr lang="zh-CN" altLang="en-US" sz="2800" dirty="0">
                <a:latin typeface="+mn-ea"/>
              </a:rPr>
              <a:t>细胞分化   </a:t>
            </a:r>
            <a:r>
              <a:rPr lang="en-US" altLang="zh-CN" sz="2800" dirty="0">
                <a:latin typeface="+mn-ea"/>
              </a:rPr>
              <a:t>(</a:t>
            </a:r>
            <a:r>
              <a:rPr lang="en-US" altLang="zh-CN" sz="2800" dirty="0" smtClean="0">
                <a:solidFill>
                  <a:srgbClr val="CA2E22"/>
                </a:solidFill>
                <a:latin typeface="+mn-ea"/>
              </a:rPr>
              <a:t>Th1</a:t>
            </a:r>
            <a:r>
              <a:rPr lang="zh-CN" altLang="en-US" sz="2800" dirty="0" smtClean="0">
                <a:latin typeface="+mn-ea"/>
              </a:rPr>
              <a:t>　　</a:t>
            </a:r>
            <a:r>
              <a:rPr lang="en-US" altLang="zh-CN" sz="2800" dirty="0" smtClean="0">
                <a:latin typeface="+mn-ea"/>
              </a:rPr>
              <a:t>IL-2</a:t>
            </a:r>
            <a:r>
              <a:rPr lang="zh-CN" altLang="en-US" sz="2800" dirty="0">
                <a:latin typeface="+mn-ea"/>
              </a:rPr>
              <a:t>、</a:t>
            </a:r>
            <a:r>
              <a:rPr lang="en-US" altLang="zh-CN" sz="2800" dirty="0">
                <a:latin typeface="+mn-ea"/>
              </a:rPr>
              <a:t>IFN-γ</a:t>
            </a:r>
            <a:r>
              <a:rPr lang="zh-CN" altLang="en-US" sz="2800" dirty="0">
                <a:latin typeface="+mn-ea"/>
              </a:rPr>
              <a:t>、</a:t>
            </a:r>
            <a:r>
              <a:rPr lang="en-US" altLang="zh-CN" sz="2800" dirty="0">
                <a:solidFill>
                  <a:srgbClr val="CA2E22"/>
                </a:solidFill>
                <a:latin typeface="+mn-ea"/>
              </a:rPr>
              <a:t>Th2</a:t>
            </a:r>
            <a:r>
              <a:rPr lang="en-US" altLang="zh-CN" sz="2800" dirty="0">
                <a:latin typeface="+mn-ea"/>
              </a:rPr>
              <a:t> </a:t>
            </a:r>
            <a:r>
              <a:rPr lang="zh-CN" altLang="en-US" sz="2800" dirty="0" smtClean="0">
                <a:latin typeface="+mn-ea"/>
              </a:rPr>
              <a:t>　</a:t>
            </a:r>
            <a:r>
              <a:rPr lang="en-US" altLang="zh-CN" sz="2800" dirty="0" smtClean="0">
                <a:latin typeface="+mn-ea"/>
              </a:rPr>
              <a:t>  </a:t>
            </a:r>
            <a:r>
              <a:rPr lang="en-US" altLang="zh-CN" sz="2800" dirty="0">
                <a:latin typeface="+mn-ea"/>
              </a:rPr>
              <a:t>IL-4</a:t>
            </a:r>
            <a:r>
              <a:rPr lang="zh-CN" altLang="en-US" sz="2800" dirty="0">
                <a:latin typeface="+mn-ea"/>
              </a:rPr>
              <a:t>、</a:t>
            </a:r>
            <a:r>
              <a:rPr lang="en-US" altLang="zh-CN" sz="2800" dirty="0">
                <a:latin typeface="+mn-ea"/>
              </a:rPr>
              <a:t>5</a:t>
            </a:r>
            <a:r>
              <a:rPr lang="zh-CN" altLang="en-US" sz="2800" dirty="0">
                <a:latin typeface="+mn-ea"/>
              </a:rPr>
              <a:t>、</a:t>
            </a:r>
            <a:r>
              <a:rPr lang="en-US" altLang="zh-CN" sz="2800" dirty="0">
                <a:latin typeface="+mn-ea"/>
              </a:rPr>
              <a:t>6</a:t>
            </a:r>
            <a:r>
              <a:rPr lang="en-US" altLang="zh-CN" sz="2800" dirty="0" smtClean="0">
                <a:latin typeface="+mn-ea"/>
              </a:rPr>
              <a:t>)</a:t>
            </a:r>
          </a:p>
          <a:p>
            <a:endParaRPr lang="en-US" altLang="zh-CN" sz="2800" dirty="0">
              <a:latin typeface="+mn-ea"/>
            </a:endParaRPr>
          </a:p>
          <a:p>
            <a:pPr>
              <a:buFont typeface="Wingdings" panose="05000000000000000000" pitchFamily="2" charset="2"/>
              <a:buChar char="Ø"/>
            </a:pPr>
            <a:r>
              <a:rPr lang="en-US" altLang="zh-CN" sz="2800" dirty="0">
                <a:solidFill>
                  <a:srgbClr val="CA2E22"/>
                </a:solidFill>
                <a:latin typeface="+mn-ea"/>
              </a:rPr>
              <a:t>B</a:t>
            </a:r>
            <a:r>
              <a:rPr lang="zh-CN" altLang="en-US" sz="2800" dirty="0">
                <a:solidFill>
                  <a:srgbClr val="CA2E22"/>
                </a:solidFill>
                <a:latin typeface="+mn-ea"/>
              </a:rPr>
              <a:t>细胞作为</a:t>
            </a:r>
            <a:r>
              <a:rPr lang="en-US" altLang="zh-CN" sz="2800" dirty="0">
                <a:solidFill>
                  <a:srgbClr val="CA2E22"/>
                </a:solidFill>
                <a:latin typeface="+mn-ea"/>
              </a:rPr>
              <a:t>APC</a:t>
            </a:r>
            <a:r>
              <a:rPr lang="zh-CN" altLang="en-US" sz="2800" dirty="0">
                <a:solidFill>
                  <a:srgbClr val="CA2E22"/>
                </a:solidFill>
                <a:latin typeface="+mn-ea"/>
              </a:rPr>
              <a:t>活化</a:t>
            </a:r>
            <a:r>
              <a:rPr lang="en-US" altLang="zh-CN" sz="2800" dirty="0">
                <a:solidFill>
                  <a:srgbClr val="CA2E22"/>
                </a:solidFill>
                <a:latin typeface="+mn-ea"/>
              </a:rPr>
              <a:t>T</a:t>
            </a:r>
            <a:r>
              <a:rPr lang="zh-CN" altLang="en-US" sz="2800" dirty="0">
                <a:solidFill>
                  <a:srgbClr val="CA2E22"/>
                </a:solidFill>
                <a:latin typeface="+mn-ea"/>
              </a:rPr>
              <a:t>细胞</a:t>
            </a:r>
          </a:p>
          <a:p>
            <a:pPr>
              <a:buFont typeface="Wingdings" panose="05000000000000000000" pitchFamily="2" charset="2"/>
              <a:buNone/>
            </a:pPr>
            <a:r>
              <a:rPr lang="zh-CN" altLang="en-US" sz="2800" dirty="0">
                <a:latin typeface="+mn-ea"/>
              </a:rPr>
              <a:t>①</a:t>
            </a:r>
            <a:r>
              <a:rPr lang="en-US" altLang="zh-CN" sz="2800" dirty="0">
                <a:latin typeface="+mn-ea"/>
              </a:rPr>
              <a:t>B</a:t>
            </a:r>
            <a:r>
              <a:rPr lang="zh-CN" altLang="en-US" sz="2800" dirty="0">
                <a:latin typeface="+mn-ea"/>
              </a:rPr>
              <a:t>细胞提供</a:t>
            </a:r>
            <a:r>
              <a:rPr lang="en-US" altLang="zh-CN" sz="2800" dirty="0">
                <a:latin typeface="+mn-ea"/>
              </a:rPr>
              <a:t>T</a:t>
            </a:r>
            <a:r>
              <a:rPr lang="zh-CN" altLang="en-US" sz="2800" dirty="0">
                <a:latin typeface="+mn-ea"/>
              </a:rPr>
              <a:t>细胞活化的第一信号（抗原肽</a:t>
            </a:r>
            <a:r>
              <a:rPr lang="en-US" altLang="zh-CN" sz="2800" dirty="0">
                <a:latin typeface="+mn-ea"/>
              </a:rPr>
              <a:t>-</a:t>
            </a:r>
            <a:r>
              <a:rPr lang="en-US" altLang="zh-CN" sz="2800" dirty="0" err="1">
                <a:latin typeface="+mn-ea"/>
              </a:rPr>
              <a:t>MHCⅡ</a:t>
            </a:r>
            <a:r>
              <a:rPr lang="zh-CN" altLang="en-US" sz="2800" dirty="0">
                <a:latin typeface="+mn-ea"/>
              </a:rPr>
              <a:t>类分子复合物）</a:t>
            </a:r>
          </a:p>
          <a:p>
            <a:pPr>
              <a:buFont typeface="Wingdings" panose="05000000000000000000" pitchFamily="2" charset="2"/>
              <a:buNone/>
            </a:pPr>
            <a:r>
              <a:rPr lang="zh-CN" altLang="en-US" sz="2800" dirty="0">
                <a:latin typeface="+mn-ea"/>
              </a:rPr>
              <a:t>②活化的</a:t>
            </a:r>
            <a:r>
              <a:rPr lang="en-US" altLang="zh-CN" sz="2800" dirty="0">
                <a:latin typeface="+mn-ea"/>
              </a:rPr>
              <a:t>B</a:t>
            </a:r>
            <a:r>
              <a:rPr lang="zh-CN" altLang="en-US" sz="2800" dirty="0">
                <a:latin typeface="+mn-ea"/>
              </a:rPr>
              <a:t>细胞提供</a:t>
            </a:r>
            <a:r>
              <a:rPr lang="en-US" altLang="zh-CN" sz="2800" dirty="0">
                <a:latin typeface="+mn-ea"/>
              </a:rPr>
              <a:t>T</a:t>
            </a:r>
            <a:r>
              <a:rPr lang="zh-CN" altLang="en-US" sz="2800" dirty="0">
                <a:latin typeface="+mn-ea"/>
              </a:rPr>
              <a:t>细胞活化的第二信号（</a:t>
            </a:r>
            <a:r>
              <a:rPr lang="en-US" altLang="zh-CN" sz="2800" dirty="0">
                <a:latin typeface="+mn-ea"/>
              </a:rPr>
              <a:t>B7/CD28</a:t>
            </a:r>
            <a:r>
              <a:rPr lang="zh-CN" altLang="en-US" sz="2800" dirty="0">
                <a:latin typeface="+mn-ea"/>
              </a:rPr>
              <a:t>）</a:t>
            </a:r>
          </a:p>
        </p:txBody>
      </p:sp>
      <p:sp>
        <p:nvSpPr>
          <p:cNvPr id="7" name="Line 4"/>
          <p:cNvSpPr>
            <a:spLocks noChangeShapeType="1"/>
          </p:cNvSpPr>
          <p:nvPr/>
        </p:nvSpPr>
        <p:spPr bwMode="auto">
          <a:xfrm>
            <a:off x="1590639" y="3332723"/>
            <a:ext cx="36195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latin typeface="+mn-ea"/>
            </a:endParaRPr>
          </a:p>
        </p:txBody>
      </p:sp>
      <p:sp>
        <p:nvSpPr>
          <p:cNvPr id="9" name="Text Box 6"/>
          <p:cNvSpPr txBox="1">
            <a:spLocks noChangeArrowheads="1"/>
          </p:cNvSpPr>
          <p:nvPr/>
        </p:nvSpPr>
        <p:spPr bwMode="auto">
          <a:xfrm>
            <a:off x="616645" y="5751364"/>
            <a:ext cx="11109869" cy="52322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err="1">
                <a:latin typeface="+mn-ea"/>
              </a:rPr>
              <a:t>Th</a:t>
            </a:r>
            <a:r>
              <a:rPr lang="zh-CN" altLang="en-US" sz="2800" dirty="0">
                <a:latin typeface="+mn-ea"/>
              </a:rPr>
              <a:t>细胞对</a:t>
            </a:r>
            <a:r>
              <a:rPr lang="en-US" altLang="zh-CN" sz="2800" dirty="0">
                <a:latin typeface="+mn-ea"/>
              </a:rPr>
              <a:t>B</a:t>
            </a:r>
            <a:r>
              <a:rPr lang="zh-CN" altLang="en-US" sz="2800" dirty="0">
                <a:latin typeface="+mn-ea"/>
              </a:rPr>
              <a:t>细胞的辅助作用发生于外周淋巴器官的</a:t>
            </a:r>
            <a:r>
              <a:rPr lang="en-US" altLang="zh-CN" sz="2800" dirty="0">
                <a:latin typeface="+mn-ea"/>
              </a:rPr>
              <a:t>T</a:t>
            </a:r>
            <a:r>
              <a:rPr lang="zh-CN" altLang="en-US" sz="2800" dirty="0">
                <a:latin typeface="+mn-ea"/>
              </a:rPr>
              <a:t>细胞区和生发中心。</a:t>
            </a:r>
          </a:p>
        </p:txBody>
      </p:sp>
      <p:sp>
        <p:nvSpPr>
          <p:cNvPr id="10" name="Line 4"/>
          <p:cNvSpPr>
            <a:spLocks noChangeShapeType="1"/>
          </p:cNvSpPr>
          <p:nvPr/>
        </p:nvSpPr>
        <p:spPr bwMode="auto">
          <a:xfrm>
            <a:off x="8658599" y="2943803"/>
            <a:ext cx="36195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latin typeface="+mn-ea"/>
            </a:endParaRPr>
          </a:p>
        </p:txBody>
      </p:sp>
    </p:spTree>
    <p:extLst>
      <p:ext uri="{BB962C8B-B14F-4D97-AF65-F5344CB8AC3E}">
        <p14:creationId xmlns:p14="http://schemas.microsoft.com/office/powerpoint/2010/main" val="278592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281183" y="2663911"/>
            <a:ext cx="9239304" cy="656792"/>
          </a:xfrm>
        </p:spPr>
        <p:txBody>
          <a:bodyPr>
            <a:noAutofit/>
          </a:bodyPr>
          <a:lstStyle/>
          <a:p>
            <a:r>
              <a:rPr lang="zh-CN" altLang="en-US" sz="2800" dirty="0" smtClean="0"/>
              <a:t>第十一章 免疫应答之二：</a:t>
            </a:r>
            <a:r>
              <a:rPr lang="en-US" altLang="zh-CN" sz="2800" dirty="0" smtClean="0"/>
              <a:t>B</a:t>
            </a:r>
            <a:r>
              <a:rPr lang="zh-CN" altLang="en-US" sz="2800" dirty="0" smtClean="0"/>
              <a:t>细胞介导的体液免疫应答</a:t>
            </a:r>
            <a:endParaRPr lang="zh-CN" altLang="en-US" sz="2800" dirty="0"/>
          </a:p>
        </p:txBody>
      </p:sp>
      <p:sp>
        <p:nvSpPr>
          <p:cNvPr id="8" name="文本占位符 7"/>
          <p:cNvSpPr>
            <a:spLocks noGrp="1"/>
          </p:cNvSpPr>
          <p:nvPr>
            <p:ph type="body" idx="1"/>
          </p:nvPr>
        </p:nvSpPr>
        <p:spPr/>
        <p:txBody>
          <a:bodyPr/>
          <a:lstStyle/>
          <a:p>
            <a:endParaRPr lang="en-US" altLang="zh-CN" dirty="0"/>
          </a:p>
        </p:txBody>
      </p:sp>
      <p:cxnSp>
        <p:nvCxnSpPr>
          <p:cNvPr id="4" name="直接连接符 3">
            <a:extLst>
              <a:ext uri="{FF2B5EF4-FFF2-40B4-BE49-F238E27FC236}">
                <a16:creationId xmlns:a16="http://schemas.microsoft.com/office/drawing/2014/main" xmlns=""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20</a:t>
            </a:fld>
            <a:endParaRPr lang="zh-CN" altLang="en-US"/>
          </a:p>
        </p:txBody>
      </p:sp>
      <p:grpSp>
        <p:nvGrpSpPr>
          <p:cNvPr id="4" name="Group 2"/>
          <p:cNvGrpSpPr>
            <a:grpSpLocks/>
          </p:cNvGrpSpPr>
          <p:nvPr/>
        </p:nvGrpSpPr>
        <p:grpSpPr bwMode="auto">
          <a:xfrm>
            <a:off x="6024563" y="2932113"/>
            <a:ext cx="1454150" cy="463550"/>
            <a:chOff x="0" y="0"/>
            <a:chExt cx="916" cy="292"/>
          </a:xfrm>
        </p:grpSpPr>
        <p:sp>
          <p:nvSpPr>
            <p:cNvPr id="6" name="AutoShape 3"/>
            <p:cNvSpPr>
              <a:spLocks noChangeArrowheads="1"/>
            </p:cNvSpPr>
            <p:nvPr/>
          </p:nvSpPr>
          <p:spPr bwMode="auto">
            <a:xfrm rot="5400000">
              <a:off x="0" y="0"/>
              <a:ext cx="292" cy="2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 name="Rectangle 4"/>
            <p:cNvSpPr>
              <a:spLocks noChangeArrowheads="1"/>
            </p:cNvSpPr>
            <p:nvPr/>
          </p:nvSpPr>
          <p:spPr bwMode="auto">
            <a:xfrm>
              <a:off x="277" y="103"/>
              <a:ext cx="639" cy="87"/>
            </a:xfrm>
            <a:prstGeom prst="rect">
              <a:avLst/>
            </a:pr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8" name="Group 5"/>
          <p:cNvGrpSpPr>
            <a:grpSpLocks/>
          </p:cNvGrpSpPr>
          <p:nvPr/>
        </p:nvGrpSpPr>
        <p:grpSpPr bwMode="auto">
          <a:xfrm rot="-5400000">
            <a:off x="3771108" y="4402930"/>
            <a:ext cx="528638" cy="1438275"/>
            <a:chOff x="249" y="138"/>
            <a:chExt cx="333" cy="906"/>
          </a:xfrm>
        </p:grpSpPr>
        <p:sp>
          <p:nvSpPr>
            <p:cNvPr id="9" name="Text Box 6"/>
            <p:cNvSpPr txBox="1">
              <a:spLocks noChangeArrowheads="1"/>
            </p:cNvSpPr>
            <p:nvPr/>
          </p:nvSpPr>
          <p:spPr bwMode="auto">
            <a:xfrm rot="16200000">
              <a:off x="264" y="467"/>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b="1">
                  <a:solidFill>
                    <a:schemeClr val="tx2"/>
                  </a:solidFill>
                  <a:latin typeface="+mn-ea"/>
                </a:rPr>
                <a:t>Y</a:t>
              </a:r>
            </a:p>
          </p:txBody>
        </p:sp>
        <p:sp>
          <p:nvSpPr>
            <p:cNvPr id="10" name="Text Box 7"/>
            <p:cNvSpPr txBox="1">
              <a:spLocks noChangeArrowheads="1"/>
            </p:cNvSpPr>
            <p:nvPr/>
          </p:nvSpPr>
          <p:spPr bwMode="auto">
            <a:xfrm rot="14763656">
              <a:off x="345" y="808"/>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b="1">
                  <a:solidFill>
                    <a:schemeClr val="tx2"/>
                  </a:solidFill>
                  <a:latin typeface="+mn-ea"/>
                </a:rPr>
                <a:t>Y</a:t>
              </a:r>
            </a:p>
          </p:txBody>
        </p:sp>
        <p:sp>
          <p:nvSpPr>
            <p:cNvPr id="11" name="Text Box 8"/>
            <p:cNvSpPr txBox="1">
              <a:spLocks noChangeArrowheads="1"/>
            </p:cNvSpPr>
            <p:nvPr/>
          </p:nvSpPr>
          <p:spPr bwMode="auto">
            <a:xfrm rot="17450394">
              <a:off x="292" y="123"/>
              <a:ext cx="2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b="1">
                  <a:solidFill>
                    <a:schemeClr val="tx2"/>
                  </a:solidFill>
                  <a:latin typeface="+mn-ea"/>
                </a:rPr>
                <a:t>Y</a:t>
              </a:r>
            </a:p>
          </p:txBody>
        </p:sp>
      </p:grpSp>
      <p:grpSp>
        <p:nvGrpSpPr>
          <p:cNvPr id="12" name="Group 9"/>
          <p:cNvGrpSpPr>
            <a:grpSpLocks/>
          </p:cNvGrpSpPr>
          <p:nvPr/>
        </p:nvGrpSpPr>
        <p:grpSpPr bwMode="auto">
          <a:xfrm>
            <a:off x="5014913" y="3074988"/>
            <a:ext cx="942975" cy="981075"/>
            <a:chOff x="0" y="0"/>
            <a:chExt cx="594" cy="618"/>
          </a:xfrm>
        </p:grpSpPr>
        <p:sp>
          <p:nvSpPr>
            <p:cNvPr id="13" name="Rectangle 10"/>
            <p:cNvSpPr>
              <a:spLocks noChangeArrowheads="1"/>
            </p:cNvSpPr>
            <p:nvPr/>
          </p:nvSpPr>
          <p:spPr bwMode="auto">
            <a:xfrm rot="20245825">
              <a:off x="0" y="191"/>
              <a:ext cx="223" cy="40"/>
            </a:xfrm>
            <a:prstGeom prst="rect">
              <a:avLst/>
            </a:prstGeom>
            <a:solidFill>
              <a:srgbClr val="69D971"/>
            </a:solidFill>
            <a:ln w="38100" cmpd="sng">
              <a:solidFill>
                <a:srgbClr val="69D97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solidFill>
                  <a:srgbClr val="A4F8FA"/>
                </a:solidFill>
                <a:latin typeface="+mn-ea"/>
              </a:endParaRPr>
            </a:p>
          </p:txBody>
        </p:sp>
        <p:sp>
          <p:nvSpPr>
            <p:cNvPr id="14" name="Oval 11"/>
            <p:cNvSpPr>
              <a:spLocks noChangeArrowheads="1"/>
            </p:cNvSpPr>
            <p:nvPr/>
          </p:nvSpPr>
          <p:spPr bwMode="auto">
            <a:xfrm rot="20245825">
              <a:off x="173" y="88"/>
              <a:ext cx="110" cy="149"/>
            </a:xfrm>
            <a:prstGeom prst="ellipse">
              <a:avLst/>
            </a:prstGeom>
            <a:solidFill>
              <a:srgbClr val="69D971"/>
            </a:solidFill>
            <a:ln w="38100" cmpd="sng">
              <a:solidFill>
                <a:srgbClr val="69D97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 name="Oval 12"/>
            <p:cNvSpPr>
              <a:spLocks noChangeArrowheads="1"/>
            </p:cNvSpPr>
            <p:nvPr/>
          </p:nvSpPr>
          <p:spPr bwMode="auto">
            <a:xfrm rot="20245825">
              <a:off x="252" y="44"/>
              <a:ext cx="109" cy="149"/>
            </a:xfrm>
            <a:prstGeom prst="ellipse">
              <a:avLst/>
            </a:prstGeom>
            <a:solidFill>
              <a:srgbClr val="69D971"/>
            </a:solidFill>
            <a:ln w="38100" cmpd="sng">
              <a:solidFill>
                <a:srgbClr val="69D97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 name="Oval 13"/>
            <p:cNvSpPr>
              <a:spLocks noChangeArrowheads="1"/>
            </p:cNvSpPr>
            <p:nvPr/>
          </p:nvSpPr>
          <p:spPr bwMode="auto">
            <a:xfrm rot="20245825">
              <a:off x="303" y="35"/>
              <a:ext cx="109" cy="148"/>
            </a:xfrm>
            <a:prstGeom prst="ellipse">
              <a:avLst/>
            </a:prstGeom>
            <a:solidFill>
              <a:srgbClr val="69D971"/>
            </a:solidFill>
            <a:ln w="38100" cmpd="sng">
              <a:solidFill>
                <a:srgbClr val="69D97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solidFill>
                  <a:schemeClr val="folHlink"/>
                </a:solidFill>
                <a:latin typeface="+mn-ea"/>
              </a:endParaRPr>
            </a:p>
          </p:txBody>
        </p:sp>
        <p:sp>
          <p:nvSpPr>
            <p:cNvPr id="17" name="Oval 14"/>
            <p:cNvSpPr>
              <a:spLocks noChangeArrowheads="1"/>
            </p:cNvSpPr>
            <p:nvPr/>
          </p:nvSpPr>
          <p:spPr bwMode="auto">
            <a:xfrm rot="20245825">
              <a:off x="366" y="0"/>
              <a:ext cx="145" cy="149"/>
            </a:xfrm>
            <a:prstGeom prst="ellipse">
              <a:avLst/>
            </a:prstGeom>
            <a:solidFill>
              <a:srgbClr val="69D971"/>
            </a:solidFill>
            <a:ln w="38100" cmpd="sng">
              <a:solidFill>
                <a:srgbClr val="69D97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 name="AutoShape 15"/>
            <p:cNvSpPr>
              <a:spLocks noChangeArrowheads="1"/>
            </p:cNvSpPr>
            <p:nvPr/>
          </p:nvSpPr>
          <p:spPr bwMode="auto">
            <a:xfrm rot="5400000">
              <a:off x="138" y="249"/>
              <a:ext cx="417" cy="319"/>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9" name="Rectangle 16"/>
            <p:cNvSpPr>
              <a:spLocks noChangeArrowheads="1"/>
            </p:cNvSpPr>
            <p:nvPr/>
          </p:nvSpPr>
          <p:spPr bwMode="auto">
            <a:xfrm rot="5400000">
              <a:off x="90" y="275"/>
              <a:ext cx="40" cy="186"/>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0" name="Rectangle 17"/>
            <p:cNvSpPr>
              <a:spLocks noChangeArrowheads="1"/>
            </p:cNvSpPr>
            <p:nvPr/>
          </p:nvSpPr>
          <p:spPr bwMode="auto">
            <a:xfrm rot="5400000">
              <a:off x="89" y="363"/>
              <a:ext cx="39" cy="186"/>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1" name="Oval 18"/>
            <p:cNvSpPr>
              <a:spLocks noChangeArrowheads="1"/>
            </p:cNvSpPr>
            <p:nvPr/>
          </p:nvSpPr>
          <p:spPr bwMode="auto">
            <a:xfrm rot="5400000">
              <a:off x="408" y="324"/>
              <a:ext cx="186" cy="186"/>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2" name="Oval 19"/>
            <p:cNvSpPr>
              <a:spLocks noChangeArrowheads="1"/>
            </p:cNvSpPr>
            <p:nvPr/>
          </p:nvSpPr>
          <p:spPr bwMode="auto">
            <a:xfrm rot="5400000">
              <a:off x="417" y="358"/>
              <a:ext cx="123" cy="122"/>
            </a:xfrm>
            <a:prstGeom prst="ellipse">
              <a:avLst/>
            </a:prstGeom>
            <a:solidFill>
              <a:srgbClr val="FF6600"/>
            </a:solidFill>
            <a:ln w="38100" cmpd="sng">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23" name="Text Box 20"/>
          <p:cNvSpPr txBox="1">
            <a:spLocks noChangeArrowheads="1"/>
          </p:cNvSpPr>
          <p:nvPr/>
        </p:nvSpPr>
        <p:spPr bwMode="auto">
          <a:xfrm>
            <a:off x="671512" y="1331119"/>
            <a:ext cx="3664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400" dirty="0">
                <a:solidFill>
                  <a:schemeClr val="accent1">
                    <a:lumMod val="75000"/>
                  </a:schemeClr>
                </a:solidFill>
                <a:latin typeface="+mn-ea"/>
              </a:rPr>
              <a:t>T</a:t>
            </a:r>
            <a:r>
              <a:rPr lang="zh-CN" altLang="en-US" sz="2400" dirty="0">
                <a:solidFill>
                  <a:schemeClr val="accent1">
                    <a:lumMod val="75000"/>
                  </a:schemeClr>
                </a:solidFill>
                <a:latin typeface="+mn-ea"/>
              </a:rPr>
              <a:t>细胞对</a:t>
            </a:r>
            <a:r>
              <a:rPr lang="en-GB" altLang="en-US" sz="2400" dirty="0">
                <a:solidFill>
                  <a:schemeClr val="accent1">
                    <a:lumMod val="75000"/>
                  </a:schemeClr>
                </a:solidFill>
                <a:latin typeface="+mn-ea"/>
              </a:rPr>
              <a:t>B</a:t>
            </a:r>
            <a:r>
              <a:rPr lang="zh-CN" altLang="en-US" sz="2400" dirty="0">
                <a:solidFill>
                  <a:schemeClr val="accent1">
                    <a:lumMod val="75000"/>
                  </a:schemeClr>
                </a:solidFill>
                <a:latin typeface="+mn-ea"/>
              </a:rPr>
              <a:t>细胞的辅助作用</a:t>
            </a:r>
          </a:p>
        </p:txBody>
      </p:sp>
      <p:grpSp>
        <p:nvGrpSpPr>
          <p:cNvPr id="24" name="Group 21"/>
          <p:cNvGrpSpPr>
            <a:grpSpLocks noChangeAspect="1"/>
          </p:cNvGrpSpPr>
          <p:nvPr/>
        </p:nvGrpSpPr>
        <p:grpSpPr bwMode="auto">
          <a:xfrm>
            <a:off x="2693988" y="2597150"/>
            <a:ext cx="2419350" cy="2332038"/>
            <a:chOff x="-1" y="0"/>
            <a:chExt cx="1524" cy="1469"/>
          </a:xfrm>
        </p:grpSpPr>
        <p:sp>
          <p:nvSpPr>
            <p:cNvPr id="25" name="Oval 22"/>
            <p:cNvSpPr>
              <a:spLocks noChangeAspect="1" noChangeArrowheads="1"/>
            </p:cNvSpPr>
            <p:nvPr/>
          </p:nvSpPr>
          <p:spPr bwMode="auto">
            <a:xfrm rot="5400000" flipH="1">
              <a:off x="26" y="-27"/>
              <a:ext cx="1469" cy="1524"/>
            </a:xfrm>
            <a:prstGeom prst="ellipse">
              <a:avLst/>
            </a:prstGeom>
            <a:gradFill rotWithShape="1">
              <a:gsLst>
                <a:gs pos="0">
                  <a:srgbClr val="00FF00">
                    <a:alpha val="76999"/>
                  </a:srgbClr>
                </a:gs>
                <a:gs pos="100000">
                  <a:srgbClr val="00FF00">
                    <a:gamma/>
                    <a:shade val="46275"/>
                    <a:invGamma/>
                  </a:srgbClr>
                </a:gs>
              </a:gsLst>
              <a:lin ang="5400000" scaled="1"/>
            </a:gradFill>
            <a:ln w="1905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sz="2000" b="1">
                <a:solidFill>
                  <a:srgbClr val="A7F7F5"/>
                </a:solidFill>
                <a:latin typeface="+mn-ea"/>
              </a:endParaRPr>
            </a:p>
          </p:txBody>
        </p:sp>
        <p:sp>
          <p:nvSpPr>
            <p:cNvPr id="26" name="Oval 23"/>
            <p:cNvSpPr>
              <a:spLocks noChangeAspect="1" noChangeArrowheads="1"/>
            </p:cNvSpPr>
            <p:nvPr/>
          </p:nvSpPr>
          <p:spPr bwMode="auto">
            <a:xfrm rot="5400000" flipH="1">
              <a:off x="199" y="516"/>
              <a:ext cx="761" cy="736"/>
            </a:xfrm>
            <a:prstGeom prst="ellipse">
              <a:avLst/>
            </a:prstGeom>
            <a:gradFill rotWithShape="1">
              <a:gsLst>
                <a:gs pos="0">
                  <a:srgbClr val="993366">
                    <a:alpha val="90999"/>
                  </a:srgbClr>
                </a:gs>
                <a:gs pos="100000">
                  <a:srgbClr val="993366">
                    <a:gamma/>
                    <a:shade val="46275"/>
                    <a:invGamma/>
                  </a:srgbClr>
                </a:gs>
              </a:gsLst>
              <a:lin ang="5400000" scaled="1"/>
            </a:gradFill>
            <a:ln w="1905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7" name="Text Box 24"/>
            <p:cNvSpPr txBox="1">
              <a:spLocks noChangeAspect="1" noChangeArrowheads="1"/>
            </p:cNvSpPr>
            <p:nvPr/>
          </p:nvSpPr>
          <p:spPr bwMode="auto">
            <a:xfrm flipH="1">
              <a:off x="480" y="500"/>
              <a:ext cx="13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eaLnBrk="0" hangingPunct="0"/>
              <a:r>
                <a:rPr lang="en-GB" altLang="en-US" sz="2000" b="1">
                  <a:solidFill>
                    <a:srgbClr val="A7F7F5"/>
                  </a:solidFill>
                  <a:latin typeface="+mn-ea"/>
                </a:rPr>
                <a:t>B</a:t>
              </a:r>
            </a:p>
          </p:txBody>
        </p:sp>
      </p:grpSp>
      <p:sp>
        <p:nvSpPr>
          <p:cNvPr id="28" name="Oval 25"/>
          <p:cNvSpPr>
            <a:spLocks noChangeArrowheads="1"/>
          </p:cNvSpPr>
          <p:nvPr/>
        </p:nvSpPr>
        <p:spPr bwMode="auto">
          <a:xfrm rot="16200000">
            <a:off x="4249738" y="5383213"/>
            <a:ext cx="280987" cy="280987"/>
          </a:xfrm>
          <a:prstGeom prst="ellipse">
            <a:avLst/>
          </a:prstGeom>
          <a:gradFill rotWithShape="1">
            <a:gsLst>
              <a:gs pos="0">
                <a:srgbClr val="FF6600"/>
              </a:gs>
              <a:gs pos="100000">
                <a:srgbClr val="FF6600">
                  <a:gamma/>
                  <a:shade val="46275"/>
                  <a:invGamma/>
                </a:srgbClr>
              </a:gs>
            </a:gsLst>
            <a:lin ang="5400000" scaled="1"/>
          </a:gra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9" name="Oval 26"/>
          <p:cNvSpPr>
            <a:spLocks noChangeArrowheads="1"/>
          </p:cNvSpPr>
          <p:nvPr/>
        </p:nvSpPr>
        <p:spPr bwMode="auto">
          <a:xfrm rot="16200000">
            <a:off x="3536950" y="5427663"/>
            <a:ext cx="280987" cy="280988"/>
          </a:xfrm>
          <a:prstGeom prst="ellipse">
            <a:avLst/>
          </a:prstGeom>
          <a:gradFill rotWithShape="1">
            <a:gsLst>
              <a:gs pos="0">
                <a:srgbClr val="FF6600"/>
              </a:gs>
              <a:gs pos="100000">
                <a:srgbClr val="FF6600">
                  <a:gamma/>
                  <a:shade val="46275"/>
                  <a:invGamma/>
                </a:srgbClr>
              </a:gs>
            </a:gsLst>
            <a:lin ang="5400000" scaled="1"/>
          </a:gra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0" name="Oval 27"/>
          <p:cNvSpPr>
            <a:spLocks noChangeArrowheads="1"/>
          </p:cNvSpPr>
          <p:nvPr/>
        </p:nvSpPr>
        <p:spPr bwMode="auto">
          <a:xfrm>
            <a:off x="3681413" y="2922588"/>
            <a:ext cx="417512" cy="420687"/>
          </a:xfrm>
          <a:prstGeom prst="ellipse">
            <a:avLst/>
          </a:prstGeom>
          <a:solidFill>
            <a:srgbClr val="FFFF00"/>
          </a:solidFill>
          <a:ln w="31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1" name="Oval 28"/>
          <p:cNvSpPr>
            <a:spLocks noChangeArrowheads="1"/>
          </p:cNvSpPr>
          <p:nvPr/>
        </p:nvSpPr>
        <p:spPr bwMode="auto">
          <a:xfrm>
            <a:off x="3729038" y="2900363"/>
            <a:ext cx="139700" cy="134937"/>
          </a:xfrm>
          <a:prstGeom prst="ellipse">
            <a:avLst/>
          </a:prstGeom>
          <a:gradFill rotWithShape="1">
            <a:gsLst>
              <a:gs pos="0">
                <a:srgbClr val="FF6600">
                  <a:gamma/>
                  <a:shade val="46275"/>
                  <a:invGamma/>
                </a:srgbClr>
              </a:gs>
              <a:gs pos="100000">
                <a:srgbClr val="FF6600"/>
              </a:gs>
            </a:gsLst>
            <a:path path="shape">
              <a:fillToRect l="50000" t="50000" r="50000" b="50000"/>
            </a:path>
          </a:gradFill>
          <a:ln w="31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2" name="Oval 29"/>
          <p:cNvSpPr>
            <a:spLocks noChangeArrowheads="1"/>
          </p:cNvSpPr>
          <p:nvPr/>
        </p:nvSpPr>
        <p:spPr bwMode="auto">
          <a:xfrm>
            <a:off x="3743325" y="3127375"/>
            <a:ext cx="139700" cy="134938"/>
          </a:xfrm>
          <a:prstGeom prst="ellipse">
            <a:avLst/>
          </a:prstGeom>
          <a:gradFill rotWithShape="1">
            <a:gsLst>
              <a:gs pos="0">
                <a:srgbClr val="FF6600">
                  <a:gamma/>
                  <a:shade val="46275"/>
                  <a:invGamma/>
                </a:srgbClr>
              </a:gs>
              <a:gs pos="100000">
                <a:srgbClr val="FF6600"/>
              </a:gs>
            </a:gsLst>
            <a:path path="shape">
              <a:fillToRect l="50000" t="50000" r="50000" b="50000"/>
            </a:path>
          </a:gradFill>
          <a:ln w="31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3" name="Oval 30"/>
          <p:cNvSpPr>
            <a:spLocks noChangeArrowheads="1"/>
          </p:cNvSpPr>
          <p:nvPr/>
        </p:nvSpPr>
        <p:spPr bwMode="auto">
          <a:xfrm>
            <a:off x="4044950" y="3027363"/>
            <a:ext cx="139700" cy="134937"/>
          </a:xfrm>
          <a:prstGeom prst="ellipse">
            <a:avLst/>
          </a:prstGeom>
          <a:gradFill rotWithShape="1">
            <a:gsLst>
              <a:gs pos="0">
                <a:srgbClr val="FF6600">
                  <a:gamma/>
                  <a:shade val="46275"/>
                  <a:invGamma/>
                </a:srgbClr>
              </a:gs>
              <a:gs pos="100000">
                <a:srgbClr val="FF6600"/>
              </a:gs>
            </a:gsLst>
            <a:path path="shape">
              <a:fillToRect l="50000" t="50000" r="50000" b="50000"/>
            </a:path>
          </a:gradFill>
          <a:ln w="31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4" name="Oval 31"/>
          <p:cNvSpPr>
            <a:spLocks noChangeArrowheads="1"/>
          </p:cNvSpPr>
          <p:nvPr/>
        </p:nvSpPr>
        <p:spPr bwMode="auto">
          <a:xfrm>
            <a:off x="4600575" y="3533775"/>
            <a:ext cx="139700" cy="134938"/>
          </a:xfrm>
          <a:prstGeom prst="ellipse">
            <a:avLst/>
          </a:prstGeom>
          <a:gradFill rotWithShape="1">
            <a:gsLst>
              <a:gs pos="0">
                <a:srgbClr val="FF6600">
                  <a:gamma/>
                  <a:shade val="46275"/>
                  <a:invGamma/>
                </a:srgbClr>
              </a:gs>
              <a:gs pos="100000">
                <a:srgbClr val="FF6600"/>
              </a:gs>
            </a:gsLst>
            <a:path path="shape">
              <a:fillToRect l="50000" t="50000" r="50000" b="50000"/>
            </a:path>
          </a:gradFill>
          <a:ln w="31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5" name="Text Box 32"/>
          <p:cNvSpPr txBox="1">
            <a:spLocks noChangeArrowheads="1"/>
          </p:cNvSpPr>
          <p:nvPr/>
        </p:nvSpPr>
        <p:spPr bwMode="auto">
          <a:xfrm>
            <a:off x="3005138" y="5737225"/>
            <a:ext cx="2197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a:solidFill>
                  <a:srgbClr val="941075"/>
                </a:solidFill>
                <a:latin typeface="+mn-ea"/>
              </a:rPr>
              <a:t>信号</a:t>
            </a:r>
            <a:r>
              <a:rPr lang="en-GB" altLang="en-US" sz="2000" b="1">
                <a:solidFill>
                  <a:srgbClr val="941075"/>
                </a:solidFill>
                <a:latin typeface="+mn-ea"/>
              </a:rPr>
              <a:t>1</a:t>
            </a:r>
            <a:br>
              <a:rPr lang="en-GB" altLang="en-US" sz="2000" b="1">
                <a:solidFill>
                  <a:srgbClr val="941075"/>
                </a:solidFill>
                <a:latin typeface="+mn-ea"/>
              </a:rPr>
            </a:br>
            <a:r>
              <a:rPr lang="zh-CN" altLang="en-US" sz="2000" b="1">
                <a:latin typeface="+mn-ea"/>
              </a:rPr>
              <a:t>抗原－</a:t>
            </a:r>
            <a:r>
              <a:rPr lang="en-GB" altLang="en-US" sz="2000" b="1">
                <a:latin typeface="+mn-ea"/>
              </a:rPr>
              <a:t>BCR</a:t>
            </a:r>
          </a:p>
        </p:txBody>
      </p:sp>
      <p:grpSp>
        <p:nvGrpSpPr>
          <p:cNvPr id="36" name="Group 33"/>
          <p:cNvGrpSpPr>
            <a:grpSpLocks/>
          </p:cNvGrpSpPr>
          <p:nvPr/>
        </p:nvGrpSpPr>
        <p:grpSpPr bwMode="auto">
          <a:xfrm>
            <a:off x="6346825" y="3494088"/>
            <a:ext cx="1077913" cy="455612"/>
            <a:chOff x="0" y="0"/>
            <a:chExt cx="733" cy="310"/>
          </a:xfrm>
        </p:grpSpPr>
        <p:grpSp>
          <p:nvGrpSpPr>
            <p:cNvPr id="37" name="Group 34"/>
            <p:cNvGrpSpPr>
              <a:grpSpLocks/>
            </p:cNvGrpSpPr>
            <p:nvPr/>
          </p:nvGrpSpPr>
          <p:grpSpPr bwMode="auto">
            <a:xfrm>
              <a:off x="0" y="0"/>
              <a:ext cx="443" cy="214"/>
              <a:chOff x="0" y="0"/>
              <a:chExt cx="443" cy="214"/>
            </a:xfrm>
          </p:grpSpPr>
          <p:sp>
            <p:nvSpPr>
              <p:cNvPr id="43" name="Oval 35"/>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4" name="Oval 36"/>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38" name="Group 37"/>
            <p:cNvGrpSpPr>
              <a:grpSpLocks/>
            </p:cNvGrpSpPr>
            <p:nvPr/>
          </p:nvGrpSpPr>
          <p:grpSpPr bwMode="auto">
            <a:xfrm>
              <a:off x="0" y="96"/>
              <a:ext cx="443" cy="214"/>
              <a:chOff x="0" y="0"/>
              <a:chExt cx="443" cy="214"/>
            </a:xfrm>
          </p:grpSpPr>
          <p:sp>
            <p:nvSpPr>
              <p:cNvPr id="41" name="Oval 38"/>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2" name="Oval 39"/>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39" name="Rectangle 40"/>
            <p:cNvSpPr>
              <a:spLocks noChangeArrowheads="1"/>
            </p:cNvSpPr>
            <p:nvPr/>
          </p:nvSpPr>
          <p:spPr bwMode="auto">
            <a:xfrm>
              <a:off x="362" y="78"/>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0" name="Rectangle 41"/>
            <p:cNvSpPr>
              <a:spLocks noChangeArrowheads="1"/>
            </p:cNvSpPr>
            <p:nvPr/>
          </p:nvSpPr>
          <p:spPr bwMode="auto">
            <a:xfrm>
              <a:off x="362" y="174"/>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45" name="Rectangle 42"/>
          <p:cNvSpPr>
            <a:spLocks noChangeArrowheads="1"/>
          </p:cNvSpPr>
          <p:nvPr/>
        </p:nvSpPr>
        <p:spPr bwMode="auto">
          <a:xfrm>
            <a:off x="6084888" y="4071938"/>
            <a:ext cx="1501775" cy="187325"/>
          </a:xfrm>
          <a:prstGeom prst="rect">
            <a:avLst/>
          </a:prstGeom>
          <a:solidFill>
            <a:srgbClr val="D60093"/>
          </a:solidFill>
          <a:ln w="38100" cmpd="sng">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6" name="Text Box 48"/>
          <p:cNvSpPr txBox="1">
            <a:spLocks noChangeArrowheads="1"/>
          </p:cNvSpPr>
          <p:nvPr/>
        </p:nvSpPr>
        <p:spPr bwMode="auto">
          <a:xfrm>
            <a:off x="5922963" y="5143500"/>
            <a:ext cx="9970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b="1">
                <a:latin typeface="+mn-ea"/>
              </a:rPr>
              <a:t>1. TCR</a:t>
            </a:r>
          </a:p>
        </p:txBody>
      </p:sp>
      <p:sp>
        <p:nvSpPr>
          <p:cNvPr id="47" name="Text Box 49"/>
          <p:cNvSpPr txBox="1">
            <a:spLocks noChangeArrowheads="1"/>
          </p:cNvSpPr>
          <p:nvPr/>
        </p:nvSpPr>
        <p:spPr bwMode="auto">
          <a:xfrm>
            <a:off x="5959475" y="5602288"/>
            <a:ext cx="1330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000" b="1">
                <a:latin typeface="+mn-ea"/>
              </a:rPr>
              <a:t>2. CD4</a:t>
            </a:r>
          </a:p>
        </p:txBody>
      </p:sp>
      <p:sp>
        <p:nvSpPr>
          <p:cNvPr id="48" name="Text Box 50"/>
          <p:cNvSpPr txBox="1">
            <a:spLocks noChangeArrowheads="1"/>
          </p:cNvSpPr>
          <p:nvPr/>
        </p:nvSpPr>
        <p:spPr bwMode="auto">
          <a:xfrm>
            <a:off x="5959475" y="6080125"/>
            <a:ext cx="16906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000" b="1">
                <a:latin typeface="+mn-ea"/>
              </a:rPr>
              <a:t>3.CD40 L</a:t>
            </a:r>
          </a:p>
        </p:txBody>
      </p:sp>
      <p:grpSp>
        <p:nvGrpSpPr>
          <p:cNvPr id="49" name="Group 51"/>
          <p:cNvGrpSpPr>
            <a:grpSpLocks/>
          </p:cNvGrpSpPr>
          <p:nvPr/>
        </p:nvGrpSpPr>
        <p:grpSpPr bwMode="auto">
          <a:xfrm>
            <a:off x="7586663" y="5246718"/>
            <a:ext cx="1341438" cy="1111250"/>
            <a:chOff x="0" y="0"/>
            <a:chExt cx="1074" cy="890"/>
          </a:xfrm>
        </p:grpSpPr>
        <p:grpSp>
          <p:nvGrpSpPr>
            <p:cNvPr id="50" name="Group 52"/>
            <p:cNvGrpSpPr>
              <a:grpSpLocks/>
            </p:cNvGrpSpPr>
            <p:nvPr/>
          </p:nvGrpSpPr>
          <p:grpSpPr bwMode="auto">
            <a:xfrm>
              <a:off x="0" y="598"/>
              <a:ext cx="916" cy="292"/>
              <a:chOff x="0" y="0"/>
              <a:chExt cx="916" cy="292"/>
            </a:xfrm>
          </p:grpSpPr>
          <p:sp>
            <p:nvSpPr>
              <p:cNvPr id="61" name="AutoShape 53"/>
              <p:cNvSpPr>
                <a:spLocks noChangeArrowheads="1"/>
              </p:cNvSpPr>
              <p:nvPr/>
            </p:nvSpPr>
            <p:spPr bwMode="auto">
              <a:xfrm rot="5400000">
                <a:off x="0" y="0"/>
                <a:ext cx="292" cy="2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2" name="Rectangle 54"/>
              <p:cNvSpPr>
                <a:spLocks noChangeArrowheads="1"/>
              </p:cNvSpPr>
              <p:nvPr/>
            </p:nvSpPr>
            <p:spPr bwMode="auto">
              <a:xfrm>
                <a:off x="277" y="103"/>
                <a:ext cx="639" cy="87"/>
              </a:xfrm>
              <a:prstGeom prst="rect">
                <a:avLst/>
              </a:pr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51" name="Group 55"/>
            <p:cNvGrpSpPr>
              <a:grpSpLocks/>
            </p:cNvGrpSpPr>
            <p:nvPr/>
          </p:nvGrpSpPr>
          <p:grpSpPr bwMode="auto">
            <a:xfrm>
              <a:off x="128" y="0"/>
              <a:ext cx="679" cy="287"/>
              <a:chOff x="0" y="0"/>
              <a:chExt cx="733" cy="310"/>
            </a:xfrm>
          </p:grpSpPr>
          <p:grpSp>
            <p:nvGrpSpPr>
              <p:cNvPr id="53" name="Group 56"/>
              <p:cNvGrpSpPr>
                <a:grpSpLocks/>
              </p:cNvGrpSpPr>
              <p:nvPr/>
            </p:nvGrpSpPr>
            <p:grpSpPr bwMode="auto">
              <a:xfrm>
                <a:off x="0" y="0"/>
                <a:ext cx="443" cy="214"/>
                <a:chOff x="0" y="0"/>
                <a:chExt cx="443" cy="214"/>
              </a:xfrm>
            </p:grpSpPr>
            <p:sp>
              <p:nvSpPr>
                <p:cNvPr id="59" name="Oval 57"/>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0" name="Oval 58"/>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54" name="Group 59"/>
              <p:cNvGrpSpPr>
                <a:grpSpLocks/>
              </p:cNvGrpSpPr>
              <p:nvPr/>
            </p:nvGrpSpPr>
            <p:grpSpPr bwMode="auto">
              <a:xfrm>
                <a:off x="0" y="96"/>
                <a:ext cx="443" cy="214"/>
                <a:chOff x="0" y="0"/>
                <a:chExt cx="443" cy="214"/>
              </a:xfrm>
            </p:grpSpPr>
            <p:sp>
              <p:nvSpPr>
                <p:cNvPr id="57" name="Oval 60"/>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8" name="Oval 61"/>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55" name="Rectangle 62"/>
              <p:cNvSpPr>
                <a:spLocks noChangeArrowheads="1"/>
              </p:cNvSpPr>
              <p:nvPr/>
            </p:nvSpPr>
            <p:spPr bwMode="auto">
              <a:xfrm>
                <a:off x="362" y="78"/>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6" name="Rectangle 63"/>
              <p:cNvSpPr>
                <a:spLocks noChangeArrowheads="1"/>
              </p:cNvSpPr>
              <p:nvPr/>
            </p:nvSpPr>
            <p:spPr bwMode="auto">
              <a:xfrm>
                <a:off x="362" y="174"/>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52" name="Rectangle 64"/>
            <p:cNvSpPr>
              <a:spLocks noChangeArrowheads="1"/>
            </p:cNvSpPr>
            <p:nvPr/>
          </p:nvSpPr>
          <p:spPr bwMode="auto">
            <a:xfrm>
              <a:off x="128" y="396"/>
              <a:ext cx="946" cy="118"/>
            </a:xfrm>
            <a:prstGeom prst="rect">
              <a:avLst/>
            </a:prstGeom>
            <a:solidFill>
              <a:srgbClr val="D60093"/>
            </a:solidFill>
            <a:ln w="38100" cmpd="sng">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63" name="Group 65"/>
          <p:cNvGrpSpPr>
            <a:grpSpLocks/>
          </p:cNvGrpSpPr>
          <p:nvPr/>
        </p:nvGrpSpPr>
        <p:grpSpPr bwMode="auto">
          <a:xfrm>
            <a:off x="5524500" y="2400300"/>
            <a:ext cx="3703638" cy="2408238"/>
            <a:chOff x="0" y="0"/>
            <a:chExt cx="2333" cy="1469"/>
          </a:xfrm>
        </p:grpSpPr>
        <p:grpSp>
          <p:nvGrpSpPr>
            <p:cNvPr id="64" name="Group 66"/>
            <p:cNvGrpSpPr>
              <a:grpSpLocks/>
            </p:cNvGrpSpPr>
            <p:nvPr/>
          </p:nvGrpSpPr>
          <p:grpSpPr bwMode="auto">
            <a:xfrm>
              <a:off x="197" y="667"/>
              <a:ext cx="679" cy="287"/>
              <a:chOff x="0" y="0"/>
              <a:chExt cx="733" cy="310"/>
            </a:xfrm>
          </p:grpSpPr>
          <p:grpSp>
            <p:nvGrpSpPr>
              <p:cNvPr id="73" name="Group 67"/>
              <p:cNvGrpSpPr>
                <a:grpSpLocks/>
              </p:cNvGrpSpPr>
              <p:nvPr/>
            </p:nvGrpSpPr>
            <p:grpSpPr bwMode="auto">
              <a:xfrm>
                <a:off x="0" y="0"/>
                <a:ext cx="443" cy="214"/>
                <a:chOff x="0" y="0"/>
                <a:chExt cx="443" cy="214"/>
              </a:xfrm>
            </p:grpSpPr>
            <p:sp>
              <p:nvSpPr>
                <p:cNvPr id="79" name="Oval 68"/>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0" name="Oval 69"/>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74" name="Group 70"/>
              <p:cNvGrpSpPr>
                <a:grpSpLocks/>
              </p:cNvGrpSpPr>
              <p:nvPr/>
            </p:nvGrpSpPr>
            <p:grpSpPr bwMode="auto">
              <a:xfrm>
                <a:off x="0" y="96"/>
                <a:ext cx="443" cy="214"/>
                <a:chOff x="0" y="0"/>
                <a:chExt cx="443" cy="214"/>
              </a:xfrm>
            </p:grpSpPr>
            <p:sp>
              <p:nvSpPr>
                <p:cNvPr id="77" name="Oval 71"/>
                <p:cNvSpPr>
                  <a:spLocks noChangeArrowheads="1"/>
                </p:cNvSpPr>
                <p:nvPr/>
              </p:nvSpPr>
              <p:spPr bwMode="auto">
                <a:xfrm>
                  <a:off x="0" y="0"/>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8" name="Oval 72"/>
                <p:cNvSpPr>
                  <a:spLocks noChangeArrowheads="1"/>
                </p:cNvSpPr>
                <p:nvPr/>
              </p:nvSpPr>
              <p:spPr bwMode="auto">
                <a:xfrm>
                  <a:off x="191" y="9"/>
                  <a:ext cx="252" cy="205"/>
                </a:xfrm>
                <a:prstGeom prst="ellipse">
                  <a:avLst/>
                </a:prstGeom>
                <a:solidFill>
                  <a:srgbClr val="6600CC"/>
                </a:solidFill>
                <a:ln w="38100" cmpd="sng">
                  <a:solidFill>
                    <a:srgbClr val="66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75" name="Rectangle 73"/>
              <p:cNvSpPr>
                <a:spLocks noChangeArrowheads="1"/>
              </p:cNvSpPr>
              <p:nvPr/>
            </p:nvSpPr>
            <p:spPr bwMode="auto">
              <a:xfrm>
                <a:off x="362" y="78"/>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6" name="Rectangle 74"/>
              <p:cNvSpPr>
                <a:spLocks noChangeArrowheads="1"/>
              </p:cNvSpPr>
              <p:nvPr/>
            </p:nvSpPr>
            <p:spPr bwMode="auto">
              <a:xfrm>
                <a:off x="362" y="174"/>
                <a:ext cx="371" cy="56"/>
              </a:xfrm>
              <a:prstGeom prst="rect">
                <a:avLst/>
              </a:prstGeom>
              <a:solidFill>
                <a:srgbClr val="6600CC"/>
              </a:solidFill>
              <a:ln w="38100" cmpd="sng">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65" name="Rectangle 75"/>
            <p:cNvSpPr>
              <a:spLocks noChangeArrowheads="1"/>
            </p:cNvSpPr>
            <p:nvPr/>
          </p:nvSpPr>
          <p:spPr bwMode="auto">
            <a:xfrm>
              <a:off x="32" y="1031"/>
              <a:ext cx="946" cy="118"/>
            </a:xfrm>
            <a:prstGeom prst="rect">
              <a:avLst/>
            </a:prstGeom>
            <a:solidFill>
              <a:srgbClr val="D60093"/>
            </a:solidFill>
            <a:ln w="38100" cmpd="sng">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66" name="Group 76"/>
            <p:cNvGrpSpPr>
              <a:grpSpLocks/>
            </p:cNvGrpSpPr>
            <p:nvPr/>
          </p:nvGrpSpPr>
          <p:grpSpPr bwMode="auto">
            <a:xfrm>
              <a:off x="0" y="312"/>
              <a:ext cx="916" cy="292"/>
              <a:chOff x="0" y="0"/>
              <a:chExt cx="916" cy="292"/>
            </a:xfrm>
          </p:grpSpPr>
          <p:sp>
            <p:nvSpPr>
              <p:cNvPr id="71" name="AutoShape 77"/>
              <p:cNvSpPr>
                <a:spLocks noChangeArrowheads="1"/>
              </p:cNvSpPr>
              <p:nvPr/>
            </p:nvSpPr>
            <p:spPr bwMode="auto">
              <a:xfrm rot="5400000">
                <a:off x="0" y="0"/>
                <a:ext cx="292" cy="2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2" name="Rectangle 78"/>
              <p:cNvSpPr>
                <a:spLocks noChangeArrowheads="1"/>
              </p:cNvSpPr>
              <p:nvPr/>
            </p:nvSpPr>
            <p:spPr bwMode="auto">
              <a:xfrm>
                <a:off x="277" y="103"/>
                <a:ext cx="639" cy="87"/>
              </a:xfrm>
              <a:prstGeom prst="rect">
                <a:avLst/>
              </a:prstGeom>
              <a:solidFill>
                <a:schemeClr val="tx1"/>
              </a:solid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67" name="Group 79"/>
            <p:cNvGrpSpPr>
              <a:grpSpLocks noChangeAspect="1"/>
            </p:cNvGrpSpPr>
            <p:nvPr/>
          </p:nvGrpSpPr>
          <p:grpSpPr bwMode="auto">
            <a:xfrm>
              <a:off x="809" y="0"/>
              <a:ext cx="1524" cy="1469"/>
              <a:chOff x="-1" y="0"/>
              <a:chExt cx="1524" cy="1469"/>
            </a:xfrm>
          </p:grpSpPr>
          <p:sp>
            <p:nvSpPr>
              <p:cNvPr id="68" name="Oval 80"/>
              <p:cNvSpPr>
                <a:spLocks noChangeAspect="1" noChangeArrowheads="1"/>
              </p:cNvSpPr>
              <p:nvPr/>
            </p:nvSpPr>
            <p:spPr bwMode="auto">
              <a:xfrm rot="5400000" flipH="1">
                <a:off x="26" y="-27"/>
                <a:ext cx="1469" cy="1524"/>
              </a:xfrm>
              <a:prstGeom prst="ellipse">
                <a:avLst/>
              </a:prstGeom>
              <a:gradFill rotWithShape="1">
                <a:gsLst>
                  <a:gs pos="0">
                    <a:srgbClr val="0000FF">
                      <a:alpha val="84999"/>
                    </a:srgbClr>
                  </a:gs>
                  <a:gs pos="100000">
                    <a:srgbClr val="0000FF">
                      <a:gamma/>
                      <a:shade val="46275"/>
                      <a:invGamma/>
                    </a:srgbClr>
                  </a:gs>
                </a:gsLst>
                <a:lin ang="5400000" scaled="1"/>
              </a:gradFill>
              <a:ln w="1905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9" name="Oval 81"/>
              <p:cNvSpPr>
                <a:spLocks noChangeAspect="1" noChangeArrowheads="1"/>
              </p:cNvSpPr>
              <p:nvPr/>
            </p:nvSpPr>
            <p:spPr bwMode="auto">
              <a:xfrm rot="5400000" flipH="1">
                <a:off x="199" y="516"/>
                <a:ext cx="761" cy="736"/>
              </a:xfrm>
              <a:prstGeom prst="ellipse">
                <a:avLst/>
              </a:prstGeom>
              <a:gradFill rotWithShape="1">
                <a:gsLst>
                  <a:gs pos="0">
                    <a:srgbClr val="FF0000">
                      <a:gamma/>
                      <a:shade val="46275"/>
                      <a:invGamma/>
                    </a:srgbClr>
                  </a:gs>
                  <a:gs pos="100000">
                    <a:srgbClr val="FF0000">
                      <a:alpha val="75000"/>
                    </a:srgbClr>
                  </a:gs>
                </a:gsLst>
                <a:lin ang="0" scaled="1"/>
              </a:gradFill>
              <a:ln w="1905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0" name="Text Box 82"/>
              <p:cNvSpPr txBox="1">
                <a:spLocks noChangeAspect="1" noChangeArrowheads="1"/>
              </p:cNvSpPr>
              <p:nvPr/>
            </p:nvSpPr>
            <p:spPr bwMode="auto">
              <a:xfrm flipH="1">
                <a:off x="433" y="641"/>
                <a:ext cx="22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18000" bIns="36000">
                <a:spAutoFit/>
              </a:bodyPr>
              <a:lstStyle/>
              <a:p>
                <a:pPr algn="ctr" eaLnBrk="0" hangingPunct="0"/>
                <a:r>
                  <a:rPr lang="en-GB" altLang="en-US" sz="2000" b="1">
                    <a:solidFill>
                      <a:schemeClr val="accent1"/>
                    </a:solidFill>
                    <a:latin typeface="+mn-ea"/>
                  </a:rPr>
                  <a:t>Th</a:t>
                </a:r>
              </a:p>
            </p:txBody>
          </p:sp>
        </p:grpSp>
      </p:grpSp>
      <p:grpSp>
        <p:nvGrpSpPr>
          <p:cNvPr id="81" name="Group 83"/>
          <p:cNvGrpSpPr>
            <a:grpSpLocks/>
          </p:cNvGrpSpPr>
          <p:nvPr/>
        </p:nvGrpSpPr>
        <p:grpSpPr bwMode="auto">
          <a:xfrm>
            <a:off x="4394200" y="1454150"/>
            <a:ext cx="3094038" cy="1131888"/>
            <a:chOff x="0" y="84"/>
            <a:chExt cx="1949" cy="713"/>
          </a:xfrm>
        </p:grpSpPr>
        <p:sp>
          <p:nvSpPr>
            <p:cNvPr id="82" name="未知"/>
            <p:cNvSpPr>
              <a:spLocks/>
            </p:cNvSpPr>
            <p:nvPr/>
          </p:nvSpPr>
          <p:spPr bwMode="auto">
            <a:xfrm>
              <a:off x="0" y="401"/>
              <a:ext cx="1949" cy="396"/>
            </a:xfrm>
            <a:custGeom>
              <a:avLst/>
              <a:gdLst>
                <a:gd name="T0" fmla="*/ 0 w 1949"/>
                <a:gd name="T1" fmla="*/ 396 h 396"/>
                <a:gd name="T2" fmla="*/ 465 w 1949"/>
                <a:gd name="T3" fmla="*/ 112 h 396"/>
                <a:gd name="T4" fmla="*/ 955 w 1949"/>
                <a:gd name="T5" fmla="*/ 25 h 396"/>
                <a:gd name="T6" fmla="*/ 1523 w 1949"/>
                <a:gd name="T7" fmla="*/ 49 h 396"/>
                <a:gd name="T8" fmla="*/ 1949 w 1949"/>
                <a:gd name="T9" fmla="*/ 317 h 396"/>
              </a:gdLst>
              <a:ahLst/>
              <a:cxnLst>
                <a:cxn ang="0">
                  <a:pos x="T0" y="T1"/>
                </a:cxn>
                <a:cxn ang="0">
                  <a:pos x="T2" y="T3"/>
                </a:cxn>
                <a:cxn ang="0">
                  <a:pos x="T4" y="T5"/>
                </a:cxn>
                <a:cxn ang="0">
                  <a:pos x="T6" y="T7"/>
                </a:cxn>
                <a:cxn ang="0">
                  <a:pos x="T8" y="T9"/>
                </a:cxn>
              </a:cxnLst>
              <a:rect l="0" t="0" r="r" b="b"/>
              <a:pathLst>
                <a:path w="1949" h="396">
                  <a:moveTo>
                    <a:pt x="0" y="396"/>
                  </a:moveTo>
                  <a:cubicBezTo>
                    <a:pt x="153" y="285"/>
                    <a:pt x="306" y="174"/>
                    <a:pt x="465" y="112"/>
                  </a:cubicBezTo>
                  <a:cubicBezTo>
                    <a:pt x="624" y="50"/>
                    <a:pt x="779" y="36"/>
                    <a:pt x="955" y="25"/>
                  </a:cubicBezTo>
                  <a:cubicBezTo>
                    <a:pt x="1131" y="14"/>
                    <a:pt x="1357" y="0"/>
                    <a:pt x="1523" y="49"/>
                  </a:cubicBezTo>
                  <a:cubicBezTo>
                    <a:pt x="1689" y="98"/>
                    <a:pt x="1877" y="272"/>
                    <a:pt x="1949" y="317"/>
                  </a:cubicBezTo>
                </a:path>
              </a:pathLst>
            </a:custGeom>
            <a:noFill/>
            <a:ln w="38100" cap="flat" cmpd="sng">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3" name="Text Box 85"/>
            <p:cNvSpPr txBox="1">
              <a:spLocks noChangeArrowheads="1"/>
            </p:cNvSpPr>
            <p:nvPr/>
          </p:nvSpPr>
          <p:spPr bwMode="auto">
            <a:xfrm>
              <a:off x="295" y="84"/>
              <a:ext cx="1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solidFill>
                    <a:srgbClr val="941075"/>
                  </a:solidFill>
                  <a:latin typeface="+mn-ea"/>
                </a:rPr>
                <a:t>信号</a:t>
              </a:r>
              <a:r>
                <a:rPr lang="en-GB" altLang="en-US" sz="2000" b="1" dirty="0">
                  <a:solidFill>
                    <a:srgbClr val="941075"/>
                  </a:solidFill>
                  <a:latin typeface="+mn-ea"/>
                </a:rPr>
                <a:t>2</a:t>
              </a:r>
              <a:r>
                <a:rPr lang="en-GB" altLang="en-US" sz="2000" b="1" dirty="0">
                  <a:latin typeface="+mn-ea"/>
                </a:rPr>
                <a:t> T</a:t>
              </a:r>
              <a:r>
                <a:rPr lang="zh-CN" altLang="en-US" sz="2000" b="1" dirty="0">
                  <a:latin typeface="+mn-ea"/>
                </a:rPr>
                <a:t>细胞辅助</a:t>
              </a:r>
            </a:p>
          </p:txBody>
        </p:sp>
      </p:grpSp>
      <p:sp>
        <p:nvSpPr>
          <p:cNvPr id="84" name="Text Box 86"/>
          <p:cNvSpPr txBox="1">
            <a:spLocks noChangeArrowheads="1"/>
          </p:cNvSpPr>
          <p:nvPr/>
        </p:nvSpPr>
        <p:spPr bwMode="auto">
          <a:xfrm>
            <a:off x="4770438" y="2768600"/>
            <a:ext cx="1081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00"/>
                </a:solidFill>
                <a:latin typeface="+mn-ea"/>
              </a:rPr>
              <a:t>CD40</a:t>
            </a:r>
          </a:p>
        </p:txBody>
      </p:sp>
      <p:sp>
        <p:nvSpPr>
          <p:cNvPr id="85" name="Text Box 87"/>
          <p:cNvSpPr txBox="1">
            <a:spLocks noChangeArrowheads="1"/>
          </p:cNvSpPr>
          <p:nvPr/>
        </p:nvSpPr>
        <p:spPr bwMode="auto">
          <a:xfrm>
            <a:off x="4986338" y="3848100"/>
            <a:ext cx="10080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00"/>
                </a:solidFill>
                <a:latin typeface="+mn-ea"/>
              </a:rPr>
              <a:t>MHCII</a:t>
            </a:r>
          </a:p>
        </p:txBody>
      </p:sp>
    </p:spTree>
    <p:extLst>
      <p:ext uri="{BB962C8B-B14F-4D97-AF65-F5344CB8AC3E}">
        <p14:creationId xmlns:p14="http://schemas.microsoft.com/office/powerpoint/2010/main" val="4052763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childTnLst>
                          </p:cTn>
                        </p:par>
                        <p:par>
                          <p:cTn id="33" fill="hold">
                            <p:stCondLst>
                              <p:cond delay="1000"/>
                            </p:stCondLst>
                            <p:childTnLst>
                              <p:par>
                                <p:cTn id="34" presetID="9" presetClass="entr" presetSubtype="0"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childTnLst>
                          </p:cTn>
                        </p:par>
                        <p:par>
                          <p:cTn id="37" fill="hold">
                            <p:stCondLst>
                              <p:cond delay="1500"/>
                            </p:stCondLst>
                            <p:childTnLst>
                              <p:par>
                                <p:cTn id="38" presetID="9"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dissolve">
                                      <p:cBhvr>
                                        <p:cTn id="40" dur="500"/>
                                        <p:tgtEl>
                                          <p:spTgt spid="31"/>
                                        </p:tgtEl>
                                      </p:cBhvr>
                                    </p:animEffect>
                                  </p:childTnLst>
                                </p:cTn>
                              </p:par>
                            </p:childTnLst>
                          </p:cTn>
                        </p:par>
                        <p:par>
                          <p:cTn id="41" fill="hold">
                            <p:stCondLst>
                              <p:cond delay="2000"/>
                            </p:stCondLst>
                            <p:childTnLst>
                              <p:par>
                                <p:cTn id="42" presetID="9" presetClass="entr" presetSubtype="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dissolve">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4"/>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8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right)">
                                      <p:cBhvr>
                                        <p:cTn id="68" dur="500"/>
                                        <p:tgtEl>
                                          <p:spTgt spid="45"/>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right)">
                                      <p:cBhvr>
                                        <p:cTn id="76" dur="500"/>
                                        <p:tgtEl>
                                          <p:spTgt spid="4"/>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48"/>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499"/>
                                          </p:stCondLst>
                                        </p:cTn>
                                        <p:tgtEl>
                                          <p:spTgt spid="63"/>
                                        </p:tgtEl>
                                        <p:attrNameLst>
                                          <p:attrName>style.visibility</p:attrName>
                                        </p:attrNameLst>
                                      </p:cBhvr>
                                      <p:to>
                                        <p:strVal val="visible"/>
                                      </p:to>
                                    </p:set>
                                  </p:childTnLst>
                                </p:cTn>
                              </p:par>
                            </p:childTnLst>
                          </p:cTn>
                        </p:par>
                        <p:par>
                          <p:cTn id="83" fill="hold">
                            <p:stCondLst>
                              <p:cond delay="1500"/>
                            </p:stCondLst>
                            <p:childTnLst>
                              <p:par>
                                <p:cTn id="84" presetID="1" presetClass="entr" presetSubtype="0" fill="hold" nodeType="afterEffect">
                                  <p:stCondLst>
                                    <p:cond delay="0"/>
                                  </p:stCondLst>
                                  <p:childTnLst>
                                    <p:set>
                                      <p:cBhvr>
                                        <p:cTn id="85" dur="1" fill="hold">
                                          <p:stCondLst>
                                            <p:cond delay="499"/>
                                          </p:stCondLst>
                                        </p:cTn>
                                        <p:tgtEl>
                                          <p:spTgt spid="4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right)">
                                      <p:cBhvr>
                                        <p:cTn id="9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6" grpId="0" autoUpdateAnimBg="0"/>
      <p:bldP spid="47" grpId="0" autoUpdateAnimBg="0"/>
      <p:bldP spid="48" grpId="0" autoUpdateAnimBg="0"/>
      <p:bldP spid="84" grpId="0" autoUpdateAnimBg="0"/>
      <p:bldP spid="8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21</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56318090"/>
              </p:ext>
            </p:extLst>
          </p:nvPr>
        </p:nvGraphicFramePr>
        <p:xfrm>
          <a:off x="949465" y="1084951"/>
          <a:ext cx="10407129" cy="5598430"/>
        </p:xfrm>
        <a:graphic>
          <a:graphicData uri="http://schemas.openxmlformats.org/presentationml/2006/ole">
            <mc:AlternateContent xmlns:mc="http://schemas.openxmlformats.org/markup-compatibility/2006">
              <mc:Choice xmlns:v="urn:schemas-microsoft-com:vml" Requires="v">
                <p:oleObj spid="_x0000_s2072" r:id="rId3" imgW="7201905" imgH="5401429" progId="Paint.Picture">
                  <p:embed/>
                </p:oleObj>
              </mc:Choice>
              <mc:Fallback>
                <p:oleObj r:id="rId3" imgW="7201905" imgH="5401429" progId="Paint.Picture">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465" y="1084951"/>
                        <a:ext cx="10407129" cy="55984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1831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p:spPr>
        <p:txBody>
          <a:bodyPr>
            <a:normAutofit/>
          </a:bodyPr>
          <a:lstStyle/>
          <a:p>
            <a:r>
              <a:rPr lang="zh-CN" altLang="en-US" dirty="0">
                <a:latin typeface="+mn-lt"/>
              </a:rPr>
              <a:t>第一节 </a:t>
            </a:r>
            <a:r>
              <a:rPr lang="en-US" altLang="zh-CN" dirty="0">
                <a:latin typeface="+mn-lt"/>
              </a:rPr>
              <a:t>B</a:t>
            </a:r>
            <a:r>
              <a:rPr lang="zh-CN" altLang="en-US" dirty="0">
                <a:latin typeface="+mn-lt"/>
              </a:rPr>
              <a:t>细胞对</a:t>
            </a:r>
            <a:r>
              <a:rPr lang="en-US" altLang="zh-CN" dirty="0">
                <a:latin typeface="+mn-lt"/>
              </a:rPr>
              <a:t>TD</a:t>
            </a:r>
            <a:r>
              <a:rPr lang="zh-CN" altLang="en-US" dirty="0">
                <a:latin typeface="+mn-lt"/>
              </a:rPr>
              <a:t>抗原的应答</a:t>
            </a:r>
            <a:endParaRPr lang="en-US" b="0" dirty="0">
              <a:latin typeface="+mn-lt"/>
              <a:ea typeface="+mn-ea"/>
            </a:endParaRPr>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6" name="Text Box 2"/>
          <p:cNvSpPr txBox="1">
            <a:spLocks noChangeArrowheads="1"/>
          </p:cNvSpPr>
          <p:nvPr/>
        </p:nvSpPr>
        <p:spPr bwMode="auto">
          <a:xfrm>
            <a:off x="669923" y="1196414"/>
            <a:ext cx="80578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chemeClr val="accent1">
                    <a:lumMod val="75000"/>
                  </a:schemeClr>
                </a:solidFill>
                <a:latin typeface="+mn-ea"/>
              </a:rPr>
              <a:t>B</a:t>
            </a:r>
            <a:r>
              <a:rPr lang="zh-CN" altLang="en-US" sz="2400" dirty="0">
                <a:solidFill>
                  <a:schemeClr val="accent1">
                    <a:lumMod val="75000"/>
                  </a:schemeClr>
                </a:solidFill>
                <a:latin typeface="+mn-ea"/>
              </a:rPr>
              <a:t>细胞的增殖和终末分化</a:t>
            </a:r>
          </a:p>
        </p:txBody>
      </p:sp>
      <p:sp>
        <p:nvSpPr>
          <p:cNvPr id="7" name="Rectangle 3"/>
          <p:cNvSpPr>
            <a:spLocks noChangeArrowheads="1"/>
          </p:cNvSpPr>
          <p:nvPr/>
        </p:nvSpPr>
        <p:spPr bwMode="auto">
          <a:xfrm>
            <a:off x="669923" y="1658079"/>
            <a:ext cx="108505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mn-ea"/>
              </a:rPr>
              <a:t>抗原特异性</a:t>
            </a:r>
            <a:r>
              <a:rPr lang="en-US" altLang="zh-CN" sz="2400" dirty="0">
                <a:latin typeface="+mn-ea"/>
              </a:rPr>
              <a:t>B</a:t>
            </a:r>
            <a:r>
              <a:rPr lang="zh-CN" altLang="en-US" sz="2400" dirty="0">
                <a:latin typeface="+mn-ea"/>
              </a:rPr>
              <a:t>和</a:t>
            </a:r>
            <a:r>
              <a:rPr lang="en-US" altLang="zh-CN" sz="2400" dirty="0" err="1">
                <a:latin typeface="+mn-ea"/>
              </a:rPr>
              <a:t>Th</a:t>
            </a:r>
            <a:r>
              <a:rPr lang="en-US" altLang="zh-CN" sz="2400" dirty="0">
                <a:latin typeface="+mn-ea"/>
              </a:rPr>
              <a:t>   </a:t>
            </a:r>
            <a:r>
              <a:rPr lang="en-US" altLang="zh-CN" sz="2400" dirty="0" smtClean="0">
                <a:latin typeface="+mn-ea"/>
              </a:rPr>
              <a:t>       </a:t>
            </a:r>
            <a:r>
              <a:rPr lang="zh-CN" altLang="en-US" sz="2400" dirty="0">
                <a:latin typeface="+mn-ea"/>
              </a:rPr>
              <a:t>外周免疫器官的</a:t>
            </a:r>
            <a:r>
              <a:rPr lang="en-US" altLang="zh-CN" sz="2400" dirty="0">
                <a:latin typeface="+mn-ea"/>
              </a:rPr>
              <a:t>T</a:t>
            </a:r>
            <a:r>
              <a:rPr lang="zh-CN" altLang="en-US" sz="2400" dirty="0">
                <a:latin typeface="+mn-ea"/>
              </a:rPr>
              <a:t>细胞区相互作用   </a:t>
            </a:r>
            <a:r>
              <a:rPr lang="zh-CN" altLang="en-US" sz="2400" dirty="0" smtClean="0">
                <a:latin typeface="+mn-ea"/>
              </a:rPr>
              <a:t>      </a:t>
            </a:r>
            <a:r>
              <a:rPr lang="en-US" altLang="zh-CN" sz="2400" dirty="0">
                <a:latin typeface="+mn-ea"/>
              </a:rPr>
              <a:t>B</a:t>
            </a:r>
            <a:r>
              <a:rPr lang="zh-CN" altLang="en-US" sz="2400" dirty="0">
                <a:latin typeface="+mn-ea"/>
              </a:rPr>
              <a:t>活化后进入</a:t>
            </a:r>
            <a:r>
              <a:rPr lang="en-US" altLang="zh-CN" sz="2400" dirty="0">
                <a:latin typeface="+mn-ea"/>
              </a:rPr>
              <a:t>B</a:t>
            </a:r>
            <a:r>
              <a:rPr lang="zh-CN" altLang="en-US" sz="2400" dirty="0">
                <a:latin typeface="+mn-ea"/>
              </a:rPr>
              <a:t>细胞区   </a:t>
            </a:r>
            <a:r>
              <a:rPr lang="zh-CN" altLang="en-US" sz="2400" dirty="0" smtClean="0">
                <a:latin typeface="+mn-ea"/>
              </a:rPr>
              <a:t>      </a:t>
            </a:r>
            <a:r>
              <a:rPr lang="zh-CN" altLang="en-US" sz="2400" dirty="0">
                <a:latin typeface="+mn-ea"/>
              </a:rPr>
              <a:t>分裂增殖形成生发中心  </a:t>
            </a:r>
            <a:r>
              <a:rPr lang="zh-CN" altLang="en-US" sz="2400" dirty="0" smtClean="0">
                <a:latin typeface="+mn-ea"/>
              </a:rPr>
              <a:t>        </a:t>
            </a:r>
            <a:r>
              <a:rPr lang="zh-CN" altLang="en-US" sz="2400" dirty="0">
                <a:latin typeface="+mn-ea"/>
              </a:rPr>
              <a:t>分化成浆细胞和记忆</a:t>
            </a:r>
            <a:r>
              <a:rPr lang="en-US" altLang="zh-CN" sz="2400" dirty="0">
                <a:latin typeface="+mn-ea"/>
              </a:rPr>
              <a:t>B</a:t>
            </a:r>
            <a:r>
              <a:rPr lang="zh-CN" altLang="en-US" sz="2400" dirty="0">
                <a:latin typeface="+mn-ea"/>
              </a:rPr>
              <a:t>细胞</a:t>
            </a:r>
          </a:p>
        </p:txBody>
      </p:sp>
      <p:sp>
        <p:nvSpPr>
          <p:cNvPr id="8" name="Line 4"/>
          <p:cNvSpPr>
            <a:spLocks noChangeShapeType="1"/>
          </p:cNvSpPr>
          <p:nvPr/>
        </p:nvSpPr>
        <p:spPr bwMode="auto">
          <a:xfrm flipV="1">
            <a:off x="3228972" y="2057398"/>
            <a:ext cx="795339" cy="0"/>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2" name="Line 4"/>
          <p:cNvSpPr>
            <a:spLocks noChangeShapeType="1"/>
          </p:cNvSpPr>
          <p:nvPr/>
        </p:nvSpPr>
        <p:spPr bwMode="auto">
          <a:xfrm>
            <a:off x="8469059" y="2057398"/>
            <a:ext cx="795339" cy="0"/>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3" name="Line 4"/>
          <p:cNvSpPr>
            <a:spLocks noChangeShapeType="1"/>
          </p:cNvSpPr>
          <p:nvPr/>
        </p:nvSpPr>
        <p:spPr bwMode="auto">
          <a:xfrm>
            <a:off x="1706563" y="2552700"/>
            <a:ext cx="762000" cy="1"/>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4" name="Line 4"/>
          <p:cNvSpPr>
            <a:spLocks noChangeShapeType="1"/>
          </p:cNvSpPr>
          <p:nvPr/>
        </p:nvSpPr>
        <p:spPr bwMode="auto">
          <a:xfrm>
            <a:off x="5623716" y="2552700"/>
            <a:ext cx="795339" cy="0"/>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graphicFrame>
        <p:nvGraphicFramePr>
          <p:cNvPr id="15" name="Object 2"/>
          <p:cNvGraphicFramePr>
            <a:graphicFrameLocks noGrp="1" noChangeAspect="1"/>
          </p:cNvGraphicFramePr>
          <p:nvPr>
            <p:ph idx="1"/>
            <p:extLst>
              <p:ext uri="{D42A27DB-BD31-4B8C-83A1-F6EECF244321}">
                <p14:modId xmlns:p14="http://schemas.microsoft.com/office/powerpoint/2010/main" val="311487767"/>
              </p:ext>
            </p:extLst>
          </p:nvPr>
        </p:nvGraphicFramePr>
        <p:xfrm>
          <a:off x="2316286" y="3105150"/>
          <a:ext cx="7557835" cy="3752850"/>
        </p:xfrm>
        <a:graphic>
          <a:graphicData uri="http://schemas.openxmlformats.org/presentationml/2006/ole">
            <mc:AlternateContent xmlns:mc="http://schemas.openxmlformats.org/markup-compatibility/2006">
              <mc:Choice xmlns:v="urn:schemas-microsoft-com:vml" Requires="v">
                <p:oleObj spid="_x0000_s3096" r:id="rId3" imgW="7201905" imgH="5401429" progId="Paint.Picture">
                  <p:embed/>
                </p:oleObj>
              </mc:Choice>
              <mc:Fallback>
                <p:oleObj r:id="rId3" imgW="7201905" imgH="5401429" progId="Paint.Picture">
                  <p:embed/>
                  <p:pic>
                    <p:nvPicPr>
                      <p:cNvPr id="245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286" y="3105150"/>
                        <a:ext cx="7557835" cy="3752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3930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Rectangle 3"/>
          <p:cNvSpPr/>
          <p:nvPr/>
        </p:nvSpPr>
        <p:spPr>
          <a:xfrm>
            <a:off x="669924" y="1301234"/>
            <a:ext cx="8250977" cy="584776"/>
          </a:xfrm>
          <a:prstGeom prst="rect">
            <a:avLst/>
          </a:prstGeom>
        </p:spPr>
        <p:txBody>
          <a:bodyPr wrap="none">
            <a:spAutoFit/>
          </a:bodyPr>
          <a:lstStyle/>
          <a:p>
            <a:pPr lvl="0"/>
            <a:r>
              <a:rPr lang="zh-CN" altLang="en-US" sz="3200" b="1" dirty="0" smtClean="0">
                <a:latin typeface="+mn-ea"/>
              </a:rPr>
              <a:t>（三）活化的</a:t>
            </a:r>
            <a:r>
              <a:rPr lang="en-US" altLang="zh-CN" sz="3200" b="1" dirty="0" smtClean="0">
                <a:latin typeface="+mn-ea"/>
              </a:rPr>
              <a:t>B</a:t>
            </a:r>
            <a:r>
              <a:rPr lang="zh-CN" altLang="en-US" sz="3200" b="1" dirty="0" smtClean="0">
                <a:latin typeface="+mn-ea"/>
              </a:rPr>
              <a:t>细胞在生发中心内分化与成熟</a:t>
            </a:r>
            <a:endParaRPr lang="en-US" sz="3200" b="1" dirty="0">
              <a:latin typeface="+mn-ea"/>
            </a:endParaRPr>
          </a:p>
        </p:txBody>
      </p:sp>
      <p:sp>
        <p:nvSpPr>
          <p:cNvPr id="6" name="Rectangle 3"/>
          <p:cNvSpPr>
            <a:spLocks noChangeArrowheads="1"/>
          </p:cNvSpPr>
          <p:nvPr/>
        </p:nvSpPr>
        <p:spPr bwMode="auto">
          <a:xfrm>
            <a:off x="669924" y="1834347"/>
            <a:ext cx="10850563" cy="187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en-US" altLang="zh-CN" sz="2800" dirty="0">
                <a:latin typeface="+mn-ea"/>
              </a:rPr>
              <a:t>   </a:t>
            </a:r>
            <a:r>
              <a:rPr lang="zh-CN" altLang="en-US" sz="2800" dirty="0">
                <a:latin typeface="+mn-ea"/>
              </a:rPr>
              <a:t>生发中心中绝大多数</a:t>
            </a:r>
            <a:r>
              <a:rPr lang="en-US" altLang="zh-CN" sz="2800" dirty="0">
                <a:latin typeface="+mn-ea"/>
              </a:rPr>
              <a:t>B</a:t>
            </a:r>
            <a:r>
              <a:rPr lang="zh-CN" altLang="en-US" sz="2800" dirty="0">
                <a:latin typeface="+mn-ea"/>
              </a:rPr>
              <a:t>细胞发生凋亡，部分</a:t>
            </a:r>
            <a:r>
              <a:rPr lang="en-US" altLang="zh-CN" sz="2800" dirty="0">
                <a:latin typeface="+mn-ea"/>
              </a:rPr>
              <a:t>B</a:t>
            </a:r>
            <a:r>
              <a:rPr lang="zh-CN" altLang="en-US" sz="2800" dirty="0">
                <a:latin typeface="+mn-ea"/>
              </a:rPr>
              <a:t>细胞在抗原刺激和</a:t>
            </a:r>
            <a:r>
              <a:rPr lang="en-US" altLang="zh-CN" sz="2800" dirty="0">
                <a:latin typeface="+mn-ea"/>
              </a:rPr>
              <a:t>T</a:t>
            </a:r>
            <a:r>
              <a:rPr lang="zh-CN" altLang="en-US" sz="2800" dirty="0">
                <a:latin typeface="+mn-ea"/>
              </a:rPr>
              <a:t>细胞辅助下继续分化发育，在生发中心中完成</a:t>
            </a:r>
            <a:r>
              <a:rPr lang="zh-CN" altLang="en-US" sz="2800" dirty="0">
                <a:solidFill>
                  <a:srgbClr val="941075"/>
                </a:solidFill>
                <a:latin typeface="+mn-ea"/>
              </a:rPr>
              <a:t>体细胞高频突变和</a:t>
            </a:r>
            <a:r>
              <a:rPr lang="en-US" altLang="zh-CN" sz="2800" dirty="0">
                <a:solidFill>
                  <a:srgbClr val="941075"/>
                </a:solidFill>
                <a:latin typeface="+mn-ea"/>
              </a:rPr>
              <a:t>Ig</a:t>
            </a:r>
            <a:r>
              <a:rPr lang="zh-CN" altLang="en-US" sz="2800" dirty="0">
                <a:solidFill>
                  <a:srgbClr val="941075"/>
                </a:solidFill>
                <a:latin typeface="+mn-ea"/>
              </a:rPr>
              <a:t>亲和力成熟、</a:t>
            </a:r>
            <a:r>
              <a:rPr lang="en-US" altLang="zh-CN" sz="2800" dirty="0">
                <a:solidFill>
                  <a:srgbClr val="941075"/>
                </a:solidFill>
                <a:latin typeface="+mn-ea"/>
              </a:rPr>
              <a:t>Ig</a:t>
            </a:r>
            <a:r>
              <a:rPr lang="zh-CN" altLang="en-US" sz="2800" dirty="0">
                <a:solidFill>
                  <a:srgbClr val="941075"/>
                </a:solidFill>
                <a:latin typeface="+mn-ea"/>
              </a:rPr>
              <a:t>类别转换，最终形成浆细胞和记忆性</a:t>
            </a:r>
            <a:r>
              <a:rPr lang="en-US" altLang="zh-CN" sz="2800" dirty="0">
                <a:solidFill>
                  <a:srgbClr val="941075"/>
                </a:solidFill>
                <a:latin typeface="+mn-ea"/>
              </a:rPr>
              <a:t>B</a:t>
            </a:r>
            <a:r>
              <a:rPr lang="zh-CN" altLang="en-US" sz="2800" dirty="0">
                <a:solidFill>
                  <a:srgbClr val="941075"/>
                </a:solidFill>
                <a:latin typeface="+mn-ea"/>
              </a:rPr>
              <a:t>细胞。</a:t>
            </a:r>
          </a:p>
        </p:txBody>
      </p:sp>
    </p:spTree>
    <p:extLst>
      <p:ext uri="{BB962C8B-B14F-4D97-AF65-F5344CB8AC3E}">
        <p14:creationId xmlns:p14="http://schemas.microsoft.com/office/powerpoint/2010/main" val="351260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Rectangle 2"/>
          <p:cNvSpPr txBox="1">
            <a:spLocks noRot="1" noChangeArrowheads="1"/>
          </p:cNvSpPr>
          <p:nvPr/>
        </p:nvSpPr>
        <p:spPr>
          <a:xfrm>
            <a:off x="669924" y="1110456"/>
            <a:ext cx="5320108" cy="506413"/>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2400" dirty="0" smtClean="0">
                <a:solidFill>
                  <a:schemeClr val="accent1">
                    <a:lumMod val="75000"/>
                  </a:schemeClr>
                </a:solidFill>
                <a:latin typeface="+mn-ea"/>
                <a:ea typeface="+mn-ea"/>
              </a:rPr>
              <a:t>1. </a:t>
            </a:r>
            <a:r>
              <a:rPr lang="zh-CN" altLang="en-US" sz="2400" dirty="0" smtClean="0">
                <a:solidFill>
                  <a:schemeClr val="accent1">
                    <a:lumMod val="75000"/>
                  </a:schemeClr>
                </a:solidFill>
                <a:latin typeface="+mn-ea"/>
                <a:ea typeface="+mn-ea"/>
              </a:rPr>
              <a:t>生发中心（</a:t>
            </a:r>
            <a:r>
              <a:rPr lang="en-US" altLang="zh-CN" sz="2400" dirty="0" smtClean="0">
                <a:solidFill>
                  <a:schemeClr val="accent1">
                    <a:lumMod val="75000"/>
                  </a:schemeClr>
                </a:solidFill>
                <a:latin typeface="+mn-ea"/>
                <a:ea typeface="+mn-ea"/>
              </a:rPr>
              <a:t>germinal center</a:t>
            </a:r>
            <a:r>
              <a:rPr lang="zh-CN" altLang="en-US" sz="2400" dirty="0" smtClean="0">
                <a:solidFill>
                  <a:schemeClr val="accent1">
                    <a:lumMod val="75000"/>
                  </a:schemeClr>
                </a:solidFill>
                <a:latin typeface="+mn-ea"/>
                <a:ea typeface="+mn-ea"/>
              </a:rPr>
              <a:t>）的形成</a:t>
            </a:r>
            <a:endParaRPr lang="zh-CN" altLang="en-US" sz="2400" dirty="0">
              <a:solidFill>
                <a:schemeClr val="accent1">
                  <a:lumMod val="75000"/>
                </a:schemeClr>
              </a:solidFill>
              <a:latin typeface="+mn-ea"/>
              <a:ea typeface="+mn-ea"/>
            </a:endParaRPr>
          </a:p>
        </p:txBody>
      </p:sp>
      <p:sp>
        <p:nvSpPr>
          <p:cNvPr id="6" name="Rectangle 3"/>
          <p:cNvSpPr txBox="1">
            <a:spLocks noRot="1" noChangeArrowheads="1"/>
          </p:cNvSpPr>
          <p:nvPr/>
        </p:nvSpPr>
        <p:spPr>
          <a:xfrm>
            <a:off x="669924" y="1616869"/>
            <a:ext cx="10850563" cy="5159375"/>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0"/>
              </a:spcBef>
              <a:buFontTx/>
              <a:buNone/>
            </a:pPr>
            <a:r>
              <a:rPr lang="en-US" altLang="zh-CN" dirty="0" smtClean="0">
                <a:latin typeface="+mn-ea"/>
              </a:rPr>
              <a:t>    </a:t>
            </a:r>
            <a:r>
              <a:rPr lang="zh-CN" altLang="en-US" dirty="0" smtClean="0">
                <a:latin typeface="+mn-ea"/>
              </a:rPr>
              <a:t>研究证实，</a:t>
            </a:r>
            <a:r>
              <a:rPr lang="en-US" altLang="zh-CN" dirty="0" smtClean="0">
                <a:latin typeface="+mn-ea"/>
              </a:rPr>
              <a:t>B</a:t>
            </a:r>
            <a:r>
              <a:rPr lang="zh-CN" altLang="en-US" dirty="0" smtClean="0">
                <a:latin typeface="+mn-ea"/>
              </a:rPr>
              <a:t>细胞活化后的增殖和分化均是在外周淋巴器官内进行的，其可使</a:t>
            </a:r>
            <a:r>
              <a:rPr lang="zh-CN" altLang="en-US" dirty="0" smtClean="0">
                <a:solidFill>
                  <a:schemeClr val="accent2"/>
                </a:solidFill>
                <a:latin typeface="+mn-ea"/>
              </a:rPr>
              <a:t>外周淋巴组织出现一定的分子和解剖特征如生发中心的形成等。</a:t>
            </a:r>
          </a:p>
          <a:p>
            <a:pPr algn="just">
              <a:lnSpc>
                <a:spcPct val="100000"/>
              </a:lnSpc>
              <a:buFont typeface="Wingdings" panose="05000000000000000000" pitchFamily="2" charset="2"/>
              <a:buNone/>
            </a:pPr>
            <a:r>
              <a:rPr lang="zh-CN" altLang="en-US" dirty="0" smtClean="0">
                <a:solidFill>
                  <a:schemeClr val="accent1">
                    <a:lumMod val="75000"/>
                  </a:schemeClr>
                </a:solidFill>
                <a:latin typeface="+mn-ea"/>
              </a:rPr>
              <a:t>     </a:t>
            </a:r>
            <a:r>
              <a:rPr lang="en-US" altLang="zh-CN" dirty="0" smtClean="0">
                <a:solidFill>
                  <a:schemeClr val="accent1">
                    <a:lumMod val="75000"/>
                  </a:schemeClr>
                </a:solidFill>
                <a:latin typeface="+mn-ea"/>
              </a:rPr>
              <a:t>1</a:t>
            </a:r>
            <a:r>
              <a:rPr lang="zh-CN" altLang="en-US" dirty="0" smtClean="0">
                <a:solidFill>
                  <a:schemeClr val="accent1">
                    <a:lumMod val="75000"/>
                  </a:schemeClr>
                </a:solidFill>
                <a:latin typeface="+mn-ea"/>
              </a:rPr>
              <a:t>）定义：</a:t>
            </a:r>
            <a:r>
              <a:rPr lang="en-US" altLang="zh-CN" dirty="0" smtClean="0">
                <a:latin typeface="+mn-ea"/>
              </a:rPr>
              <a:t>B</a:t>
            </a:r>
            <a:r>
              <a:rPr lang="zh-CN" altLang="en-US" dirty="0" smtClean="0">
                <a:latin typeface="+mn-ea"/>
              </a:rPr>
              <a:t>细胞在淋巴滤泡与</a:t>
            </a:r>
            <a:r>
              <a:rPr lang="en-US" altLang="zh-CN" dirty="0" smtClean="0">
                <a:latin typeface="+mn-ea"/>
              </a:rPr>
              <a:t>T</a:t>
            </a:r>
            <a:r>
              <a:rPr lang="zh-CN" altLang="en-US" dirty="0" smtClean="0">
                <a:latin typeface="+mn-ea"/>
              </a:rPr>
              <a:t>细胞富集区的交接处接触抗原刺激后的</a:t>
            </a:r>
            <a:r>
              <a:rPr lang="en-US" altLang="zh-CN" dirty="0" smtClean="0">
                <a:latin typeface="+mn-ea"/>
              </a:rPr>
              <a:t>4</a:t>
            </a:r>
            <a:r>
              <a:rPr lang="zh-CN" altLang="en-US" dirty="0" smtClean="0">
                <a:latin typeface="+mn-ea"/>
              </a:rPr>
              <a:t>－</a:t>
            </a:r>
            <a:r>
              <a:rPr lang="en-US" altLang="zh-CN" dirty="0" smtClean="0">
                <a:latin typeface="+mn-ea"/>
              </a:rPr>
              <a:t>7</a:t>
            </a:r>
            <a:r>
              <a:rPr lang="zh-CN" altLang="en-US" dirty="0" smtClean="0">
                <a:latin typeface="+mn-ea"/>
              </a:rPr>
              <a:t>天内，活化的</a:t>
            </a:r>
            <a:r>
              <a:rPr lang="en-US" altLang="zh-CN" dirty="0" smtClean="0">
                <a:latin typeface="+mn-ea"/>
              </a:rPr>
              <a:t>B</a:t>
            </a:r>
            <a:r>
              <a:rPr lang="zh-CN" altLang="en-US" dirty="0" smtClean="0">
                <a:latin typeface="+mn-ea"/>
              </a:rPr>
              <a:t>细胞向内迁入淋巴滤泡迅速增殖，形成生发中心。每一个成熟的生发中心由</a:t>
            </a:r>
            <a:r>
              <a:rPr lang="zh-CN" altLang="en-US" dirty="0" smtClean="0">
                <a:solidFill>
                  <a:schemeClr val="accent2"/>
                </a:solidFill>
                <a:latin typeface="+mn-ea"/>
              </a:rPr>
              <a:t>一个或几个抗原特异性</a:t>
            </a:r>
            <a:r>
              <a:rPr lang="en-US" altLang="zh-CN" dirty="0" smtClean="0">
                <a:solidFill>
                  <a:schemeClr val="accent2"/>
                </a:solidFill>
                <a:latin typeface="+mn-ea"/>
              </a:rPr>
              <a:t>B</a:t>
            </a:r>
            <a:r>
              <a:rPr lang="zh-CN" altLang="en-US" dirty="0" smtClean="0">
                <a:solidFill>
                  <a:schemeClr val="accent2"/>
                </a:solidFill>
                <a:latin typeface="+mn-ea"/>
              </a:rPr>
              <a:t>细胞克隆</a:t>
            </a:r>
            <a:r>
              <a:rPr lang="zh-CN" altLang="en-US" dirty="0" smtClean="0">
                <a:latin typeface="+mn-ea"/>
              </a:rPr>
              <a:t>增殖而来。</a:t>
            </a:r>
          </a:p>
          <a:p>
            <a:pPr algn="just">
              <a:lnSpc>
                <a:spcPct val="100000"/>
              </a:lnSpc>
              <a:buFont typeface="Wingdings" panose="05000000000000000000" pitchFamily="2" charset="2"/>
              <a:buNone/>
            </a:pPr>
            <a:r>
              <a:rPr lang="zh-CN" altLang="en-US" dirty="0" smtClean="0">
                <a:solidFill>
                  <a:schemeClr val="accent1">
                    <a:lumMod val="75000"/>
                  </a:schemeClr>
                </a:solidFill>
                <a:latin typeface="+mn-ea"/>
              </a:rPr>
              <a:t>   </a:t>
            </a:r>
            <a:r>
              <a:rPr lang="en-US" altLang="zh-CN" dirty="0" smtClean="0">
                <a:solidFill>
                  <a:schemeClr val="accent1">
                    <a:lumMod val="75000"/>
                  </a:schemeClr>
                </a:solidFill>
                <a:latin typeface="+mn-ea"/>
              </a:rPr>
              <a:t>2</a:t>
            </a:r>
            <a:r>
              <a:rPr lang="zh-CN" altLang="en-US" dirty="0" smtClean="0">
                <a:solidFill>
                  <a:schemeClr val="accent1">
                    <a:lumMod val="75000"/>
                  </a:schemeClr>
                </a:solidFill>
                <a:latin typeface="+mn-ea"/>
              </a:rPr>
              <a:t>）形成的条件：</a:t>
            </a:r>
          </a:p>
          <a:p>
            <a:pPr algn="just">
              <a:lnSpc>
                <a:spcPct val="100000"/>
              </a:lnSpc>
              <a:buFont typeface="Wingdings" panose="05000000000000000000" pitchFamily="2" charset="2"/>
              <a:buNone/>
            </a:pPr>
            <a:r>
              <a:rPr lang="zh-CN" altLang="en-US" dirty="0" smtClean="0">
                <a:latin typeface="+mn-ea"/>
              </a:rPr>
              <a:t>   （</a:t>
            </a:r>
            <a:r>
              <a:rPr lang="en-US" altLang="zh-CN" dirty="0" smtClean="0">
                <a:latin typeface="+mn-ea"/>
              </a:rPr>
              <a:t>1</a:t>
            </a:r>
            <a:r>
              <a:rPr lang="zh-CN" altLang="en-US" dirty="0" smtClean="0">
                <a:latin typeface="+mn-ea"/>
              </a:rPr>
              <a:t>）生发中心的形成与</a:t>
            </a:r>
            <a:r>
              <a:rPr lang="zh-CN" altLang="en-US" dirty="0" smtClean="0">
                <a:solidFill>
                  <a:schemeClr val="accent2"/>
                </a:solidFill>
                <a:latin typeface="+mn-ea"/>
              </a:rPr>
              <a:t>滤泡树突状细胞</a:t>
            </a:r>
            <a:r>
              <a:rPr lang="zh-CN" altLang="en-US" dirty="0" smtClean="0">
                <a:latin typeface="+mn-ea"/>
              </a:rPr>
              <a:t>是分不开的，滤泡树突状细胞细胞表面可表达补体受体（</a:t>
            </a:r>
            <a:r>
              <a:rPr lang="en-US" altLang="zh-CN" dirty="0" smtClean="0">
                <a:latin typeface="+mn-ea"/>
              </a:rPr>
              <a:t>CR1</a:t>
            </a:r>
            <a:r>
              <a:rPr lang="zh-CN" altLang="en-US" dirty="0" smtClean="0">
                <a:latin typeface="+mn-ea"/>
              </a:rPr>
              <a:t>、</a:t>
            </a:r>
            <a:r>
              <a:rPr lang="en-US" altLang="zh-CN" dirty="0" smtClean="0">
                <a:latin typeface="+mn-ea"/>
              </a:rPr>
              <a:t>CR2</a:t>
            </a:r>
            <a:r>
              <a:rPr lang="zh-CN" altLang="en-US" dirty="0" smtClean="0">
                <a:latin typeface="+mn-ea"/>
              </a:rPr>
              <a:t>和</a:t>
            </a:r>
            <a:r>
              <a:rPr lang="en-US" altLang="zh-CN" dirty="0" smtClean="0">
                <a:latin typeface="+mn-ea"/>
              </a:rPr>
              <a:t>CR3</a:t>
            </a:r>
            <a:r>
              <a:rPr lang="zh-CN" altLang="en-US" dirty="0" smtClean="0">
                <a:latin typeface="+mn-ea"/>
              </a:rPr>
              <a:t>）、 </a:t>
            </a:r>
            <a:r>
              <a:rPr lang="en-US" altLang="zh-CN" dirty="0" smtClean="0">
                <a:latin typeface="+mn-ea"/>
              </a:rPr>
              <a:t>Fc</a:t>
            </a:r>
            <a:r>
              <a:rPr lang="zh-CN" altLang="en-US" dirty="0" smtClean="0">
                <a:latin typeface="+mn-ea"/>
              </a:rPr>
              <a:t>受体和</a:t>
            </a:r>
            <a:r>
              <a:rPr lang="en-US" altLang="zh-CN" dirty="0" smtClean="0">
                <a:latin typeface="+mn-ea"/>
              </a:rPr>
              <a:t>CD40L</a:t>
            </a:r>
            <a:r>
              <a:rPr lang="zh-CN" altLang="en-US" dirty="0" smtClean="0">
                <a:latin typeface="+mn-ea"/>
              </a:rPr>
              <a:t>，这些分子与</a:t>
            </a:r>
            <a:r>
              <a:rPr lang="en-US" altLang="zh-CN" dirty="0" smtClean="0">
                <a:latin typeface="+mn-ea"/>
              </a:rPr>
              <a:t>B</a:t>
            </a:r>
            <a:r>
              <a:rPr lang="zh-CN" altLang="en-US" dirty="0" smtClean="0">
                <a:latin typeface="+mn-ea"/>
              </a:rPr>
              <a:t>细胞的活化有关。通过与滤泡树突状细胞的相互作用，增殖</a:t>
            </a:r>
            <a:r>
              <a:rPr lang="en-US" altLang="zh-CN" dirty="0" smtClean="0">
                <a:latin typeface="+mn-ea"/>
              </a:rPr>
              <a:t>B</a:t>
            </a:r>
            <a:r>
              <a:rPr lang="zh-CN" altLang="en-US" dirty="0" smtClean="0">
                <a:latin typeface="+mn-ea"/>
              </a:rPr>
              <a:t>细胞聚集于生发中心基底部深染区，而失去分裂能力的</a:t>
            </a:r>
            <a:r>
              <a:rPr lang="en-US" altLang="zh-CN" dirty="0" smtClean="0">
                <a:latin typeface="+mn-ea"/>
              </a:rPr>
              <a:t>B</a:t>
            </a:r>
            <a:r>
              <a:rPr lang="zh-CN" altLang="en-US" dirty="0" smtClean="0">
                <a:latin typeface="+mn-ea"/>
              </a:rPr>
              <a:t>细胞迁移至邻近的浅染区。</a:t>
            </a:r>
          </a:p>
          <a:p>
            <a:pPr algn="just">
              <a:lnSpc>
                <a:spcPct val="100000"/>
              </a:lnSpc>
              <a:buFont typeface="Wingdings" panose="05000000000000000000" pitchFamily="2" charset="2"/>
              <a:buNone/>
            </a:pPr>
            <a:r>
              <a:rPr lang="zh-CN" altLang="en-US" dirty="0" smtClean="0">
                <a:latin typeface="+mn-ea"/>
              </a:rPr>
              <a:t>   （</a:t>
            </a:r>
            <a:r>
              <a:rPr lang="en-US" altLang="zh-CN" dirty="0" smtClean="0">
                <a:latin typeface="+mn-ea"/>
              </a:rPr>
              <a:t>2</a:t>
            </a:r>
            <a:r>
              <a:rPr lang="zh-CN" altLang="en-US" dirty="0" smtClean="0">
                <a:latin typeface="+mn-ea"/>
              </a:rPr>
              <a:t>）生发中心形成有赖于</a:t>
            </a:r>
            <a:r>
              <a:rPr lang="en-US" altLang="zh-CN" dirty="0" smtClean="0">
                <a:solidFill>
                  <a:schemeClr val="accent2"/>
                </a:solidFill>
                <a:latin typeface="+mn-ea"/>
              </a:rPr>
              <a:t>B</a:t>
            </a:r>
            <a:r>
              <a:rPr lang="zh-CN" altLang="en-US" dirty="0" smtClean="0">
                <a:solidFill>
                  <a:schemeClr val="accent2"/>
                </a:solidFill>
                <a:latin typeface="+mn-ea"/>
              </a:rPr>
              <a:t>细胞与</a:t>
            </a:r>
            <a:r>
              <a:rPr lang="en-US" altLang="zh-CN" dirty="0" err="1" smtClean="0">
                <a:solidFill>
                  <a:schemeClr val="accent2"/>
                </a:solidFill>
                <a:latin typeface="+mn-ea"/>
              </a:rPr>
              <a:t>Th</a:t>
            </a:r>
            <a:r>
              <a:rPr lang="zh-CN" altLang="en-US" dirty="0" smtClean="0">
                <a:solidFill>
                  <a:schemeClr val="accent2"/>
                </a:solidFill>
                <a:latin typeface="+mn-ea"/>
              </a:rPr>
              <a:t>细胞</a:t>
            </a:r>
            <a:r>
              <a:rPr lang="zh-CN" altLang="en-US" dirty="0" smtClean="0">
                <a:latin typeface="+mn-ea"/>
              </a:rPr>
              <a:t>的相互作用。</a:t>
            </a:r>
            <a:r>
              <a:rPr lang="en-US" altLang="zh-CN" dirty="0" err="1" smtClean="0">
                <a:latin typeface="+mn-ea"/>
              </a:rPr>
              <a:t>Th</a:t>
            </a:r>
            <a:r>
              <a:rPr lang="zh-CN" altLang="en-US" dirty="0" smtClean="0">
                <a:latin typeface="+mn-ea"/>
              </a:rPr>
              <a:t>细胞受</a:t>
            </a:r>
            <a:r>
              <a:rPr lang="en-US" altLang="zh-CN" dirty="0" smtClean="0">
                <a:latin typeface="+mn-ea"/>
              </a:rPr>
              <a:t>B</a:t>
            </a:r>
            <a:r>
              <a:rPr lang="zh-CN" altLang="en-US" dirty="0" smtClean="0">
                <a:latin typeface="+mn-ea"/>
              </a:rPr>
              <a:t>细胞递呈的抗原刺激后活化，表达</a:t>
            </a:r>
            <a:r>
              <a:rPr lang="en-US" altLang="zh-CN" dirty="0" smtClean="0">
                <a:latin typeface="+mn-ea"/>
              </a:rPr>
              <a:t>CD40L,</a:t>
            </a:r>
            <a:r>
              <a:rPr lang="zh-CN" altLang="en-US" dirty="0" smtClean="0">
                <a:latin typeface="+mn-ea"/>
              </a:rPr>
              <a:t>与</a:t>
            </a:r>
            <a:r>
              <a:rPr lang="en-US" altLang="zh-CN" dirty="0" smtClean="0">
                <a:latin typeface="+mn-ea"/>
              </a:rPr>
              <a:t>B</a:t>
            </a:r>
            <a:r>
              <a:rPr lang="zh-CN" altLang="en-US" dirty="0" smtClean="0">
                <a:latin typeface="+mn-ea"/>
              </a:rPr>
              <a:t>细胞表面的</a:t>
            </a:r>
            <a:r>
              <a:rPr lang="en-US" altLang="zh-CN" dirty="0" smtClean="0">
                <a:latin typeface="+mn-ea"/>
              </a:rPr>
              <a:t>CD40</a:t>
            </a:r>
            <a:r>
              <a:rPr lang="zh-CN" altLang="en-US" dirty="0" smtClean="0">
                <a:latin typeface="+mn-ea"/>
              </a:rPr>
              <a:t>相互作用，促进生发中心形成，而且还有助于维持生发中心内</a:t>
            </a:r>
            <a:r>
              <a:rPr lang="en-US" altLang="zh-CN" dirty="0" smtClean="0">
                <a:latin typeface="+mn-ea"/>
              </a:rPr>
              <a:t>B</a:t>
            </a:r>
            <a:r>
              <a:rPr lang="zh-CN" altLang="en-US" dirty="0" smtClean="0">
                <a:latin typeface="+mn-ea"/>
              </a:rPr>
              <a:t>细胞的增殖和进一步分化的能力。另外，活化的</a:t>
            </a:r>
            <a:r>
              <a:rPr lang="en-US" altLang="zh-CN" dirty="0" smtClean="0">
                <a:latin typeface="+mn-ea"/>
              </a:rPr>
              <a:t>Th2</a:t>
            </a:r>
            <a:r>
              <a:rPr lang="zh-CN" altLang="en-US" dirty="0" smtClean="0">
                <a:latin typeface="+mn-ea"/>
              </a:rPr>
              <a:t>细胞还可分泌各种细胞因子，其中</a:t>
            </a:r>
            <a:r>
              <a:rPr lang="en-US" altLang="zh-CN" dirty="0" smtClean="0">
                <a:latin typeface="+mn-ea"/>
              </a:rPr>
              <a:t>IL-2,4,5</a:t>
            </a:r>
            <a:r>
              <a:rPr lang="zh-CN" altLang="en-US" dirty="0" smtClean="0">
                <a:latin typeface="+mn-ea"/>
              </a:rPr>
              <a:t>促进</a:t>
            </a:r>
            <a:r>
              <a:rPr lang="en-US" altLang="zh-CN" dirty="0" smtClean="0">
                <a:latin typeface="+mn-ea"/>
              </a:rPr>
              <a:t>B</a:t>
            </a:r>
            <a:r>
              <a:rPr lang="zh-CN" altLang="en-US" dirty="0" smtClean="0">
                <a:latin typeface="+mn-ea"/>
              </a:rPr>
              <a:t>细胞增殖，</a:t>
            </a:r>
            <a:r>
              <a:rPr lang="en-US" altLang="zh-CN" dirty="0" smtClean="0">
                <a:latin typeface="+mn-ea"/>
              </a:rPr>
              <a:t>IL-2,4,5</a:t>
            </a:r>
            <a:r>
              <a:rPr lang="zh-CN" altLang="en-US" dirty="0" smtClean="0">
                <a:latin typeface="+mn-ea"/>
              </a:rPr>
              <a:t>、</a:t>
            </a:r>
            <a:r>
              <a:rPr lang="en-US" altLang="zh-CN" dirty="0" smtClean="0">
                <a:latin typeface="+mn-ea"/>
              </a:rPr>
              <a:t>IFN-γ </a:t>
            </a:r>
            <a:r>
              <a:rPr lang="zh-CN" altLang="en-US" dirty="0" smtClean="0">
                <a:latin typeface="+mn-ea"/>
              </a:rPr>
              <a:t>和</a:t>
            </a:r>
            <a:r>
              <a:rPr lang="en-US" altLang="zh-CN" dirty="0" smtClean="0">
                <a:latin typeface="+mn-ea"/>
              </a:rPr>
              <a:t>TGF-β </a:t>
            </a:r>
            <a:r>
              <a:rPr lang="zh-CN" altLang="en-US" dirty="0" smtClean="0">
                <a:latin typeface="+mn-ea"/>
              </a:rPr>
              <a:t>促进</a:t>
            </a:r>
            <a:r>
              <a:rPr lang="en-US" altLang="zh-CN" dirty="0" smtClean="0">
                <a:latin typeface="+mn-ea"/>
              </a:rPr>
              <a:t>B</a:t>
            </a:r>
            <a:r>
              <a:rPr lang="zh-CN" altLang="en-US" dirty="0" smtClean="0">
                <a:latin typeface="+mn-ea"/>
              </a:rPr>
              <a:t>细胞分为成为分泌各种同种型抗体的浆细胞。</a:t>
            </a:r>
          </a:p>
          <a:p>
            <a:pPr>
              <a:lnSpc>
                <a:spcPct val="80000"/>
              </a:lnSpc>
            </a:pPr>
            <a:endParaRPr lang="zh-CN" altLang="en-US" dirty="0">
              <a:latin typeface="+mn-ea"/>
            </a:endParaRPr>
          </a:p>
        </p:txBody>
      </p:sp>
    </p:spTree>
    <p:extLst>
      <p:ext uri="{BB962C8B-B14F-4D97-AF65-F5344CB8AC3E}">
        <p14:creationId xmlns:p14="http://schemas.microsoft.com/office/powerpoint/2010/main" val="322164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4" name="Picture 2" descr="lymphono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2355" y="1192208"/>
            <a:ext cx="3962400" cy="566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 name="Picture 2"/>
          <p:cNvPicPr>
            <a:picLocks noChangeAspect="1"/>
          </p:cNvPicPr>
          <p:nvPr/>
        </p:nvPicPr>
        <p:blipFill rotWithShape="1">
          <a:blip r:embed="rId3"/>
          <a:srcRect t="1356" b="1944"/>
          <a:stretch/>
        </p:blipFill>
        <p:spPr>
          <a:xfrm>
            <a:off x="6304755" y="1192209"/>
            <a:ext cx="4912692" cy="5665791"/>
          </a:xfrm>
          <a:prstGeom prst="rect">
            <a:avLst/>
          </a:prstGeom>
        </p:spPr>
      </p:pic>
      <p:sp>
        <p:nvSpPr>
          <p:cNvPr id="589" name="Rectangle 588"/>
          <p:cNvSpPr/>
          <p:nvPr/>
        </p:nvSpPr>
        <p:spPr>
          <a:xfrm>
            <a:off x="669924" y="1192209"/>
            <a:ext cx="1415772" cy="461665"/>
          </a:xfrm>
          <a:prstGeom prst="rect">
            <a:avLst/>
          </a:prstGeom>
        </p:spPr>
        <p:txBody>
          <a:bodyPr wrap="none">
            <a:spAutoFit/>
          </a:bodyPr>
          <a:lstStyle/>
          <a:p>
            <a:r>
              <a:rPr lang="zh-CN" altLang="en-US" sz="2400" dirty="0">
                <a:solidFill>
                  <a:schemeClr val="accent1">
                    <a:lumMod val="75000"/>
                  </a:schemeClr>
                </a:solidFill>
                <a:latin typeface="+mn-ea"/>
              </a:rPr>
              <a:t>生发中心</a:t>
            </a:r>
            <a:endParaRPr lang="en-US" sz="2400" dirty="0"/>
          </a:p>
        </p:txBody>
      </p:sp>
    </p:spTree>
    <p:extLst>
      <p:ext uri="{BB962C8B-B14F-4D97-AF65-F5344CB8AC3E}">
        <p14:creationId xmlns:p14="http://schemas.microsoft.com/office/powerpoint/2010/main" val="167563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3528247587"/>
              </p:ext>
            </p:extLst>
          </p:nvPr>
        </p:nvGraphicFramePr>
        <p:xfrm>
          <a:off x="2424905" y="1352550"/>
          <a:ext cx="7340600" cy="5505450"/>
        </p:xfrm>
        <a:graphic>
          <a:graphicData uri="http://schemas.openxmlformats.org/presentationml/2006/ole">
            <mc:AlternateContent xmlns:mc="http://schemas.openxmlformats.org/markup-compatibility/2006">
              <mc:Choice xmlns:v="urn:schemas-microsoft-com:vml" Requires="v">
                <p:oleObj spid="_x0000_s4120" r:id="rId3" imgW="7201905" imgH="5401429" progId="Paint.Picture">
                  <p:embed/>
                </p:oleObj>
              </mc:Choice>
              <mc:Fallback>
                <p:oleObj r:id="rId3" imgW="7201905" imgH="5401429" progId="Paint.Picture">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905" y="1352550"/>
                        <a:ext cx="7340600" cy="55054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88217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4" name="Text Box 2"/>
          <p:cNvSpPr txBox="1">
            <a:spLocks noChangeArrowheads="1"/>
          </p:cNvSpPr>
          <p:nvPr/>
        </p:nvSpPr>
        <p:spPr bwMode="auto">
          <a:xfrm>
            <a:off x="669924" y="1285021"/>
            <a:ext cx="7343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solidFill>
                  <a:schemeClr val="accent1">
                    <a:lumMod val="75000"/>
                  </a:schemeClr>
                </a:solidFill>
                <a:latin typeface="+mn-ea"/>
              </a:rPr>
              <a:t>2. B</a:t>
            </a:r>
            <a:r>
              <a:rPr lang="zh-CN" altLang="en-US" sz="2400" dirty="0" smtClean="0">
                <a:solidFill>
                  <a:schemeClr val="accent1">
                    <a:lumMod val="75000"/>
                  </a:schemeClr>
                </a:solidFill>
                <a:latin typeface="+mn-ea"/>
              </a:rPr>
              <a:t>细胞分化和成熟的机制</a:t>
            </a:r>
            <a:endParaRPr lang="zh-CN" altLang="en-US" sz="2400" dirty="0">
              <a:solidFill>
                <a:schemeClr val="accent1">
                  <a:lumMod val="75000"/>
                </a:schemeClr>
              </a:solidFill>
              <a:latin typeface="+mn-ea"/>
            </a:endParaRPr>
          </a:p>
        </p:txBody>
      </p:sp>
      <p:sp>
        <p:nvSpPr>
          <p:cNvPr id="6" name="Text Box 3"/>
          <p:cNvSpPr txBox="1">
            <a:spLocks noChangeArrowheads="1"/>
          </p:cNvSpPr>
          <p:nvPr/>
        </p:nvSpPr>
        <p:spPr bwMode="auto">
          <a:xfrm>
            <a:off x="932103" y="1867388"/>
            <a:ext cx="983297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000" dirty="0" smtClean="0">
                <a:latin typeface="+mn-ea"/>
              </a:rPr>
              <a:t>1</a:t>
            </a:r>
            <a:r>
              <a:rPr lang="zh-CN" altLang="en-US" sz="2000" dirty="0" smtClean="0">
                <a:latin typeface="+mn-ea"/>
              </a:rPr>
              <a:t>）体细胞高频突变</a:t>
            </a:r>
            <a:endParaRPr lang="en-US" altLang="zh-CN" sz="2000" dirty="0" smtClean="0">
              <a:latin typeface="+mn-ea"/>
            </a:endParaRPr>
          </a:p>
          <a:p>
            <a:pPr lvl="1">
              <a:lnSpc>
                <a:spcPct val="150000"/>
              </a:lnSpc>
            </a:pPr>
            <a:r>
              <a:rPr lang="zh-CN" altLang="en-US" sz="2000" dirty="0" smtClean="0">
                <a:latin typeface="+mn-ea"/>
              </a:rPr>
              <a:t>生</a:t>
            </a:r>
            <a:r>
              <a:rPr lang="zh-CN" altLang="en-US" sz="2000" dirty="0">
                <a:latin typeface="+mn-ea"/>
              </a:rPr>
              <a:t>发中心母细胞的轻链和重链</a:t>
            </a:r>
            <a:r>
              <a:rPr lang="en-US" altLang="zh-CN" sz="2000" dirty="0">
                <a:latin typeface="+mn-ea"/>
              </a:rPr>
              <a:t>V</a:t>
            </a:r>
            <a:r>
              <a:rPr lang="zh-CN" altLang="en-US" sz="2000" dirty="0">
                <a:latin typeface="+mn-ea"/>
              </a:rPr>
              <a:t>基因可发生高频率的点突变，称为</a:t>
            </a:r>
            <a:r>
              <a:rPr lang="zh-CN" altLang="en-US" sz="2000" dirty="0">
                <a:solidFill>
                  <a:srgbClr val="CA2E22"/>
                </a:solidFill>
                <a:latin typeface="+mn-ea"/>
              </a:rPr>
              <a:t>体细胞高频突变</a:t>
            </a:r>
            <a:r>
              <a:rPr lang="zh-CN" altLang="en-US" sz="2000" dirty="0">
                <a:latin typeface="+mn-ea"/>
              </a:rPr>
              <a:t>；导致</a:t>
            </a:r>
            <a:r>
              <a:rPr lang="en-US" altLang="zh-CN" sz="2000" dirty="0">
                <a:latin typeface="+mn-ea"/>
              </a:rPr>
              <a:t>BCR</a:t>
            </a:r>
            <a:r>
              <a:rPr lang="zh-CN" altLang="en-US" sz="2000" dirty="0">
                <a:latin typeface="+mn-ea"/>
              </a:rPr>
              <a:t>多样性及体液免疫应答中</a:t>
            </a:r>
            <a:r>
              <a:rPr lang="zh-CN" altLang="en-US" sz="2000" dirty="0">
                <a:solidFill>
                  <a:schemeClr val="accent1">
                    <a:lumMod val="75000"/>
                  </a:schemeClr>
                </a:solidFill>
                <a:latin typeface="+mn-ea"/>
              </a:rPr>
              <a:t>抗体的多样性</a:t>
            </a:r>
            <a:r>
              <a:rPr lang="zh-CN" altLang="en-US" sz="2000" dirty="0">
                <a:latin typeface="+mn-ea"/>
              </a:rPr>
              <a:t>。</a:t>
            </a:r>
          </a:p>
          <a:p>
            <a:pPr>
              <a:lnSpc>
                <a:spcPct val="150000"/>
              </a:lnSpc>
            </a:pPr>
            <a:r>
              <a:rPr lang="en-US" altLang="zh-CN" sz="2000" dirty="0" smtClean="0">
                <a:latin typeface="+mn-ea"/>
              </a:rPr>
              <a:t>2</a:t>
            </a:r>
            <a:r>
              <a:rPr lang="zh-CN" altLang="en-US" sz="2000" dirty="0" smtClean="0">
                <a:latin typeface="+mn-ea"/>
              </a:rPr>
              <a:t>）</a:t>
            </a:r>
            <a:r>
              <a:rPr lang="en-US" altLang="zh-CN" sz="2000" dirty="0" smtClean="0">
                <a:latin typeface="+mn-ea"/>
              </a:rPr>
              <a:t>Ig</a:t>
            </a:r>
            <a:r>
              <a:rPr lang="zh-CN" altLang="en-US" sz="2000" dirty="0" smtClean="0">
                <a:latin typeface="+mn-ea"/>
              </a:rPr>
              <a:t>亲和力成熟</a:t>
            </a:r>
            <a:endParaRPr lang="en-US" altLang="zh-CN" sz="2000" dirty="0" smtClean="0">
              <a:latin typeface="+mn-ea"/>
            </a:endParaRPr>
          </a:p>
          <a:p>
            <a:pPr lvl="1">
              <a:lnSpc>
                <a:spcPct val="150000"/>
              </a:lnSpc>
            </a:pPr>
            <a:r>
              <a:rPr lang="zh-CN" altLang="en-US" sz="2000" dirty="0" smtClean="0">
                <a:latin typeface="+mn-ea"/>
              </a:rPr>
              <a:t>再</a:t>
            </a:r>
            <a:r>
              <a:rPr lang="zh-CN" altLang="en-US" sz="2000" dirty="0">
                <a:latin typeface="+mn-ea"/>
              </a:rPr>
              <a:t>次免疫应答时抗原会优先结合高亲和力的</a:t>
            </a:r>
            <a:r>
              <a:rPr lang="en-US" altLang="zh-CN" sz="2000" dirty="0">
                <a:latin typeface="+mn-ea"/>
              </a:rPr>
              <a:t>BCR</a:t>
            </a:r>
            <a:r>
              <a:rPr lang="zh-CN" altLang="en-US" sz="2000" dirty="0">
                <a:latin typeface="+mn-ea"/>
              </a:rPr>
              <a:t>，产生高亲和力的抗体，称为</a:t>
            </a:r>
            <a:r>
              <a:rPr lang="zh-CN" altLang="en-US" sz="2000" dirty="0">
                <a:solidFill>
                  <a:srgbClr val="CA2E22"/>
                </a:solidFill>
                <a:latin typeface="+mn-ea"/>
              </a:rPr>
              <a:t>抗体亲和力成熟</a:t>
            </a:r>
            <a:r>
              <a:rPr lang="zh-CN" altLang="en-US" sz="2000" dirty="0">
                <a:latin typeface="+mn-ea"/>
              </a:rPr>
              <a:t>；</a:t>
            </a:r>
          </a:p>
          <a:p>
            <a:pPr>
              <a:lnSpc>
                <a:spcPct val="150000"/>
              </a:lnSpc>
            </a:pPr>
            <a:r>
              <a:rPr lang="en-US" altLang="zh-CN" sz="2000" dirty="0" smtClean="0">
                <a:latin typeface="+mn-ea"/>
              </a:rPr>
              <a:t>3</a:t>
            </a:r>
            <a:r>
              <a:rPr lang="zh-CN" altLang="en-US" sz="2000" dirty="0" smtClean="0">
                <a:latin typeface="+mn-ea"/>
              </a:rPr>
              <a:t>）</a:t>
            </a:r>
            <a:r>
              <a:rPr lang="en-US" altLang="zh-CN" sz="2000" dirty="0" smtClean="0">
                <a:latin typeface="+mn-ea"/>
              </a:rPr>
              <a:t>Ig</a:t>
            </a:r>
            <a:r>
              <a:rPr lang="zh-CN" altLang="en-US" sz="2000" dirty="0" smtClean="0">
                <a:latin typeface="+mn-ea"/>
              </a:rPr>
              <a:t>的类别转换</a:t>
            </a:r>
            <a:endParaRPr lang="en-US" altLang="zh-CN" sz="2000" dirty="0" smtClean="0">
              <a:latin typeface="+mn-ea"/>
            </a:endParaRPr>
          </a:p>
          <a:p>
            <a:pPr lvl="1">
              <a:lnSpc>
                <a:spcPct val="150000"/>
              </a:lnSpc>
            </a:pPr>
            <a:r>
              <a:rPr lang="zh-CN" altLang="en-US" sz="2000" dirty="0">
                <a:latin typeface="+mn-ea"/>
              </a:rPr>
              <a:t>在免疫应答中首先分泌</a:t>
            </a:r>
            <a:r>
              <a:rPr lang="en-US" altLang="zh-CN" sz="2000" dirty="0">
                <a:latin typeface="+mn-ea"/>
              </a:rPr>
              <a:t>IgM</a:t>
            </a:r>
            <a:r>
              <a:rPr lang="zh-CN" altLang="en-US" sz="2000" dirty="0">
                <a:latin typeface="+mn-ea"/>
              </a:rPr>
              <a:t>，随后可表达</a:t>
            </a:r>
            <a:r>
              <a:rPr lang="en-US" altLang="zh-CN" sz="2000" dirty="0">
                <a:latin typeface="+mn-ea"/>
              </a:rPr>
              <a:t>IgG</a:t>
            </a:r>
            <a:r>
              <a:rPr lang="zh-CN" altLang="en-US" sz="2000" dirty="0">
                <a:latin typeface="+mn-ea"/>
              </a:rPr>
              <a:t>、</a:t>
            </a:r>
            <a:r>
              <a:rPr lang="en-US" altLang="zh-CN" sz="2000" dirty="0">
                <a:latin typeface="+mn-ea"/>
              </a:rPr>
              <a:t>IgA</a:t>
            </a:r>
            <a:r>
              <a:rPr lang="zh-CN" altLang="en-US" sz="2000" dirty="0">
                <a:latin typeface="+mn-ea"/>
              </a:rPr>
              <a:t>或</a:t>
            </a:r>
            <a:r>
              <a:rPr lang="en-US" altLang="zh-CN" sz="2000" dirty="0" err="1">
                <a:latin typeface="+mn-ea"/>
              </a:rPr>
              <a:t>IgE</a:t>
            </a:r>
            <a:r>
              <a:rPr lang="zh-CN" altLang="en-US" sz="2000" dirty="0">
                <a:latin typeface="+mn-ea"/>
              </a:rPr>
              <a:t>，而其</a:t>
            </a:r>
            <a:r>
              <a:rPr lang="en-US" altLang="zh-CN" sz="2000" dirty="0" err="1">
                <a:latin typeface="+mn-ea"/>
              </a:rPr>
              <a:t>IgV</a:t>
            </a:r>
            <a:r>
              <a:rPr lang="zh-CN" altLang="en-US" sz="2000" dirty="0">
                <a:latin typeface="+mn-ea"/>
              </a:rPr>
              <a:t>区不发生改变，这种可变区相同而</a:t>
            </a:r>
            <a:r>
              <a:rPr lang="en-US" altLang="zh-CN" sz="2000" dirty="0">
                <a:latin typeface="+mn-ea"/>
              </a:rPr>
              <a:t>Ig</a:t>
            </a:r>
            <a:r>
              <a:rPr lang="zh-CN" altLang="en-US" sz="2000" dirty="0">
                <a:latin typeface="+mn-ea"/>
              </a:rPr>
              <a:t>类别发生变化的过程称为</a:t>
            </a:r>
            <a:r>
              <a:rPr lang="en-US" altLang="zh-CN" sz="2000" dirty="0">
                <a:solidFill>
                  <a:srgbClr val="CA2E22"/>
                </a:solidFill>
                <a:latin typeface="+mn-ea"/>
              </a:rPr>
              <a:t>Ig</a:t>
            </a:r>
            <a:r>
              <a:rPr lang="zh-CN" altLang="en-US" sz="2000" dirty="0">
                <a:solidFill>
                  <a:srgbClr val="CA2E22"/>
                </a:solidFill>
                <a:latin typeface="+mn-ea"/>
              </a:rPr>
              <a:t>的类别转换或同种型转换。</a:t>
            </a:r>
          </a:p>
          <a:p>
            <a:pPr lvl="1">
              <a:lnSpc>
                <a:spcPct val="150000"/>
              </a:lnSpc>
            </a:pPr>
            <a:r>
              <a:rPr lang="zh-CN" altLang="en-US" sz="2000" dirty="0">
                <a:latin typeface="+mn-ea"/>
              </a:rPr>
              <a:t>机制：</a:t>
            </a:r>
            <a:r>
              <a:rPr lang="zh-CN" altLang="en-US" sz="2000" dirty="0">
                <a:solidFill>
                  <a:srgbClr val="CA2E22"/>
                </a:solidFill>
                <a:latin typeface="+mn-ea"/>
              </a:rPr>
              <a:t>同一</a:t>
            </a:r>
            <a:r>
              <a:rPr lang="en-US" altLang="zh-CN" sz="2000" dirty="0">
                <a:solidFill>
                  <a:srgbClr val="CA2E22"/>
                </a:solidFill>
                <a:latin typeface="+mn-ea"/>
              </a:rPr>
              <a:t>V</a:t>
            </a:r>
            <a:r>
              <a:rPr lang="zh-CN" altLang="en-US" sz="2000" dirty="0">
                <a:solidFill>
                  <a:srgbClr val="CA2E22"/>
                </a:solidFill>
                <a:latin typeface="+mn-ea"/>
              </a:rPr>
              <a:t>区基因与不同重链</a:t>
            </a:r>
            <a:r>
              <a:rPr lang="en-US" altLang="zh-CN" sz="2000" dirty="0">
                <a:solidFill>
                  <a:srgbClr val="CA2E22"/>
                </a:solidFill>
                <a:latin typeface="+mn-ea"/>
              </a:rPr>
              <a:t>C</a:t>
            </a:r>
            <a:r>
              <a:rPr lang="zh-CN" altLang="en-US" sz="2000" dirty="0">
                <a:solidFill>
                  <a:srgbClr val="CA2E22"/>
                </a:solidFill>
                <a:latin typeface="+mn-ea"/>
              </a:rPr>
              <a:t>基因的重排</a:t>
            </a:r>
            <a:endParaRPr lang="zh-CN" altLang="en-US" sz="2000" dirty="0">
              <a:latin typeface="+mn-ea"/>
            </a:endParaRPr>
          </a:p>
        </p:txBody>
      </p:sp>
    </p:spTree>
    <p:extLst>
      <p:ext uri="{BB962C8B-B14F-4D97-AF65-F5344CB8AC3E}">
        <p14:creationId xmlns:p14="http://schemas.microsoft.com/office/powerpoint/2010/main" val="863676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28</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550082807"/>
              </p:ext>
            </p:extLst>
          </p:nvPr>
        </p:nvGraphicFramePr>
        <p:xfrm>
          <a:off x="2495550" y="1285021"/>
          <a:ext cx="8001000" cy="5353050"/>
        </p:xfrm>
        <a:graphic>
          <a:graphicData uri="http://schemas.openxmlformats.org/presentationml/2006/ole">
            <mc:AlternateContent xmlns:mc="http://schemas.openxmlformats.org/markup-compatibility/2006">
              <mc:Choice xmlns:v="urn:schemas-microsoft-com:vml" Requires="v">
                <p:oleObj spid="_x0000_s5144" r:id="rId3" imgW="7201905" imgH="5401429" progId="Paint.Picture">
                  <p:embed/>
                </p:oleObj>
              </mc:Choice>
              <mc:Fallback>
                <p:oleObj r:id="rId3" imgW="7201905" imgH="5401429" progId="Paint.Picture">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285021"/>
                        <a:ext cx="8001000" cy="5353050"/>
                      </a:xfrm>
                      <a:prstGeom prst="rect">
                        <a:avLst/>
                      </a:prstGeom>
                      <a:noFill/>
                      <a:ln>
                        <a:noFill/>
                      </a:ln>
                      <a:effectLst/>
                    </p:spPr>
                  </p:pic>
                </p:oleObj>
              </mc:Fallback>
            </mc:AlternateContent>
          </a:graphicData>
        </a:graphic>
      </p:graphicFrame>
      <p:sp>
        <p:nvSpPr>
          <p:cNvPr id="6" name="Text Box 2"/>
          <p:cNvSpPr txBox="1">
            <a:spLocks noChangeArrowheads="1"/>
          </p:cNvSpPr>
          <p:nvPr/>
        </p:nvSpPr>
        <p:spPr bwMode="auto">
          <a:xfrm>
            <a:off x="669924" y="1285021"/>
            <a:ext cx="7343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solidFill>
                  <a:schemeClr val="accent1">
                    <a:lumMod val="75000"/>
                  </a:schemeClr>
                </a:solidFill>
                <a:latin typeface="+mn-ea"/>
              </a:rPr>
              <a:t>Ig</a:t>
            </a:r>
            <a:r>
              <a:rPr lang="zh-CN" altLang="en-US" sz="2400" dirty="0" smtClean="0">
                <a:solidFill>
                  <a:schemeClr val="accent1">
                    <a:lumMod val="75000"/>
                  </a:schemeClr>
                </a:solidFill>
                <a:latin typeface="+mn-ea"/>
              </a:rPr>
              <a:t>类别转换</a:t>
            </a:r>
            <a:endParaRPr lang="zh-CN" altLang="en-US" sz="2400" dirty="0">
              <a:solidFill>
                <a:schemeClr val="accent1">
                  <a:lumMod val="75000"/>
                </a:schemeClr>
              </a:solidFill>
              <a:latin typeface="+mn-ea"/>
            </a:endParaRPr>
          </a:p>
        </p:txBody>
      </p:sp>
    </p:spTree>
    <p:extLst>
      <p:ext uri="{BB962C8B-B14F-4D97-AF65-F5344CB8AC3E}">
        <p14:creationId xmlns:p14="http://schemas.microsoft.com/office/powerpoint/2010/main" val="257793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第一节 </a:t>
            </a:r>
            <a:r>
              <a:rPr lang="en-US" altLang="zh-CN" dirty="0"/>
              <a:t>B</a:t>
            </a:r>
            <a:r>
              <a:rPr lang="zh-CN" altLang="en-US" dirty="0"/>
              <a:t>细胞对</a:t>
            </a:r>
            <a:r>
              <a:rPr lang="en-US" altLang="zh-CN" dirty="0"/>
              <a:t>TD</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4" name="Text Box 2"/>
          <p:cNvSpPr txBox="1">
            <a:spLocks noChangeArrowheads="1"/>
          </p:cNvSpPr>
          <p:nvPr/>
        </p:nvSpPr>
        <p:spPr bwMode="auto">
          <a:xfrm>
            <a:off x="669924" y="1312217"/>
            <a:ext cx="7343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2400" dirty="0" smtClean="0">
                <a:solidFill>
                  <a:schemeClr val="accent1">
                    <a:lumMod val="75000"/>
                  </a:schemeClr>
                </a:solidFill>
                <a:latin typeface="+mn-ea"/>
              </a:rPr>
              <a:t>3. </a:t>
            </a:r>
            <a:r>
              <a:rPr lang="zh-CN" altLang="en-US" sz="2400" dirty="0" smtClean="0">
                <a:solidFill>
                  <a:schemeClr val="accent1">
                    <a:lumMod val="75000"/>
                  </a:schemeClr>
                </a:solidFill>
                <a:latin typeface="+mn-ea"/>
              </a:rPr>
              <a:t>发生中心成熟</a:t>
            </a:r>
            <a:r>
              <a:rPr lang="en-US" altLang="zh-CN" sz="2400" dirty="0" smtClean="0">
                <a:solidFill>
                  <a:schemeClr val="accent1">
                    <a:lumMod val="75000"/>
                  </a:schemeClr>
                </a:solidFill>
                <a:latin typeface="+mn-ea"/>
              </a:rPr>
              <a:t>B</a:t>
            </a:r>
            <a:r>
              <a:rPr lang="zh-CN" altLang="en-US" sz="2400" dirty="0" smtClean="0">
                <a:solidFill>
                  <a:schemeClr val="accent1">
                    <a:lumMod val="75000"/>
                  </a:schemeClr>
                </a:solidFill>
                <a:latin typeface="+mn-ea"/>
              </a:rPr>
              <a:t>细胞的转归</a:t>
            </a:r>
            <a:endParaRPr lang="zh-CN" altLang="en-US" sz="2400" dirty="0">
              <a:solidFill>
                <a:schemeClr val="accent1">
                  <a:lumMod val="75000"/>
                </a:schemeClr>
              </a:solidFill>
              <a:latin typeface="+mn-ea"/>
            </a:endParaRPr>
          </a:p>
        </p:txBody>
      </p:sp>
      <p:sp>
        <p:nvSpPr>
          <p:cNvPr id="6" name="Text Box 3"/>
          <p:cNvSpPr txBox="1">
            <a:spLocks noChangeArrowheads="1"/>
          </p:cNvSpPr>
          <p:nvPr/>
        </p:nvSpPr>
        <p:spPr bwMode="auto">
          <a:xfrm>
            <a:off x="632343" y="1749174"/>
            <a:ext cx="1076483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smtClean="0">
                <a:latin typeface="+mn-ea"/>
              </a:rPr>
              <a:t>浆细胞</a:t>
            </a:r>
            <a:r>
              <a:rPr lang="en-US" altLang="zh-CN" sz="2400" dirty="0" smtClean="0">
                <a:latin typeface="+mn-ea"/>
              </a:rPr>
              <a:t>:</a:t>
            </a:r>
          </a:p>
          <a:p>
            <a:pPr lvl="1">
              <a:lnSpc>
                <a:spcPct val="150000"/>
              </a:lnSpc>
            </a:pPr>
            <a:r>
              <a:rPr lang="zh-CN" altLang="en-US" sz="2400" dirty="0" smtClean="0">
                <a:latin typeface="+mn-ea"/>
              </a:rPr>
              <a:t>又</a:t>
            </a:r>
            <a:r>
              <a:rPr lang="zh-CN" altLang="en-US" sz="2400" dirty="0">
                <a:latin typeface="+mn-ea"/>
              </a:rPr>
              <a:t>称</a:t>
            </a:r>
            <a:r>
              <a:rPr lang="zh-CN" altLang="en-US" sz="2400" dirty="0">
                <a:solidFill>
                  <a:srgbClr val="CA2E22"/>
                </a:solidFill>
                <a:latin typeface="+mn-ea"/>
              </a:rPr>
              <a:t>抗体形成细胞</a:t>
            </a:r>
            <a:r>
              <a:rPr lang="zh-CN" altLang="en-US" sz="2400" dirty="0">
                <a:latin typeface="+mn-ea"/>
              </a:rPr>
              <a:t>，是</a:t>
            </a:r>
            <a:r>
              <a:rPr lang="en-US" altLang="zh-CN" sz="2400" dirty="0">
                <a:latin typeface="+mn-ea"/>
              </a:rPr>
              <a:t>B</a:t>
            </a:r>
            <a:r>
              <a:rPr lang="zh-CN" altLang="en-US" sz="2400" dirty="0">
                <a:latin typeface="+mn-ea"/>
              </a:rPr>
              <a:t>细胞分化的终末细胞，</a:t>
            </a:r>
            <a:r>
              <a:rPr lang="zh-CN" altLang="en-US" sz="2400" dirty="0">
                <a:solidFill>
                  <a:srgbClr val="CA2E22"/>
                </a:solidFill>
                <a:latin typeface="+mn-ea"/>
              </a:rPr>
              <a:t>能合成和分泌特异性抗体；</a:t>
            </a:r>
          </a:p>
          <a:p>
            <a:pPr lvl="1">
              <a:lnSpc>
                <a:spcPct val="150000"/>
              </a:lnSpc>
            </a:pPr>
            <a:r>
              <a:rPr lang="zh-CN" altLang="en-US" sz="2400" dirty="0">
                <a:latin typeface="+mn-ea"/>
              </a:rPr>
              <a:t>大部分迁入骨髓，在较长时间内持续产生抗体；</a:t>
            </a:r>
          </a:p>
          <a:p>
            <a:pPr lvl="1">
              <a:lnSpc>
                <a:spcPct val="150000"/>
              </a:lnSpc>
            </a:pPr>
            <a:r>
              <a:rPr lang="zh-CN" altLang="en-US" sz="2400" dirty="0">
                <a:latin typeface="+mn-ea"/>
              </a:rPr>
              <a:t>表面不再表达</a:t>
            </a:r>
            <a:r>
              <a:rPr lang="en-US" altLang="zh-CN" sz="2400" dirty="0">
                <a:latin typeface="+mn-ea"/>
              </a:rPr>
              <a:t>BCR</a:t>
            </a:r>
            <a:r>
              <a:rPr lang="zh-CN" altLang="en-US" sz="2400" dirty="0">
                <a:latin typeface="+mn-ea"/>
              </a:rPr>
              <a:t>和</a:t>
            </a:r>
            <a:r>
              <a:rPr lang="en-US" altLang="zh-CN" sz="2400" dirty="0" err="1">
                <a:latin typeface="+mn-ea"/>
              </a:rPr>
              <a:t>MHCⅡ</a:t>
            </a:r>
            <a:r>
              <a:rPr lang="zh-CN" altLang="en-US" sz="2400" dirty="0">
                <a:latin typeface="+mn-ea"/>
              </a:rPr>
              <a:t>类分子，不能再与抗原起反应，也失去了与</a:t>
            </a:r>
            <a:r>
              <a:rPr lang="en-US" altLang="zh-CN" sz="2400" dirty="0" err="1">
                <a:latin typeface="+mn-ea"/>
              </a:rPr>
              <a:t>Th</a:t>
            </a:r>
            <a:r>
              <a:rPr lang="zh-CN" altLang="en-US" sz="2400" dirty="0">
                <a:latin typeface="+mn-ea"/>
              </a:rPr>
              <a:t>相互作用的能</a:t>
            </a:r>
            <a:r>
              <a:rPr lang="zh-CN" altLang="en-US" sz="2400" dirty="0" smtClean="0">
                <a:latin typeface="+mn-ea"/>
              </a:rPr>
              <a:t>力</a:t>
            </a:r>
            <a:r>
              <a:rPr lang="zh-CN" altLang="en-US" sz="2400" dirty="0">
                <a:latin typeface="+mn-ea"/>
              </a:rPr>
              <a:t>。</a:t>
            </a:r>
          </a:p>
        </p:txBody>
      </p:sp>
      <p:sp>
        <p:nvSpPr>
          <p:cNvPr id="7" name="Text Box 3"/>
          <p:cNvSpPr txBox="1">
            <a:spLocks noChangeArrowheads="1"/>
          </p:cNvSpPr>
          <p:nvPr/>
        </p:nvSpPr>
        <p:spPr bwMode="auto">
          <a:xfrm>
            <a:off x="0" y="4403198"/>
            <a:ext cx="1219199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mn-ea"/>
              </a:rPr>
              <a:t>长</a:t>
            </a:r>
            <a:r>
              <a:rPr lang="zh-CN" altLang="en-US" sz="2400" dirty="0" smtClean="0">
                <a:latin typeface="+mn-ea"/>
              </a:rPr>
              <a:t>寿记忆</a:t>
            </a:r>
            <a:r>
              <a:rPr lang="en-US" altLang="zh-CN" sz="2400" dirty="0" smtClean="0">
                <a:latin typeface="+mn-ea"/>
              </a:rPr>
              <a:t>B</a:t>
            </a:r>
            <a:r>
              <a:rPr lang="zh-CN" altLang="en-US" sz="2400" dirty="0" smtClean="0">
                <a:latin typeface="+mn-ea"/>
              </a:rPr>
              <a:t>细胞：</a:t>
            </a:r>
            <a:endParaRPr lang="en-US" altLang="zh-CN" sz="2400" dirty="0" smtClean="0">
              <a:latin typeface="+mn-ea"/>
            </a:endParaRPr>
          </a:p>
          <a:p>
            <a:pPr lvl="1">
              <a:lnSpc>
                <a:spcPct val="150000"/>
              </a:lnSpc>
            </a:pPr>
            <a:r>
              <a:rPr lang="zh-CN" altLang="en-US" sz="2400" dirty="0" smtClean="0">
                <a:latin typeface="+mn-ea"/>
              </a:rPr>
              <a:t>生</a:t>
            </a:r>
            <a:r>
              <a:rPr lang="zh-CN" altLang="en-US" sz="2400" dirty="0">
                <a:latin typeface="+mn-ea"/>
              </a:rPr>
              <a:t>发中心中存活下来的</a:t>
            </a:r>
            <a:r>
              <a:rPr lang="en-US" altLang="zh-CN" sz="2400" dirty="0">
                <a:latin typeface="+mn-ea"/>
              </a:rPr>
              <a:t>B</a:t>
            </a:r>
            <a:r>
              <a:rPr lang="zh-CN" altLang="en-US" sz="2400" dirty="0">
                <a:latin typeface="+mn-ea"/>
              </a:rPr>
              <a:t>细胞，或分化发育成浆细胞，或成为记忆性细胞离开生发中心进入血液参与再循环；</a:t>
            </a:r>
          </a:p>
          <a:p>
            <a:pPr lvl="1">
              <a:lnSpc>
                <a:spcPct val="150000"/>
              </a:lnSpc>
            </a:pPr>
            <a:r>
              <a:rPr lang="zh-CN" altLang="en-US" sz="2400" dirty="0">
                <a:solidFill>
                  <a:srgbClr val="CA2E22"/>
                </a:solidFill>
                <a:latin typeface="+mn-ea"/>
              </a:rPr>
              <a:t>记忆性</a:t>
            </a:r>
            <a:r>
              <a:rPr lang="en-US" altLang="zh-CN" sz="2400" dirty="0">
                <a:solidFill>
                  <a:srgbClr val="CA2E22"/>
                </a:solidFill>
                <a:latin typeface="+mn-ea"/>
              </a:rPr>
              <a:t>B</a:t>
            </a:r>
            <a:r>
              <a:rPr lang="zh-CN" altLang="en-US" sz="2400" dirty="0">
                <a:solidFill>
                  <a:srgbClr val="CA2E22"/>
                </a:solidFill>
                <a:latin typeface="+mn-ea"/>
              </a:rPr>
              <a:t>细胞不产生</a:t>
            </a:r>
            <a:r>
              <a:rPr lang="en-US" altLang="zh-CN" sz="2400" dirty="0">
                <a:solidFill>
                  <a:srgbClr val="CA2E22"/>
                </a:solidFill>
                <a:latin typeface="+mn-ea"/>
              </a:rPr>
              <a:t>Ig</a:t>
            </a:r>
            <a:r>
              <a:rPr lang="zh-CN" altLang="en-US" sz="2400" dirty="0">
                <a:latin typeface="+mn-ea"/>
              </a:rPr>
              <a:t>，但再次与同一抗原相遇时可迅速活化，产生大量抗原特异的</a:t>
            </a:r>
            <a:r>
              <a:rPr lang="en-US" altLang="zh-CN" sz="2400" dirty="0">
                <a:latin typeface="+mn-ea"/>
              </a:rPr>
              <a:t>Ig</a:t>
            </a:r>
            <a:r>
              <a:rPr lang="zh-CN" altLang="en-US" sz="2400" dirty="0">
                <a:latin typeface="+mn-ea"/>
              </a:rPr>
              <a:t>。</a:t>
            </a:r>
          </a:p>
        </p:txBody>
      </p:sp>
    </p:spTree>
    <p:extLst>
      <p:ext uri="{BB962C8B-B14F-4D97-AF65-F5344CB8AC3E}">
        <p14:creationId xmlns:p14="http://schemas.microsoft.com/office/powerpoint/2010/main" val="112933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第十一章 免疫应答之二：</a:t>
            </a:r>
            <a:r>
              <a:rPr lang="en-US" altLang="zh-CN" dirty="0"/>
              <a:t>B</a:t>
            </a:r>
            <a:r>
              <a:rPr lang="zh-CN" altLang="en-US" dirty="0"/>
              <a:t>细胞介导的体液免疫应答</a:t>
            </a:r>
            <a:endParaRPr lang="en-US" dirty="0"/>
          </a:p>
        </p:txBody>
      </p:sp>
      <p:sp>
        <p:nvSpPr>
          <p:cNvPr id="4" name="Slide Number Placeholder 3"/>
          <p:cNvSpPr>
            <a:spLocks noGrp="1"/>
          </p:cNvSpPr>
          <p:nvPr>
            <p:ph type="sldNum" sz="quarter" idx="12"/>
          </p:nvPr>
        </p:nvSpPr>
        <p:spPr/>
        <p:txBody>
          <a:bodyPr/>
          <a:lstStyle/>
          <a:p>
            <a:fld id="{5DD3DB80-B894-403A-B48E-6FDC1A72010E}" type="slidenum">
              <a:rPr lang="zh-CN" altLang="en-US" smtClean="0">
                <a:latin typeface="+mn-ea"/>
              </a:rPr>
              <a:pPr/>
              <a:t>3</a:t>
            </a:fld>
            <a:endParaRPr lang="zh-CN" altLang="en-US" dirty="0">
              <a:latin typeface="+mn-ea"/>
            </a:endParaRPr>
          </a:p>
        </p:txBody>
      </p:sp>
      <p:sp>
        <p:nvSpPr>
          <p:cNvPr id="5" name="Text Box 2"/>
          <p:cNvSpPr txBox="1">
            <a:spLocks noChangeArrowheads="1"/>
          </p:cNvSpPr>
          <p:nvPr/>
        </p:nvSpPr>
        <p:spPr bwMode="auto">
          <a:xfrm>
            <a:off x="1196080" y="1630363"/>
            <a:ext cx="2131320" cy="400110"/>
          </a:xfrm>
          <a:prstGeom prst="rect">
            <a:avLst/>
          </a:prstGeom>
          <a:solidFill>
            <a:schemeClr val="bg1"/>
          </a:solidFill>
          <a:ln w="38100" cmpd="sng">
            <a:solidFill>
              <a:srgbClr val="993300"/>
            </a:solidFill>
            <a:miter lim="800000"/>
            <a:headEnd/>
            <a:tailEnd/>
          </a:ln>
          <a:effectLst/>
        </p:spPr>
        <p:txBody>
          <a:bodyPr wrap="square">
            <a:spAutoFit/>
          </a:bodyPr>
          <a:lstStyle/>
          <a:p>
            <a:pPr>
              <a:spcBef>
                <a:spcPct val="50000"/>
              </a:spcBef>
            </a:pPr>
            <a:r>
              <a:rPr lang="zh-CN" altLang="en-US" sz="2000" b="1" dirty="0">
                <a:latin typeface="+mn-ea"/>
              </a:rPr>
              <a:t>适应性免疫应答</a:t>
            </a:r>
          </a:p>
        </p:txBody>
      </p:sp>
      <p:sp>
        <p:nvSpPr>
          <p:cNvPr id="6" name="Text Box 3"/>
          <p:cNvSpPr txBox="1">
            <a:spLocks noChangeArrowheads="1"/>
          </p:cNvSpPr>
          <p:nvPr/>
        </p:nvSpPr>
        <p:spPr bwMode="auto">
          <a:xfrm>
            <a:off x="3805238" y="1281113"/>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mn-ea"/>
              </a:rPr>
              <a:t>TC</a:t>
            </a:r>
          </a:p>
        </p:txBody>
      </p:sp>
      <p:sp>
        <p:nvSpPr>
          <p:cNvPr id="7" name="Text Box 4"/>
          <p:cNvSpPr txBox="1">
            <a:spLocks noChangeArrowheads="1"/>
          </p:cNvSpPr>
          <p:nvPr/>
        </p:nvSpPr>
        <p:spPr bwMode="auto">
          <a:xfrm>
            <a:off x="3805238" y="2043113"/>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mn-ea"/>
              </a:rPr>
              <a:t>BC</a:t>
            </a:r>
          </a:p>
        </p:txBody>
      </p:sp>
      <p:sp>
        <p:nvSpPr>
          <p:cNvPr id="8" name="Line 5"/>
          <p:cNvSpPr>
            <a:spLocks noChangeShapeType="1"/>
          </p:cNvSpPr>
          <p:nvPr/>
        </p:nvSpPr>
        <p:spPr bwMode="auto">
          <a:xfrm flipV="1">
            <a:off x="3365500" y="1568450"/>
            <a:ext cx="533400" cy="228600"/>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9" name="Line 6"/>
          <p:cNvSpPr>
            <a:spLocks noChangeShapeType="1"/>
          </p:cNvSpPr>
          <p:nvPr/>
        </p:nvSpPr>
        <p:spPr bwMode="auto">
          <a:xfrm>
            <a:off x="3365500" y="2073275"/>
            <a:ext cx="533400" cy="304800"/>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10" name="Text Box 7"/>
          <p:cNvSpPr txBox="1">
            <a:spLocks noChangeArrowheads="1"/>
          </p:cNvSpPr>
          <p:nvPr/>
        </p:nvSpPr>
        <p:spPr bwMode="auto">
          <a:xfrm>
            <a:off x="4186238" y="1281113"/>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mn-ea"/>
              </a:rPr>
              <a:t>（细胞免疫）</a:t>
            </a:r>
          </a:p>
        </p:txBody>
      </p:sp>
      <p:sp>
        <p:nvSpPr>
          <p:cNvPr id="11" name="Text Box 8"/>
          <p:cNvSpPr txBox="1">
            <a:spLocks noChangeArrowheads="1"/>
          </p:cNvSpPr>
          <p:nvPr/>
        </p:nvSpPr>
        <p:spPr bwMode="auto">
          <a:xfrm>
            <a:off x="4157663" y="2073275"/>
            <a:ext cx="213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mn-ea"/>
              </a:rPr>
              <a:t>（体液免疫）</a:t>
            </a:r>
          </a:p>
        </p:txBody>
      </p:sp>
      <p:sp>
        <p:nvSpPr>
          <p:cNvPr id="12" name="Text Box 9"/>
          <p:cNvSpPr txBox="1">
            <a:spLocks noChangeArrowheads="1"/>
          </p:cNvSpPr>
          <p:nvPr/>
        </p:nvSpPr>
        <p:spPr bwMode="auto">
          <a:xfrm>
            <a:off x="7005638" y="1738313"/>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CA2E22"/>
                </a:solidFill>
                <a:latin typeface="+mn-ea"/>
              </a:rPr>
              <a:t>TD</a:t>
            </a:r>
            <a:r>
              <a:rPr lang="zh-CN" altLang="en-US" sz="2000" b="1">
                <a:solidFill>
                  <a:srgbClr val="CA2E22"/>
                </a:solidFill>
                <a:latin typeface="+mn-ea"/>
              </a:rPr>
              <a:t>抗原</a:t>
            </a:r>
          </a:p>
        </p:txBody>
      </p:sp>
      <p:sp>
        <p:nvSpPr>
          <p:cNvPr id="13" name="Text Box 10"/>
          <p:cNvSpPr txBox="1">
            <a:spLocks noChangeArrowheads="1"/>
          </p:cNvSpPr>
          <p:nvPr/>
        </p:nvSpPr>
        <p:spPr bwMode="auto">
          <a:xfrm>
            <a:off x="7005638" y="2443223"/>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CA2E22"/>
                </a:solidFill>
                <a:latin typeface="+mn-ea"/>
              </a:rPr>
              <a:t>TI</a:t>
            </a:r>
            <a:r>
              <a:rPr lang="zh-CN" altLang="en-US" sz="2000" b="1" dirty="0">
                <a:solidFill>
                  <a:srgbClr val="CA2E22"/>
                </a:solidFill>
                <a:latin typeface="+mn-ea"/>
              </a:rPr>
              <a:t>抗原</a:t>
            </a:r>
          </a:p>
        </p:txBody>
      </p:sp>
      <p:sp>
        <p:nvSpPr>
          <p:cNvPr id="14" name="Line 11"/>
          <p:cNvSpPr>
            <a:spLocks noChangeShapeType="1"/>
          </p:cNvSpPr>
          <p:nvPr/>
        </p:nvSpPr>
        <p:spPr bwMode="auto">
          <a:xfrm>
            <a:off x="6396038" y="2271713"/>
            <a:ext cx="533400" cy="3048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15" name="Line 12"/>
          <p:cNvSpPr>
            <a:spLocks noChangeShapeType="1"/>
          </p:cNvSpPr>
          <p:nvPr/>
        </p:nvSpPr>
        <p:spPr bwMode="auto">
          <a:xfrm flipV="1">
            <a:off x="6246813" y="2073275"/>
            <a:ext cx="792162" cy="215900"/>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16" name="Text Box 13"/>
          <p:cNvSpPr txBox="1">
            <a:spLocks noChangeArrowheads="1"/>
          </p:cNvSpPr>
          <p:nvPr/>
        </p:nvSpPr>
        <p:spPr bwMode="auto">
          <a:xfrm>
            <a:off x="5024438" y="2509838"/>
            <a:ext cx="1800225" cy="431800"/>
          </a:xfrm>
          <a:prstGeom prst="rect">
            <a:avLst/>
          </a:prstGeom>
          <a:noFill/>
          <a:ln w="38100"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000" b="1">
                <a:latin typeface="+mn-ea"/>
              </a:rPr>
              <a:t>抗原识别</a:t>
            </a:r>
          </a:p>
        </p:txBody>
      </p:sp>
      <p:sp>
        <p:nvSpPr>
          <p:cNvPr id="17" name="Text Box 14"/>
          <p:cNvSpPr txBox="1">
            <a:spLocks noChangeArrowheads="1"/>
          </p:cNvSpPr>
          <p:nvPr/>
        </p:nvSpPr>
        <p:spPr bwMode="auto">
          <a:xfrm>
            <a:off x="5024438" y="3119438"/>
            <a:ext cx="1800225" cy="469900"/>
          </a:xfrm>
          <a:prstGeom prst="rect">
            <a:avLst/>
          </a:prstGeom>
          <a:noFill/>
          <a:ln w="38100"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000" b="1">
                <a:latin typeface="+mn-ea"/>
              </a:rPr>
              <a:t>信号转导</a:t>
            </a:r>
          </a:p>
        </p:txBody>
      </p:sp>
      <p:sp>
        <p:nvSpPr>
          <p:cNvPr id="18" name="Text Box 15"/>
          <p:cNvSpPr txBox="1">
            <a:spLocks noChangeArrowheads="1"/>
          </p:cNvSpPr>
          <p:nvPr/>
        </p:nvSpPr>
        <p:spPr bwMode="auto">
          <a:xfrm>
            <a:off x="5024438" y="3805238"/>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mn-ea"/>
              </a:rPr>
              <a:t>细胞活化</a:t>
            </a:r>
          </a:p>
        </p:txBody>
      </p:sp>
      <p:sp>
        <p:nvSpPr>
          <p:cNvPr id="19" name="Text Box 16"/>
          <p:cNvSpPr txBox="1">
            <a:spLocks noChangeArrowheads="1"/>
          </p:cNvSpPr>
          <p:nvPr/>
        </p:nvSpPr>
        <p:spPr bwMode="auto">
          <a:xfrm rot="10724227" flipV="1">
            <a:off x="5021263" y="4472751"/>
            <a:ext cx="2016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mn-ea"/>
              </a:rPr>
              <a:t>细胞增殖</a:t>
            </a:r>
          </a:p>
        </p:txBody>
      </p:sp>
      <p:sp>
        <p:nvSpPr>
          <p:cNvPr id="20" name="Text Box 17"/>
          <p:cNvSpPr txBox="1">
            <a:spLocks noChangeArrowheads="1"/>
          </p:cNvSpPr>
          <p:nvPr/>
        </p:nvSpPr>
        <p:spPr bwMode="auto">
          <a:xfrm>
            <a:off x="5024438" y="5100638"/>
            <a:ext cx="2057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mn-ea"/>
              </a:rPr>
              <a:t>细胞分化</a:t>
            </a:r>
          </a:p>
        </p:txBody>
      </p:sp>
      <p:sp>
        <p:nvSpPr>
          <p:cNvPr id="21" name="AutoShape 18"/>
          <p:cNvSpPr>
            <a:spLocks/>
          </p:cNvSpPr>
          <p:nvPr/>
        </p:nvSpPr>
        <p:spPr bwMode="auto">
          <a:xfrm>
            <a:off x="4302125" y="2636838"/>
            <a:ext cx="647700" cy="3744912"/>
          </a:xfrm>
          <a:prstGeom prst="leftBrace">
            <a:avLst>
              <a:gd name="adj1" fmla="val 48182"/>
              <a:gd name="adj2" fmla="val 50000"/>
            </a:avLst>
          </a:pr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22" name="Text Box 19"/>
          <p:cNvSpPr txBox="1">
            <a:spLocks noChangeArrowheads="1"/>
          </p:cNvSpPr>
          <p:nvPr/>
        </p:nvSpPr>
        <p:spPr bwMode="auto">
          <a:xfrm>
            <a:off x="5024438" y="5786438"/>
            <a:ext cx="259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mn-ea"/>
              </a:rPr>
              <a:t>浆细胞、记忆</a:t>
            </a:r>
            <a:r>
              <a:rPr lang="en-US" altLang="zh-CN" sz="2000" b="1">
                <a:latin typeface="+mn-ea"/>
              </a:rPr>
              <a:t>B</a:t>
            </a:r>
          </a:p>
        </p:txBody>
      </p:sp>
      <p:sp>
        <p:nvSpPr>
          <p:cNvPr id="23" name="Text Box 20"/>
          <p:cNvSpPr txBox="1">
            <a:spLocks noChangeArrowheads="1"/>
          </p:cNvSpPr>
          <p:nvPr/>
        </p:nvSpPr>
        <p:spPr bwMode="auto">
          <a:xfrm>
            <a:off x="5386389" y="6532443"/>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dirty="0">
                <a:solidFill>
                  <a:srgbClr val="941075"/>
                </a:solidFill>
                <a:latin typeface="+mn-ea"/>
              </a:rPr>
              <a:t>Ab</a:t>
            </a:r>
          </a:p>
        </p:txBody>
      </p:sp>
      <p:sp>
        <p:nvSpPr>
          <p:cNvPr id="24" name="Line 21"/>
          <p:cNvSpPr>
            <a:spLocks noChangeShapeType="1"/>
          </p:cNvSpPr>
          <p:nvPr/>
        </p:nvSpPr>
        <p:spPr bwMode="auto">
          <a:xfrm>
            <a:off x="4086225" y="2509838"/>
            <a:ext cx="0" cy="1998662"/>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25" name="Line 22"/>
          <p:cNvSpPr>
            <a:spLocks noChangeShapeType="1"/>
          </p:cNvSpPr>
          <p:nvPr/>
        </p:nvSpPr>
        <p:spPr bwMode="auto">
          <a:xfrm>
            <a:off x="4086225" y="4508500"/>
            <a:ext cx="215900" cy="0"/>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26" name="Line 23"/>
          <p:cNvSpPr>
            <a:spLocks noChangeShapeType="1"/>
          </p:cNvSpPr>
          <p:nvPr/>
        </p:nvSpPr>
        <p:spPr bwMode="auto">
          <a:xfrm>
            <a:off x="6246813" y="2390775"/>
            <a:ext cx="792162" cy="185738"/>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27" name="Line 24"/>
          <p:cNvSpPr>
            <a:spLocks noChangeShapeType="1"/>
          </p:cNvSpPr>
          <p:nvPr/>
        </p:nvSpPr>
        <p:spPr bwMode="auto">
          <a:xfrm>
            <a:off x="5781676" y="2843333"/>
            <a:ext cx="0" cy="360362"/>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8" name="Line 25"/>
          <p:cNvSpPr>
            <a:spLocks noChangeShapeType="1"/>
          </p:cNvSpPr>
          <p:nvPr/>
        </p:nvSpPr>
        <p:spPr bwMode="auto">
          <a:xfrm>
            <a:off x="5805489" y="3444875"/>
            <a:ext cx="0" cy="360363"/>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9" name="Line 26"/>
          <p:cNvSpPr>
            <a:spLocks noChangeShapeType="1"/>
          </p:cNvSpPr>
          <p:nvPr/>
        </p:nvSpPr>
        <p:spPr bwMode="auto">
          <a:xfrm>
            <a:off x="5805489" y="4148137"/>
            <a:ext cx="0" cy="360363"/>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0" name="Line 27"/>
          <p:cNvSpPr>
            <a:spLocks noChangeShapeType="1"/>
          </p:cNvSpPr>
          <p:nvPr/>
        </p:nvSpPr>
        <p:spPr bwMode="auto">
          <a:xfrm>
            <a:off x="5815013" y="4804543"/>
            <a:ext cx="0" cy="360362"/>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1" name="Line 28"/>
          <p:cNvSpPr>
            <a:spLocks noChangeShapeType="1"/>
          </p:cNvSpPr>
          <p:nvPr/>
        </p:nvSpPr>
        <p:spPr bwMode="auto">
          <a:xfrm>
            <a:off x="5815013" y="5426075"/>
            <a:ext cx="0" cy="360363"/>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2" name="Line 29"/>
          <p:cNvSpPr>
            <a:spLocks noChangeShapeType="1"/>
          </p:cNvSpPr>
          <p:nvPr/>
        </p:nvSpPr>
        <p:spPr bwMode="auto">
          <a:xfrm>
            <a:off x="5703888" y="6154737"/>
            <a:ext cx="0" cy="360363"/>
          </a:xfrm>
          <a:prstGeom prst="line">
            <a:avLst/>
          </a:prstGeom>
          <a:noFill/>
          <a:ln w="38100" cmpd="sng">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Tree>
    <p:extLst>
      <p:ext uri="{BB962C8B-B14F-4D97-AF65-F5344CB8AC3E}">
        <p14:creationId xmlns:p14="http://schemas.microsoft.com/office/powerpoint/2010/main" val="1524775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第二节 初次应答和再次应答产生抗体的特征</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30</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3952123073"/>
              </p:ext>
            </p:extLst>
          </p:nvPr>
        </p:nvGraphicFramePr>
        <p:xfrm>
          <a:off x="1775624" y="1271587"/>
          <a:ext cx="8532858" cy="5243513"/>
        </p:xfrm>
        <a:graphic>
          <a:graphicData uri="http://schemas.openxmlformats.org/presentationml/2006/ole">
            <mc:AlternateContent xmlns:mc="http://schemas.openxmlformats.org/markup-compatibility/2006">
              <mc:Choice xmlns:v="urn:schemas-microsoft-com:vml" Requires="v">
                <p:oleObj spid="_x0000_s8214" r:id="rId3" imgW="7201905" imgH="5401429" progId="Paint.Picture">
                  <p:embed/>
                </p:oleObj>
              </mc:Choice>
              <mc:Fallback>
                <p:oleObj r:id="rId3" imgW="7201905" imgH="5401429" progId="Paint.Picture">
                  <p:embed/>
                  <p:pic>
                    <p:nvPicPr>
                      <p:cNvPr id="54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624" y="1271587"/>
                        <a:ext cx="8532858" cy="52435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932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第二节 初</a:t>
            </a:r>
            <a:r>
              <a:rPr lang="zh-CN" altLang="en-US" dirty="0"/>
              <a:t>次应答和再次应答产生抗体的特</a:t>
            </a:r>
            <a:r>
              <a:rPr lang="zh-CN" altLang="en-US" dirty="0" smtClean="0"/>
              <a:t>征</a:t>
            </a:r>
            <a:endParaRPr lang="en-US" dirty="0"/>
          </a:p>
        </p:txBody>
      </p:sp>
      <p:sp>
        <p:nvSpPr>
          <p:cNvPr id="3" name="Content Placeholder 2"/>
          <p:cNvSpPr>
            <a:spLocks noGrp="1"/>
          </p:cNvSpPr>
          <p:nvPr>
            <p:ph idx="1"/>
          </p:nvPr>
        </p:nvSpPr>
        <p:spPr/>
        <p:txBody>
          <a:bodyPr/>
          <a:lstStyle/>
          <a:p>
            <a:pPr marL="0" indent="0">
              <a:buNone/>
            </a:pPr>
            <a:r>
              <a:rPr lang="zh-CN" altLang="en-US" sz="2400" b="1" dirty="0" smtClean="0"/>
              <a:t>（一）初次抗体应答的特征</a:t>
            </a:r>
            <a:endParaRPr lang="en-US" altLang="zh-CN" sz="2400" b="1" dirty="0" smtClean="0"/>
          </a:p>
          <a:p>
            <a:pPr marL="0" indent="0">
              <a:buNone/>
            </a:pPr>
            <a:endParaRPr lang="en-US" altLang="zh-CN" sz="1200" b="1" dirty="0" smtClean="0"/>
          </a:p>
          <a:p>
            <a:pPr marL="0" indent="0">
              <a:buNone/>
            </a:pPr>
            <a:r>
              <a:rPr lang="zh-CN" altLang="en-US" sz="2400" dirty="0"/>
              <a:t>抗</a:t>
            </a:r>
            <a:r>
              <a:rPr lang="zh-CN" altLang="en-US" sz="2400" dirty="0" smtClean="0"/>
              <a:t>原初次进入集体所引发的应答称之为</a:t>
            </a:r>
            <a:r>
              <a:rPr lang="zh-CN" altLang="en-US" sz="2400" b="1" dirty="0" smtClean="0">
                <a:solidFill>
                  <a:schemeClr val="accent1">
                    <a:lumMod val="75000"/>
                  </a:schemeClr>
                </a:solidFill>
              </a:rPr>
              <a:t>初次应答</a:t>
            </a:r>
            <a:r>
              <a:rPr lang="zh-CN" altLang="en-US" sz="2400" dirty="0" smtClean="0">
                <a:solidFill>
                  <a:schemeClr val="accent1">
                    <a:lumMod val="75000"/>
                  </a:schemeClr>
                </a:solidFill>
              </a:rPr>
              <a:t>。</a:t>
            </a:r>
            <a:endParaRPr lang="en-US" altLang="zh-CN" sz="2400" dirty="0" smtClean="0">
              <a:solidFill>
                <a:schemeClr val="accent1">
                  <a:lumMod val="75000"/>
                </a:schemeClr>
              </a:solidFill>
            </a:endParaRPr>
          </a:p>
          <a:p>
            <a:pPr marL="0" indent="0">
              <a:buNone/>
            </a:pPr>
            <a:r>
              <a:rPr lang="zh-CN" altLang="en-US" sz="2400" dirty="0"/>
              <a:t>初次应</a:t>
            </a:r>
            <a:r>
              <a:rPr lang="zh-CN" altLang="en-US" sz="2400" dirty="0" smtClean="0"/>
              <a:t>答产生抗体的</a:t>
            </a:r>
            <a:r>
              <a:rPr lang="zh-CN" altLang="en-US" sz="2400" dirty="0" smtClean="0">
                <a:solidFill>
                  <a:schemeClr val="accent2"/>
                </a:solidFill>
              </a:rPr>
              <a:t>四个阶段</a:t>
            </a:r>
            <a:r>
              <a:rPr lang="zh-CN" altLang="en-US" sz="2400" dirty="0" smtClean="0"/>
              <a:t>：</a:t>
            </a:r>
            <a:endParaRPr lang="en-US" altLang="zh-CN" sz="2400" dirty="0" smtClean="0"/>
          </a:p>
          <a:p>
            <a:pPr marL="914377" lvl="1" indent="-457200">
              <a:buFont typeface="+mj-lt"/>
              <a:buAutoNum type="arabicPeriod"/>
            </a:pPr>
            <a:r>
              <a:rPr lang="zh-CN" altLang="en-US" sz="2400" dirty="0"/>
              <a:t>潜伏</a:t>
            </a:r>
            <a:r>
              <a:rPr lang="zh-CN" altLang="en-US" sz="2400" dirty="0" smtClean="0"/>
              <a:t>期</a:t>
            </a:r>
            <a:endParaRPr lang="en-US" altLang="zh-CN" sz="2400" dirty="0" smtClean="0"/>
          </a:p>
          <a:p>
            <a:pPr marL="914353" lvl="2" indent="0">
              <a:buNone/>
            </a:pPr>
            <a:r>
              <a:rPr lang="en-US" altLang="zh-CN" sz="2400" dirty="0" smtClean="0"/>
              <a:t>2-3</a:t>
            </a:r>
            <a:r>
              <a:rPr lang="zh-CN" altLang="en-US" sz="2400" dirty="0" smtClean="0"/>
              <a:t>周，无抗体产生</a:t>
            </a:r>
            <a:endParaRPr lang="en-US" altLang="zh-CN" sz="2400" dirty="0" smtClean="0"/>
          </a:p>
          <a:p>
            <a:pPr marL="914377" lvl="1" indent="-457200">
              <a:buFont typeface="+mj-lt"/>
              <a:buAutoNum type="arabicPeriod"/>
            </a:pPr>
            <a:r>
              <a:rPr lang="zh-CN" altLang="en-US" sz="2400" dirty="0"/>
              <a:t>对数</a:t>
            </a:r>
            <a:r>
              <a:rPr lang="zh-CN" altLang="en-US" sz="2400" dirty="0" smtClean="0"/>
              <a:t>期</a:t>
            </a:r>
            <a:endParaRPr lang="en-US" altLang="zh-CN" sz="2400" dirty="0" smtClean="0"/>
          </a:p>
          <a:p>
            <a:pPr marL="914353" lvl="2" indent="0">
              <a:buNone/>
            </a:pPr>
            <a:r>
              <a:rPr lang="zh-CN" altLang="en-US" sz="2400" dirty="0"/>
              <a:t>抗体水</a:t>
            </a:r>
            <a:r>
              <a:rPr lang="zh-CN" altLang="en-US" sz="2400" dirty="0" smtClean="0"/>
              <a:t>平呈指数增长</a:t>
            </a:r>
            <a:endParaRPr lang="en-US" altLang="zh-CN" sz="2400" dirty="0" smtClean="0"/>
          </a:p>
          <a:p>
            <a:pPr marL="914377" lvl="1" indent="-457200">
              <a:buFont typeface="+mj-lt"/>
              <a:buAutoNum type="arabicPeriod"/>
            </a:pPr>
            <a:r>
              <a:rPr lang="zh-CN" altLang="en-US" sz="2400" dirty="0"/>
              <a:t>平台</a:t>
            </a:r>
            <a:r>
              <a:rPr lang="zh-CN" altLang="en-US" sz="2400" dirty="0" smtClean="0"/>
              <a:t>期</a:t>
            </a:r>
            <a:endParaRPr lang="en-US" altLang="zh-CN" sz="2400" dirty="0" smtClean="0"/>
          </a:p>
          <a:p>
            <a:pPr marL="914353" lvl="2" indent="0">
              <a:buNone/>
            </a:pPr>
            <a:r>
              <a:rPr lang="zh-CN" altLang="en-US" sz="2400" dirty="0"/>
              <a:t>抗体水</a:t>
            </a:r>
            <a:r>
              <a:rPr lang="zh-CN" altLang="en-US" sz="2400" dirty="0" smtClean="0"/>
              <a:t>平达到峰值并相对稳定</a:t>
            </a:r>
            <a:endParaRPr lang="en-US" altLang="zh-CN" sz="2400" dirty="0" smtClean="0"/>
          </a:p>
          <a:p>
            <a:pPr marL="914377" lvl="1" indent="-457200">
              <a:buFont typeface="+mj-lt"/>
              <a:buAutoNum type="arabicPeriod"/>
            </a:pPr>
            <a:r>
              <a:rPr lang="zh-CN" altLang="en-US" sz="2400" dirty="0"/>
              <a:t>下</a:t>
            </a:r>
            <a:r>
              <a:rPr lang="zh-CN" altLang="en-US" sz="2400" dirty="0" smtClean="0"/>
              <a:t>降期</a:t>
            </a:r>
            <a:endParaRPr lang="en-US" altLang="zh-CN" sz="2400" dirty="0" smtClean="0"/>
          </a:p>
          <a:p>
            <a:pPr marL="914353" lvl="2" indent="0">
              <a:buNone/>
            </a:pPr>
            <a:r>
              <a:rPr lang="zh-CN" altLang="en-US" sz="2400" dirty="0"/>
              <a:t>抗</a:t>
            </a:r>
            <a:r>
              <a:rPr lang="zh-CN" altLang="en-US" sz="2400" dirty="0" smtClean="0"/>
              <a:t>体降解，或与抗原结合而被清除</a:t>
            </a:r>
            <a:endParaRPr lang="en-US" sz="2400"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31</a:t>
            </a:fld>
            <a:endParaRPr lang="zh-CN" altLang="en-US"/>
          </a:p>
        </p:txBody>
      </p:sp>
    </p:spTree>
    <p:extLst>
      <p:ext uri="{BB962C8B-B14F-4D97-AF65-F5344CB8AC3E}">
        <p14:creationId xmlns:p14="http://schemas.microsoft.com/office/powerpoint/2010/main" val="506565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第二节 初次应答和再次应答产生抗体的特征</a:t>
            </a:r>
            <a:endParaRPr lang="en-US" dirty="0"/>
          </a:p>
        </p:txBody>
      </p:sp>
      <p:sp>
        <p:nvSpPr>
          <p:cNvPr id="3" name="Content Placeholder 2"/>
          <p:cNvSpPr>
            <a:spLocks noGrp="1"/>
          </p:cNvSpPr>
          <p:nvPr>
            <p:ph idx="1"/>
          </p:nvPr>
        </p:nvSpPr>
        <p:spPr/>
        <p:txBody>
          <a:bodyPr/>
          <a:lstStyle/>
          <a:p>
            <a:pPr marL="0" indent="0">
              <a:buNone/>
            </a:pPr>
            <a:r>
              <a:rPr lang="zh-CN" altLang="en-US" sz="2400" b="1" dirty="0" smtClean="0"/>
              <a:t>（二）再</a:t>
            </a:r>
            <a:r>
              <a:rPr lang="zh-CN" altLang="en-US" sz="2400" b="1" dirty="0"/>
              <a:t>次抗体应答的特</a:t>
            </a:r>
            <a:r>
              <a:rPr lang="zh-CN" altLang="en-US" sz="2400" b="1" dirty="0" smtClean="0"/>
              <a:t>征</a:t>
            </a:r>
            <a:endParaRPr lang="en-US" altLang="zh-CN" sz="2400" b="1" dirty="0" smtClean="0"/>
          </a:p>
          <a:p>
            <a:pPr marL="0" indent="0">
              <a:buNone/>
            </a:pPr>
            <a:endParaRPr lang="en-US" altLang="zh-CN" sz="1100" b="1" dirty="0"/>
          </a:p>
          <a:p>
            <a:pPr marL="0" indent="0">
              <a:buNone/>
            </a:pPr>
            <a:r>
              <a:rPr lang="zh-CN" altLang="en-US" dirty="0" smtClean="0"/>
              <a:t>当再次遭遇抗原时，记忆细胞无需</a:t>
            </a:r>
            <a:r>
              <a:rPr lang="en-US" altLang="zh-CN" dirty="0" err="1" smtClean="0"/>
              <a:t>Th</a:t>
            </a:r>
            <a:r>
              <a:rPr lang="zh-CN" altLang="en-US" dirty="0" smtClean="0"/>
              <a:t>细胞辅助，即产生迅速、强烈、持久的特异性抗原应答，即</a:t>
            </a:r>
            <a:r>
              <a:rPr lang="zh-CN" altLang="en-US" b="1" dirty="0" smtClean="0">
                <a:solidFill>
                  <a:schemeClr val="accent1">
                    <a:lumMod val="75000"/>
                  </a:schemeClr>
                </a:solidFill>
              </a:rPr>
              <a:t>再次免疫应答</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0" indent="0">
              <a:buNone/>
            </a:pPr>
            <a:endParaRPr lang="en-US" altLang="zh-CN" dirty="0" smtClean="0">
              <a:solidFill>
                <a:schemeClr val="accent1">
                  <a:lumMod val="75000"/>
                </a:schemeClr>
              </a:solidFill>
            </a:endParaRPr>
          </a:p>
          <a:p>
            <a:pPr marL="0" indent="0">
              <a:buNone/>
            </a:pPr>
            <a:r>
              <a:rPr lang="zh-CN" altLang="en-US" b="1" dirty="0">
                <a:solidFill>
                  <a:schemeClr val="accent2"/>
                </a:solidFill>
              </a:rPr>
              <a:t>再</a:t>
            </a:r>
            <a:r>
              <a:rPr lang="zh-CN" altLang="en-US" b="1" dirty="0" smtClean="0">
                <a:solidFill>
                  <a:schemeClr val="accent2"/>
                </a:solidFill>
              </a:rPr>
              <a:t>次抗体应答的特征：</a:t>
            </a:r>
            <a:endParaRPr lang="en-US" altLang="zh-CN" b="1" dirty="0" smtClean="0">
              <a:solidFill>
                <a:schemeClr val="accent2"/>
              </a:solidFill>
            </a:endParaRPr>
          </a:p>
          <a:p>
            <a:pPr marL="457177" lvl="1" indent="0">
              <a:buNone/>
            </a:pPr>
            <a:r>
              <a:rPr lang="en-US" altLang="zh-CN" sz="2000" dirty="0" smtClean="0"/>
              <a:t>1</a:t>
            </a:r>
            <a:r>
              <a:rPr lang="zh-CN" altLang="en-US" sz="2000" dirty="0" smtClean="0"/>
              <a:t>）对抗原的敏感性显著增高</a:t>
            </a:r>
            <a:endParaRPr lang="en-US" altLang="zh-CN" sz="2000" dirty="0" smtClean="0"/>
          </a:p>
          <a:p>
            <a:pPr marL="457177" lvl="1" indent="0">
              <a:buNone/>
            </a:pPr>
            <a:r>
              <a:rPr lang="en-US" altLang="zh-CN" sz="2000" dirty="0" smtClean="0"/>
              <a:t>2</a:t>
            </a:r>
            <a:r>
              <a:rPr lang="zh-CN" altLang="en-US" sz="2000" dirty="0" smtClean="0"/>
              <a:t>）应答速度快</a:t>
            </a:r>
            <a:endParaRPr lang="en-US" altLang="zh-CN" sz="2000" dirty="0" smtClean="0"/>
          </a:p>
          <a:p>
            <a:pPr marL="457177" lvl="1" indent="0">
              <a:buNone/>
            </a:pPr>
            <a:r>
              <a:rPr lang="en-US" altLang="zh-CN" sz="2000" dirty="0" smtClean="0"/>
              <a:t>3</a:t>
            </a:r>
            <a:r>
              <a:rPr lang="zh-CN" altLang="en-US" sz="2000" dirty="0" smtClean="0"/>
              <a:t>）应答强度高</a:t>
            </a:r>
            <a:endParaRPr lang="en-US" altLang="zh-CN" sz="2000" dirty="0" smtClean="0"/>
          </a:p>
          <a:p>
            <a:pPr marL="457177" lvl="1" indent="0">
              <a:buNone/>
            </a:pPr>
            <a:r>
              <a:rPr lang="en-US" altLang="zh-CN" sz="2000" dirty="0" smtClean="0"/>
              <a:t>4</a:t>
            </a:r>
            <a:r>
              <a:rPr lang="zh-CN" altLang="en-US" sz="2000" dirty="0" smtClean="0"/>
              <a:t>）主要产生</a:t>
            </a:r>
            <a:r>
              <a:rPr lang="en-US" altLang="zh-CN" sz="2000" dirty="0" smtClean="0"/>
              <a:t>IgG</a:t>
            </a:r>
            <a:r>
              <a:rPr lang="zh-CN" altLang="en-US" sz="2000" dirty="0" smtClean="0"/>
              <a:t>类抗体</a:t>
            </a:r>
            <a:endParaRPr lang="en-US" altLang="zh-CN" sz="2000" dirty="0" smtClean="0"/>
          </a:p>
          <a:p>
            <a:pPr marL="457177" lvl="1" indent="0">
              <a:buNone/>
            </a:pPr>
            <a:r>
              <a:rPr lang="en-US" altLang="zh-CN" sz="2000" dirty="0" smtClean="0"/>
              <a:t>5</a:t>
            </a:r>
            <a:r>
              <a:rPr lang="zh-CN" altLang="en-US" sz="2000" dirty="0" smtClean="0"/>
              <a:t>）抗体亲和力高</a:t>
            </a:r>
            <a:endParaRPr lang="en-US" altLang="zh-CN" sz="2000" dirty="0" smtClean="0"/>
          </a:p>
          <a:p>
            <a:pPr marL="457177" lvl="1" indent="0">
              <a:buNone/>
            </a:pP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32</a:t>
            </a:fld>
            <a:endParaRPr lang="zh-CN" altLang="en-US"/>
          </a:p>
        </p:txBody>
      </p:sp>
    </p:spTree>
    <p:extLst>
      <p:ext uri="{BB962C8B-B14F-4D97-AF65-F5344CB8AC3E}">
        <p14:creationId xmlns:p14="http://schemas.microsoft.com/office/powerpoint/2010/main" val="635952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第二节 初次应答和再次应答产生抗体的特征</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33</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253820763"/>
              </p:ext>
            </p:extLst>
          </p:nvPr>
        </p:nvGraphicFramePr>
        <p:xfrm>
          <a:off x="2399505" y="1177931"/>
          <a:ext cx="7391400" cy="5543550"/>
        </p:xfrm>
        <a:graphic>
          <a:graphicData uri="http://schemas.openxmlformats.org/presentationml/2006/ole">
            <mc:AlternateContent xmlns:mc="http://schemas.openxmlformats.org/markup-compatibility/2006">
              <mc:Choice xmlns:v="urn:schemas-microsoft-com:vml" Requires="v">
                <p:oleObj spid="_x0000_s9238" r:id="rId3" imgW="8295238" imgH="5495238" progId="Paint.Picture">
                  <p:embed/>
                </p:oleObj>
              </mc:Choice>
              <mc:Fallback>
                <p:oleObj r:id="rId3" imgW="8295238" imgH="5495238" progId="Paint.Picture">
                  <p:embed/>
                  <p:pic>
                    <p:nvPicPr>
                      <p:cNvPr id="532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505" y="1177931"/>
                        <a:ext cx="7391400" cy="55435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0884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55" y="-160276"/>
            <a:ext cx="10850563" cy="1028699"/>
          </a:xfrm>
        </p:spPr>
        <p:txBody>
          <a:bodyPr/>
          <a:lstStyle/>
          <a:p>
            <a:r>
              <a:rPr lang="zh-CN" altLang="en-US" dirty="0"/>
              <a:t>第二节 初次应答和再次应答产生抗体的特征</a:t>
            </a:r>
            <a:endParaRPr lang="en-US" dirty="0"/>
          </a:p>
        </p:txBody>
      </p:sp>
      <p:sp>
        <p:nvSpPr>
          <p:cNvPr id="3" name="Content Placeholder 2"/>
          <p:cNvSpPr>
            <a:spLocks noGrp="1"/>
          </p:cNvSpPr>
          <p:nvPr>
            <p:ph idx="1"/>
          </p:nvPr>
        </p:nvSpPr>
        <p:spPr>
          <a:xfrm>
            <a:off x="484964" y="976002"/>
            <a:ext cx="10850563" cy="4933949"/>
          </a:xfrm>
        </p:spPr>
        <p:txBody>
          <a:bodyPr>
            <a:noAutofit/>
          </a:bodyPr>
          <a:lstStyle/>
          <a:p>
            <a:pPr marL="0" indent="0" algn="just">
              <a:buNone/>
            </a:pPr>
            <a:r>
              <a:rPr lang="en-US" altLang="zh-CN" sz="2400" dirty="0"/>
              <a:t> </a:t>
            </a:r>
            <a:r>
              <a:rPr lang="zh-CN" altLang="en-US" sz="2400" dirty="0">
                <a:latin typeface="楷体_GB2312" pitchFamily="1" charset="-122"/>
                <a:ea typeface="楷体_GB2312" pitchFamily="1" charset="-122"/>
              </a:rPr>
              <a:t>这些差别主要是由于参与两种应答的细胞不同引起的，参加初次应答的是初始</a:t>
            </a:r>
            <a:r>
              <a:rPr lang="en-US" altLang="zh-CN" sz="2400" dirty="0">
                <a:latin typeface="楷体_GB2312" pitchFamily="1" charset="-122"/>
                <a:ea typeface="楷体_GB2312" pitchFamily="1" charset="-122"/>
              </a:rPr>
              <a:t>B</a:t>
            </a:r>
            <a:r>
              <a:rPr lang="zh-CN" altLang="en-US" sz="2400" dirty="0">
                <a:latin typeface="楷体_GB2312" pitchFamily="1" charset="-122"/>
                <a:ea typeface="楷体_GB2312" pitchFamily="1" charset="-122"/>
              </a:rPr>
              <a:t>细胞和初始</a:t>
            </a:r>
            <a:r>
              <a:rPr lang="en-US" altLang="zh-CN" sz="2400" dirty="0">
                <a:latin typeface="楷体_GB2312" pitchFamily="1" charset="-122"/>
                <a:ea typeface="楷体_GB2312" pitchFamily="1" charset="-122"/>
              </a:rPr>
              <a:t>Th2</a:t>
            </a:r>
            <a:r>
              <a:rPr lang="zh-CN" altLang="en-US" sz="2400" dirty="0">
                <a:latin typeface="楷体_GB2312" pitchFamily="1" charset="-122"/>
                <a:ea typeface="楷体_GB2312" pitchFamily="1" charset="-122"/>
              </a:rPr>
              <a:t>细胞，而参加再次应答的是记忆</a:t>
            </a:r>
            <a:r>
              <a:rPr lang="en-US" altLang="zh-CN" sz="2400" dirty="0">
                <a:latin typeface="楷体_GB2312" pitchFamily="1" charset="-122"/>
                <a:ea typeface="楷体_GB2312" pitchFamily="1" charset="-122"/>
              </a:rPr>
              <a:t>B</a:t>
            </a:r>
            <a:r>
              <a:rPr lang="zh-CN" altLang="en-US" sz="2400" dirty="0">
                <a:latin typeface="楷体_GB2312" pitchFamily="1" charset="-122"/>
                <a:ea typeface="楷体_GB2312" pitchFamily="1" charset="-122"/>
              </a:rPr>
              <a:t>细胞和记忆</a:t>
            </a:r>
            <a:r>
              <a:rPr lang="en-US" altLang="zh-CN" sz="2400" dirty="0">
                <a:latin typeface="楷体_GB2312" pitchFamily="1" charset="-122"/>
                <a:ea typeface="楷体_GB2312" pitchFamily="1" charset="-122"/>
              </a:rPr>
              <a:t>Th2</a:t>
            </a:r>
            <a:r>
              <a:rPr lang="zh-CN" altLang="en-US" sz="2400" dirty="0">
                <a:latin typeface="楷体_GB2312" pitchFamily="1" charset="-122"/>
                <a:ea typeface="楷体_GB2312" pitchFamily="1" charset="-122"/>
              </a:rPr>
              <a:t>细胞。其</a:t>
            </a:r>
            <a:r>
              <a:rPr lang="zh-CN" altLang="en-US" sz="2400" dirty="0">
                <a:solidFill>
                  <a:srgbClr val="941075"/>
                </a:solidFill>
                <a:latin typeface="楷体_GB2312" pitchFamily="1" charset="-122"/>
                <a:ea typeface="楷体_GB2312" pitchFamily="1" charset="-122"/>
              </a:rPr>
              <a:t>机制</a:t>
            </a:r>
            <a:r>
              <a:rPr lang="zh-CN" altLang="en-US" sz="2400" dirty="0">
                <a:latin typeface="楷体_GB2312" pitchFamily="1" charset="-122"/>
                <a:ea typeface="楷体_GB2312" pitchFamily="1" charset="-122"/>
              </a:rPr>
              <a:t>为</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marL="0" indent="0" algn="just">
              <a:buNone/>
            </a:pPr>
            <a:endParaRPr lang="zh-CN" altLang="en-US" sz="2400" dirty="0">
              <a:latin typeface="楷体_GB2312" pitchFamily="1" charset="-122"/>
              <a:ea typeface="楷体_GB2312" pitchFamily="1" charset="-122"/>
            </a:endParaRPr>
          </a:p>
          <a:p>
            <a:pPr marL="0" indent="0" algn="just">
              <a:buNone/>
            </a:pPr>
            <a:r>
              <a:rPr lang="zh-CN" altLang="en-US" sz="2400" dirty="0">
                <a:latin typeface="楷体_GB2312" pitchFamily="1" charset="-122"/>
                <a:ea typeface="楷体_GB2312" pitchFamily="1" charset="-122"/>
              </a:rPr>
              <a:t> </a:t>
            </a:r>
            <a:r>
              <a:rPr lang="en-US" altLang="zh-CN" sz="2400" dirty="0">
                <a:latin typeface="楷体_GB2312" pitchFamily="1" charset="-122"/>
                <a:ea typeface="楷体_GB2312" pitchFamily="1" charset="-122"/>
              </a:rPr>
              <a:t> </a:t>
            </a:r>
            <a:r>
              <a:rPr lang="en-US" altLang="zh-CN" sz="2400" dirty="0" smtClean="0">
                <a:latin typeface="楷体_GB2312" pitchFamily="1" charset="-122"/>
                <a:ea typeface="楷体_GB2312" pitchFamily="1" charset="-122"/>
              </a:rPr>
              <a:t>1</a:t>
            </a:r>
            <a:r>
              <a:rPr lang="zh-CN" altLang="en-US" sz="2400" dirty="0">
                <a:latin typeface="楷体_GB2312" pitchFamily="1" charset="-122"/>
                <a:ea typeface="楷体_GB2312" pitchFamily="1" charset="-122"/>
              </a:rPr>
              <a:t>）再次应答的</a:t>
            </a:r>
            <a:r>
              <a:rPr lang="zh-CN" altLang="en-US" sz="2400" dirty="0">
                <a:solidFill>
                  <a:srgbClr val="941075"/>
                </a:solidFill>
                <a:latin typeface="楷体_GB2312" pitchFamily="1" charset="-122"/>
                <a:ea typeface="楷体_GB2312" pitchFamily="1" charset="-122"/>
              </a:rPr>
              <a:t>潜伏期之所以缩短</a:t>
            </a:r>
            <a:r>
              <a:rPr lang="zh-CN" altLang="en-US" sz="2400" dirty="0">
                <a:latin typeface="楷体_GB2312" pitchFamily="1" charset="-122"/>
                <a:ea typeface="楷体_GB2312" pitchFamily="1" charset="-122"/>
              </a:rPr>
              <a:t>是因为记忆细胞的</a:t>
            </a:r>
            <a:r>
              <a:rPr lang="zh-CN" altLang="en-US" sz="2400" dirty="0">
                <a:solidFill>
                  <a:srgbClr val="9900FF"/>
                </a:solidFill>
                <a:latin typeface="楷体_GB2312" pitchFamily="1" charset="-122"/>
                <a:ea typeface="楷体_GB2312" pitchFamily="1" charset="-122"/>
              </a:rPr>
              <a:t>数量</a:t>
            </a:r>
            <a:r>
              <a:rPr lang="zh-CN" altLang="en-US" sz="2400" dirty="0">
                <a:latin typeface="楷体_GB2312" pitchFamily="1" charset="-122"/>
                <a:ea typeface="楷体_GB2312" pitchFamily="1" charset="-122"/>
              </a:rPr>
              <a:t>远远大于初始细胞，接触抗原的机会大，而且记忆细胞已经</a:t>
            </a:r>
            <a:r>
              <a:rPr lang="zh-CN" altLang="en-US" sz="2400" dirty="0">
                <a:solidFill>
                  <a:srgbClr val="9900FF"/>
                </a:solidFill>
                <a:latin typeface="楷体_GB2312" pitchFamily="1" charset="-122"/>
                <a:ea typeface="楷体_GB2312" pitchFamily="1" charset="-122"/>
              </a:rPr>
              <a:t>致敏</a:t>
            </a:r>
            <a:r>
              <a:rPr lang="zh-CN" altLang="en-US" sz="2400" dirty="0">
                <a:latin typeface="楷体_GB2312" pitchFamily="1" charset="-122"/>
                <a:ea typeface="楷体_GB2312" pitchFamily="1" charset="-122"/>
              </a:rPr>
              <a:t>。此外，记忆</a:t>
            </a:r>
            <a:r>
              <a:rPr lang="en-US" altLang="zh-CN" sz="2400" dirty="0">
                <a:latin typeface="楷体_GB2312" pitchFamily="1" charset="-122"/>
                <a:ea typeface="楷体_GB2312" pitchFamily="1" charset="-122"/>
              </a:rPr>
              <a:t>T</a:t>
            </a:r>
            <a:r>
              <a:rPr lang="zh-CN" altLang="en-US" sz="2400" dirty="0">
                <a:latin typeface="楷体_GB2312" pitchFamily="1" charset="-122"/>
                <a:ea typeface="楷体_GB2312" pitchFamily="1" charset="-122"/>
              </a:rPr>
              <a:t>细胞表达高水平的</a:t>
            </a:r>
            <a:r>
              <a:rPr lang="zh-CN" altLang="en-US" sz="2400" dirty="0">
                <a:solidFill>
                  <a:srgbClr val="9900FF"/>
                </a:solidFill>
                <a:latin typeface="楷体_GB2312" pitchFamily="1" charset="-122"/>
                <a:ea typeface="楷体_GB2312" pitchFamily="1" charset="-122"/>
              </a:rPr>
              <a:t>粘附分子</a:t>
            </a:r>
            <a:r>
              <a:rPr lang="zh-CN" altLang="en-US" sz="2400" dirty="0">
                <a:latin typeface="楷体_GB2312" pitchFamily="1" charset="-122"/>
                <a:ea typeface="楷体_GB2312" pitchFamily="1" charset="-122"/>
              </a:rPr>
              <a:t>，比初始细胞更容易被</a:t>
            </a:r>
            <a:r>
              <a:rPr lang="en-US" altLang="zh-CN" sz="2400" dirty="0">
                <a:latin typeface="楷体_GB2312" pitchFamily="1" charset="-122"/>
                <a:ea typeface="楷体_GB2312" pitchFamily="1" charset="-122"/>
              </a:rPr>
              <a:t>APC</a:t>
            </a:r>
            <a:r>
              <a:rPr lang="zh-CN" altLang="en-US" sz="2400" dirty="0">
                <a:latin typeface="楷体_GB2312" pitchFamily="1" charset="-122"/>
                <a:ea typeface="楷体_GB2312" pitchFamily="1" charset="-122"/>
              </a:rPr>
              <a:t>激活</a:t>
            </a:r>
            <a:r>
              <a:rPr lang="zh-CN" altLang="en-US" sz="2400" dirty="0" smtClean="0">
                <a:latin typeface="楷体_GB2312" pitchFamily="1" charset="-122"/>
                <a:ea typeface="楷体_GB2312" pitchFamily="1" charset="-122"/>
              </a:rPr>
              <a:t>。</a:t>
            </a:r>
            <a:endParaRPr lang="zh-CN" altLang="en-US" sz="2400" dirty="0">
              <a:latin typeface="楷体_GB2312" pitchFamily="1" charset="-122"/>
              <a:ea typeface="楷体_GB2312" pitchFamily="1" charset="-122"/>
            </a:endParaRPr>
          </a:p>
          <a:p>
            <a:pPr marL="0" indent="0" algn="just">
              <a:buNone/>
            </a:pPr>
            <a:r>
              <a:rPr lang="zh-CN" altLang="en-US" sz="2400" dirty="0">
                <a:latin typeface="楷体_GB2312" pitchFamily="1" charset="-122"/>
                <a:ea typeface="楷体_GB2312" pitchFamily="1" charset="-122"/>
              </a:rPr>
              <a:t>   </a:t>
            </a:r>
            <a:r>
              <a:rPr lang="en-US" altLang="zh-CN" sz="2400" dirty="0">
                <a:latin typeface="楷体_GB2312" pitchFamily="1" charset="-122"/>
                <a:ea typeface="楷体_GB2312" pitchFamily="1" charset="-122"/>
              </a:rPr>
              <a:t>2</a:t>
            </a:r>
            <a:r>
              <a:rPr lang="zh-CN" altLang="en-US" sz="2400" dirty="0">
                <a:latin typeface="楷体_GB2312" pitchFamily="1" charset="-122"/>
                <a:ea typeface="楷体_GB2312" pitchFamily="1" charset="-122"/>
              </a:rPr>
              <a:t>）再次应答产生的</a:t>
            </a:r>
            <a:r>
              <a:rPr lang="zh-CN" altLang="en-US" sz="2400" dirty="0">
                <a:solidFill>
                  <a:srgbClr val="941075"/>
                </a:solidFill>
                <a:latin typeface="楷体_GB2312" pitchFamily="1" charset="-122"/>
                <a:ea typeface="楷体_GB2312" pitchFamily="1" charset="-122"/>
              </a:rPr>
              <a:t>抗体水平高</a:t>
            </a:r>
            <a:r>
              <a:rPr lang="zh-CN" altLang="en-US" sz="2400" dirty="0">
                <a:latin typeface="楷体_GB2312" pitchFamily="1" charset="-122"/>
                <a:ea typeface="楷体_GB2312" pitchFamily="1" charset="-122"/>
              </a:rPr>
              <a:t>于初次应答，抗体持续时间也长，还是由于抗原特异性记忆细胞的数量远远高于抗原特异性的初始细胞</a:t>
            </a:r>
            <a:r>
              <a:rPr lang="zh-CN" altLang="en-US" sz="2400" dirty="0" smtClean="0">
                <a:latin typeface="楷体_GB2312" pitchFamily="1" charset="-122"/>
                <a:ea typeface="楷体_GB2312" pitchFamily="1" charset="-122"/>
              </a:rPr>
              <a:t>。</a:t>
            </a:r>
            <a:endParaRPr lang="zh-CN" altLang="en-US" sz="2400" dirty="0">
              <a:latin typeface="楷体_GB2312" pitchFamily="1" charset="-122"/>
              <a:ea typeface="楷体_GB2312" pitchFamily="1" charset="-122"/>
            </a:endParaRPr>
          </a:p>
          <a:p>
            <a:pPr marL="0" indent="0" algn="just">
              <a:buNone/>
            </a:pPr>
            <a:r>
              <a:rPr lang="zh-CN" altLang="en-US" sz="2400" dirty="0">
                <a:latin typeface="楷体_GB2312" pitchFamily="1" charset="-122"/>
                <a:ea typeface="楷体_GB2312" pitchFamily="1" charset="-122"/>
              </a:rPr>
              <a:t>   </a:t>
            </a:r>
            <a:r>
              <a:rPr lang="en-US" altLang="zh-CN" sz="2400" dirty="0" smtClean="0">
                <a:latin typeface="楷体_GB2312" pitchFamily="1" charset="-122"/>
                <a:ea typeface="楷体_GB2312" pitchFamily="1" charset="-122"/>
              </a:rPr>
              <a:t>  3</a:t>
            </a:r>
            <a:r>
              <a:rPr lang="zh-CN" altLang="en-US" sz="2400" dirty="0">
                <a:latin typeface="楷体_GB2312" pitchFamily="1" charset="-122"/>
                <a:ea typeface="楷体_GB2312" pitchFamily="1" charset="-122"/>
              </a:rPr>
              <a:t>）记忆</a:t>
            </a:r>
            <a:r>
              <a:rPr lang="en-US" altLang="zh-CN" sz="2400" dirty="0">
                <a:latin typeface="楷体_GB2312" pitchFamily="1" charset="-122"/>
                <a:ea typeface="楷体_GB2312" pitchFamily="1" charset="-122"/>
              </a:rPr>
              <a:t>B</a:t>
            </a:r>
            <a:r>
              <a:rPr lang="zh-CN" altLang="en-US" sz="2400" dirty="0">
                <a:latin typeface="楷体_GB2312" pitchFamily="1" charset="-122"/>
                <a:ea typeface="楷体_GB2312" pitchFamily="1" charset="-122"/>
              </a:rPr>
              <a:t>细胞已经经过亲和力成熟，故产生的</a:t>
            </a:r>
            <a:r>
              <a:rPr lang="zh-CN" altLang="en-US" sz="2400" dirty="0">
                <a:solidFill>
                  <a:srgbClr val="941075"/>
                </a:solidFill>
                <a:latin typeface="楷体_GB2312" pitchFamily="1" charset="-122"/>
                <a:ea typeface="楷体_GB2312" pitchFamily="1" charset="-122"/>
              </a:rPr>
              <a:t>抗体亲和力比初次应答的高</a:t>
            </a:r>
            <a:r>
              <a:rPr lang="zh-CN" altLang="en-US" sz="2400" dirty="0" smtClean="0">
                <a:solidFill>
                  <a:srgbClr val="941075"/>
                </a:solidFill>
                <a:latin typeface="楷体_GB2312" pitchFamily="1" charset="-122"/>
                <a:ea typeface="楷体_GB2312" pitchFamily="1" charset="-122"/>
              </a:rPr>
              <a:t>。</a:t>
            </a:r>
            <a:endParaRPr lang="zh-CN" altLang="en-US" sz="2400" dirty="0">
              <a:solidFill>
                <a:srgbClr val="941075"/>
              </a:solidFill>
              <a:latin typeface="楷体_GB2312" pitchFamily="1" charset="-122"/>
              <a:ea typeface="楷体_GB2312" pitchFamily="1" charset="-122"/>
            </a:endParaRPr>
          </a:p>
          <a:p>
            <a:pPr marL="0" indent="0" algn="just">
              <a:buNone/>
            </a:pPr>
            <a:r>
              <a:rPr lang="zh-CN" altLang="en-US" sz="2400" dirty="0">
                <a:latin typeface="楷体_GB2312" pitchFamily="1" charset="-122"/>
                <a:ea typeface="楷体_GB2312" pitchFamily="1" charset="-122"/>
              </a:rPr>
              <a:t>   </a:t>
            </a:r>
            <a:r>
              <a:rPr lang="en-US" altLang="zh-CN" sz="2400" dirty="0">
                <a:latin typeface="楷体_GB2312" pitchFamily="1" charset="-122"/>
                <a:ea typeface="楷体_GB2312" pitchFamily="1" charset="-122"/>
              </a:rPr>
              <a:t>4</a:t>
            </a:r>
            <a:r>
              <a:rPr lang="zh-CN" altLang="en-US" sz="2400" dirty="0">
                <a:latin typeface="楷体_GB2312" pitchFamily="1" charset="-122"/>
                <a:ea typeface="楷体_GB2312" pitchFamily="1" charset="-122"/>
              </a:rPr>
              <a:t>）记忆细胞中的</a:t>
            </a:r>
            <a:r>
              <a:rPr lang="en-US" altLang="zh-CN" sz="2400" dirty="0">
                <a:latin typeface="楷体_GB2312" pitchFamily="1" charset="-122"/>
                <a:ea typeface="楷体_GB2312" pitchFamily="1" charset="-122"/>
              </a:rPr>
              <a:t>Ig</a:t>
            </a:r>
            <a:r>
              <a:rPr lang="zh-CN" altLang="en-US" sz="2400" dirty="0">
                <a:latin typeface="楷体_GB2312" pitchFamily="1" charset="-122"/>
                <a:ea typeface="楷体_GB2312" pitchFamily="1" charset="-122"/>
              </a:rPr>
              <a:t>基因已经经过同种型转换重排，故适合于消灭某种病原体的同种型抗体。</a:t>
            </a:r>
            <a:endParaRPr lang="en-US" sz="2400"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34</a:t>
            </a:fld>
            <a:endParaRPr lang="zh-CN" altLang="en-US"/>
          </a:p>
        </p:txBody>
      </p:sp>
    </p:spTree>
    <p:extLst>
      <p:ext uri="{BB962C8B-B14F-4D97-AF65-F5344CB8AC3E}">
        <p14:creationId xmlns:p14="http://schemas.microsoft.com/office/powerpoint/2010/main" val="6326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a:t>
            </a:r>
            <a:r>
              <a:rPr lang="zh-CN" altLang="en-US" dirty="0" smtClean="0"/>
              <a:t>节 </a:t>
            </a:r>
            <a:r>
              <a:rPr lang="en-US" altLang="zh-CN" dirty="0" smtClean="0"/>
              <a:t>B</a:t>
            </a:r>
            <a:r>
              <a:rPr lang="zh-CN" altLang="en-US" dirty="0"/>
              <a:t>细胞对</a:t>
            </a:r>
            <a:r>
              <a:rPr lang="en-US" altLang="zh-CN" dirty="0"/>
              <a:t>TI</a:t>
            </a:r>
            <a:r>
              <a:rPr lang="zh-CN" altLang="en-US" dirty="0"/>
              <a:t>抗原的应</a:t>
            </a:r>
            <a:r>
              <a:rPr lang="zh-CN" altLang="en-US" dirty="0" smtClean="0"/>
              <a:t>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35</a:t>
            </a:fld>
            <a:endParaRPr lang="zh-CN" altLang="en-US"/>
          </a:p>
        </p:txBody>
      </p:sp>
      <p:sp>
        <p:nvSpPr>
          <p:cNvPr id="6" name="Text Box 2"/>
          <p:cNvSpPr txBox="1">
            <a:spLocks noChangeArrowheads="1"/>
          </p:cNvSpPr>
          <p:nvPr/>
        </p:nvSpPr>
        <p:spPr bwMode="auto">
          <a:xfrm>
            <a:off x="685799" y="1154811"/>
            <a:ext cx="7924800" cy="424732"/>
          </a:xfrm>
          <a:prstGeom prst="rect">
            <a:avLst/>
          </a:prstGeom>
          <a:solidFill>
            <a:schemeClr val="bg1"/>
          </a:solidFill>
          <a:ln>
            <a:solidFill>
              <a:schemeClr val="bg1"/>
            </a:solidFill>
          </a:ln>
          <a:effectLst/>
        </p:spPr>
        <p:txBody>
          <a:bodyPr>
            <a:spAutoFit/>
          </a:bodyPr>
          <a:lstStyle/>
          <a:p>
            <a:pPr>
              <a:lnSpc>
                <a:spcPct val="90000"/>
              </a:lnSpc>
              <a:spcBef>
                <a:spcPct val="50000"/>
              </a:spcBef>
            </a:pPr>
            <a:r>
              <a:rPr lang="zh-CN" altLang="en-US" sz="2400" b="1" dirty="0" smtClean="0">
                <a:solidFill>
                  <a:schemeClr val="accent1">
                    <a:lumMod val="75000"/>
                  </a:schemeClr>
                </a:solidFill>
                <a:latin typeface="+mn-ea"/>
              </a:rPr>
              <a:t>（一）</a:t>
            </a:r>
            <a:r>
              <a:rPr lang="en-US" altLang="zh-CN" sz="2400" b="1" dirty="0" smtClean="0">
                <a:solidFill>
                  <a:schemeClr val="accent1">
                    <a:lumMod val="75000"/>
                  </a:schemeClr>
                </a:solidFill>
                <a:latin typeface="+mn-ea"/>
              </a:rPr>
              <a:t>B </a:t>
            </a:r>
            <a:r>
              <a:rPr lang="zh-CN" altLang="en-US" sz="2400" b="1" dirty="0">
                <a:solidFill>
                  <a:schemeClr val="accent1">
                    <a:lumMod val="75000"/>
                  </a:schemeClr>
                </a:solidFill>
                <a:latin typeface="+mn-ea"/>
              </a:rPr>
              <a:t>细胞对</a:t>
            </a:r>
            <a:r>
              <a:rPr lang="en-US" altLang="zh-CN" sz="2400" b="1" dirty="0" smtClean="0">
                <a:solidFill>
                  <a:schemeClr val="accent1">
                    <a:lumMod val="75000"/>
                  </a:schemeClr>
                </a:solidFill>
                <a:latin typeface="+mn-ea"/>
              </a:rPr>
              <a:t>TI-1 </a:t>
            </a:r>
            <a:r>
              <a:rPr lang="zh-CN" altLang="en-US" sz="2400" b="1" dirty="0">
                <a:solidFill>
                  <a:schemeClr val="accent1">
                    <a:lumMod val="75000"/>
                  </a:schemeClr>
                </a:solidFill>
                <a:latin typeface="+mn-ea"/>
              </a:rPr>
              <a:t>抗原的免疫应答</a:t>
            </a:r>
          </a:p>
        </p:txBody>
      </p:sp>
      <p:sp>
        <p:nvSpPr>
          <p:cNvPr id="8" name="AutoShape 4"/>
          <p:cNvSpPr>
            <a:spLocks noChangeArrowheads="1"/>
          </p:cNvSpPr>
          <p:nvPr/>
        </p:nvSpPr>
        <p:spPr bwMode="auto">
          <a:xfrm>
            <a:off x="1430338" y="2701925"/>
            <a:ext cx="2160587" cy="1582738"/>
          </a:xfrm>
          <a:prstGeom prst="star16">
            <a:avLst>
              <a:gd name="adj" fmla="val 4044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 name="Rectangle 5"/>
          <p:cNvSpPr>
            <a:spLocks noChangeArrowheads="1"/>
          </p:cNvSpPr>
          <p:nvPr/>
        </p:nvSpPr>
        <p:spPr bwMode="auto">
          <a:xfrm>
            <a:off x="1320800" y="3492500"/>
            <a:ext cx="2374900" cy="1081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 name="Rectangle 6"/>
          <p:cNvSpPr>
            <a:spLocks noChangeArrowheads="1"/>
          </p:cNvSpPr>
          <p:nvPr/>
        </p:nvSpPr>
        <p:spPr bwMode="auto">
          <a:xfrm>
            <a:off x="2403475" y="3567113"/>
            <a:ext cx="215900" cy="1524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 name="AutoShape 7"/>
          <p:cNvSpPr>
            <a:spLocks noChangeArrowheads="1"/>
          </p:cNvSpPr>
          <p:nvPr/>
        </p:nvSpPr>
        <p:spPr bwMode="auto">
          <a:xfrm flipH="1" flipV="1">
            <a:off x="2403475" y="3492500"/>
            <a:ext cx="215900" cy="150813"/>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 name="Oval 8" descr="羊皮纸"/>
          <p:cNvSpPr>
            <a:spLocks noChangeArrowheads="1"/>
          </p:cNvSpPr>
          <p:nvPr/>
        </p:nvSpPr>
        <p:spPr bwMode="auto">
          <a:xfrm rot="19600" flipH="1">
            <a:off x="1752600" y="3719513"/>
            <a:ext cx="1398588" cy="1373187"/>
          </a:xfrm>
          <a:prstGeom prst="ellipse">
            <a:avLst/>
          </a:prstGeom>
          <a:blipFill dpi="0" rotWithShape="0">
            <a:blip r:embed="rId3"/>
            <a:srcRect/>
            <a:tile tx="0" ty="0" sx="100000" sy="100000" flip="none" algn="tl"/>
          </a:blipFill>
          <a:ln w="9525" cmpd="sng">
            <a:solidFill>
              <a:schemeClr val="tx1"/>
            </a:solidFill>
            <a:round/>
            <a:headEnd/>
            <a:tailEnd/>
          </a:ln>
          <a:effectLst>
            <a:outerShdw dist="35921" dir="2700000" algn="ctr" rotWithShape="0">
              <a:schemeClr val="bg2"/>
            </a:outerShdw>
          </a:effectLst>
        </p:spPr>
        <p:txBody>
          <a:bodyPr wrap="none" anchor="ctr"/>
          <a:lstStyle/>
          <a:p>
            <a:endParaRPr lang="en-US" sz="2000">
              <a:latin typeface="+mn-ea"/>
            </a:endParaRPr>
          </a:p>
        </p:txBody>
      </p:sp>
      <p:sp>
        <p:nvSpPr>
          <p:cNvPr id="13" name="Oval 9"/>
          <p:cNvSpPr>
            <a:spLocks noChangeArrowheads="1"/>
          </p:cNvSpPr>
          <p:nvPr/>
        </p:nvSpPr>
        <p:spPr bwMode="auto">
          <a:xfrm rot="23472" flipH="1">
            <a:off x="1968500" y="3948113"/>
            <a:ext cx="835025" cy="912812"/>
          </a:xfrm>
          <a:prstGeom prst="ellipse">
            <a:avLst/>
          </a:prstGeom>
          <a:gradFill rotWithShape="0">
            <a:gsLst>
              <a:gs pos="0">
                <a:srgbClr val="EAEAEA"/>
              </a:gs>
              <a:gs pos="100000">
                <a:srgbClr val="C2A15E"/>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latin typeface="+mn-ea"/>
            </a:endParaRPr>
          </a:p>
        </p:txBody>
      </p:sp>
      <p:sp>
        <p:nvSpPr>
          <p:cNvPr id="14" name="未知"/>
          <p:cNvSpPr>
            <a:spLocks/>
          </p:cNvSpPr>
          <p:nvPr/>
        </p:nvSpPr>
        <p:spPr bwMode="auto">
          <a:xfrm rot="20236140" flipV="1">
            <a:off x="2076450" y="3832225"/>
            <a:ext cx="20638" cy="368300"/>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 name="Oval 11"/>
          <p:cNvSpPr>
            <a:spLocks noChangeArrowheads="1"/>
          </p:cNvSpPr>
          <p:nvPr/>
        </p:nvSpPr>
        <p:spPr bwMode="auto">
          <a:xfrm>
            <a:off x="2076450" y="4170363"/>
            <a:ext cx="215900" cy="227012"/>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mn-ea"/>
              </a:rPr>
              <a:t>1</a:t>
            </a:r>
          </a:p>
        </p:txBody>
      </p:sp>
      <p:sp>
        <p:nvSpPr>
          <p:cNvPr id="16" name="Oval 12"/>
          <p:cNvSpPr>
            <a:spLocks noChangeArrowheads="1"/>
          </p:cNvSpPr>
          <p:nvPr/>
        </p:nvSpPr>
        <p:spPr bwMode="auto">
          <a:xfrm>
            <a:off x="2403475" y="4057650"/>
            <a:ext cx="215900" cy="227013"/>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mn-ea"/>
              </a:rPr>
              <a:t>2</a:t>
            </a:r>
          </a:p>
        </p:txBody>
      </p:sp>
      <p:sp>
        <p:nvSpPr>
          <p:cNvPr id="17" name="未知"/>
          <p:cNvSpPr>
            <a:spLocks/>
          </p:cNvSpPr>
          <p:nvPr/>
        </p:nvSpPr>
        <p:spPr bwMode="auto">
          <a:xfrm rot="349455" flipV="1">
            <a:off x="2490788" y="3719513"/>
            <a:ext cx="17462" cy="366712"/>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8" name="Group 14"/>
          <p:cNvGrpSpPr>
            <a:grpSpLocks/>
          </p:cNvGrpSpPr>
          <p:nvPr/>
        </p:nvGrpSpPr>
        <p:grpSpPr bwMode="auto">
          <a:xfrm rot="550129">
            <a:off x="1536700" y="3114675"/>
            <a:ext cx="285750" cy="293688"/>
            <a:chOff x="0" y="0"/>
            <a:chExt cx="128" cy="124"/>
          </a:xfrm>
        </p:grpSpPr>
        <p:sp>
          <p:nvSpPr>
            <p:cNvPr id="19" name="Line 15"/>
            <p:cNvSpPr>
              <a:spLocks noChangeShapeType="1"/>
            </p:cNvSpPr>
            <p:nvPr/>
          </p:nvSpPr>
          <p:spPr bwMode="auto">
            <a:xfrm rot="19108094">
              <a:off x="0" y="0"/>
              <a:ext cx="69" cy="12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0" name="Oval 16"/>
            <p:cNvSpPr>
              <a:spLocks noChangeArrowheads="1"/>
            </p:cNvSpPr>
            <p:nvPr/>
          </p:nvSpPr>
          <p:spPr bwMode="auto">
            <a:xfrm>
              <a:off x="80" y="64"/>
              <a:ext cx="48" cy="48"/>
            </a:xfrm>
            <a:prstGeom prst="ellipse">
              <a:avLst/>
            </a:prstGeom>
            <a:solidFill>
              <a:srgbClr val="FF33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21" name="Group 17"/>
          <p:cNvGrpSpPr>
            <a:grpSpLocks/>
          </p:cNvGrpSpPr>
          <p:nvPr/>
        </p:nvGrpSpPr>
        <p:grpSpPr bwMode="auto">
          <a:xfrm rot="-1427896">
            <a:off x="1933575" y="3287713"/>
            <a:ext cx="411163" cy="565150"/>
            <a:chOff x="0" y="0"/>
            <a:chExt cx="576" cy="720"/>
          </a:xfrm>
        </p:grpSpPr>
        <p:grpSp>
          <p:nvGrpSpPr>
            <p:cNvPr id="22" name="Group 18"/>
            <p:cNvGrpSpPr>
              <a:grpSpLocks/>
            </p:cNvGrpSpPr>
            <p:nvPr/>
          </p:nvGrpSpPr>
          <p:grpSpPr bwMode="auto">
            <a:xfrm>
              <a:off x="0" y="0"/>
              <a:ext cx="240" cy="720"/>
              <a:chOff x="0" y="0"/>
              <a:chExt cx="192" cy="432"/>
            </a:xfrm>
          </p:grpSpPr>
          <p:sp>
            <p:nvSpPr>
              <p:cNvPr id="27" name="Line 19"/>
              <p:cNvSpPr>
                <a:spLocks noChangeShapeType="1"/>
              </p:cNvSpPr>
              <p:nvPr/>
            </p:nvSpPr>
            <p:spPr bwMode="auto">
              <a:xfrm>
                <a:off x="48" y="0"/>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8" name="Line 20"/>
              <p:cNvSpPr>
                <a:spLocks noChangeShapeType="1"/>
              </p:cNvSpPr>
              <p:nvPr/>
            </p:nvSpPr>
            <p:spPr bwMode="auto">
              <a:xfrm>
                <a:off x="192" y="144"/>
                <a:ext cx="0" cy="28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9" name="Line 21"/>
              <p:cNvSpPr>
                <a:spLocks noChangeShapeType="1"/>
              </p:cNvSpPr>
              <p:nvPr/>
            </p:nvSpPr>
            <p:spPr bwMode="auto">
              <a:xfrm>
                <a:off x="0" y="48"/>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23" name="Group 22"/>
            <p:cNvGrpSpPr>
              <a:grpSpLocks/>
            </p:cNvGrpSpPr>
            <p:nvPr/>
          </p:nvGrpSpPr>
          <p:grpSpPr bwMode="auto">
            <a:xfrm flipH="1">
              <a:off x="336" y="0"/>
              <a:ext cx="240" cy="720"/>
              <a:chOff x="0" y="0"/>
              <a:chExt cx="192" cy="432"/>
            </a:xfrm>
          </p:grpSpPr>
          <p:sp>
            <p:nvSpPr>
              <p:cNvPr id="24" name="Line 23"/>
              <p:cNvSpPr>
                <a:spLocks noChangeShapeType="1"/>
              </p:cNvSpPr>
              <p:nvPr/>
            </p:nvSpPr>
            <p:spPr bwMode="auto">
              <a:xfrm>
                <a:off x="48" y="0"/>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5" name="Line 24"/>
              <p:cNvSpPr>
                <a:spLocks noChangeShapeType="1"/>
              </p:cNvSpPr>
              <p:nvPr/>
            </p:nvSpPr>
            <p:spPr bwMode="auto">
              <a:xfrm>
                <a:off x="192" y="144"/>
                <a:ext cx="0" cy="28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6" name="Line 25"/>
              <p:cNvSpPr>
                <a:spLocks noChangeShapeType="1"/>
              </p:cNvSpPr>
              <p:nvPr/>
            </p:nvSpPr>
            <p:spPr bwMode="auto">
              <a:xfrm>
                <a:off x="0" y="48"/>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30" name="Group 26"/>
          <p:cNvGrpSpPr>
            <a:grpSpLocks/>
          </p:cNvGrpSpPr>
          <p:nvPr/>
        </p:nvGrpSpPr>
        <p:grpSpPr bwMode="auto">
          <a:xfrm rot="2671139">
            <a:off x="2076450" y="2814638"/>
            <a:ext cx="288925" cy="293687"/>
            <a:chOff x="0" y="0"/>
            <a:chExt cx="128" cy="124"/>
          </a:xfrm>
        </p:grpSpPr>
        <p:sp>
          <p:nvSpPr>
            <p:cNvPr id="31" name="Line 27"/>
            <p:cNvSpPr>
              <a:spLocks noChangeShapeType="1"/>
            </p:cNvSpPr>
            <p:nvPr/>
          </p:nvSpPr>
          <p:spPr bwMode="auto">
            <a:xfrm rot="19108094">
              <a:off x="0" y="0"/>
              <a:ext cx="69" cy="12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2" name="Oval 28"/>
            <p:cNvSpPr>
              <a:spLocks noChangeArrowheads="1"/>
            </p:cNvSpPr>
            <p:nvPr/>
          </p:nvSpPr>
          <p:spPr bwMode="auto">
            <a:xfrm>
              <a:off x="80" y="64"/>
              <a:ext cx="48" cy="48"/>
            </a:xfrm>
            <a:prstGeom prst="ellipse">
              <a:avLst/>
            </a:prstGeom>
            <a:solidFill>
              <a:srgbClr val="FF33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33" name="Line 29"/>
          <p:cNvSpPr>
            <a:spLocks noChangeShapeType="1"/>
          </p:cNvSpPr>
          <p:nvPr/>
        </p:nvSpPr>
        <p:spPr bwMode="auto">
          <a:xfrm>
            <a:off x="2508250" y="2701925"/>
            <a:ext cx="0" cy="790575"/>
          </a:xfrm>
          <a:prstGeom prst="line">
            <a:avLst/>
          </a:prstGeom>
          <a:noFill/>
          <a:ln w="9525" cmpd="sng">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34" name="Group 30"/>
          <p:cNvGrpSpPr>
            <a:grpSpLocks/>
          </p:cNvGrpSpPr>
          <p:nvPr/>
        </p:nvGrpSpPr>
        <p:grpSpPr bwMode="auto">
          <a:xfrm rot="1191668" flipH="1">
            <a:off x="2619375" y="3267075"/>
            <a:ext cx="407988" cy="565150"/>
            <a:chOff x="0" y="0"/>
            <a:chExt cx="576" cy="720"/>
          </a:xfrm>
        </p:grpSpPr>
        <p:grpSp>
          <p:nvGrpSpPr>
            <p:cNvPr id="35" name="Group 31"/>
            <p:cNvGrpSpPr>
              <a:grpSpLocks/>
            </p:cNvGrpSpPr>
            <p:nvPr/>
          </p:nvGrpSpPr>
          <p:grpSpPr bwMode="auto">
            <a:xfrm>
              <a:off x="0" y="0"/>
              <a:ext cx="240" cy="720"/>
              <a:chOff x="0" y="0"/>
              <a:chExt cx="192" cy="432"/>
            </a:xfrm>
          </p:grpSpPr>
          <p:sp>
            <p:nvSpPr>
              <p:cNvPr id="40" name="Line 32"/>
              <p:cNvSpPr>
                <a:spLocks noChangeShapeType="1"/>
              </p:cNvSpPr>
              <p:nvPr/>
            </p:nvSpPr>
            <p:spPr bwMode="auto">
              <a:xfrm>
                <a:off x="48" y="0"/>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1" name="Line 33"/>
              <p:cNvSpPr>
                <a:spLocks noChangeShapeType="1"/>
              </p:cNvSpPr>
              <p:nvPr/>
            </p:nvSpPr>
            <p:spPr bwMode="auto">
              <a:xfrm>
                <a:off x="192" y="144"/>
                <a:ext cx="0" cy="28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2" name="Line 34"/>
              <p:cNvSpPr>
                <a:spLocks noChangeShapeType="1"/>
              </p:cNvSpPr>
              <p:nvPr/>
            </p:nvSpPr>
            <p:spPr bwMode="auto">
              <a:xfrm>
                <a:off x="0" y="48"/>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36" name="Group 35"/>
            <p:cNvGrpSpPr>
              <a:grpSpLocks/>
            </p:cNvGrpSpPr>
            <p:nvPr/>
          </p:nvGrpSpPr>
          <p:grpSpPr bwMode="auto">
            <a:xfrm flipH="1">
              <a:off x="336" y="0"/>
              <a:ext cx="240" cy="720"/>
              <a:chOff x="0" y="0"/>
              <a:chExt cx="192" cy="432"/>
            </a:xfrm>
          </p:grpSpPr>
          <p:sp>
            <p:nvSpPr>
              <p:cNvPr id="37" name="Line 36"/>
              <p:cNvSpPr>
                <a:spLocks noChangeShapeType="1"/>
              </p:cNvSpPr>
              <p:nvPr/>
            </p:nvSpPr>
            <p:spPr bwMode="auto">
              <a:xfrm>
                <a:off x="48" y="0"/>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8" name="Line 37"/>
              <p:cNvSpPr>
                <a:spLocks noChangeShapeType="1"/>
              </p:cNvSpPr>
              <p:nvPr/>
            </p:nvSpPr>
            <p:spPr bwMode="auto">
              <a:xfrm>
                <a:off x="192" y="144"/>
                <a:ext cx="0" cy="28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9" name="Line 38"/>
              <p:cNvSpPr>
                <a:spLocks noChangeShapeType="1"/>
              </p:cNvSpPr>
              <p:nvPr/>
            </p:nvSpPr>
            <p:spPr bwMode="auto">
              <a:xfrm>
                <a:off x="0" y="48"/>
                <a:ext cx="144" cy="144"/>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43" name="Group 39"/>
          <p:cNvGrpSpPr>
            <a:grpSpLocks/>
          </p:cNvGrpSpPr>
          <p:nvPr/>
        </p:nvGrpSpPr>
        <p:grpSpPr bwMode="auto">
          <a:xfrm rot="5557235">
            <a:off x="2714625" y="2824163"/>
            <a:ext cx="300037" cy="280988"/>
            <a:chOff x="0" y="0"/>
            <a:chExt cx="128" cy="124"/>
          </a:xfrm>
        </p:grpSpPr>
        <p:sp>
          <p:nvSpPr>
            <p:cNvPr id="44" name="Line 40"/>
            <p:cNvSpPr>
              <a:spLocks noChangeShapeType="1"/>
            </p:cNvSpPr>
            <p:nvPr/>
          </p:nvSpPr>
          <p:spPr bwMode="auto">
            <a:xfrm rot="19108094">
              <a:off x="0" y="0"/>
              <a:ext cx="69" cy="12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5" name="Oval 41"/>
            <p:cNvSpPr>
              <a:spLocks noChangeArrowheads="1"/>
            </p:cNvSpPr>
            <p:nvPr/>
          </p:nvSpPr>
          <p:spPr bwMode="auto">
            <a:xfrm>
              <a:off x="80" y="64"/>
              <a:ext cx="48" cy="48"/>
            </a:xfrm>
            <a:prstGeom prst="ellipse">
              <a:avLst/>
            </a:prstGeom>
            <a:solidFill>
              <a:srgbClr val="FF33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46" name="Group 42"/>
          <p:cNvGrpSpPr>
            <a:grpSpLocks/>
          </p:cNvGrpSpPr>
          <p:nvPr/>
        </p:nvGrpSpPr>
        <p:grpSpPr bwMode="auto">
          <a:xfrm rot="8760092">
            <a:off x="3121025" y="3154363"/>
            <a:ext cx="287338" cy="292100"/>
            <a:chOff x="0" y="0"/>
            <a:chExt cx="128" cy="124"/>
          </a:xfrm>
        </p:grpSpPr>
        <p:sp>
          <p:nvSpPr>
            <p:cNvPr id="47" name="Line 43"/>
            <p:cNvSpPr>
              <a:spLocks noChangeShapeType="1"/>
            </p:cNvSpPr>
            <p:nvPr/>
          </p:nvSpPr>
          <p:spPr bwMode="auto">
            <a:xfrm rot="19108094">
              <a:off x="0" y="0"/>
              <a:ext cx="69" cy="12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8" name="Oval 44"/>
            <p:cNvSpPr>
              <a:spLocks noChangeArrowheads="1"/>
            </p:cNvSpPr>
            <p:nvPr/>
          </p:nvSpPr>
          <p:spPr bwMode="auto">
            <a:xfrm>
              <a:off x="80" y="64"/>
              <a:ext cx="48" cy="48"/>
            </a:xfrm>
            <a:prstGeom prst="ellipse">
              <a:avLst/>
            </a:prstGeom>
            <a:solidFill>
              <a:srgbClr val="FF33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49" name="Text Box 45"/>
          <p:cNvSpPr txBox="1">
            <a:spLocks noChangeArrowheads="1"/>
          </p:cNvSpPr>
          <p:nvPr/>
        </p:nvSpPr>
        <p:spPr bwMode="auto">
          <a:xfrm>
            <a:off x="1579563" y="5433189"/>
            <a:ext cx="1892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000" b="1">
                <a:latin typeface="+mn-ea"/>
              </a:rPr>
              <a:t>B1 </a:t>
            </a:r>
            <a:r>
              <a:rPr lang="zh-CN" altLang="en-US" sz="2000" b="1">
                <a:latin typeface="+mn-ea"/>
              </a:rPr>
              <a:t>细胞</a:t>
            </a:r>
          </a:p>
        </p:txBody>
      </p:sp>
      <p:sp>
        <p:nvSpPr>
          <p:cNvPr id="50" name="Text Box 46"/>
          <p:cNvSpPr txBox="1">
            <a:spLocks noChangeArrowheads="1"/>
          </p:cNvSpPr>
          <p:nvPr/>
        </p:nvSpPr>
        <p:spPr bwMode="auto">
          <a:xfrm>
            <a:off x="1520825" y="2116901"/>
            <a:ext cx="2239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000" b="1">
                <a:latin typeface="+mn-ea"/>
              </a:rPr>
              <a:t>TI-1 </a:t>
            </a:r>
            <a:r>
              <a:rPr lang="zh-CN" altLang="en-US" sz="2000" b="1">
                <a:latin typeface="+mn-ea"/>
              </a:rPr>
              <a:t>抗原</a:t>
            </a:r>
            <a:endParaRPr lang="zh-CN" altLang="en-US" sz="2000">
              <a:latin typeface="+mn-ea"/>
            </a:endParaRPr>
          </a:p>
        </p:txBody>
      </p:sp>
      <p:graphicFrame>
        <p:nvGraphicFramePr>
          <p:cNvPr id="51" name="Object 2"/>
          <p:cNvGraphicFramePr>
            <a:graphicFrameLocks noChangeAspect="1"/>
          </p:cNvGraphicFramePr>
          <p:nvPr>
            <p:extLst>
              <p:ext uri="{D42A27DB-BD31-4B8C-83A1-F6EECF244321}">
                <p14:modId xmlns:p14="http://schemas.microsoft.com/office/powerpoint/2010/main" val="153420978"/>
              </p:ext>
            </p:extLst>
          </p:nvPr>
        </p:nvGraphicFramePr>
        <p:xfrm>
          <a:off x="4267173" y="1650092"/>
          <a:ext cx="6877050" cy="5157788"/>
        </p:xfrm>
        <a:graphic>
          <a:graphicData uri="http://schemas.openxmlformats.org/presentationml/2006/ole">
            <mc:AlternateContent xmlns:mc="http://schemas.openxmlformats.org/markup-compatibility/2006">
              <mc:Choice xmlns:v="urn:schemas-microsoft-com:vml" Requires="v">
                <p:oleObj spid="_x0000_s6167" r:id="rId4" imgW="7201905" imgH="5401429" progId="Paint.Picture">
                  <p:embed/>
                </p:oleObj>
              </mc:Choice>
              <mc:Fallback>
                <p:oleObj r:id="rId4" imgW="7201905" imgH="5401429" progId="Paint.Picture">
                  <p:embed/>
                  <p:pic>
                    <p:nvPicPr>
                      <p:cNvPr id="389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173" y="1650092"/>
                        <a:ext cx="6877050" cy="51577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96527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第三节 </a:t>
            </a:r>
            <a:r>
              <a:rPr lang="en-US" altLang="zh-CN" dirty="0"/>
              <a:t>B</a:t>
            </a:r>
            <a:r>
              <a:rPr lang="zh-CN" altLang="en-US" dirty="0"/>
              <a:t>细胞对</a:t>
            </a:r>
            <a:r>
              <a:rPr lang="en-US" altLang="zh-CN" dirty="0"/>
              <a:t>TI</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4" name="Text Box 2"/>
          <p:cNvSpPr txBox="1">
            <a:spLocks noChangeArrowheads="1"/>
          </p:cNvSpPr>
          <p:nvPr/>
        </p:nvSpPr>
        <p:spPr bwMode="auto">
          <a:xfrm>
            <a:off x="685799" y="1154811"/>
            <a:ext cx="7924800" cy="424732"/>
          </a:xfrm>
          <a:prstGeom prst="rect">
            <a:avLst/>
          </a:prstGeom>
          <a:solidFill>
            <a:schemeClr val="bg1"/>
          </a:solidFill>
          <a:ln>
            <a:solidFill>
              <a:schemeClr val="bg1"/>
            </a:solidFill>
          </a:ln>
          <a:effectLst/>
        </p:spPr>
        <p:txBody>
          <a:bodyPr>
            <a:spAutoFit/>
          </a:bodyPr>
          <a:lstStyle/>
          <a:p>
            <a:pPr>
              <a:lnSpc>
                <a:spcPct val="90000"/>
              </a:lnSpc>
              <a:spcBef>
                <a:spcPct val="50000"/>
              </a:spcBef>
            </a:pPr>
            <a:r>
              <a:rPr lang="zh-CN" altLang="en-US" sz="2400" b="1" dirty="0" smtClean="0">
                <a:solidFill>
                  <a:schemeClr val="accent1">
                    <a:lumMod val="75000"/>
                  </a:schemeClr>
                </a:solidFill>
                <a:latin typeface="+mn-ea"/>
              </a:rPr>
              <a:t>（二）</a:t>
            </a:r>
            <a:r>
              <a:rPr lang="en-US" altLang="zh-CN" sz="2400" b="1" dirty="0" smtClean="0">
                <a:solidFill>
                  <a:schemeClr val="accent1">
                    <a:lumMod val="75000"/>
                  </a:schemeClr>
                </a:solidFill>
                <a:latin typeface="+mn-ea"/>
              </a:rPr>
              <a:t>B </a:t>
            </a:r>
            <a:r>
              <a:rPr lang="zh-CN" altLang="en-US" sz="2400" b="1" dirty="0">
                <a:solidFill>
                  <a:schemeClr val="accent1">
                    <a:lumMod val="75000"/>
                  </a:schemeClr>
                </a:solidFill>
                <a:latin typeface="+mn-ea"/>
              </a:rPr>
              <a:t>细胞对</a:t>
            </a:r>
            <a:r>
              <a:rPr lang="en-US" altLang="zh-CN" sz="2400" b="1" dirty="0" smtClean="0">
                <a:solidFill>
                  <a:schemeClr val="accent1">
                    <a:lumMod val="75000"/>
                  </a:schemeClr>
                </a:solidFill>
                <a:latin typeface="+mn-ea"/>
              </a:rPr>
              <a:t>TI-2 </a:t>
            </a:r>
            <a:r>
              <a:rPr lang="zh-CN" altLang="en-US" sz="2400" b="1" dirty="0">
                <a:solidFill>
                  <a:schemeClr val="accent1">
                    <a:lumMod val="75000"/>
                  </a:schemeClr>
                </a:solidFill>
                <a:latin typeface="+mn-ea"/>
              </a:rPr>
              <a:t>抗原的免疫应答</a:t>
            </a:r>
          </a:p>
        </p:txBody>
      </p:sp>
      <p:pic>
        <p:nvPicPr>
          <p:cNvPr id="6" name="Picture 2" descr="12802.jpg (14929 字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11" y="2271693"/>
            <a:ext cx="3162640" cy="299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 name="Text Box 3"/>
          <p:cNvSpPr txBox="1">
            <a:spLocks noChangeArrowheads="1"/>
          </p:cNvSpPr>
          <p:nvPr/>
        </p:nvSpPr>
        <p:spPr bwMode="auto">
          <a:xfrm>
            <a:off x="36830" y="5682903"/>
            <a:ext cx="3820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chemeClr val="accent1">
                    <a:lumMod val="75000"/>
                  </a:schemeClr>
                </a:solidFill>
                <a:latin typeface="+mn-ea"/>
              </a:rPr>
              <a:t>TI-2</a:t>
            </a:r>
            <a:r>
              <a:rPr lang="zh-CN" altLang="en-US" sz="2400" dirty="0">
                <a:solidFill>
                  <a:schemeClr val="accent1">
                    <a:lumMod val="75000"/>
                  </a:schemeClr>
                </a:solidFill>
                <a:latin typeface="+mn-ea"/>
              </a:rPr>
              <a:t>抗原诱导</a:t>
            </a:r>
            <a:r>
              <a:rPr lang="en-US" altLang="zh-CN" sz="2400" dirty="0">
                <a:solidFill>
                  <a:schemeClr val="accent1">
                    <a:lumMod val="75000"/>
                  </a:schemeClr>
                </a:solidFill>
                <a:latin typeface="+mn-ea"/>
              </a:rPr>
              <a:t>B</a:t>
            </a:r>
            <a:r>
              <a:rPr lang="zh-CN" altLang="en-US" sz="2400" dirty="0">
                <a:solidFill>
                  <a:schemeClr val="accent1">
                    <a:lumMod val="75000"/>
                  </a:schemeClr>
                </a:solidFill>
                <a:latin typeface="+mn-ea"/>
              </a:rPr>
              <a:t>细胞的激活</a:t>
            </a:r>
          </a:p>
        </p:txBody>
      </p:sp>
      <p:sp>
        <p:nvSpPr>
          <p:cNvPr id="8" name="AutoShape 2"/>
          <p:cNvSpPr>
            <a:spLocks noChangeArrowheads="1"/>
          </p:cNvSpPr>
          <p:nvPr/>
        </p:nvSpPr>
        <p:spPr bwMode="auto">
          <a:xfrm flipV="1">
            <a:off x="6224588" y="3087688"/>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 name="AutoShape 3"/>
          <p:cNvSpPr>
            <a:spLocks noChangeArrowheads="1"/>
          </p:cNvSpPr>
          <p:nvPr/>
        </p:nvSpPr>
        <p:spPr bwMode="auto">
          <a:xfrm flipV="1">
            <a:off x="6627813" y="3087688"/>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 name="AutoShape 4"/>
          <p:cNvSpPr>
            <a:spLocks noChangeArrowheads="1"/>
          </p:cNvSpPr>
          <p:nvPr/>
        </p:nvSpPr>
        <p:spPr bwMode="auto">
          <a:xfrm flipV="1">
            <a:off x="5337175" y="3087688"/>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 name="AutoShape 5"/>
          <p:cNvSpPr>
            <a:spLocks noChangeArrowheads="1"/>
          </p:cNvSpPr>
          <p:nvPr/>
        </p:nvSpPr>
        <p:spPr bwMode="auto">
          <a:xfrm flipV="1">
            <a:off x="5013325" y="3087688"/>
            <a:ext cx="188913"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 name="AutoShape 6"/>
          <p:cNvSpPr>
            <a:spLocks noChangeArrowheads="1"/>
          </p:cNvSpPr>
          <p:nvPr/>
        </p:nvSpPr>
        <p:spPr bwMode="auto">
          <a:xfrm>
            <a:off x="9010650" y="2484438"/>
            <a:ext cx="188913"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3" name="AutoShape 7"/>
          <p:cNvSpPr>
            <a:spLocks noChangeArrowheads="1"/>
          </p:cNvSpPr>
          <p:nvPr/>
        </p:nvSpPr>
        <p:spPr bwMode="auto">
          <a:xfrm>
            <a:off x="9574213" y="2484438"/>
            <a:ext cx="184150"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4" name="AutoShape 8"/>
          <p:cNvSpPr>
            <a:spLocks noChangeArrowheads="1"/>
          </p:cNvSpPr>
          <p:nvPr/>
        </p:nvSpPr>
        <p:spPr bwMode="auto">
          <a:xfrm>
            <a:off x="10118725" y="2484438"/>
            <a:ext cx="188913"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 name="AutoShape 9"/>
          <p:cNvSpPr>
            <a:spLocks noChangeArrowheads="1"/>
          </p:cNvSpPr>
          <p:nvPr/>
        </p:nvSpPr>
        <p:spPr bwMode="auto">
          <a:xfrm>
            <a:off x="10641013" y="2484438"/>
            <a:ext cx="188912"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 name="AutoShape 10"/>
          <p:cNvSpPr>
            <a:spLocks noChangeArrowheads="1"/>
          </p:cNvSpPr>
          <p:nvPr/>
        </p:nvSpPr>
        <p:spPr bwMode="auto">
          <a:xfrm>
            <a:off x="11204575" y="2484438"/>
            <a:ext cx="188913"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7" name="AutoShape 11"/>
          <p:cNvSpPr>
            <a:spLocks noChangeArrowheads="1"/>
          </p:cNvSpPr>
          <p:nvPr/>
        </p:nvSpPr>
        <p:spPr bwMode="auto">
          <a:xfrm>
            <a:off x="8486775" y="2500313"/>
            <a:ext cx="160338" cy="247650"/>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 name="AutoShape 12"/>
          <p:cNvSpPr>
            <a:spLocks noChangeArrowheads="1"/>
          </p:cNvSpPr>
          <p:nvPr/>
        </p:nvSpPr>
        <p:spPr bwMode="auto">
          <a:xfrm>
            <a:off x="8647113" y="2484438"/>
            <a:ext cx="187325"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9" name="AutoShape 13"/>
          <p:cNvSpPr>
            <a:spLocks noChangeArrowheads="1"/>
          </p:cNvSpPr>
          <p:nvPr/>
        </p:nvSpPr>
        <p:spPr bwMode="auto">
          <a:xfrm>
            <a:off x="9182100" y="2484438"/>
            <a:ext cx="187325"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0" name="AutoShape 14"/>
          <p:cNvSpPr>
            <a:spLocks noChangeArrowheads="1"/>
          </p:cNvSpPr>
          <p:nvPr/>
        </p:nvSpPr>
        <p:spPr bwMode="auto">
          <a:xfrm>
            <a:off x="9725025" y="2484438"/>
            <a:ext cx="188913"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1" name="AutoShape 15"/>
          <p:cNvSpPr>
            <a:spLocks noChangeArrowheads="1"/>
          </p:cNvSpPr>
          <p:nvPr/>
        </p:nvSpPr>
        <p:spPr bwMode="auto">
          <a:xfrm>
            <a:off x="10277475" y="2484438"/>
            <a:ext cx="187325"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2" name="AutoShape 16"/>
          <p:cNvSpPr>
            <a:spLocks noChangeArrowheads="1"/>
          </p:cNvSpPr>
          <p:nvPr/>
        </p:nvSpPr>
        <p:spPr bwMode="auto">
          <a:xfrm>
            <a:off x="10787063" y="2484438"/>
            <a:ext cx="188912"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3" name="AutoShape 17"/>
          <p:cNvSpPr>
            <a:spLocks noChangeArrowheads="1"/>
          </p:cNvSpPr>
          <p:nvPr/>
        </p:nvSpPr>
        <p:spPr bwMode="auto">
          <a:xfrm>
            <a:off x="11342688" y="2484438"/>
            <a:ext cx="187325" cy="344487"/>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4" name="AutoShape 18"/>
          <p:cNvSpPr>
            <a:spLocks noChangeArrowheads="1"/>
          </p:cNvSpPr>
          <p:nvPr/>
        </p:nvSpPr>
        <p:spPr bwMode="auto">
          <a:xfrm flipV="1">
            <a:off x="8770938" y="2990850"/>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5" name="AutoShape 19"/>
          <p:cNvSpPr>
            <a:spLocks noChangeArrowheads="1"/>
          </p:cNvSpPr>
          <p:nvPr/>
        </p:nvSpPr>
        <p:spPr bwMode="auto">
          <a:xfrm flipV="1">
            <a:off x="9332913" y="2990850"/>
            <a:ext cx="184150"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6" name="AutoShape 20"/>
          <p:cNvSpPr>
            <a:spLocks noChangeArrowheads="1"/>
          </p:cNvSpPr>
          <p:nvPr/>
        </p:nvSpPr>
        <p:spPr bwMode="auto">
          <a:xfrm flipV="1">
            <a:off x="9877425" y="2990850"/>
            <a:ext cx="188913"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7" name="AutoShape 21"/>
          <p:cNvSpPr>
            <a:spLocks noChangeArrowheads="1"/>
          </p:cNvSpPr>
          <p:nvPr/>
        </p:nvSpPr>
        <p:spPr bwMode="auto">
          <a:xfrm flipV="1">
            <a:off x="10399713" y="2990850"/>
            <a:ext cx="188912"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8" name="AutoShape 22"/>
          <p:cNvSpPr>
            <a:spLocks noChangeArrowheads="1"/>
          </p:cNvSpPr>
          <p:nvPr/>
        </p:nvSpPr>
        <p:spPr bwMode="auto">
          <a:xfrm flipV="1">
            <a:off x="10963275" y="2990850"/>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9" name="AutoShape 23"/>
          <p:cNvSpPr>
            <a:spLocks noChangeArrowheads="1"/>
          </p:cNvSpPr>
          <p:nvPr/>
        </p:nvSpPr>
        <p:spPr bwMode="auto">
          <a:xfrm flipV="1">
            <a:off x="11468100" y="3081338"/>
            <a:ext cx="160338" cy="2444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0" name="Rectangle 24"/>
          <p:cNvSpPr>
            <a:spLocks noChangeArrowheads="1"/>
          </p:cNvSpPr>
          <p:nvPr/>
        </p:nvSpPr>
        <p:spPr bwMode="auto">
          <a:xfrm>
            <a:off x="3803650" y="3975100"/>
            <a:ext cx="8053388" cy="1524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1" name="AutoShape 25"/>
          <p:cNvSpPr>
            <a:spLocks noChangeArrowheads="1"/>
          </p:cNvSpPr>
          <p:nvPr/>
        </p:nvSpPr>
        <p:spPr bwMode="auto">
          <a:xfrm>
            <a:off x="4084638" y="2682875"/>
            <a:ext cx="3373437" cy="506413"/>
          </a:xfrm>
          <a:prstGeom prst="plaque">
            <a:avLst>
              <a:gd name="adj" fmla="val 33106"/>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mn-ea"/>
              </a:rPr>
              <a:t>LPS</a:t>
            </a:r>
          </a:p>
        </p:txBody>
      </p:sp>
      <p:grpSp>
        <p:nvGrpSpPr>
          <p:cNvPr id="32" name="Group 26"/>
          <p:cNvGrpSpPr>
            <a:grpSpLocks/>
          </p:cNvGrpSpPr>
          <p:nvPr/>
        </p:nvGrpSpPr>
        <p:grpSpPr bwMode="auto">
          <a:xfrm>
            <a:off x="5613400" y="3244850"/>
            <a:ext cx="265113" cy="1208088"/>
            <a:chOff x="0" y="0"/>
            <a:chExt cx="240" cy="1104"/>
          </a:xfrm>
        </p:grpSpPr>
        <p:sp>
          <p:nvSpPr>
            <p:cNvPr id="33" name="AutoShape 27"/>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4" name="Rectangle 28"/>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5" name="AutoShape 29"/>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36" name="Group 30"/>
          <p:cNvGrpSpPr>
            <a:grpSpLocks/>
          </p:cNvGrpSpPr>
          <p:nvPr/>
        </p:nvGrpSpPr>
        <p:grpSpPr bwMode="auto">
          <a:xfrm rot="-10842708" flipH="1" flipV="1">
            <a:off x="5018088" y="3340100"/>
            <a:ext cx="474662" cy="808038"/>
            <a:chOff x="0" y="0"/>
            <a:chExt cx="576" cy="816"/>
          </a:xfrm>
        </p:grpSpPr>
        <p:sp>
          <p:nvSpPr>
            <p:cNvPr id="37" name="Line 31"/>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38" name="Line 32"/>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39" name="Line 33"/>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0" name="Line 34"/>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1" name="Line 35"/>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2" name="Line 36"/>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3" name="Line 37"/>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4" name="Line 38"/>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45" name="Line 39"/>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46" name="AutoShape 40"/>
          <p:cNvSpPr>
            <a:spLocks noChangeArrowheads="1"/>
          </p:cNvSpPr>
          <p:nvPr/>
        </p:nvSpPr>
        <p:spPr bwMode="auto">
          <a:xfrm>
            <a:off x="5062538" y="3870325"/>
            <a:ext cx="46037"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7" name="AutoShape 41"/>
          <p:cNvSpPr>
            <a:spLocks noChangeArrowheads="1"/>
          </p:cNvSpPr>
          <p:nvPr/>
        </p:nvSpPr>
        <p:spPr bwMode="auto">
          <a:xfrm>
            <a:off x="5149850"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8" name="AutoShape 42"/>
          <p:cNvSpPr>
            <a:spLocks noChangeArrowheads="1"/>
          </p:cNvSpPr>
          <p:nvPr/>
        </p:nvSpPr>
        <p:spPr bwMode="auto">
          <a:xfrm>
            <a:off x="5326063" y="3870325"/>
            <a:ext cx="49212"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9" name="AutoShape 43"/>
          <p:cNvSpPr>
            <a:spLocks noChangeArrowheads="1"/>
          </p:cNvSpPr>
          <p:nvPr/>
        </p:nvSpPr>
        <p:spPr bwMode="auto">
          <a:xfrm>
            <a:off x="5413375"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0" name="Text Box 44"/>
          <p:cNvSpPr txBox="1">
            <a:spLocks noChangeArrowheads="1"/>
          </p:cNvSpPr>
          <p:nvPr/>
        </p:nvSpPr>
        <p:spPr bwMode="auto">
          <a:xfrm>
            <a:off x="3714750" y="4764088"/>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mn-ea"/>
              </a:rPr>
              <a:t>      LPS receptor </a:t>
            </a:r>
          </a:p>
        </p:txBody>
      </p:sp>
      <p:sp>
        <p:nvSpPr>
          <p:cNvPr id="51" name="AutoShape 45"/>
          <p:cNvSpPr>
            <a:spLocks noChangeArrowheads="1"/>
          </p:cNvSpPr>
          <p:nvPr/>
        </p:nvSpPr>
        <p:spPr bwMode="auto">
          <a:xfrm flipV="1">
            <a:off x="8404225" y="2990850"/>
            <a:ext cx="188913"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2" name="AutoShape 46"/>
          <p:cNvSpPr>
            <a:spLocks noChangeArrowheads="1"/>
          </p:cNvSpPr>
          <p:nvPr/>
        </p:nvSpPr>
        <p:spPr bwMode="auto">
          <a:xfrm flipV="1">
            <a:off x="8942388" y="2990850"/>
            <a:ext cx="184150"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3" name="AutoShape 47"/>
          <p:cNvSpPr>
            <a:spLocks noChangeArrowheads="1"/>
          </p:cNvSpPr>
          <p:nvPr/>
        </p:nvSpPr>
        <p:spPr bwMode="auto">
          <a:xfrm flipV="1">
            <a:off x="9483725" y="2990850"/>
            <a:ext cx="187325"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4" name="AutoShape 48"/>
          <p:cNvSpPr>
            <a:spLocks noChangeArrowheads="1"/>
          </p:cNvSpPr>
          <p:nvPr/>
        </p:nvSpPr>
        <p:spPr bwMode="auto">
          <a:xfrm flipV="1">
            <a:off x="10034588" y="2990850"/>
            <a:ext cx="188912"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5" name="AutoShape 49"/>
          <p:cNvSpPr>
            <a:spLocks noChangeArrowheads="1"/>
          </p:cNvSpPr>
          <p:nvPr/>
        </p:nvSpPr>
        <p:spPr bwMode="auto">
          <a:xfrm flipV="1">
            <a:off x="10545763" y="2990850"/>
            <a:ext cx="188912"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6" name="AutoShape 50"/>
          <p:cNvSpPr>
            <a:spLocks noChangeArrowheads="1"/>
          </p:cNvSpPr>
          <p:nvPr/>
        </p:nvSpPr>
        <p:spPr bwMode="auto">
          <a:xfrm flipV="1">
            <a:off x="11099800" y="2990850"/>
            <a:ext cx="188913" cy="346075"/>
          </a:xfrm>
          <a:prstGeom prst="triangle">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57" name="Rectangle 51"/>
          <p:cNvSpPr>
            <a:spLocks noChangeArrowheads="1"/>
          </p:cNvSpPr>
          <p:nvPr/>
        </p:nvSpPr>
        <p:spPr bwMode="auto">
          <a:xfrm>
            <a:off x="8391525" y="2682875"/>
            <a:ext cx="3268663" cy="492125"/>
          </a:xfrm>
          <a:prstGeom prst="rect">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mn-ea"/>
              </a:rPr>
              <a:t>Polymeric antigen</a:t>
            </a:r>
          </a:p>
        </p:txBody>
      </p:sp>
      <p:sp>
        <p:nvSpPr>
          <p:cNvPr id="58" name="AutoShape 52"/>
          <p:cNvSpPr>
            <a:spLocks noChangeArrowheads="1"/>
          </p:cNvSpPr>
          <p:nvPr/>
        </p:nvSpPr>
        <p:spPr bwMode="auto">
          <a:xfrm>
            <a:off x="9912350" y="4914900"/>
            <a:ext cx="187325" cy="350838"/>
          </a:xfrm>
          <a:prstGeom prst="downArrow">
            <a:avLst>
              <a:gd name="adj1" fmla="val 50000"/>
              <a:gd name="adj2" fmla="val 46822"/>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a:latin typeface="+mn-ea"/>
            </a:endParaRPr>
          </a:p>
        </p:txBody>
      </p:sp>
      <p:sp>
        <p:nvSpPr>
          <p:cNvPr id="59" name="Rectangle 53"/>
          <p:cNvSpPr>
            <a:spLocks noChangeArrowheads="1"/>
          </p:cNvSpPr>
          <p:nvPr/>
        </p:nvSpPr>
        <p:spPr bwMode="auto">
          <a:xfrm>
            <a:off x="8721725" y="4914900"/>
            <a:ext cx="2628900" cy="90488"/>
          </a:xfrm>
          <a:prstGeom prst="rect">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0" name="Rectangle 54"/>
          <p:cNvSpPr>
            <a:spLocks noChangeArrowheads="1"/>
          </p:cNvSpPr>
          <p:nvPr/>
        </p:nvSpPr>
        <p:spPr bwMode="auto">
          <a:xfrm>
            <a:off x="9097963" y="4573588"/>
            <a:ext cx="58737" cy="431800"/>
          </a:xfrm>
          <a:prstGeom prst="rect">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1" name="Rectangle 55"/>
          <p:cNvSpPr>
            <a:spLocks noChangeArrowheads="1"/>
          </p:cNvSpPr>
          <p:nvPr/>
        </p:nvSpPr>
        <p:spPr bwMode="auto">
          <a:xfrm>
            <a:off x="9783763" y="4573588"/>
            <a:ext cx="63500" cy="431800"/>
          </a:xfrm>
          <a:prstGeom prst="rect">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2" name="Rectangle 56"/>
          <p:cNvSpPr>
            <a:spLocks noChangeArrowheads="1"/>
          </p:cNvSpPr>
          <p:nvPr/>
        </p:nvSpPr>
        <p:spPr bwMode="auto">
          <a:xfrm>
            <a:off x="10160000" y="4573588"/>
            <a:ext cx="63500" cy="431800"/>
          </a:xfrm>
          <a:prstGeom prst="rect">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3" name="Rectangle 57"/>
          <p:cNvSpPr>
            <a:spLocks noChangeArrowheads="1"/>
          </p:cNvSpPr>
          <p:nvPr/>
        </p:nvSpPr>
        <p:spPr bwMode="auto">
          <a:xfrm>
            <a:off x="10914063" y="4573588"/>
            <a:ext cx="61912" cy="431800"/>
          </a:xfrm>
          <a:prstGeom prst="rect">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4" name="AutoShape 58"/>
          <p:cNvSpPr>
            <a:spLocks noChangeArrowheads="1"/>
          </p:cNvSpPr>
          <p:nvPr/>
        </p:nvSpPr>
        <p:spPr bwMode="auto">
          <a:xfrm>
            <a:off x="6042025" y="4819650"/>
            <a:ext cx="187325" cy="349250"/>
          </a:xfrm>
          <a:prstGeom prst="downArrow">
            <a:avLst>
              <a:gd name="adj1" fmla="val 50000"/>
              <a:gd name="adj2" fmla="val 46610"/>
            </a:avLst>
          </a:prstGeom>
          <a:solidFill>
            <a:srgbClr val="000099"/>
          </a:solidFill>
          <a:ln w="9525" cmpd="sng">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a:latin typeface="+mn-ea"/>
            </a:endParaRPr>
          </a:p>
        </p:txBody>
      </p:sp>
      <p:sp>
        <p:nvSpPr>
          <p:cNvPr id="65" name="Rectangle 59"/>
          <p:cNvSpPr>
            <a:spLocks noChangeArrowheads="1"/>
          </p:cNvSpPr>
          <p:nvPr/>
        </p:nvSpPr>
        <p:spPr bwMode="auto">
          <a:xfrm>
            <a:off x="3803650" y="1828800"/>
            <a:ext cx="8229600" cy="4141788"/>
          </a:xfrm>
          <a:prstGeom prst="rect">
            <a:avLst/>
          </a:prstGeom>
          <a:noFill/>
          <a:ln w="9525"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6" name="Text Box 60"/>
          <p:cNvSpPr txBox="1">
            <a:spLocks noChangeArrowheads="1"/>
          </p:cNvSpPr>
          <p:nvPr/>
        </p:nvSpPr>
        <p:spPr bwMode="auto">
          <a:xfrm>
            <a:off x="5018088" y="2025650"/>
            <a:ext cx="1900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mn-ea"/>
              </a:rPr>
              <a:t>    TI-1 </a:t>
            </a:r>
            <a:r>
              <a:rPr lang="zh-CN" altLang="en-US" sz="2000" b="1">
                <a:latin typeface="+mn-ea"/>
              </a:rPr>
              <a:t>抗原</a:t>
            </a:r>
          </a:p>
        </p:txBody>
      </p:sp>
      <p:sp>
        <p:nvSpPr>
          <p:cNvPr id="67" name="Text Box 61"/>
          <p:cNvSpPr txBox="1">
            <a:spLocks noChangeArrowheads="1"/>
          </p:cNvSpPr>
          <p:nvPr/>
        </p:nvSpPr>
        <p:spPr bwMode="auto">
          <a:xfrm>
            <a:off x="9336088" y="2025650"/>
            <a:ext cx="2227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mn-ea"/>
              </a:rPr>
              <a:t>    TI-2 </a:t>
            </a:r>
            <a:r>
              <a:rPr lang="zh-CN" altLang="en-US" sz="2000" b="1">
                <a:latin typeface="+mn-ea"/>
              </a:rPr>
              <a:t>抗原</a:t>
            </a:r>
          </a:p>
        </p:txBody>
      </p:sp>
      <p:sp>
        <p:nvSpPr>
          <p:cNvPr id="68" name="Text Box 62"/>
          <p:cNvSpPr txBox="1">
            <a:spLocks noChangeArrowheads="1"/>
          </p:cNvSpPr>
          <p:nvPr/>
        </p:nvSpPr>
        <p:spPr bwMode="auto">
          <a:xfrm>
            <a:off x="8824913" y="5392738"/>
            <a:ext cx="2814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mn-ea"/>
              </a:rPr>
              <a:t>       </a:t>
            </a:r>
            <a:r>
              <a:rPr lang="zh-CN" altLang="en-US" sz="2000" b="1">
                <a:solidFill>
                  <a:srgbClr val="CA2E22"/>
                </a:solidFill>
                <a:latin typeface="+mn-ea"/>
              </a:rPr>
              <a:t>信号转导</a:t>
            </a:r>
          </a:p>
        </p:txBody>
      </p:sp>
      <p:grpSp>
        <p:nvGrpSpPr>
          <p:cNvPr id="69" name="Group 63"/>
          <p:cNvGrpSpPr>
            <a:grpSpLocks/>
          </p:cNvGrpSpPr>
          <p:nvPr/>
        </p:nvGrpSpPr>
        <p:grpSpPr bwMode="auto">
          <a:xfrm rot="-10842708" flipH="1" flipV="1">
            <a:off x="6299200" y="3340100"/>
            <a:ext cx="474663" cy="808038"/>
            <a:chOff x="0" y="0"/>
            <a:chExt cx="576" cy="816"/>
          </a:xfrm>
        </p:grpSpPr>
        <p:sp>
          <p:nvSpPr>
            <p:cNvPr id="70" name="Line 64"/>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1" name="Line 65"/>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2" name="Line 66"/>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3" name="Line 67"/>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4" name="Line 68"/>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5" name="Line 69"/>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6" name="Line 70"/>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7" name="Line 71"/>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78" name="Line 72"/>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79" name="AutoShape 73"/>
          <p:cNvSpPr>
            <a:spLocks noChangeArrowheads="1"/>
          </p:cNvSpPr>
          <p:nvPr/>
        </p:nvSpPr>
        <p:spPr bwMode="auto">
          <a:xfrm>
            <a:off x="6345238"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0" name="AutoShape 74"/>
          <p:cNvSpPr>
            <a:spLocks noChangeArrowheads="1"/>
          </p:cNvSpPr>
          <p:nvPr/>
        </p:nvSpPr>
        <p:spPr bwMode="auto">
          <a:xfrm>
            <a:off x="6430963" y="3870325"/>
            <a:ext cx="49212"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1" name="AutoShape 75"/>
          <p:cNvSpPr>
            <a:spLocks noChangeArrowheads="1"/>
          </p:cNvSpPr>
          <p:nvPr/>
        </p:nvSpPr>
        <p:spPr bwMode="auto">
          <a:xfrm>
            <a:off x="660876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2" name="AutoShape 76"/>
          <p:cNvSpPr>
            <a:spLocks noChangeArrowheads="1"/>
          </p:cNvSpPr>
          <p:nvPr/>
        </p:nvSpPr>
        <p:spPr bwMode="auto">
          <a:xfrm>
            <a:off x="6694488" y="3870325"/>
            <a:ext cx="46037"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83" name="Group 77"/>
          <p:cNvGrpSpPr>
            <a:grpSpLocks/>
          </p:cNvGrpSpPr>
          <p:nvPr/>
        </p:nvGrpSpPr>
        <p:grpSpPr bwMode="auto">
          <a:xfrm>
            <a:off x="5937250" y="3240088"/>
            <a:ext cx="263525" cy="1211262"/>
            <a:chOff x="0" y="0"/>
            <a:chExt cx="240" cy="1104"/>
          </a:xfrm>
        </p:grpSpPr>
        <p:sp>
          <p:nvSpPr>
            <p:cNvPr id="84" name="AutoShape 78"/>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5" name="Rectangle 79"/>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6" name="AutoShape 80"/>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87" name="Group 81"/>
          <p:cNvGrpSpPr>
            <a:grpSpLocks/>
          </p:cNvGrpSpPr>
          <p:nvPr/>
        </p:nvGrpSpPr>
        <p:grpSpPr bwMode="auto">
          <a:xfrm>
            <a:off x="4613275" y="3240088"/>
            <a:ext cx="265113" cy="1211262"/>
            <a:chOff x="0" y="0"/>
            <a:chExt cx="240" cy="1104"/>
          </a:xfrm>
        </p:grpSpPr>
        <p:sp>
          <p:nvSpPr>
            <p:cNvPr id="88" name="AutoShape 82"/>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9" name="Rectangle 83"/>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0" name="AutoShape 84"/>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91" name="Group 85"/>
          <p:cNvGrpSpPr>
            <a:grpSpLocks/>
          </p:cNvGrpSpPr>
          <p:nvPr/>
        </p:nvGrpSpPr>
        <p:grpSpPr bwMode="auto">
          <a:xfrm>
            <a:off x="6853238" y="3240088"/>
            <a:ext cx="263525" cy="1211262"/>
            <a:chOff x="0" y="0"/>
            <a:chExt cx="240" cy="1104"/>
          </a:xfrm>
        </p:grpSpPr>
        <p:sp>
          <p:nvSpPr>
            <p:cNvPr id="92" name="AutoShape 86"/>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3" name="Rectangle 87"/>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4" name="AutoShape 88"/>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95" name="Group 89"/>
          <p:cNvGrpSpPr>
            <a:grpSpLocks/>
          </p:cNvGrpSpPr>
          <p:nvPr/>
        </p:nvGrpSpPr>
        <p:grpSpPr bwMode="auto">
          <a:xfrm>
            <a:off x="7177088" y="3240088"/>
            <a:ext cx="263525" cy="1211262"/>
            <a:chOff x="0" y="0"/>
            <a:chExt cx="240" cy="1104"/>
          </a:xfrm>
        </p:grpSpPr>
        <p:sp>
          <p:nvSpPr>
            <p:cNvPr id="96" name="AutoShape 90"/>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7" name="Rectangle 91"/>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8" name="AutoShape 92"/>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99" name="Group 93"/>
          <p:cNvGrpSpPr>
            <a:grpSpLocks/>
          </p:cNvGrpSpPr>
          <p:nvPr/>
        </p:nvGrpSpPr>
        <p:grpSpPr bwMode="auto">
          <a:xfrm rot="-10842708" flipH="1" flipV="1">
            <a:off x="8458200" y="3340100"/>
            <a:ext cx="476250" cy="808038"/>
            <a:chOff x="0" y="0"/>
            <a:chExt cx="576" cy="816"/>
          </a:xfrm>
        </p:grpSpPr>
        <p:sp>
          <p:nvSpPr>
            <p:cNvPr id="100" name="Line 94"/>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1" name="Line 95"/>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2" name="Line 96"/>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3" name="Line 97"/>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4" name="Line 98"/>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5" name="Line 99"/>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6" name="Line 100"/>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7" name="Line 101"/>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08" name="Line 102"/>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09" name="AutoShape 103"/>
          <p:cNvSpPr>
            <a:spLocks noChangeArrowheads="1"/>
          </p:cNvSpPr>
          <p:nvPr/>
        </p:nvSpPr>
        <p:spPr bwMode="auto">
          <a:xfrm>
            <a:off x="8504238"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0" name="AutoShape 104"/>
          <p:cNvSpPr>
            <a:spLocks noChangeArrowheads="1"/>
          </p:cNvSpPr>
          <p:nvPr/>
        </p:nvSpPr>
        <p:spPr bwMode="auto">
          <a:xfrm>
            <a:off x="8591550"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1" name="AutoShape 105"/>
          <p:cNvSpPr>
            <a:spLocks noChangeArrowheads="1"/>
          </p:cNvSpPr>
          <p:nvPr/>
        </p:nvSpPr>
        <p:spPr bwMode="auto">
          <a:xfrm>
            <a:off x="876776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2" name="AutoShape 106"/>
          <p:cNvSpPr>
            <a:spLocks noChangeArrowheads="1"/>
          </p:cNvSpPr>
          <p:nvPr/>
        </p:nvSpPr>
        <p:spPr bwMode="auto">
          <a:xfrm>
            <a:off x="8855075"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13" name="Group 107"/>
          <p:cNvGrpSpPr>
            <a:grpSpLocks/>
          </p:cNvGrpSpPr>
          <p:nvPr/>
        </p:nvGrpSpPr>
        <p:grpSpPr bwMode="auto">
          <a:xfrm rot="-10842708" flipH="1" flipV="1">
            <a:off x="8997950" y="3340100"/>
            <a:ext cx="474663" cy="808038"/>
            <a:chOff x="0" y="0"/>
            <a:chExt cx="576" cy="816"/>
          </a:xfrm>
        </p:grpSpPr>
        <p:sp>
          <p:nvSpPr>
            <p:cNvPr id="114" name="Line 108"/>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15" name="Line 109"/>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16" name="Line 110"/>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17" name="Line 111"/>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18" name="Line 112"/>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19" name="Line 113"/>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20" name="Line 114"/>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21" name="Line 115"/>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22" name="Line 116"/>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23" name="AutoShape 117"/>
          <p:cNvSpPr>
            <a:spLocks noChangeArrowheads="1"/>
          </p:cNvSpPr>
          <p:nvPr/>
        </p:nvSpPr>
        <p:spPr bwMode="auto">
          <a:xfrm>
            <a:off x="9042400"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4" name="AutoShape 118"/>
          <p:cNvSpPr>
            <a:spLocks noChangeArrowheads="1"/>
          </p:cNvSpPr>
          <p:nvPr/>
        </p:nvSpPr>
        <p:spPr bwMode="auto">
          <a:xfrm>
            <a:off x="912971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5" name="AutoShape 119"/>
          <p:cNvSpPr>
            <a:spLocks noChangeArrowheads="1"/>
          </p:cNvSpPr>
          <p:nvPr/>
        </p:nvSpPr>
        <p:spPr bwMode="auto">
          <a:xfrm>
            <a:off x="930751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26" name="AutoShape 120"/>
          <p:cNvSpPr>
            <a:spLocks noChangeArrowheads="1"/>
          </p:cNvSpPr>
          <p:nvPr/>
        </p:nvSpPr>
        <p:spPr bwMode="auto">
          <a:xfrm>
            <a:off x="9394825"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27" name="Group 121"/>
          <p:cNvGrpSpPr>
            <a:grpSpLocks/>
          </p:cNvGrpSpPr>
          <p:nvPr/>
        </p:nvGrpSpPr>
        <p:grpSpPr bwMode="auto">
          <a:xfrm rot="-10842708" flipH="1" flipV="1">
            <a:off x="9537700" y="3340100"/>
            <a:ext cx="474663" cy="808038"/>
            <a:chOff x="0" y="0"/>
            <a:chExt cx="576" cy="816"/>
          </a:xfrm>
        </p:grpSpPr>
        <p:sp>
          <p:nvSpPr>
            <p:cNvPr id="128" name="Line 122"/>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29" name="Line 123"/>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0" name="Line 124"/>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1" name="Line 125"/>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2" name="Line 126"/>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3" name="Line 127"/>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4" name="Line 128"/>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5" name="Line 129"/>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36" name="Line 130"/>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37" name="AutoShape 131"/>
          <p:cNvSpPr>
            <a:spLocks noChangeArrowheads="1"/>
          </p:cNvSpPr>
          <p:nvPr/>
        </p:nvSpPr>
        <p:spPr bwMode="auto">
          <a:xfrm>
            <a:off x="9582150"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38" name="AutoShape 132"/>
          <p:cNvSpPr>
            <a:spLocks noChangeArrowheads="1"/>
          </p:cNvSpPr>
          <p:nvPr/>
        </p:nvSpPr>
        <p:spPr bwMode="auto">
          <a:xfrm>
            <a:off x="966946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39" name="AutoShape 133"/>
          <p:cNvSpPr>
            <a:spLocks noChangeArrowheads="1"/>
          </p:cNvSpPr>
          <p:nvPr/>
        </p:nvSpPr>
        <p:spPr bwMode="auto">
          <a:xfrm>
            <a:off x="984726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40" name="AutoShape 134"/>
          <p:cNvSpPr>
            <a:spLocks noChangeArrowheads="1"/>
          </p:cNvSpPr>
          <p:nvPr/>
        </p:nvSpPr>
        <p:spPr bwMode="auto">
          <a:xfrm>
            <a:off x="9934575"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41" name="Group 135"/>
          <p:cNvGrpSpPr>
            <a:grpSpLocks/>
          </p:cNvGrpSpPr>
          <p:nvPr/>
        </p:nvGrpSpPr>
        <p:grpSpPr bwMode="auto">
          <a:xfrm rot="-10842708" flipH="1" flipV="1">
            <a:off x="10077450" y="3340100"/>
            <a:ext cx="474663" cy="808038"/>
            <a:chOff x="0" y="0"/>
            <a:chExt cx="576" cy="816"/>
          </a:xfrm>
        </p:grpSpPr>
        <p:sp>
          <p:nvSpPr>
            <p:cNvPr id="142" name="Line 136"/>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3" name="Line 137"/>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4" name="Line 138"/>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5" name="Line 139"/>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6" name="Line 140"/>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7" name="Line 141"/>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8" name="Line 142"/>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49" name="Line 143"/>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50" name="Line 144"/>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51" name="AutoShape 145"/>
          <p:cNvSpPr>
            <a:spLocks noChangeArrowheads="1"/>
          </p:cNvSpPr>
          <p:nvPr/>
        </p:nvSpPr>
        <p:spPr bwMode="auto">
          <a:xfrm>
            <a:off x="10121900"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2" name="AutoShape 146"/>
          <p:cNvSpPr>
            <a:spLocks noChangeArrowheads="1"/>
          </p:cNvSpPr>
          <p:nvPr/>
        </p:nvSpPr>
        <p:spPr bwMode="auto">
          <a:xfrm>
            <a:off x="1020921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3" name="AutoShape 147"/>
          <p:cNvSpPr>
            <a:spLocks noChangeArrowheads="1"/>
          </p:cNvSpPr>
          <p:nvPr/>
        </p:nvSpPr>
        <p:spPr bwMode="auto">
          <a:xfrm>
            <a:off x="10385425" y="3870325"/>
            <a:ext cx="49213"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4" name="AutoShape 148"/>
          <p:cNvSpPr>
            <a:spLocks noChangeArrowheads="1"/>
          </p:cNvSpPr>
          <p:nvPr/>
        </p:nvSpPr>
        <p:spPr bwMode="auto">
          <a:xfrm>
            <a:off x="10472738" y="3870325"/>
            <a:ext cx="46037"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55" name="Group 149"/>
          <p:cNvGrpSpPr>
            <a:grpSpLocks/>
          </p:cNvGrpSpPr>
          <p:nvPr/>
        </p:nvGrpSpPr>
        <p:grpSpPr bwMode="auto">
          <a:xfrm rot="-10842708" flipH="1" flipV="1">
            <a:off x="10615613" y="3340100"/>
            <a:ext cx="476250" cy="808038"/>
            <a:chOff x="0" y="0"/>
            <a:chExt cx="576" cy="816"/>
          </a:xfrm>
        </p:grpSpPr>
        <p:sp>
          <p:nvSpPr>
            <p:cNvPr id="156" name="Line 150"/>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57" name="Line 151"/>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58" name="Line 152"/>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59" name="Line 153"/>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60" name="Line 154"/>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61" name="Line 155"/>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62" name="Line 156"/>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63" name="Line 157"/>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64" name="Line 158"/>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65" name="AutoShape 159"/>
          <p:cNvSpPr>
            <a:spLocks noChangeArrowheads="1"/>
          </p:cNvSpPr>
          <p:nvPr/>
        </p:nvSpPr>
        <p:spPr bwMode="auto">
          <a:xfrm>
            <a:off x="10661650" y="3870325"/>
            <a:ext cx="46038"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6" name="AutoShape 160"/>
          <p:cNvSpPr>
            <a:spLocks noChangeArrowheads="1"/>
          </p:cNvSpPr>
          <p:nvPr/>
        </p:nvSpPr>
        <p:spPr bwMode="auto">
          <a:xfrm>
            <a:off x="1074896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7" name="AutoShape 161"/>
          <p:cNvSpPr>
            <a:spLocks noChangeArrowheads="1"/>
          </p:cNvSpPr>
          <p:nvPr/>
        </p:nvSpPr>
        <p:spPr bwMode="auto">
          <a:xfrm>
            <a:off x="10925175" y="3870325"/>
            <a:ext cx="49213"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8" name="AutoShape 162"/>
          <p:cNvSpPr>
            <a:spLocks noChangeArrowheads="1"/>
          </p:cNvSpPr>
          <p:nvPr/>
        </p:nvSpPr>
        <p:spPr bwMode="auto">
          <a:xfrm>
            <a:off x="11012488" y="3870325"/>
            <a:ext cx="46037"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69" name="Group 163"/>
          <p:cNvGrpSpPr>
            <a:grpSpLocks/>
          </p:cNvGrpSpPr>
          <p:nvPr/>
        </p:nvGrpSpPr>
        <p:grpSpPr bwMode="auto">
          <a:xfrm rot="-10842708" flipH="1" flipV="1">
            <a:off x="11155363" y="3340100"/>
            <a:ext cx="476250" cy="808038"/>
            <a:chOff x="0" y="0"/>
            <a:chExt cx="576" cy="816"/>
          </a:xfrm>
        </p:grpSpPr>
        <p:sp>
          <p:nvSpPr>
            <p:cNvPr id="170" name="Line 164"/>
            <p:cNvSpPr>
              <a:spLocks noChangeShapeType="1"/>
            </p:cNvSpPr>
            <p:nvPr/>
          </p:nvSpPr>
          <p:spPr bwMode="auto">
            <a:xfrm>
              <a:off x="240" y="384"/>
              <a:ext cx="96" cy="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1" name="Line 165"/>
            <p:cNvSpPr>
              <a:spLocks noChangeShapeType="1"/>
            </p:cNvSpPr>
            <p:nvPr/>
          </p:nvSpPr>
          <p:spPr bwMode="auto">
            <a:xfrm>
              <a:off x="336"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2" name="Line 166"/>
            <p:cNvSpPr>
              <a:spLocks noChangeShapeType="1"/>
            </p:cNvSpPr>
            <p:nvPr/>
          </p:nvSpPr>
          <p:spPr bwMode="auto">
            <a:xfrm flipV="1">
              <a:off x="33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3" name="Line 167"/>
            <p:cNvSpPr>
              <a:spLocks noChangeShapeType="1"/>
            </p:cNvSpPr>
            <p:nvPr/>
          </p:nvSpPr>
          <p:spPr bwMode="auto">
            <a:xfrm flipV="1">
              <a:off x="432"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4" name="Line 168"/>
            <p:cNvSpPr>
              <a:spLocks noChangeShapeType="1"/>
            </p:cNvSpPr>
            <p:nvPr/>
          </p:nvSpPr>
          <p:spPr bwMode="auto">
            <a:xfrm>
              <a:off x="336"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5" name="Line 169"/>
            <p:cNvSpPr>
              <a:spLocks noChangeShapeType="1"/>
            </p:cNvSpPr>
            <p:nvPr/>
          </p:nvSpPr>
          <p:spPr bwMode="auto">
            <a:xfrm flipH="1">
              <a:off x="240" y="336"/>
              <a:ext cx="0" cy="480"/>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6" name="Line 170"/>
            <p:cNvSpPr>
              <a:spLocks noChangeShapeType="1"/>
            </p:cNvSpPr>
            <p:nvPr/>
          </p:nvSpPr>
          <p:spPr bwMode="auto">
            <a:xfrm flipH="1" flipV="1">
              <a:off x="96" y="0"/>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7" name="Line 171"/>
            <p:cNvSpPr>
              <a:spLocks noChangeShapeType="1"/>
            </p:cNvSpPr>
            <p:nvPr/>
          </p:nvSpPr>
          <p:spPr bwMode="auto">
            <a:xfrm flipH="1" flipV="1">
              <a:off x="0" y="48"/>
              <a:ext cx="144" cy="336"/>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sp>
          <p:nvSpPr>
            <p:cNvPr id="178" name="Line 172"/>
            <p:cNvSpPr>
              <a:spLocks noChangeShapeType="1"/>
            </p:cNvSpPr>
            <p:nvPr/>
          </p:nvSpPr>
          <p:spPr bwMode="auto">
            <a:xfrm flipH="1">
              <a:off x="144" y="336"/>
              <a:ext cx="96" cy="48"/>
            </a:xfrm>
            <a:prstGeom prst="line">
              <a:avLst/>
            </a:prstGeom>
            <a:noFill/>
            <a:ln w="38100"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5B5A2D"/>
                    </a:outerShdw>
                  </a:effectLst>
                </a14:hiddenEffects>
              </a:ext>
            </a:extLst>
          </p:spPr>
          <p:txBody>
            <a:bodyPr wrap="none" anchor="ctr"/>
            <a:lstStyle/>
            <a:p>
              <a:endParaRPr lang="en-US" sz="2000">
                <a:latin typeface="+mn-ea"/>
              </a:endParaRPr>
            </a:p>
          </p:txBody>
        </p:sp>
      </p:grpSp>
      <p:sp>
        <p:nvSpPr>
          <p:cNvPr id="179" name="AutoShape 173"/>
          <p:cNvSpPr>
            <a:spLocks noChangeArrowheads="1"/>
          </p:cNvSpPr>
          <p:nvPr/>
        </p:nvSpPr>
        <p:spPr bwMode="auto">
          <a:xfrm>
            <a:off x="11201400" y="3870325"/>
            <a:ext cx="44450"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0" name="AutoShape 174"/>
          <p:cNvSpPr>
            <a:spLocks noChangeArrowheads="1"/>
          </p:cNvSpPr>
          <p:nvPr/>
        </p:nvSpPr>
        <p:spPr bwMode="auto">
          <a:xfrm>
            <a:off x="11288713" y="3870325"/>
            <a:ext cx="47625"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1" name="AutoShape 175"/>
          <p:cNvSpPr>
            <a:spLocks noChangeArrowheads="1"/>
          </p:cNvSpPr>
          <p:nvPr/>
        </p:nvSpPr>
        <p:spPr bwMode="auto">
          <a:xfrm>
            <a:off x="11464925" y="3870325"/>
            <a:ext cx="49213"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2" name="AutoShape 176"/>
          <p:cNvSpPr>
            <a:spLocks noChangeArrowheads="1"/>
          </p:cNvSpPr>
          <p:nvPr/>
        </p:nvSpPr>
        <p:spPr bwMode="auto">
          <a:xfrm>
            <a:off x="11552238" y="3870325"/>
            <a:ext cx="46037" cy="531813"/>
          </a:xfrm>
          <a:prstGeom prst="roundRect">
            <a:avLst>
              <a:gd name="adj" fmla="val 50000"/>
            </a:avLst>
          </a:prstGeom>
          <a:gradFill rotWithShape="0">
            <a:gsLst>
              <a:gs pos="0">
                <a:srgbClr val="6699FF">
                  <a:gamma/>
                  <a:shade val="46275"/>
                  <a:invGamma/>
                </a:srgbClr>
              </a:gs>
              <a:gs pos="50000">
                <a:srgbClr val="6699FF"/>
              </a:gs>
              <a:gs pos="100000">
                <a:srgbClr val="6699FF">
                  <a:gamma/>
                  <a:shade val="46275"/>
                  <a:invGamma/>
                </a:srgb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183" name="Group 177"/>
          <p:cNvGrpSpPr>
            <a:grpSpLocks/>
          </p:cNvGrpSpPr>
          <p:nvPr/>
        </p:nvGrpSpPr>
        <p:grpSpPr bwMode="auto">
          <a:xfrm>
            <a:off x="4302125" y="3240088"/>
            <a:ext cx="263525" cy="1211262"/>
            <a:chOff x="0" y="0"/>
            <a:chExt cx="240" cy="1104"/>
          </a:xfrm>
        </p:grpSpPr>
        <p:sp>
          <p:nvSpPr>
            <p:cNvPr id="184" name="AutoShape 178"/>
            <p:cNvSpPr>
              <a:spLocks noChangeArrowheads="1"/>
            </p:cNvSpPr>
            <p:nvPr/>
          </p:nvSpPr>
          <p:spPr bwMode="auto">
            <a:xfrm>
              <a:off x="69" y="266"/>
              <a:ext cx="102" cy="838"/>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5" name="Rectangle 179"/>
            <p:cNvSpPr>
              <a:spLocks noChangeArrowheads="1"/>
            </p:cNvSpPr>
            <p:nvPr/>
          </p:nvSpPr>
          <p:spPr bwMode="auto">
            <a:xfrm>
              <a:off x="89" y="76"/>
              <a:ext cx="62" cy="229"/>
            </a:xfrm>
            <a:prstGeom prst="rect">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6" name="AutoShape 180"/>
            <p:cNvSpPr>
              <a:spLocks noChangeArrowheads="1"/>
            </p:cNvSpPr>
            <p:nvPr/>
          </p:nvSpPr>
          <p:spPr bwMode="auto">
            <a:xfrm>
              <a:off x="0" y="0"/>
              <a:ext cx="240" cy="114"/>
            </a:xfrm>
            <a:prstGeom prst="roundRect">
              <a:avLst>
                <a:gd name="adj" fmla="val 50000"/>
              </a:avLst>
            </a:prstGeom>
            <a:gradFill rotWithShape="0">
              <a:gsLst>
                <a:gs pos="0">
                  <a:srgbClr val="99FFCC">
                    <a:gamma/>
                    <a:shade val="46275"/>
                    <a:invGamma/>
                  </a:srgbClr>
                </a:gs>
                <a:gs pos="50000">
                  <a:srgbClr val="99FFCC"/>
                </a:gs>
                <a:gs pos="100000">
                  <a:srgbClr val="99FFCC">
                    <a:gamma/>
                    <a:shade val="46275"/>
                    <a:invGamma/>
                  </a:srgbClr>
                </a:gs>
              </a:gsLst>
              <a:lin ang="0" scaled="1"/>
            </a:gradFill>
            <a:ln w="31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187" name="Line 181"/>
          <p:cNvSpPr>
            <a:spLocks noChangeShapeType="1"/>
          </p:cNvSpPr>
          <p:nvPr/>
        </p:nvSpPr>
        <p:spPr bwMode="auto">
          <a:xfrm flipH="1">
            <a:off x="4613275" y="4489450"/>
            <a:ext cx="134938" cy="3302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8" name="Line 182"/>
          <p:cNvSpPr>
            <a:spLocks noChangeShapeType="1"/>
          </p:cNvSpPr>
          <p:nvPr/>
        </p:nvSpPr>
        <p:spPr bwMode="auto">
          <a:xfrm>
            <a:off x="4478338" y="4489450"/>
            <a:ext cx="134937" cy="3302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9" name="Line 183"/>
          <p:cNvSpPr>
            <a:spLocks noChangeShapeType="1"/>
          </p:cNvSpPr>
          <p:nvPr/>
        </p:nvSpPr>
        <p:spPr bwMode="auto">
          <a:xfrm>
            <a:off x="7918450" y="1868488"/>
            <a:ext cx="0" cy="41021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90" name="Line 184"/>
          <p:cNvSpPr>
            <a:spLocks noChangeShapeType="1"/>
          </p:cNvSpPr>
          <p:nvPr/>
        </p:nvSpPr>
        <p:spPr bwMode="auto">
          <a:xfrm>
            <a:off x="7999413" y="1868488"/>
            <a:ext cx="0" cy="41021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91" name="Rectangle 185"/>
          <p:cNvSpPr>
            <a:spLocks noChangeArrowheads="1"/>
          </p:cNvSpPr>
          <p:nvPr/>
        </p:nvSpPr>
        <p:spPr bwMode="auto">
          <a:xfrm>
            <a:off x="7353300" y="5305425"/>
            <a:ext cx="1130300" cy="554038"/>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latin typeface="+mn-ea"/>
              </a:rPr>
              <a:t>B cell</a:t>
            </a:r>
          </a:p>
        </p:txBody>
      </p:sp>
      <p:sp>
        <p:nvSpPr>
          <p:cNvPr id="192" name="Text Box 186"/>
          <p:cNvSpPr txBox="1">
            <a:spLocks noChangeArrowheads="1"/>
          </p:cNvSpPr>
          <p:nvPr/>
        </p:nvSpPr>
        <p:spPr bwMode="auto">
          <a:xfrm>
            <a:off x="5092700" y="5300663"/>
            <a:ext cx="2814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mn-ea"/>
              </a:rPr>
              <a:t>       </a:t>
            </a:r>
            <a:r>
              <a:rPr lang="zh-CN" altLang="en-US" sz="2000" b="1">
                <a:solidFill>
                  <a:srgbClr val="CA2E22"/>
                </a:solidFill>
                <a:latin typeface="+mn-ea"/>
              </a:rPr>
              <a:t>信号转导</a:t>
            </a:r>
          </a:p>
        </p:txBody>
      </p:sp>
      <p:sp>
        <p:nvSpPr>
          <p:cNvPr id="193" name="Line 187"/>
          <p:cNvSpPr>
            <a:spLocks noChangeShapeType="1"/>
          </p:cNvSpPr>
          <p:nvPr/>
        </p:nvSpPr>
        <p:spPr bwMode="auto">
          <a:xfrm flipH="1" flipV="1">
            <a:off x="4476750" y="4419600"/>
            <a:ext cx="76200" cy="3048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sp>
        <p:nvSpPr>
          <p:cNvPr id="194" name="Text Box 188"/>
          <p:cNvSpPr txBox="1">
            <a:spLocks noChangeArrowheads="1"/>
          </p:cNvSpPr>
          <p:nvPr/>
        </p:nvSpPr>
        <p:spPr bwMode="auto">
          <a:xfrm>
            <a:off x="6229350" y="4510088"/>
            <a:ext cx="71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mn-ea"/>
              </a:rPr>
              <a:t>BCR</a:t>
            </a:r>
          </a:p>
        </p:txBody>
      </p:sp>
      <p:sp>
        <p:nvSpPr>
          <p:cNvPr id="195" name="Text Box 189"/>
          <p:cNvSpPr txBox="1">
            <a:spLocks noChangeArrowheads="1"/>
          </p:cNvSpPr>
          <p:nvPr/>
        </p:nvSpPr>
        <p:spPr bwMode="auto">
          <a:xfrm>
            <a:off x="11093450" y="4406900"/>
            <a:ext cx="71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ea"/>
              </a:rPr>
              <a:t>BCR</a:t>
            </a:r>
          </a:p>
        </p:txBody>
      </p:sp>
    </p:spTree>
    <p:extLst>
      <p:ext uri="{BB962C8B-B14F-4D97-AF65-F5344CB8AC3E}">
        <p14:creationId xmlns:p14="http://schemas.microsoft.com/office/powerpoint/2010/main" val="189918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第三节 </a:t>
            </a:r>
            <a:r>
              <a:rPr lang="en-US" altLang="zh-CN" dirty="0"/>
              <a:t>B</a:t>
            </a:r>
            <a:r>
              <a:rPr lang="zh-CN" altLang="en-US" dirty="0"/>
              <a:t>细胞对</a:t>
            </a:r>
            <a:r>
              <a:rPr lang="en-US" altLang="zh-CN" dirty="0"/>
              <a:t>TI</a:t>
            </a:r>
            <a:r>
              <a:rPr lang="zh-CN" altLang="en-US" dirty="0"/>
              <a:t>抗原的应答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37</a:t>
            </a:fld>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4054838614"/>
              </p:ext>
            </p:extLst>
          </p:nvPr>
        </p:nvGraphicFramePr>
        <p:xfrm>
          <a:off x="2384820" y="1155903"/>
          <a:ext cx="7420770" cy="5565578"/>
        </p:xfrm>
        <a:graphic>
          <a:graphicData uri="http://schemas.openxmlformats.org/presentationml/2006/ole">
            <mc:AlternateContent xmlns:mc="http://schemas.openxmlformats.org/markup-compatibility/2006">
              <mc:Choice xmlns:v="urn:schemas-microsoft-com:vml" Requires="v">
                <p:oleObj spid="_x0000_s7191" r:id="rId3" imgW="7201905" imgH="5401429" progId="Paint.Picture">
                  <p:embed/>
                </p:oleObj>
              </mc:Choice>
              <mc:Fallback>
                <p:oleObj r:id="rId3" imgW="7201905" imgH="5401429" progId="Paint.Picture">
                  <p:embed/>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820" y="1155903"/>
                        <a:ext cx="7420770" cy="55655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2321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第三节 </a:t>
            </a:r>
            <a:r>
              <a:rPr lang="en-US" altLang="zh-CN" dirty="0"/>
              <a:t>B</a:t>
            </a:r>
            <a:r>
              <a:rPr lang="zh-CN" altLang="en-US" dirty="0"/>
              <a:t>细胞对</a:t>
            </a:r>
            <a:r>
              <a:rPr lang="en-US" altLang="zh-CN" dirty="0"/>
              <a:t>TI</a:t>
            </a:r>
            <a:r>
              <a:rPr lang="zh-CN" altLang="en-US" dirty="0"/>
              <a:t>抗原的应</a:t>
            </a:r>
            <a:r>
              <a:rPr lang="zh-CN" altLang="en-US" dirty="0" smtClean="0"/>
              <a:t>答</a:t>
            </a:r>
            <a:endParaRPr 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4" name="Rectangle 2"/>
          <p:cNvSpPr txBox="1">
            <a:spLocks noRot="1" noChangeArrowheads="1"/>
          </p:cNvSpPr>
          <p:nvPr/>
        </p:nvSpPr>
        <p:spPr>
          <a:xfrm>
            <a:off x="669924" y="1143147"/>
            <a:ext cx="10850563" cy="415636"/>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b="0" dirty="0" smtClean="0">
                <a:solidFill>
                  <a:schemeClr val="accent1">
                    <a:lumMod val="75000"/>
                  </a:schemeClr>
                </a:solidFill>
                <a:latin typeface="+mn-ea"/>
                <a:ea typeface="+mn-ea"/>
              </a:rPr>
              <a:t>（二）、体液免疫应答的效应机制</a:t>
            </a:r>
            <a:endParaRPr lang="zh-CN" altLang="en-US" sz="2000" b="0" dirty="0">
              <a:solidFill>
                <a:schemeClr val="accent1">
                  <a:lumMod val="75000"/>
                </a:schemeClr>
              </a:solidFill>
              <a:latin typeface="+mn-ea"/>
              <a:ea typeface="+mn-ea"/>
            </a:endParaRPr>
          </a:p>
        </p:txBody>
      </p:sp>
      <p:sp>
        <p:nvSpPr>
          <p:cNvPr id="6" name="Rectangle 3"/>
          <p:cNvSpPr txBox="1">
            <a:spLocks noRot="1" noChangeArrowheads="1"/>
          </p:cNvSpPr>
          <p:nvPr/>
        </p:nvSpPr>
        <p:spPr>
          <a:xfrm>
            <a:off x="514350" y="1673231"/>
            <a:ext cx="11006137" cy="5048250"/>
          </a:xfrm>
          <a:prstGeom prst="rect">
            <a:avLst/>
          </a:prstGeom>
        </p:spPr>
        <p:txBody>
          <a:bodyPr vert="horz" lIns="91440" tIns="45720" rIns="91440" bIns="45720" rtlCol="0">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en-US" dirty="0" smtClean="0">
                <a:latin typeface="+mn-ea"/>
              </a:rPr>
              <a:t>体液免疫应答的效应分子是抗体，其生理功能是中和并除去相应的抗原。对抗原或微生物的有效清除，需几种不同的效应机制共同发挥效应：</a:t>
            </a:r>
            <a:endParaRPr lang="en-US" altLang="zh-CN" dirty="0" smtClean="0">
              <a:latin typeface="+mn-ea"/>
            </a:endParaRPr>
          </a:p>
          <a:p>
            <a:pPr>
              <a:lnSpc>
                <a:spcPct val="100000"/>
              </a:lnSpc>
              <a:buFont typeface="Wingdings" panose="05000000000000000000" pitchFamily="2" charset="2"/>
              <a:buNone/>
            </a:pPr>
            <a:r>
              <a:rPr lang="zh-CN" altLang="en-US" dirty="0" smtClean="0">
                <a:solidFill>
                  <a:schemeClr val="accent1">
                    <a:lumMod val="75000"/>
                  </a:schemeClr>
                </a:solidFill>
                <a:latin typeface="+mn-ea"/>
              </a:rPr>
              <a:t>㈠对微生物及其毒素的中和作用（</a:t>
            </a:r>
            <a:r>
              <a:rPr lang="en-US" altLang="zh-CN" dirty="0" smtClean="0">
                <a:solidFill>
                  <a:schemeClr val="accent1">
                    <a:lumMod val="75000"/>
                  </a:schemeClr>
                </a:solidFill>
                <a:latin typeface="+mn-ea"/>
              </a:rPr>
              <a:t>neutralization</a:t>
            </a:r>
            <a:r>
              <a:rPr lang="zh-CN" altLang="en-US" dirty="0" smtClean="0">
                <a:solidFill>
                  <a:schemeClr val="accent1">
                    <a:lumMod val="75000"/>
                  </a:schemeClr>
                </a:solidFill>
                <a:latin typeface="+mn-ea"/>
              </a:rPr>
              <a:t>）</a:t>
            </a:r>
            <a:endParaRPr lang="en-US" altLang="zh-CN" dirty="0">
              <a:solidFill>
                <a:schemeClr val="accent1">
                  <a:lumMod val="75000"/>
                </a:schemeClr>
              </a:solidFill>
              <a:latin typeface="+mn-ea"/>
            </a:endParaRPr>
          </a:p>
          <a:p>
            <a:pPr>
              <a:lnSpc>
                <a:spcPct val="100000"/>
              </a:lnSpc>
              <a:buFont typeface="Wingdings" panose="05000000000000000000" pitchFamily="2" charset="2"/>
              <a:buNone/>
            </a:pPr>
            <a:r>
              <a:rPr lang="zh-CN" altLang="en-US" dirty="0" smtClean="0">
                <a:latin typeface="+mn-ea"/>
              </a:rPr>
              <a:t>中和作用是抗体发挥的唯一一个直接由可变区与相应抗原结合，不需要</a:t>
            </a:r>
            <a:r>
              <a:rPr lang="en-US" altLang="zh-CN" dirty="0" smtClean="0">
                <a:solidFill>
                  <a:schemeClr val="accent2"/>
                </a:solidFill>
                <a:latin typeface="+mn-ea"/>
              </a:rPr>
              <a:t>Ig</a:t>
            </a:r>
            <a:r>
              <a:rPr lang="zh-CN" altLang="en-US" dirty="0" smtClean="0">
                <a:solidFill>
                  <a:schemeClr val="accent2"/>
                </a:solidFill>
                <a:latin typeface="+mn-ea"/>
              </a:rPr>
              <a:t>恒定区</a:t>
            </a:r>
            <a:r>
              <a:rPr lang="zh-CN" altLang="en-US" dirty="0" smtClean="0">
                <a:latin typeface="+mn-ea"/>
              </a:rPr>
              <a:t>参与的功能。</a:t>
            </a:r>
            <a:endParaRPr lang="en-US" altLang="zh-CN" dirty="0" smtClean="0">
              <a:latin typeface="+mn-ea"/>
            </a:endParaRPr>
          </a:p>
          <a:p>
            <a:pPr>
              <a:lnSpc>
                <a:spcPct val="100000"/>
              </a:lnSpc>
              <a:buFont typeface="Wingdings" panose="05000000000000000000" pitchFamily="2" charset="2"/>
              <a:buNone/>
            </a:pPr>
            <a:r>
              <a:rPr lang="zh-CN" altLang="en-US" dirty="0" smtClean="0">
                <a:latin typeface="+mn-ea"/>
              </a:rPr>
              <a:t>许多微生物及其毒素与宿主细胞表面的特异性膜受体结合，而进入宿主细胞，导致宿主细胞的溶解、死亡。</a:t>
            </a:r>
            <a:r>
              <a:rPr lang="zh-CN" altLang="en-US" dirty="0" smtClean="0">
                <a:solidFill>
                  <a:schemeClr val="accent2"/>
                </a:solidFill>
                <a:latin typeface="+mn-ea"/>
              </a:rPr>
              <a:t>抗体与相应的微生物表面抗原或毒素结合，阻断了其与宿主细胞受体的特异性结合，从而发挥抗微生物及其毒素作用。</a:t>
            </a:r>
            <a:endParaRPr lang="en-US" altLang="zh-CN" dirty="0" smtClean="0">
              <a:solidFill>
                <a:schemeClr val="accent2"/>
              </a:solidFill>
              <a:latin typeface="+mn-ea"/>
            </a:endParaRPr>
          </a:p>
          <a:p>
            <a:pPr>
              <a:lnSpc>
                <a:spcPct val="100000"/>
              </a:lnSpc>
              <a:spcBef>
                <a:spcPct val="20000"/>
              </a:spcBef>
              <a:buClr>
                <a:schemeClr val="folHlink"/>
              </a:buClr>
              <a:buSzPct val="85000"/>
              <a:buFont typeface="Wingdings 2" panose="05020102010507070707" pitchFamily="18" charset="2"/>
              <a:buNone/>
            </a:pPr>
            <a:r>
              <a:rPr lang="en-US" altLang="zh-CN" dirty="0">
                <a:solidFill>
                  <a:schemeClr val="accent1">
                    <a:lumMod val="75000"/>
                  </a:schemeClr>
                </a:solidFill>
                <a:latin typeface="+mn-ea"/>
              </a:rPr>
              <a:t> ㈡</a:t>
            </a:r>
            <a:r>
              <a:rPr lang="zh-CN" altLang="en-US" dirty="0">
                <a:solidFill>
                  <a:schemeClr val="accent1">
                    <a:lumMod val="75000"/>
                  </a:schemeClr>
                </a:solidFill>
                <a:latin typeface="+mn-ea"/>
              </a:rPr>
              <a:t>调理作用（</a:t>
            </a:r>
            <a:r>
              <a:rPr lang="en-US" altLang="zh-CN" dirty="0">
                <a:solidFill>
                  <a:schemeClr val="accent1">
                    <a:lumMod val="75000"/>
                  </a:schemeClr>
                </a:solidFill>
                <a:latin typeface="+mn-ea"/>
              </a:rPr>
              <a:t>opsonization</a:t>
            </a:r>
            <a:r>
              <a:rPr lang="zh-CN" altLang="en-US" dirty="0" smtClean="0">
                <a:solidFill>
                  <a:schemeClr val="accent1">
                    <a:lumMod val="75000"/>
                  </a:schemeClr>
                </a:solidFill>
                <a:latin typeface="+mn-ea"/>
              </a:rPr>
              <a:t>）</a:t>
            </a:r>
            <a:endParaRPr lang="en-US" altLang="zh-CN" dirty="0" smtClean="0">
              <a:solidFill>
                <a:schemeClr val="accent1">
                  <a:lumMod val="75000"/>
                </a:schemeClr>
              </a:solidFill>
              <a:latin typeface="+mn-ea"/>
            </a:endParaRPr>
          </a:p>
          <a:p>
            <a:pPr>
              <a:lnSpc>
                <a:spcPct val="100000"/>
              </a:lnSpc>
              <a:spcBef>
                <a:spcPct val="20000"/>
              </a:spcBef>
              <a:buClr>
                <a:schemeClr val="folHlink"/>
              </a:buClr>
              <a:buSzPct val="85000"/>
              <a:buFont typeface="Wingdings 2" panose="05020102010507070707" pitchFamily="18" charset="2"/>
              <a:buNone/>
            </a:pPr>
            <a:r>
              <a:rPr lang="zh-CN" altLang="en-US" dirty="0" smtClean="0">
                <a:latin typeface="+mn-ea"/>
              </a:rPr>
              <a:t>指</a:t>
            </a:r>
            <a:r>
              <a:rPr lang="zh-CN" altLang="en-US" dirty="0">
                <a:latin typeface="+mn-ea"/>
              </a:rPr>
              <a:t>抗体、补体促进吞噬细胞吞噬细菌等颗粒性抗原的作用。抗体的调理作用是指</a:t>
            </a:r>
            <a:r>
              <a:rPr lang="en-US" altLang="zh-CN" dirty="0">
                <a:latin typeface="+mn-ea"/>
              </a:rPr>
              <a:t>IgG</a:t>
            </a:r>
            <a:r>
              <a:rPr lang="zh-CN" altLang="en-US" dirty="0">
                <a:latin typeface="+mn-ea"/>
              </a:rPr>
              <a:t>抗体的</a:t>
            </a:r>
            <a:r>
              <a:rPr lang="en-US" altLang="zh-CN" dirty="0" smtClean="0">
                <a:latin typeface="+mn-ea"/>
              </a:rPr>
              <a:t>Fc</a:t>
            </a:r>
            <a:r>
              <a:rPr lang="zh-CN" altLang="en-US" dirty="0" smtClean="0">
                <a:latin typeface="+mn-ea"/>
              </a:rPr>
              <a:t>段与</a:t>
            </a:r>
            <a:r>
              <a:rPr lang="zh-CN" altLang="en-US" dirty="0">
                <a:latin typeface="+mn-ea"/>
              </a:rPr>
              <a:t>中性粒细胞、巨噬细胞上的</a:t>
            </a:r>
            <a:r>
              <a:rPr lang="en-US" altLang="zh-CN" dirty="0">
                <a:latin typeface="+mn-ea"/>
              </a:rPr>
              <a:t>IgG Fc</a:t>
            </a:r>
            <a:r>
              <a:rPr lang="zh-CN" altLang="en-US" dirty="0">
                <a:latin typeface="+mn-ea"/>
              </a:rPr>
              <a:t>段受体结合，</a:t>
            </a:r>
            <a:r>
              <a:rPr lang="en-US" altLang="zh-CN" dirty="0">
                <a:latin typeface="+mn-ea"/>
              </a:rPr>
              <a:t>Fc</a:t>
            </a:r>
            <a:r>
              <a:rPr lang="zh-CN" altLang="en-US" dirty="0">
                <a:latin typeface="+mn-ea"/>
              </a:rPr>
              <a:t>受体向胞内传递活化信号，从而增强吞噬细胞的吞噬作用</a:t>
            </a:r>
            <a:r>
              <a:rPr lang="zh-CN" altLang="en-US" dirty="0" smtClean="0">
                <a:latin typeface="+mn-ea"/>
              </a:rPr>
              <a:t>。</a:t>
            </a:r>
            <a:endParaRPr lang="en-US" altLang="zh-CN" dirty="0" smtClean="0">
              <a:latin typeface="+mn-ea"/>
            </a:endParaRPr>
          </a:p>
          <a:p>
            <a:pPr>
              <a:lnSpc>
                <a:spcPct val="110000"/>
              </a:lnSpc>
              <a:spcBef>
                <a:spcPct val="20000"/>
              </a:spcBef>
              <a:buClr>
                <a:schemeClr val="folHlink"/>
              </a:buClr>
              <a:buSzPct val="85000"/>
              <a:buFont typeface="Wingdings 2" panose="05020102010507070707" pitchFamily="18" charset="2"/>
              <a:buNone/>
            </a:pPr>
            <a:r>
              <a:rPr lang="en-US" altLang="zh-CN" dirty="0" smtClean="0">
                <a:solidFill>
                  <a:schemeClr val="accent1">
                    <a:lumMod val="75000"/>
                  </a:schemeClr>
                </a:solidFill>
                <a:latin typeface="+mn-ea"/>
              </a:rPr>
              <a:t>㈢</a:t>
            </a:r>
            <a:r>
              <a:rPr lang="zh-CN" altLang="en-US" dirty="0">
                <a:solidFill>
                  <a:schemeClr val="accent1">
                    <a:lumMod val="75000"/>
                  </a:schemeClr>
                </a:solidFill>
                <a:latin typeface="+mn-ea"/>
              </a:rPr>
              <a:t>抗体依赖的细胞介导的细胞毒效应（</a:t>
            </a:r>
            <a:r>
              <a:rPr lang="en-US" altLang="zh-CN" dirty="0">
                <a:solidFill>
                  <a:schemeClr val="accent1">
                    <a:lumMod val="75000"/>
                  </a:schemeClr>
                </a:solidFill>
                <a:latin typeface="+mn-ea"/>
              </a:rPr>
              <a:t>antibody-dependent cell-mediated </a:t>
            </a:r>
            <a:r>
              <a:rPr lang="en-US" altLang="zh-CN" dirty="0" smtClean="0">
                <a:solidFill>
                  <a:schemeClr val="accent1">
                    <a:lumMod val="75000"/>
                  </a:schemeClr>
                </a:solidFill>
                <a:latin typeface="+mn-ea"/>
              </a:rPr>
              <a:t>cytotoxicity, ADCC</a:t>
            </a:r>
            <a:r>
              <a:rPr lang="en-US" altLang="zh-CN" dirty="0">
                <a:solidFill>
                  <a:schemeClr val="accent1">
                    <a:lumMod val="75000"/>
                  </a:schemeClr>
                </a:solidFill>
                <a:latin typeface="+mn-ea"/>
              </a:rPr>
              <a:t>)</a:t>
            </a:r>
          </a:p>
          <a:p>
            <a:pPr>
              <a:lnSpc>
                <a:spcPct val="110000"/>
              </a:lnSpc>
              <a:spcBef>
                <a:spcPct val="20000"/>
              </a:spcBef>
              <a:buClr>
                <a:schemeClr val="folHlink"/>
              </a:buClr>
              <a:buSzPct val="85000"/>
              <a:buFont typeface="Wingdings 2" panose="05020102010507070707" pitchFamily="18" charset="2"/>
              <a:buNone/>
            </a:pPr>
            <a:r>
              <a:rPr lang="en-US" altLang="zh-CN" dirty="0">
                <a:latin typeface="+mn-ea"/>
              </a:rPr>
              <a:t> </a:t>
            </a:r>
            <a:r>
              <a:rPr lang="zh-CN" altLang="en-US" dirty="0" smtClean="0">
                <a:latin typeface="+mn-ea"/>
              </a:rPr>
              <a:t>寄</a:t>
            </a:r>
            <a:r>
              <a:rPr lang="zh-CN" altLang="en-US" dirty="0">
                <a:latin typeface="+mn-ea"/>
              </a:rPr>
              <a:t>生虫形体较大，不能有效地被巨噬细胞和中性粒细胞吞噬，因此，嗜酸性粒细胞通过</a:t>
            </a:r>
            <a:r>
              <a:rPr lang="en-US" altLang="zh-CN" dirty="0" smtClean="0">
                <a:latin typeface="+mn-ea"/>
              </a:rPr>
              <a:t>ADDC</a:t>
            </a:r>
            <a:r>
              <a:rPr lang="zh-CN" altLang="en-US" dirty="0" smtClean="0">
                <a:latin typeface="+mn-ea"/>
              </a:rPr>
              <a:t>效应杀</a:t>
            </a:r>
            <a:r>
              <a:rPr lang="zh-CN" altLang="en-US" dirty="0">
                <a:latin typeface="+mn-ea"/>
              </a:rPr>
              <a:t>伤寄生虫，是机体抗寄生虫感染的主要机制。</a:t>
            </a:r>
          </a:p>
        </p:txBody>
      </p:sp>
    </p:spTree>
    <p:extLst>
      <p:ext uri="{BB962C8B-B14F-4D97-AF65-F5344CB8AC3E}">
        <p14:creationId xmlns:p14="http://schemas.microsoft.com/office/powerpoint/2010/main" val="411940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p:txBody>
          <a:bodyPr>
            <a:normAutofit/>
          </a:bodyPr>
          <a:lstStyle/>
          <a:p>
            <a:r>
              <a:rPr lang="zh-CN" altLang="en-US" sz="6000" dirty="0"/>
              <a:t>谢</a:t>
            </a:r>
            <a:r>
              <a:rPr lang="zh-CN" altLang="en-US" sz="6000" dirty="0" smtClean="0"/>
              <a:t>谢！</a:t>
            </a:r>
            <a:endParaRPr lang="zh-CN" altLang="en-US" sz="6000" b="0" dirty="0"/>
          </a:p>
        </p:txBody>
      </p:sp>
      <p:sp>
        <p:nvSpPr>
          <p:cNvPr id="13" name="文本占位符 12"/>
          <p:cNvSpPr>
            <a:spLocks noGrp="1"/>
          </p:cNvSpPr>
          <p:nvPr>
            <p:ph type="body" sz="quarter" idx="17"/>
          </p:nvPr>
        </p:nvSpPr>
        <p:spPr/>
        <p:txBody>
          <a:bodyPr>
            <a:normAutofit lnSpcReduction="10000"/>
          </a:bodyPr>
          <a:lstStyle/>
          <a:p>
            <a:endParaRPr lang="en-US" altLang="zh-CN" dirty="0"/>
          </a:p>
        </p:txBody>
      </p:sp>
      <p:sp>
        <p:nvSpPr>
          <p:cNvPr id="14" name="文本占位符 13"/>
          <p:cNvSpPr>
            <a:spLocks noGrp="1"/>
          </p:cNvSpPr>
          <p:nvPr>
            <p:ph type="body" sz="quarter" idx="18"/>
          </p:nvPr>
        </p:nvSpPr>
        <p:spPr/>
        <p:txBody>
          <a:bodyPr>
            <a:normAutofit lnSpcReduction="10000"/>
          </a:bodyPr>
          <a:lstStyle/>
          <a:p>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第十一章 免疫应答之二：</a:t>
            </a:r>
            <a:r>
              <a:rPr lang="en-US" altLang="zh-CN" dirty="0"/>
              <a:t>B</a:t>
            </a:r>
            <a:r>
              <a:rPr lang="zh-CN" altLang="en-US" dirty="0"/>
              <a:t>细胞介导的体液免疫应答</a:t>
            </a:r>
            <a:endParaRPr lang="en-US" dirty="0"/>
          </a:p>
        </p:txBody>
      </p:sp>
      <p:sp>
        <p:nvSpPr>
          <p:cNvPr id="4" name="Slide Number Placeholder 3"/>
          <p:cNvSpPr>
            <a:spLocks noGrp="1"/>
          </p:cNvSpPr>
          <p:nvPr>
            <p:ph type="sldNum" sz="quarter" idx="12"/>
          </p:nvPr>
        </p:nvSpPr>
        <p:spPr>
          <a:xfrm>
            <a:off x="8261603" y="6515100"/>
            <a:ext cx="3614225" cy="206381"/>
          </a:xfrm>
        </p:spPr>
        <p:txBody>
          <a:bodyPr/>
          <a:lstStyle/>
          <a:p>
            <a:fld id="{5DD3DB80-B894-403A-B48E-6FDC1A72010E}" type="slidenum">
              <a:rPr lang="zh-CN" altLang="en-US" smtClean="0">
                <a:latin typeface="+mn-ea"/>
              </a:rPr>
              <a:pPr/>
              <a:t>4</a:t>
            </a:fld>
            <a:endParaRPr lang="zh-CN" altLang="en-US">
              <a:latin typeface="+mn-ea"/>
            </a:endParaRPr>
          </a:p>
        </p:txBody>
      </p:sp>
      <p:pic>
        <p:nvPicPr>
          <p:cNvPr id="5" name="Picture 2" descr="彩-巨噬-细菌"/>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2071" y="3878263"/>
            <a:ext cx="2308924" cy="2636837"/>
          </a:xfrm>
          <a:prstGeom prst="rect">
            <a:avLst/>
          </a:prstGeom>
          <a:solidFill>
            <a:schemeClr val="bg1"/>
          </a:solidFill>
          <a:ln>
            <a:noFill/>
          </a:ln>
          <a:extLst>
            <a:ext uri="{91240B29-F687-4f45-9708-019B960494DF}">
              <a14:hiddenLine xmlns:a14="http://schemas.microsoft.com/office/drawing/2010/main" w="9525" cmpd="sng">
                <a:solidFill>
                  <a:srgbClr val="000000"/>
                </a:solidFill>
                <a:miter lim="800000"/>
                <a:headEnd/>
                <a:tailEnd/>
              </a14:hiddenLine>
            </a:ext>
          </a:extLst>
        </p:spPr>
      </p:pic>
      <p:sp>
        <p:nvSpPr>
          <p:cNvPr id="6" name="Text Box 3"/>
          <p:cNvSpPr txBox="1">
            <a:spLocks noChangeArrowheads="1"/>
          </p:cNvSpPr>
          <p:nvPr/>
        </p:nvSpPr>
        <p:spPr bwMode="auto">
          <a:xfrm>
            <a:off x="669925" y="1196975"/>
            <a:ext cx="10850562" cy="83099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latin typeface="+mn-ea"/>
              </a:rPr>
              <a:t>体液免疫应答过程：</a:t>
            </a:r>
            <a:r>
              <a:rPr lang="zh-CN" altLang="en-US" sz="2400">
                <a:solidFill>
                  <a:srgbClr val="FF0000"/>
                </a:solidFill>
                <a:latin typeface="+mn-ea"/>
              </a:rPr>
              <a:t>抗原</a:t>
            </a:r>
            <a:r>
              <a:rPr lang="zh-CN" altLang="en-US" sz="2400">
                <a:latin typeface="+mn-ea"/>
              </a:rPr>
              <a:t>与具有特异性抗原受体</a:t>
            </a:r>
            <a:r>
              <a:rPr lang="en-US" altLang="zh-CN" sz="2400">
                <a:solidFill>
                  <a:srgbClr val="941075"/>
                </a:solidFill>
                <a:latin typeface="+mn-ea"/>
              </a:rPr>
              <a:t>(BCR)</a:t>
            </a:r>
            <a:r>
              <a:rPr lang="zh-CN" altLang="en-US" sz="2400">
                <a:latin typeface="+mn-ea"/>
              </a:rPr>
              <a:t>的</a:t>
            </a:r>
            <a:r>
              <a:rPr lang="en-US" altLang="zh-CN" sz="2400">
                <a:solidFill>
                  <a:srgbClr val="FF3300"/>
                </a:solidFill>
                <a:latin typeface="+mn-ea"/>
              </a:rPr>
              <a:t>B</a:t>
            </a:r>
            <a:r>
              <a:rPr lang="zh-CN" altLang="en-US" sz="2400">
                <a:solidFill>
                  <a:srgbClr val="FF3300"/>
                </a:solidFill>
                <a:latin typeface="+mn-ea"/>
              </a:rPr>
              <a:t>细胞</a:t>
            </a:r>
            <a:r>
              <a:rPr lang="zh-CN" altLang="en-US" sz="2400">
                <a:latin typeface="+mn-ea"/>
              </a:rPr>
              <a:t>结合，促使其活化、增殖、分化成浆细胞，产生特异性的</a:t>
            </a:r>
            <a:r>
              <a:rPr lang="zh-CN" altLang="en-US" sz="2400">
                <a:solidFill>
                  <a:srgbClr val="FF0000"/>
                </a:solidFill>
                <a:latin typeface="+mn-ea"/>
              </a:rPr>
              <a:t>抗体，</a:t>
            </a:r>
            <a:r>
              <a:rPr lang="zh-CN" altLang="en-US" sz="2400">
                <a:latin typeface="+mn-ea"/>
              </a:rPr>
              <a:t>发挥免疫效应。</a:t>
            </a:r>
          </a:p>
        </p:txBody>
      </p:sp>
      <p:pic>
        <p:nvPicPr>
          <p:cNvPr id="7" name="Picture 4" descr="intact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539" y="3878263"/>
            <a:ext cx="3002981" cy="2636837"/>
          </a:xfrm>
          <a:prstGeom prst="rect">
            <a:avLst/>
          </a:prstGeom>
          <a:solidFill>
            <a:schemeClr val="bg1"/>
          </a:solidFill>
          <a:ln>
            <a:noFill/>
          </a:ln>
          <a:extLst>
            <a:ext uri="{91240B29-F687-4f45-9708-019B960494DF}">
              <a14:hiddenLine xmlns:a14="http://schemas.microsoft.com/office/drawing/2010/main" w="9525" cmpd="sng">
                <a:solidFill>
                  <a:srgbClr val="000000"/>
                </a:solidFill>
                <a:miter lim="800000"/>
                <a:headEnd/>
                <a:tailEnd/>
              </a14:hiddenLine>
            </a:ext>
          </a:extLst>
        </p:spPr>
      </p:pic>
      <p:grpSp>
        <p:nvGrpSpPr>
          <p:cNvPr id="8" name="Group 5"/>
          <p:cNvGrpSpPr>
            <a:grpSpLocks/>
          </p:cNvGrpSpPr>
          <p:nvPr/>
        </p:nvGrpSpPr>
        <p:grpSpPr bwMode="auto">
          <a:xfrm>
            <a:off x="1049288" y="2438400"/>
            <a:ext cx="9913978" cy="3049588"/>
            <a:chOff x="0" y="0"/>
            <a:chExt cx="5028" cy="1921"/>
          </a:xfrm>
        </p:grpSpPr>
        <p:grpSp>
          <p:nvGrpSpPr>
            <p:cNvPr id="9" name="Group 6"/>
            <p:cNvGrpSpPr>
              <a:grpSpLocks/>
            </p:cNvGrpSpPr>
            <p:nvPr/>
          </p:nvGrpSpPr>
          <p:grpSpPr bwMode="auto">
            <a:xfrm rot="2260337">
              <a:off x="4536" y="1633"/>
              <a:ext cx="468" cy="288"/>
              <a:chOff x="0" y="0"/>
              <a:chExt cx="468" cy="288"/>
            </a:xfrm>
          </p:grpSpPr>
          <p:sp>
            <p:nvSpPr>
              <p:cNvPr id="108" name="AutoShape 7"/>
              <p:cNvSpPr>
                <a:spLocks noChangeArrowheads="1"/>
              </p:cNvSpPr>
              <p:nvPr/>
            </p:nvSpPr>
            <p:spPr bwMode="auto">
              <a:xfrm rot="5400000" flipH="1" flipV="1">
                <a:off x="0"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09" name="AutoShape 8"/>
              <p:cNvSpPr>
                <a:spLocks noChangeArrowheads="1"/>
              </p:cNvSpPr>
              <p:nvPr/>
            </p:nvSpPr>
            <p:spPr bwMode="auto">
              <a:xfrm rot="5400000">
                <a:off x="324"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10" name="Oval 9"/>
              <p:cNvSpPr>
                <a:spLocks noChangeArrowheads="1"/>
              </p:cNvSpPr>
              <p:nvPr/>
            </p:nvSpPr>
            <p:spPr bwMode="auto">
              <a:xfrm>
                <a:off x="84" y="0"/>
                <a:ext cx="288" cy="288"/>
              </a:xfrm>
              <a:prstGeom prst="ellipse">
                <a:avLst/>
              </a:prstGeom>
              <a:solidFill>
                <a:srgbClr val="222288"/>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grpSp>
        <p:grpSp>
          <p:nvGrpSpPr>
            <p:cNvPr id="10" name="Group 10"/>
            <p:cNvGrpSpPr>
              <a:grpSpLocks/>
            </p:cNvGrpSpPr>
            <p:nvPr/>
          </p:nvGrpSpPr>
          <p:grpSpPr bwMode="auto">
            <a:xfrm>
              <a:off x="0" y="0"/>
              <a:ext cx="5028" cy="1677"/>
              <a:chOff x="0" y="0"/>
              <a:chExt cx="5028" cy="1677"/>
            </a:xfrm>
          </p:grpSpPr>
          <p:sp>
            <p:nvSpPr>
              <p:cNvPr id="11" name="Oval 11"/>
              <p:cNvSpPr>
                <a:spLocks noChangeArrowheads="1"/>
              </p:cNvSpPr>
              <p:nvPr/>
            </p:nvSpPr>
            <p:spPr bwMode="auto">
              <a:xfrm>
                <a:off x="288" y="192"/>
                <a:ext cx="576" cy="576"/>
              </a:xfrm>
              <a:prstGeom prst="ellipse">
                <a:avLst/>
              </a:prstGeom>
              <a:gradFill rotWithShape="0">
                <a:gsLst>
                  <a:gs pos="0">
                    <a:schemeClr val="bg1"/>
                  </a:gs>
                  <a:gs pos="100000">
                    <a:schemeClr val="accent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2" name="Oval 12"/>
              <p:cNvSpPr>
                <a:spLocks noChangeArrowheads="1"/>
              </p:cNvSpPr>
              <p:nvPr/>
            </p:nvSpPr>
            <p:spPr bwMode="auto">
              <a:xfrm>
                <a:off x="144" y="144"/>
                <a:ext cx="720" cy="672"/>
              </a:xfrm>
              <a:prstGeom prst="ellipse">
                <a:avLst/>
              </a:prstGeom>
              <a:noFill/>
              <a:ln w="38100" cmpd="sng">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grpSp>
            <p:nvGrpSpPr>
              <p:cNvPr id="13" name="Group 13"/>
              <p:cNvGrpSpPr>
                <a:grpSpLocks/>
              </p:cNvGrpSpPr>
              <p:nvPr/>
            </p:nvGrpSpPr>
            <p:grpSpPr bwMode="auto">
              <a:xfrm>
                <a:off x="336" y="816"/>
                <a:ext cx="240" cy="240"/>
                <a:chOff x="0" y="0"/>
                <a:chExt cx="240" cy="240"/>
              </a:xfrm>
            </p:grpSpPr>
            <p:sp>
              <p:nvSpPr>
                <p:cNvPr id="101" name="Line 14"/>
                <p:cNvSpPr>
                  <a:spLocks noChangeShapeType="1"/>
                </p:cNvSpPr>
                <p:nvPr/>
              </p:nvSpPr>
              <p:spPr bwMode="auto">
                <a:xfrm>
                  <a:off x="96"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2" name="Line 15"/>
                <p:cNvSpPr>
                  <a:spLocks noChangeShapeType="1"/>
                </p:cNvSpPr>
                <p:nvPr/>
              </p:nvSpPr>
              <p:spPr bwMode="auto">
                <a:xfrm>
                  <a:off x="144"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3" name="Line 16"/>
                <p:cNvSpPr>
                  <a:spLocks noChangeShapeType="1"/>
                </p:cNvSpPr>
                <p:nvPr/>
              </p:nvSpPr>
              <p:spPr bwMode="auto">
                <a:xfrm flipH="1">
                  <a:off x="48"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4" name="Line 17"/>
                <p:cNvSpPr>
                  <a:spLocks noChangeShapeType="1"/>
                </p:cNvSpPr>
                <p:nvPr/>
              </p:nvSpPr>
              <p:spPr bwMode="auto">
                <a:xfrm>
                  <a:off x="144"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5" name="Line 18"/>
                <p:cNvSpPr>
                  <a:spLocks noChangeShapeType="1"/>
                </p:cNvSpPr>
                <p:nvPr/>
              </p:nvSpPr>
              <p:spPr bwMode="auto">
                <a:xfrm>
                  <a:off x="96" y="144"/>
                  <a:ext cx="48" cy="0"/>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6" name="Line 19"/>
                <p:cNvSpPr>
                  <a:spLocks noChangeShapeType="1"/>
                </p:cNvSpPr>
                <p:nvPr/>
              </p:nvSpPr>
              <p:spPr bwMode="auto">
                <a:xfrm>
                  <a:off x="192"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7" name="Line 20"/>
                <p:cNvSpPr>
                  <a:spLocks noChangeShapeType="1"/>
                </p:cNvSpPr>
                <p:nvPr/>
              </p:nvSpPr>
              <p:spPr bwMode="auto">
                <a:xfrm flipH="1">
                  <a:off x="0"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14" name="Group 21"/>
              <p:cNvGrpSpPr>
                <a:grpSpLocks/>
              </p:cNvGrpSpPr>
              <p:nvPr/>
            </p:nvGrpSpPr>
            <p:grpSpPr bwMode="auto">
              <a:xfrm rot="-12882836">
                <a:off x="48" y="0"/>
                <a:ext cx="240" cy="240"/>
                <a:chOff x="0" y="0"/>
                <a:chExt cx="240" cy="240"/>
              </a:xfrm>
            </p:grpSpPr>
            <p:sp>
              <p:nvSpPr>
                <p:cNvPr id="94" name="Line 22"/>
                <p:cNvSpPr>
                  <a:spLocks noChangeShapeType="1"/>
                </p:cNvSpPr>
                <p:nvPr/>
              </p:nvSpPr>
              <p:spPr bwMode="auto">
                <a:xfrm>
                  <a:off x="96"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5" name="Line 23"/>
                <p:cNvSpPr>
                  <a:spLocks noChangeShapeType="1"/>
                </p:cNvSpPr>
                <p:nvPr/>
              </p:nvSpPr>
              <p:spPr bwMode="auto">
                <a:xfrm>
                  <a:off x="144"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6" name="Line 24"/>
                <p:cNvSpPr>
                  <a:spLocks noChangeShapeType="1"/>
                </p:cNvSpPr>
                <p:nvPr/>
              </p:nvSpPr>
              <p:spPr bwMode="auto">
                <a:xfrm flipH="1">
                  <a:off x="48"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7" name="Line 25"/>
                <p:cNvSpPr>
                  <a:spLocks noChangeShapeType="1"/>
                </p:cNvSpPr>
                <p:nvPr/>
              </p:nvSpPr>
              <p:spPr bwMode="auto">
                <a:xfrm>
                  <a:off x="144"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8" name="Line 26"/>
                <p:cNvSpPr>
                  <a:spLocks noChangeShapeType="1"/>
                </p:cNvSpPr>
                <p:nvPr/>
              </p:nvSpPr>
              <p:spPr bwMode="auto">
                <a:xfrm>
                  <a:off x="96" y="144"/>
                  <a:ext cx="48" cy="0"/>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9" name="Line 27"/>
                <p:cNvSpPr>
                  <a:spLocks noChangeShapeType="1"/>
                </p:cNvSpPr>
                <p:nvPr/>
              </p:nvSpPr>
              <p:spPr bwMode="auto">
                <a:xfrm>
                  <a:off x="192"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100" name="Line 28"/>
                <p:cNvSpPr>
                  <a:spLocks noChangeShapeType="1"/>
                </p:cNvSpPr>
                <p:nvPr/>
              </p:nvSpPr>
              <p:spPr bwMode="auto">
                <a:xfrm flipH="1">
                  <a:off x="0"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15" name="Group 29"/>
              <p:cNvGrpSpPr>
                <a:grpSpLocks/>
              </p:cNvGrpSpPr>
              <p:nvPr/>
            </p:nvGrpSpPr>
            <p:grpSpPr bwMode="auto">
              <a:xfrm rot="-18126376">
                <a:off x="0" y="672"/>
                <a:ext cx="240" cy="240"/>
                <a:chOff x="0" y="0"/>
                <a:chExt cx="240" cy="240"/>
              </a:xfrm>
            </p:grpSpPr>
            <p:sp>
              <p:nvSpPr>
                <p:cNvPr id="87" name="Line 30"/>
                <p:cNvSpPr>
                  <a:spLocks noChangeShapeType="1"/>
                </p:cNvSpPr>
                <p:nvPr/>
              </p:nvSpPr>
              <p:spPr bwMode="auto">
                <a:xfrm>
                  <a:off x="96"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8" name="Line 31"/>
                <p:cNvSpPr>
                  <a:spLocks noChangeShapeType="1"/>
                </p:cNvSpPr>
                <p:nvPr/>
              </p:nvSpPr>
              <p:spPr bwMode="auto">
                <a:xfrm>
                  <a:off x="144"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9" name="Line 32"/>
                <p:cNvSpPr>
                  <a:spLocks noChangeShapeType="1"/>
                </p:cNvSpPr>
                <p:nvPr/>
              </p:nvSpPr>
              <p:spPr bwMode="auto">
                <a:xfrm flipH="1">
                  <a:off x="48"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0" name="Line 33"/>
                <p:cNvSpPr>
                  <a:spLocks noChangeShapeType="1"/>
                </p:cNvSpPr>
                <p:nvPr/>
              </p:nvSpPr>
              <p:spPr bwMode="auto">
                <a:xfrm>
                  <a:off x="144"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1" name="Line 34"/>
                <p:cNvSpPr>
                  <a:spLocks noChangeShapeType="1"/>
                </p:cNvSpPr>
                <p:nvPr/>
              </p:nvSpPr>
              <p:spPr bwMode="auto">
                <a:xfrm>
                  <a:off x="96" y="144"/>
                  <a:ext cx="48" cy="0"/>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2" name="Line 35"/>
                <p:cNvSpPr>
                  <a:spLocks noChangeShapeType="1"/>
                </p:cNvSpPr>
                <p:nvPr/>
              </p:nvSpPr>
              <p:spPr bwMode="auto">
                <a:xfrm>
                  <a:off x="192"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93" name="Line 36"/>
                <p:cNvSpPr>
                  <a:spLocks noChangeShapeType="1"/>
                </p:cNvSpPr>
                <p:nvPr/>
              </p:nvSpPr>
              <p:spPr bwMode="auto">
                <a:xfrm flipH="1">
                  <a:off x="0"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16" name="Group 37"/>
              <p:cNvGrpSpPr>
                <a:grpSpLocks/>
              </p:cNvGrpSpPr>
              <p:nvPr/>
            </p:nvGrpSpPr>
            <p:grpSpPr bwMode="auto">
              <a:xfrm rot="13543341">
                <a:off x="672" y="0"/>
                <a:ext cx="240" cy="240"/>
                <a:chOff x="0" y="0"/>
                <a:chExt cx="240" cy="240"/>
              </a:xfrm>
            </p:grpSpPr>
            <p:sp>
              <p:nvSpPr>
                <p:cNvPr id="80" name="Line 38"/>
                <p:cNvSpPr>
                  <a:spLocks noChangeShapeType="1"/>
                </p:cNvSpPr>
                <p:nvPr/>
              </p:nvSpPr>
              <p:spPr bwMode="auto">
                <a:xfrm>
                  <a:off x="96"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1" name="Line 39"/>
                <p:cNvSpPr>
                  <a:spLocks noChangeShapeType="1"/>
                </p:cNvSpPr>
                <p:nvPr/>
              </p:nvSpPr>
              <p:spPr bwMode="auto">
                <a:xfrm>
                  <a:off x="144"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2" name="Line 40"/>
                <p:cNvSpPr>
                  <a:spLocks noChangeShapeType="1"/>
                </p:cNvSpPr>
                <p:nvPr/>
              </p:nvSpPr>
              <p:spPr bwMode="auto">
                <a:xfrm flipH="1">
                  <a:off x="48"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3" name="Line 41"/>
                <p:cNvSpPr>
                  <a:spLocks noChangeShapeType="1"/>
                </p:cNvSpPr>
                <p:nvPr/>
              </p:nvSpPr>
              <p:spPr bwMode="auto">
                <a:xfrm>
                  <a:off x="144"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4" name="Line 42"/>
                <p:cNvSpPr>
                  <a:spLocks noChangeShapeType="1"/>
                </p:cNvSpPr>
                <p:nvPr/>
              </p:nvSpPr>
              <p:spPr bwMode="auto">
                <a:xfrm>
                  <a:off x="96" y="144"/>
                  <a:ext cx="48" cy="0"/>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5" name="Line 43"/>
                <p:cNvSpPr>
                  <a:spLocks noChangeShapeType="1"/>
                </p:cNvSpPr>
                <p:nvPr/>
              </p:nvSpPr>
              <p:spPr bwMode="auto">
                <a:xfrm>
                  <a:off x="192"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86" name="Line 44"/>
                <p:cNvSpPr>
                  <a:spLocks noChangeShapeType="1"/>
                </p:cNvSpPr>
                <p:nvPr/>
              </p:nvSpPr>
              <p:spPr bwMode="auto">
                <a:xfrm flipH="1">
                  <a:off x="0"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17" name="Group 45"/>
              <p:cNvGrpSpPr>
                <a:grpSpLocks/>
              </p:cNvGrpSpPr>
              <p:nvPr/>
            </p:nvGrpSpPr>
            <p:grpSpPr bwMode="auto">
              <a:xfrm rot="-5228255">
                <a:off x="864" y="384"/>
                <a:ext cx="240" cy="240"/>
                <a:chOff x="0" y="0"/>
                <a:chExt cx="240" cy="240"/>
              </a:xfrm>
            </p:grpSpPr>
            <p:sp>
              <p:nvSpPr>
                <p:cNvPr id="73" name="Line 46"/>
                <p:cNvSpPr>
                  <a:spLocks noChangeShapeType="1"/>
                </p:cNvSpPr>
                <p:nvPr/>
              </p:nvSpPr>
              <p:spPr bwMode="auto">
                <a:xfrm>
                  <a:off x="96"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4" name="Line 47"/>
                <p:cNvSpPr>
                  <a:spLocks noChangeShapeType="1"/>
                </p:cNvSpPr>
                <p:nvPr/>
              </p:nvSpPr>
              <p:spPr bwMode="auto">
                <a:xfrm>
                  <a:off x="144" y="0"/>
                  <a:ext cx="0" cy="144"/>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5" name="Line 48"/>
                <p:cNvSpPr>
                  <a:spLocks noChangeShapeType="1"/>
                </p:cNvSpPr>
                <p:nvPr/>
              </p:nvSpPr>
              <p:spPr bwMode="auto">
                <a:xfrm flipH="1">
                  <a:off x="48"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6" name="Line 49"/>
                <p:cNvSpPr>
                  <a:spLocks noChangeShapeType="1"/>
                </p:cNvSpPr>
                <p:nvPr/>
              </p:nvSpPr>
              <p:spPr bwMode="auto">
                <a:xfrm>
                  <a:off x="144"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7" name="Line 50"/>
                <p:cNvSpPr>
                  <a:spLocks noChangeShapeType="1"/>
                </p:cNvSpPr>
                <p:nvPr/>
              </p:nvSpPr>
              <p:spPr bwMode="auto">
                <a:xfrm>
                  <a:off x="96" y="144"/>
                  <a:ext cx="48" cy="0"/>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8" name="Line 51"/>
                <p:cNvSpPr>
                  <a:spLocks noChangeShapeType="1"/>
                </p:cNvSpPr>
                <p:nvPr/>
              </p:nvSpPr>
              <p:spPr bwMode="auto">
                <a:xfrm>
                  <a:off x="192"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79" name="Line 52"/>
                <p:cNvSpPr>
                  <a:spLocks noChangeShapeType="1"/>
                </p:cNvSpPr>
                <p:nvPr/>
              </p:nvSpPr>
              <p:spPr bwMode="auto">
                <a:xfrm flipH="1">
                  <a:off x="0" y="144"/>
                  <a:ext cx="48" cy="96"/>
                </a:xfrm>
                <a:prstGeom prst="line">
                  <a:avLst/>
                </a:prstGeom>
                <a:noFill/>
                <a:ln w="28575" cmpd="sng">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sp>
            <p:nvSpPr>
              <p:cNvPr id="18" name="Oval 53"/>
              <p:cNvSpPr>
                <a:spLocks noChangeArrowheads="1"/>
              </p:cNvSpPr>
              <p:nvPr/>
            </p:nvSpPr>
            <p:spPr bwMode="auto">
              <a:xfrm>
                <a:off x="2340" y="237"/>
                <a:ext cx="864" cy="576"/>
              </a:xfrm>
              <a:prstGeom prst="ellipse">
                <a:avLst/>
              </a:prstGeom>
              <a:noFill/>
              <a:ln w="28575" cmpd="sng">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19" name="Oval 54"/>
              <p:cNvSpPr>
                <a:spLocks noChangeArrowheads="1"/>
              </p:cNvSpPr>
              <p:nvPr/>
            </p:nvSpPr>
            <p:spPr bwMode="auto">
              <a:xfrm>
                <a:off x="2388" y="381"/>
                <a:ext cx="288" cy="288"/>
              </a:xfrm>
              <a:prstGeom prst="ellipse">
                <a:avLst/>
              </a:prstGeom>
              <a:gradFill rotWithShape="0">
                <a:gsLst>
                  <a:gs pos="0">
                    <a:schemeClr val="bg1"/>
                  </a:gs>
                  <a:gs pos="100000">
                    <a:schemeClr val="accent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0" name="AutoShape 55"/>
              <p:cNvSpPr>
                <a:spLocks noChangeArrowheads="1"/>
              </p:cNvSpPr>
              <p:nvPr/>
            </p:nvSpPr>
            <p:spPr bwMode="auto">
              <a:xfrm rot="10577319">
                <a:off x="2740" y="307"/>
                <a:ext cx="48" cy="384"/>
              </a:xfrm>
              <a:prstGeom prst="moon">
                <a:avLst>
                  <a:gd name="adj" fmla="val 5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1" name="AutoShape 56"/>
              <p:cNvSpPr>
                <a:spLocks noChangeArrowheads="1"/>
              </p:cNvSpPr>
              <p:nvPr/>
            </p:nvSpPr>
            <p:spPr bwMode="auto">
              <a:xfrm rot="10577319">
                <a:off x="2860" y="293"/>
                <a:ext cx="48" cy="384"/>
              </a:xfrm>
              <a:prstGeom prst="moon">
                <a:avLst>
                  <a:gd name="adj" fmla="val 5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2" name="AutoShape 57"/>
              <p:cNvSpPr>
                <a:spLocks noChangeArrowheads="1"/>
              </p:cNvSpPr>
              <p:nvPr/>
            </p:nvSpPr>
            <p:spPr bwMode="auto">
              <a:xfrm rot="10577319">
                <a:off x="2996" y="285"/>
                <a:ext cx="48" cy="384"/>
              </a:xfrm>
              <a:prstGeom prst="moon">
                <a:avLst>
                  <a:gd name="adj" fmla="val 5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3" name="AutoShape 58"/>
              <p:cNvSpPr>
                <a:spLocks noChangeArrowheads="1"/>
              </p:cNvSpPr>
              <p:nvPr/>
            </p:nvSpPr>
            <p:spPr bwMode="auto">
              <a:xfrm rot="10577319">
                <a:off x="2939" y="365"/>
                <a:ext cx="48" cy="384"/>
              </a:xfrm>
              <a:prstGeom prst="moon">
                <a:avLst>
                  <a:gd name="adj" fmla="val 5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4" name="AutoShape 59"/>
              <p:cNvSpPr>
                <a:spLocks noChangeArrowheads="1"/>
              </p:cNvSpPr>
              <p:nvPr/>
            </p:nvSpPr>
            <p:spPr bwMode="auto">
              <a:xfrm rot="10577319">
                <a:off x="2804" y="373"/>
                <a:ext cx="48" cy="384"/>
              </a:xfrm>
              <a:prstGeom prst="moon">
                <a:avLst>
                  <a:gd name="adj" fmla="val 50000"/>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25" name="Line 60"/>
              <p:cNvSpPr>
                <a:spLocks noChangeShapeType="1"/>
              </p:cNvSpPr>
              <p:nvPr/>
            </p:nvSpPr>
            <p:spPr bwMode="auto">
              <a:xfrm>
                <a:off x="1188" y="477"/>
                <a:ext cx="1104" cy="0"/>
              </a:xfrm>
              <a:prstGeom prst="line">
                <a:avLst/>
              </a:prstGeom>
              <a:noFill/>
              <a:ln w="38100"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nvGrpSpPr>
              <p:cNvPr id="26" name="Group 61"/>
              <p:cNvGrpSpPr>
                <a:grpSpLocks/>
              </p:cNvGrpSpPr>
              <p:nvPr/>
            </p:nvGrpSpPr>
            <p:grpSpPr bwMode="auto">
              <a:xfrm rot="6782646">
                <a:off x="54" y="1110"/>
                <a:ext cx="468" cy="288"/>
                <a:chOff x="0" y="0"/>
                <a:chExt cx="468" cy="288"/>
              </a:xfrm>
            </p:grpSpPr>
            <p:sp>
              <p:nvSpPr>
                <p:cNvPr id="70" name="AutoShape 62"/>
                <p:cNvSpPr>
                  <a:spLocks noChangeArrowheads="1"/>
                </p:cNvSpPr>
                <p:nvPr/>
              </p:nvSpPr>
              <p:spPr bwMode="auto">
                <a:xfrm rot="5400000" flipH="1" flipV="1">
                  <a:off x="0"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71" name="AutoShape 63"/>
                <p:cNvSpPr>
                  <a:spLocks noChangeArrowheads="1"/>
                </p:cNvSpPr>
                <p:nvPr/>
              </p:nvSpPr>
              <p:spPr bwMode="auto">
                <a:xfrm rot="5400000">
                  <a:off x="324"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72" name="Oval 64"/>
                <p:cNvSpPr>
                  <a:spLocks noChangeArrowheads="1"/>
                </p:cNvSpPr>
                <p:nvPr/>
              </p:nvSpPr>
              <p:spPr bwMode="auto">
                <a:xfrm>
                  <a:off x="84" y="0"/>
                  <a:ext cx="288" cy="288"/>
                </a:xfrm>
                <a:prstGeom prst="ellipse">
                  <a:avLst/>
                </a:prstGeom>
                <a:solidFill>
                  <a:srgbClr val="222288"/>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grpSp>
          <p:grpSp>
            <p:nvGrpSpPr>
              <p:cNvPr id="27" name="Group 65"/>
              <p:cNvGrpSpPr>
                <a:grpSpLocks/>
              </p:cNvGrpSpPr>
              <p:nvPr/>
            </p:nvGrpSpPr>
            <p:grpSpPr bwMode="auto">
              <a:xfrm rot="-1808895">
                <a:off x="4560" y="1053"/>
                <a:ext cx="468" cy="288"/>
                <a:chOff x="0" y="0"/>
                <a:chExt cx="468" cy="288"/>
              </a:xfrm>
            </p:grpSpPr>
            <p:sp>
              <p:nvSpPr>
                <p:cNvPr id="67" name="AutoShape 66"/>
                <p:cNvSpPr>
                  <a:spLocks noChangeArrowheads="1"/>
                </p:cNvSpPr>
                <p:nvPr/>
              </p:nvSpPr>
              <p:spPr bwMode="auto">
                <a:xfrm rot="5400000" flipH="1" flipV="1">
                  <a:off x="0"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68" name="AutoShape 67"/>
                <p:cNvSpPr>
                  <a:spLocks noChangeArrowheads="1"/>
                </p:cNvSpPr>
                <p:nvPr/>
              </p:nvSpPr>
              <p:spPr bwMode="auto">
                <a:xfrm rot="5400000">
                  <a:off x="324" y="84"/>
                  <a:ext cx="144" cy="144"/>
                </a:xfrm>
                <a:prstGeom prst="triangle">
                  <a:avLst>
                    <a:gd name="adj" fmla="val 50000"/>
                  </a:avLst>
                </a:prstGeom>
                <a:solidFill>
                  <a:srgbClr val="222288"/>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sp>
              <p:nvSpPr>
                <p:cNvPr id="69" name="Oval 68"/>
                <p:cNvSpPr>
                  <a:spLocks noChangeArrowheads="1"/>
                </p:cNvSpPr>
                <p:nvPr/>
              </p:nvSpPr>
              <p:spPr bwMode="auto">
                <a:xfrm>
                  <a:off x="84" y="0"/>
                  <a:ext cx="288" cy="288"/>
                </a:xfrm>
                <a:prstGeom prst="ellipse">
                  <a:avLst/>
                </a:prstGeom>
                <a:solidFill>
                  <a:srgbClr val="222288"/>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ea"/>
                  </a:endParaRPr>
                </a:p>
              </p:txBody>
            </p:sp>
          </p:grpSp>
          <p:grpSp>
            <p:nvGrpSpPr>
              <p:cNvPr id="28" name="Group 69"/>
              <p:cNvGrpSpPr>
                <a:grpSpLocks/>
              </p:cNvGrpSpPr>
              <p:nvPr/>
            </p:nvGrpSpPr>
            <p:grpSpPr bwMode="auto">
              <a:xfrm>
                <a:off x="4032" y="45"/>
                <a:ext cx="576" cy="336"/>
                <a:chOff x="0" y="0"/>
                <a:chExt cx="960" cy="672"/>
              </a:xfrm>
            </p:grpSpPr>
            <p:sp>
              <p:nvSpPr>
                <p:cNvPr id="59" name="Line 70"/>
                <p:cNvSpPr>
                  <a:spLocks noChangeShapeType="1"/>
                </p:cNvSpPr>
                <p:nvPr/>
              </p:nvSpPr>
              <p:spPr bwMode="auto">
                <a:xfrm>
                  <a:off x="0" y="310"/>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0" name="Line 71"/>
                <p:cNvSpPr>
                  <a:spLocks noChangeShapeType="1"/>
                </p:cNvSpPr>
                <p:nvPr/>
              </p:nvSpPr>
              <p:spPr bwMode="auto">
                <a:xfrm>
                  <a:off x="0" y="414"/>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1" name="Line 72"/>
                <p:cNvSpPr>
                  <a:spLocks noChangeShapeType="1"/>
                </p:cNvSpPr>
                <p:nvPr/>
              </p:nvSpPr>
              <p:spPr bwMode="auto">
                <a:xfrm flipV="1">
                  <a:off x="653" y="103"/>
                  <a:ext cx="192" cy="207"/>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2" name="Line 73"/>
                <p:cNvSpPr>
                  <a:spLocks noChangeShapeType="1"/>
                </p:cNvSpPr>
                <p:nvPr/>
              </p:nvSpPr>
              <p:spPr bwMode="auto">
                <a:xfrm>
                  <a:off x="691" y="414"/>
                  <a:ext cx="154" cy="155"/>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3" name="Line 74"/>
                <p:cNvSpPr>
                  <a:spLocks noChangeShapeType="1"/>
                </p:cNvSpPr>
                <p:nvPr/>
              </p:nvSpPr>
              <p:spPr bwMode="auto">
                <a:xfrm>
                  <a:off x="845" y="569"/>
                  <a:ext cx="38"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4" name="Line 75"/>
                <p:cNvSpPr>
                  <a:spLocks noChangeShapeType="1"/>
                </p:cNvSpPr>
                <p:nvPr/>
              </p:nvSpPr>
              <p:spPr bwMode="auto">
                <a:xfrm>
                  <a:off x="845" y="569"/>
                  <a:ext cx="115"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5" name="Line 76"/>
                <p:cNvSpPr>
                  <a:spLocks noChangeShapeType="1"/>
                </p:cNvSpPr>
                <p:nvPr/>
              </p:nvSpPr>
              <p:spPr bwMode="auto">
                <a:xfrm flipV="1">
                  <a:off x="845" y="0"/>
                  <a:ext cx="0"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66" name="Line 77"/>
                <p:cNvSpPr>
                  <a:spLocks noChangeShapeType="1"/>
                </p:cNvSpPr>
                <p:nvPr/>
              </p:nvSpPr>
              <p:spPr bwMode="auto">
                <a:xfrm>
                  <a:off x="845" y="103"/>
                  <a:ext cx="77"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29" name="Group 78"/>
              <p:cNvGrpSpPr>
                <a:grpSpLocks/>
              </p:cNvGrpSpPr>
              <p:nvPr/>
            </p:nvGrpSpPr>
            <p:grpSpPr bwMode="auto">
              <a:xfrm>
                <a:off x="4032" y="1341"/>
                <a:ext cx="576" cy="336"/>
                <a:chOff x="0" y="0"/>
                <a:chExt cx="960" cy="672"/>
              </a:xfrm>
            </p:grpSpPr>
            <p:sp>
              <p:nvSpPr>
                <p:cNvPr id="51" name="Line 79"/>
                <p:cNvSpPr>
                  <a:spLocks noChangeShapeType="1"/>
                </p:cNvSpPr>
                <p:nvPr/>
              </p:nvSpPr>
              <p:spPr bwMode="auto">
                <a:xfrm>
                  <a:off x="0" y="310"/>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2" name="Line 80"/>
                <p:cNvSpPr>
                  <a:spLocks noChangeShapeType="1"/>
                </p:cNvSpPr>
                <p:nvPr/>
              </p:nvSpPr>
              <p:spPr bwMode="auto">
                <a:xfrm>
                  <a:off x="0" y="414"/>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3" name="Line 81"/>
                <p:cNvSpPr>
                  <a:spLocks noChangeShapeType="1"/>
                </p:cNvSpPr>
                <p:nvPr/>
              </p:nvSpPr>
              <p:spPr bwMode="auto">
                <a:xfrm flipV="1">
                  <a:off x="653" y="103"/>
                  <a:ext cx="192" cy="207"/>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4" name="Line 82"/>
                <p:cNvSpPr>
                  <a:spLocks noChangeShapeType="1"/>
                </p:cNvSpPr>
                <p:nvPr/>
              </p:nvSpPr>
              <p:spPr bwMode="auto">
                <a:xfrm>
                  <a:off x="691" y="414"/>
                  <a:ext cx="154" cy="155"/>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5" name="Line 83"/>
                <p:cNvSpPr>
                  <a:spLocks noChangeShapeType="1"/>
                </p:cNvSpPr>
                <p:nvPr/>
              </p:nvSpPr>
              <p:spPr bwMode="auto">
                <a:xfrm>
                  <a:off x="845" y="569"/>
                  <a:ext cx="38"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6" name="Line 84"/>
                <p:cNvSpPr>
                  <a:spLocks noChangeShapeType="1"/>
                </p:cNvSpPr>
                <p:nvPr/>
              </p:nvSpPr>
              <p:spPr bwMode="auto">
                <a:xfrm>
                  <a:off x="845" y="569"/>
                  <a:ext cx="115"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7" name="Line 85"/>
                <p:cNvSpPr>
                  <a:spLocks noChangeShapeType="1"/>
                </p:cNvSpPr>
                <p:nvPr/>
              </p:nvSpPr>
              <p:spPr bwMode="auto">
                <a:xfrm flipV="1">
                  <a:off x="845" y="0"/>
                  <a:ext cx="0"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8" name="Line 86"/>
                <p:cNvSpPr>
                  <a:spLocks noChangeShapeType="1"/>
                </p:cNvSpPr>
                <p:nvPr/>
              </p:nvSpPr>
              <p:spPr bwMode="auto">
                <a:xfrm>
                  <a:off x="845" y="103"/>
                  <a:ext cx="77"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30" name="Group 87"/>
              <p:cNvGrpSpPr>
                <a:grpSpLocks/>
              </p:cNvGrpSpPr>
              <p:nvPr/>
            </p:nvGrpSpPr>
            <p:grpSpPr bwMode="auto">
              <a:xfrm>
                <a:off x="4032" y="477"/>
                <a:ext cx="576" cy="336"/>
                <a:chOff x="0" y="0"/>
                <a:chExt cx="960" cy="672"/>
              </a:xfrm>
            </p:grpSpPr>
            <p:sp>
              <p:nvSpPr>
                <p:cNvPr id="43" name="Line 88"/>
                <p:cNvSpPr>
                  <a:spLocks noChangeShapeType="1"/>
                </p:cNvSpPr>
                <p:nvPr/>
              </p:nvSpPr>
              <p:spPr bwMode="auto">
                <a:xfrm>
                  <a:off x="0" y="310"/>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4" name="Line 89"/>
                <p:cNvSpPr>
                  <a:spLocks noChangeShapeType="1"/>
                </p:cNvSpPr>
                <p:nvPr/>
              </p:nvSpPr>
              <p:spPr bwMode="auto">
                <a:xfrm>
                  <a:off x="0" y="414"/>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5" name="Line 90"/>
                <p:cNvSpPr>
                  <a:spLocks noChangeShapeType="1"/>
                </p:cNvSpPr>
                <p:nvPr/>
              </p:nvSpPr>
              <p:spPr bwMode="auto">
                <a:xfrm flipV="1">
                  <a:off x="653" y="103"/>
                  <a:ext cx="192" cy="207"/>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6" name="Line 91"/>
                <p:cNvSpPr>
                  <a:spLocks noChangeShapeType="1"/>
                </p:cNvSpPr>
                <p:nvPr/>
              </p:nvSpPr>
              <p:spPr bwMode="auto">
                <a:xfrm>
                  <a:off x="691" y="414"/>
                  <a:ext cx="154" cy="155"/>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7" name="Line 92"/>
                <p:cNvSpPr>
                  <a:spLocks noChangeShapeType="1"/>
                </p:cNvSpPr>
                <p:nvPr/>
              </p:nvSpPr>
              <p:spPr bwMode="auto">
                <a:xfrm>
                  <a:off x="845" y="569"/>
                  <a:ext cx="38"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8" name="Line 93"/>
                <p:cNvSpPr>
                  <a:spLocks noChangeShapeType="1"/>
                </p:cNvSpPr>
                <p:nvPr/>
              </p:nvSpPr>
              <p:spPr bwMode="auto">
                <a:xfrm>
                  <a:off x="845" y="569"/>
                  <a:ext cx="115"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9" name="Line 94"/>
                <p:cNvSpPr>
                  <a:spLocks noChangeShapeType="1"/>
                </p:cNvSpPr>
                <p:nvPr/>
              </p:nvSpPr>
              <p:spPr bwMode="auto">
                <a:xfrm flipV="1">
                  <a:off x="845" y="0"/>
                  <a:ext cx="0"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50" name="Line 95"/>
                <p:cNvSpPr>
                  <a:spLocks noChangeShapeType="1"/>
                </p:cNvSpPr>
                <p:nvPr/>
              </p:nvSpPr>
              <p:spPr bwMode="auto">
                <a:xfrm>
                  <a:off x="845" y="103"/>
                  <a:ext cx="77"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grpSp>
            <p:nvGrpSpPr>
              <p:cNvPr id="31" name="Group 96"/>
              <p:cNvGrpSpPr>
                <a:grpSpLocks/>
              </p:cNvGrpSpPr>
              <p:nvPr/>
            </p:nvGrpSpPr>
            <p:grpSpPr bwMode="auto">
              <a:xfrm>
                <a:off x="4032" y="909"/>
                <a:ext cx="576" cy="336"/>
                <a:chOff x="0" y="0"/>
                <a:chExt cx="960" cy="672"/>
              </a:xfrm>
            </p:grpSpPr>
            <p:sp>
              <p:nvSpPr>
                <p:cNvPr id="35" name="Line 97"/>
                <p:cNvSpPr>
                  <a:spLocks noChangeShapeType="1"/>
                </p:cNvSpPr>
                <p:nvPr/>
              </p:nvSpPr>
              <p:spPr bwMode="auto">
                <a:xfrm>
                  <a:off x="0" y="310"/>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36" name="Line 98"/>
                <p:cNvSpPr>
                  <a:spLocks noChangeShapeType="1"/>
                </p:cNvSpPr>
                <p:nvPr/>
              </p:nvSpPr>
              <p:spPr bwMode="auto">
                <a:xfrm>
                  <a:off x="0" y="414"/>
                  <a:ext cx="691"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37" name="Line 99"/>
                <p:cNvSpPr>
                  <a:spLocks noChangeShapeType="1"/>
                </p:cNvSpPr>
                <p:nvPr/>
              </p:nvSpPr>
              <p:spPr bwMode="auto">
                <a:xfrm flipV="1">
                  <a:off x="653" y="103"/>
                  <a:ext cx="192" cy="207"/>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38" name="Line 100"/>
                <p:cNvSpPr>
                  <a:spLocks noChangeShapeType="1"/>
                </p:cNvSpPr>
                <p:nvPr/>
              </p:nvSpPr>
              <p:spPr bwMode="auto">
                <a:xfrm>
                  <a:off x="691" y="414"/>
                  <a:ext cx="154" cy="155"/>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39" name="Line 101"/>
                <p:cNvSpPr>
                  <a:spLocks noChangeShapeType="1"/>
                </p:cNvSpPr>
                <p:nvPr/>
              </p:nvSpPr>
              <p:spPr bwMode="auto">
                <a:xfrm>
                  <a:off x="845" y="569"/>
                  <a:ext cx="38"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0" name="Line 102"/>
                <p:cNvSpPr>
                  <a:spLocks noChangeShapeType="1"/>
                </p:cNvSpPr>
                <p:nvPr/>
              </p:nvSpPr>
              <p:spPr bwMode="auto">
                <a:xfrm>
                  <a:off x="845" y="569"/>
                  <a:ext cx="115"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1" name="Line 103"/>
                <p:cNvSpPr>
                  <a:spLocks noChangeShapeType="1"/>
                </p:cNvSpPr>
                <p:nvPr/>
              </p:nvSpPr>
              <p:spPr bwMode="auto">
                <a:xfrm flipV="1">
                  <a:off x="845" y="0"/>
                  <a:ext cx="0" cy="103"/>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42" name="Line 104"/>
                <p:cNvSpPr>
                  <a:spLocks noChangeShapeType="1"/>
                </p:cNvSpPr>
                <p:nvPr/>
              </p:nvSpPr>
              <p:spPr bwMode="auto">
                <a:xfrm>
                  <a:off x="845" y="103"/>
                  <a:ext cx="77" cy="0"/>
                </a:xfrm>
                <a:prstGeom prst="line">
                  <a:avLst/>
                </a:prstGeom>
                <a:noFill/>
                <a:ln w="38100" cmpd="sng">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grpSp>
          <p:sp>
            <p:nvSpPr>
              <p:cNvPr id="32" name="Line 105"/>
              <p:cNvSpPr>
                <a:spLocks noChangeShapeType="1"/>
              </p:cNvSpPr>
              <p:nvPr/>
            </p:nvSpPr>
            <p:spPr bwMode="auto">
              <a:xfrm>
                <a:off x="3252" y="498"/>
                <a:ext cx="768" cy="0"/>
              </a:xfrm>
              <a:prstGeom prst="line">
                <a:avLst/>
              </a:prstGeom>
              <a:noFill/>
              <a:ln w="38100"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n-ea"/>
                </a:endParaRPr>
              </a:p>
            </p:txBody>
          </p:sp>
          <p:sp>
            <p:nvSpPr>
              <p:cNvPr id="33" name="Text Box 106"/>
              <p:cNvSpPr txBox="1">
                <a:spLocks noChangeArrowheads="1"/>
              </p:cNvSpPr>
              <p:nvPr/>
            </p:nvSpPr>
            <p:spPr bwMode="auto">
              <a:xfrm>
                <a:off x="1553" y="477"/>
                <a:ext cx="5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rPr>
                  <a:t>分化 </a:t>
                </a:r>
              </a:p>
            </p:txBody>
          </p:sp>
          <p:sp>
            <p:nvSpPr>
              <p:cNvPr id="34" name="Text Box 107"/>
              <p:cNvSpPr txBox="1">
                <a:spLocks noChangeArrowheads="1"/>
              </p:cNvSpPr>
              <p:nvPr/>
            </p:nvSpPr>
            <p:spPr bwMode="auto">
              <a:xfrm>
                <a:off x="3388" y="477"/>
                <a:ext cx="4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latin typeface="+mn-ea"/>
                  </a:rPr>
                  <a:t>分泌 </a:t>
                </a:r>
              </a:p>
            </p:txBody>
          </p:sp>
        </p:grpSp>
      </p:grpSp>
    </p:spTree>
    <p:extLst>
      <p:ext uri="{BB962C8B-B14F-4D97-AF65-F5344CB8AC3E}">
        <p14:creationId xmlns:p14="http://schemas.microsoft.com/office/powerpoint/2010/main" val="281180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Text Box 3"/>
          <p:cNvSpPr txBox="1">
            <a:spLocks noChangeArrowheads="1"/>
          </p:cNvSpPr>
          <p:nvPr/>
        </p:nvSpPr>
        <p:spPr bwMode="auto">
          <a:xfrm>
            <a:off x="1331913" y="2071688"/>
            <a:ext cx="1018857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CCECFF"/>
              </a:buClr>
              <a:buSzPct val="70000"/>
              <a:buFont typeface="Wingdings" panose="05000000000000000000" pitchFamily="2" charset="2"/>
              <a:buNone/>
            </a:pPr>
            <a:r>
              <a:rPr lang="en-US" altLang="zh-CN" sz="2400" dirty="0">
                <a:solidFill>
                  <a:srgbClr val="CC0000"/>
                </a:solidFill>
                <a:latin typeface="+mn-ea"/>
              </a:rPr>
              <a:t>BCR</a:t>
            </a:r>
            <a:r>
              <a:rPr lang="zh-CN" altLang="en-US" sz="2400" dirty="0">
                <a:solidFill>
                  <a:srgbClr val="CC0000"/>
                </a:solidFill>
                <a:latin typeface="+mn-ea"/>
              </a:rPr>
              <a:t>可直接识别多种天然抗原物质</a:t>
            </a:r>
            <a:r>
              <a:rPr lang="zh-CN" altLang="en-US" sz="2400" dirty="0">
                <a:latin typeface="+mn-ea"/>
              </a:rPr>
              <a:t>（</a:t>
            </a:r>
            <a:r>
              <a:rPr lang="zh-CN" altLang="en-US" sz="2400" dirty="0">
                <a:solidFill>
                  <a:srgbClr val="941075"/>
                </a:solidFill>
                <a:latin typeface="+mn-ea"/>
              </a:rPr>
              <a:t>天然蛋白</a:t>
            </a:r>
            <a:r>
              <a:rPr lang="zh-CN" altLang="en-US" sz="2400" dirty="0">
                <a:latin typeface="+mn-ea"/>
              </a:rPr>
              <a:t>、多肽、核酸、多糖、和小分子化合物）</a:t>
            </a:r>
          </a:p>
        </p:txBody>
      </p:sp>
      <p:sp>
        <p:nvSpPr>
          <p:cNvPr id="6" name="Text Box 4"/>
          <p:cNvSpPr txBox="1">
            <a:spLocks noChangeArrowheads="1"/>
          </p:cNvSpPr>
          <p:nvPr/>
        </p:nvSpPr>
        <p:spPr bwMode="auto">
          <a:xfrm>
            <a:off x="1331912" y="3727450"/>
            <a:ext cx="8965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CCECFF"/>
              </a:buClr>
              <a:buSzPct val="70000"/>
              <a:buFont typeface="Wingdings" panose="05000000000000000000" pitchFamily="2" charset="2"/>
              <a:buNone/>
            </a:pPr>
            <a:r>
              <a:rPr lang="en-US" altLang="zh-CN" sz="2400">
                <a:latin typeface="+mn-ea"/>
              </a:rPr>
              <a:t>BCR</a:t>
            </a:r>
            <a:r>
              <a:rPr lang="zh-CN" altLang="en-US" sz="2400">
                <a:latin typeface="+mn-ea"/>
              </a:rPr>
              <a:t>识别抗原无需</a:t>
            </a:r>
            <a:r>
              <a:rPr lang="en-US" altLang="zh-CN" sz="2400">
                <a:latin typeface="+mn-ea"/>
              </a:rPr>
              <a:t>APC</a:t>
            </a:r>
            <a:r>
              <a:rPr lang="zh-CN" altLang="en-US" sz="2400">
                <a:latin typeface="+mn-ea"/>
              </a:rPr>
              <a:t>的提呈</a:t>
            </a:r>
          </a:p>
        </p:txBody>
      </p:sp>
      <p:sp>
        <p:nvSpPr>
          <p:cNvPr id="7" name="Text Box 5"/>
          <p:cNvSpPr txBox="1">
            <a:spLocks noChangeArrowheads="1"/>
          </p:cNvSpPr>
          <p:nvPr/>
        </p:nvSpPr>
        <p:spPr bwMode="auto">
          <a:xfrm>
            <a:off x="1331912" y="4448175"/>
            <a:ext cx="815085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CCECFF"/>
              </a:buClr>
              <a:buSzPct val="70000"/>
              <a:buFont typeface="Wingdings" panose="05000000000000000000" pitchFamily="2" charset="2"/>
              <a:buNone/>
            </a:pPr>
            <a:r>
              <a:rPr lang="en-US" altLang="zh-CN" sz="2400">
                <a:effectLst>
                  <a:outerShdw blurRad="38100" dist="38100" dir="2700000" algn="tl">
                    <a:srgbClr val="C0C0C0"/>
                  </a:outerShdw>
                </a:effectLst>
                <a:latin typeface="+mn-ea"/>
              </a:rPr>
              <a:t>BCR</a:t>
            </a:r>
            <a:r>
              <a:rPr lang="zh-CN" altLang="en-US" sz="2400">
                <a:effectLst>
                  <a:outerShdw blurRad="38100" dist="38100" dir="2700000" algn="tl">
                    <a:srgbClr val="C0C0C0"/>
                  </a:outerShdw>
                </a:effectLst>
                <a:latin typeface="+mn-ea"/>
              </a:rPr>
              <a:t>识别抗原不受</a:t>
            </a:r>
            <a:r>
              <a:rPr lang="en-US" altLang="zh-CN" sz="2400">
                <a:effectLst>
                  <a:outerShdw blurRad="38100" dist="38100" dir="2700000" algn="tl">
                    <a:srgbClr val="C0C0C0"/>
                  </a:outerShdw>
                </a:effectLst>
                <a:latin typeface="+mn-ea"/>
              </a:rPr>
              <a:t>MHC</a:t>
            </a:r>
            <a:r>
              <a:rPr lang="zh-CN" altLang="en-US" sz="2400">
                <a:effectLst>
                  <a:outerShdw blurRad="38100" dist="38100" dir="2700000" algn="tl">
                    <a:srgbClr val="C0C0C0"/>
                  </a:outerShdw>
                </a:effectLst>
                <a:latin typeface="+mn-ea"/>
              </a:rPr>
              <a:t>限制</a:t>
            </a:r>
          </a:p>
        </p:txBody>
      </p:sp>
      <p:sp>
        <p:nvSpPr>
          <p:cNvPr id="8" name="Text Box 6"/>
          <p:cNvSpPr txBox="1">
            <a:spLocks noChangeArrowheads="1"/>
          </p:cNvSpPr>
          <p:nvPr/>
        </p:nvSpPr>
        <p:spPr bwMode="auto">
          <a:xfrm>
            <a:off x="1331912" y="3079750"/>
            <a:ext cx="8965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CCECFF"/>
              </a:buClr>
              <a:buSzPct val="70000"/>
              <a:buFont typeface="Wingdings" panose="05000000000000000000" pitchFamily="2" charset="2"/>
              <a:buNone/>
            </a:pPr>
            <a:r>
              <a:rPr lang="en-US" altLang="zh-CN" sz="2400">
                <a:latin typeface="+mn-ea"/>
              </a:rPr>
              <a:t>BCR</a:t>
            </a:r>
            <a:r>
              <a:rPr lang="zh-CN" altLang="en-US" sz="2400">
                <a:latin typeface="+mn-ea"/>
              </a:rPr>
              <a:t>可以识别构象表位或线性表位</a:t>
            </a:r>
          </a:p>
        </p:txBody>
      </p:sp>
      <p:sp>
        <p:nvSpPr>
          <p:cNvPr id="9" name="TextBox 8"/>
          <p:cNvSpPr txBox="1"/>
          <p:nvPr/>
        </p:nvSpPr>
        <p:spPr>
          <a:xfrm>
            <a:off x="669924" y="1332855"/>
            <a:ext cx="8858250" cy="461665"/>
          </a:xfrm>
          <a:prstGeom prst="rect">
            <a:avLst/>
          </a:prstGeom>
          <a:noFill/>
        </p:spPr>
        <p:txBody>
          <a:bodyPr wrap="square" rtlCol="0">
            <a:spAutoFit/>
          </a:bodyPr>
          <a:lstStyle/>
          <a:p>
            <a:r>
              <a:rPr lang="en-US" altLang="zh-CN" sz="2400" b="1" dirty="0" smtClean="0">
                <a:solidFill>
                  <a:schemeClr val="accent1">
                    <a:lumMod val="75000"/>
                  </a:schemeClr>
                </a:solidFill>
                <a:latin typeface="+mn-ea"/>
              </a:rPr>
              <a:t>B</a:t>
            </a:r>
            <a:r>
              <a:rPr lang="zh-CN" altLang="en-US" sz="2400" b="1" dirty="0" smtClean="0">
                <a:solidFill>
                  <a:schemeClr val="accent1">
                    <a:lumMod val="75000"/>
                  </a:schemeClr>
                </a:solidFill>
                <a:latin typeface="+mn-ea"/>
              </a:rPr>
              <a:t>细</a:t>
            </a:r>
            <a:r>
              <a:rPr lang="zh-CN" altLang="en-US" sz="2400" b="1" dirty="0">
                <a:solidFill>
                  <a:schemeClr val="accent1">
                    <a:lumMod val="75000"/>
                  </a:schemeClr>
                </a:solidFill>
                <a:latin typeface="+mn-ea"/>
              </a:rPr>
              <a:t>胞抗原受体及其识别抗原的特</a:t>
            </a:r>
            <a:r>
              <a:rPr lang="zh-CN" altLang="en-US" sz="2400" b="1" dirty="0" smtClean="0">
                <a:solidFill>
                  <a:schemeClr val="accent1">
                    <a:lumMod val="75000"/>
                  </a:schemeClr>
                </a:solidFill>
                <a:latin typeface="+mn-ea"/>
              </a:rPr>
              <a:t>点</a:t>
            </a:r>
            <a:endParaRPr lang="zh-CN" altLang="en-US" sz="2400" b="1" dirty="0">
              <a:solidFill>
                <a:schemeClr val="accent1">
                  <a:lumMod val="75000"/>
                </a:schemeClr>
              </a:solidFill>
              <a:latin typeface="+mn-ea"/>
            </a:endParaRPr>
          </a:p>
        </p:txBody>
      </p:sp>
    </p:spTree>
    <p:extLst>
      <p:ext uri="{BB962C8B-B14F-4D97-AF65-F5344CB8AC3E}">
        <p14:creationId xmlns:p14="http://schemas.microsoft.com/office/powerpoint/2010/main" val="312466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第十一章 免疫应答之二：</a:t>
            </a:r>
            <a:r>
              <a:rPr lang="en-US" altLang="zh-CN" dirty="0"/>
              <a:t>B</a:t>
            </a:r>
            <a:r>
              <a:rPr lang="zh-CN" altLang="en-US" dirty="0"/>
              <a:t>细胞介导的体液免疫应答</a:t>
            </a:r>
            <a:endParaRPr lang="en-US" dirty="0"/>
          </a:p>
        </p:txBody>
      </p:sp>
      <p:sp>
        <p:nvSpPr>
          <p:cNvPr id="4" name="Slide Number Placeholder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Rectangle 2"/>
          <p:cNvSpPr>
            <a:spLocks noChangeArrowheads="1"/>
          </p:cNvSpPr>
          <p:nvPr/>
        </p:nvSpPr>
        <p:spPr bwMode="auto">
          <a:xfrm>
            <a:off x="669923" y="1267530"/>
            <a:ext cx="2693207" cy="558007"/>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chemeClr val="accent1">
                    <a:lumMod val="75000"/>
                  </a:schemeClr>
                </a:solidFill>
                <a:latin typeface="+mn-ea"/>
              </a:rPr>
              <a:t>   TI </a:t>
            </a:r>
            <a:r>
              <a:rPr lang="zh-CN" altLang="en-US" sz="2400" b="1" dirty="0">
                <a:solidFill>
                  <a:schemeClr val="accent1">
                    <a:lumMod val="75000"/>
                  </a:schemeClr>
                </a:solidFill>
                <a:latin typeface="+mn-ea"/>
              </a:rPr>
              <a:t>与 </a:t>
            </a:r>
            <a:r>
              <a:rPr lang="en-US" altLang="zh-CN" sz="2400" b="1" dirty="0">
                <a:solidFill>
                  <a:schemeClr val="accent1">
                    <a:lumMod val="75000"/>
                  </a:schemeClr>
                </a:solidFill>
                <a:latin typeface="+mn-ea"/>
              </a:rPr>
              <a:t>TD </a:t>
            </a:r>
            <a:r>
              <a:rPr lang="zh-CN" altLang="en-US" sz="2400" b="1" dirty="0">
                <a:solidFill>
                  <a:schemeClr val="accent1">
                    <a:lumMod val="75000"/>
                  </a:schemeClr>
                </a:solidFill>
                <a:latin typeface="+mn-ea"/>
              </a:rPr>
              <a:t>抗 原</a:t>
            </a:r>
          </a:p>
        </p:txBody>
      </p:sp>
      <p:grpSp>
        <p:nvGrpSpPr>
          <p:cNvPr id="6" name="Group 3"/>
          <p:cNvGrpSpPr>
            <a:grpSpLocks/>
          </p:cNvGrpSpPr>
          <p:nvPr/>
        </p:nvGrpSpPr>
        <p:grpSpPr bwMode="auto">
          <a:xfrm>
            <a:off x="1778793" y="2100265"/>
            <a:ext cx="8286750" cy="4518025"/>
            <a:chOff x="0" y="0"/>
            <a:chExt cx="4608" cy="2496"/>
          </a:xfrm>
        </p:grpSpPr>
        <p:sp>
          <p:nvSpPr>
            <p:cNvPr id="7" name="Oval 4"/>
            <p:cNvSpPr>
              <a:spLocks noChangeArrowheads="1"/>
            </p:cNvSpPr>
            <p:nvPr/>
          </p:nvSpPr>
          <p:spPr bwMode="auto">
            <a:xfrm rot="451429">
              <a:off x="3552" y="1490"/>
              <a:ext cx="179" cy="62"/>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8" name="Group 5"/>
            <p:cNvGrpSpPr>
              <a:grpSpLocks/>
            </p:cNvGrpSpPr>
            <p:nvPr/>
          </p:nvGrpSpPr>
          <p:grpSpPr bwMode="auto">
            <a:xfrm>
              <a:off x="2897" y="1264"/>
              <a:ext cx="751" cy="421"/>
              <a:chOff x="0" y="0"/>
              <a:chExt cx="606" cy="327"/>
            </a:xfrm>
          </p:grpSpPr>
          <p:sp>
            <p:nvSpPr>
              <p:cNvPr id="108" name="Arc 6"/>
              <p:cNvSpPr>
                <a:spLocks/>
              </p:cNvSpPr>
              <p:nvPr/>
            </p:nvSpPr>
            <p:spPr bwMode="auto">
              <a:xfrm rot="3745232" flipH="1">
                <a:off x="170" y="-108"/>
                <a:ext cx="327" cy="543"/>
              </a:xfrm>
              <a:custGeom>
                <a:avLst/>
                <a:gdLst>
                  <a:gd name="G0" fmla="+- 0 0 0"/>
                  <a:gd name="G1" fmla="+- 21600 0 0"/>
                  <a:gd name="G2" fmla="+- 21600 0 0"/>
                  <a:gd name="T0" fmla="*/ 0 w 21600"/>
                  <a:gd name="T1" fmla="*/ 0 h 31165"/>
                  <a:gd name="T2" fmla="*/ 19367 w 21600"/>
                  <a:gd name="T3" fmla="*/ 31165 h 31165"/>
                  <a:gd name="T4" fmla="*/ 0 w 21600"/>
                  <a:gd name="T5" fmla="*/ 21600 h 31165"/>
                </a:gdLst>
                <a:ahLst/>
                <a:cxnLst>
                  <a:cxn ang="0">
                    <a:pos x="T0" y="T1"/>
                  </a:cxn>
                  <a:cxn ang="0">
                    <a:pos x="T2" y="T3"/>
                  </a:cxn>
                  <a:cxn ang="0">
                    <a:pos x="T4" y="T5"/>
                  </a:cxn>
                </a:cxnLst>
                <a:rect l="0" t="0" r="r" b="b"/>
                <a:pathLst>
                  <a:path w="21600" h="31165" fill="none" extrusionOk="0">
                    <a:moveTo>
                      <a:pt x="-1" y="0"/>
                    </a:moveTo>
                    <a:cubicBezTo>
                      <a:pt x="11929" y="0"/>
                      <a:pt x="21600" y="9670"/>
                      <a:pt x="21600" y="21600"/>
                    </a:cubicBezTo>
                    <a:cubicBezTo>
                      <a:pt x="21600" y="24917"/>
                      <a:pt x="20835" y="28190"/>
                      <a:pt x="19366" y="31164"/>
                    </a:cubicBezTo>
                  </a:path>
                  <a:path w="21600" h="31165" stroke="0" extrusionOk="0">
                    <a:moveTo>
                      <a:pt x="-1" y="0"/>
                    </a:moveTo>
                    <a:cubicBezTo>
                      <a:pt x="11929" y="0"/>
                      <a:pt x="21600" y="9670"/>
                      <a:pt x="21600" y="21600"/>
                    </a:cubicBezTo>
                    <a:cubicBezTo>
                      <a:pt x="21600" y="24917"/>
                      <a:pt x="20835" y="28190"/>
                      <a:pt x="19366" y="31164"/>
                    </a:cubicBezTo>
                    <a:lnTo>
                      <a:pt x="0" y="21600"/>
                    </a:lnTo>
                    <a:close/>
                  </a:path>
                </a:pathLst>
              </a:custGeom>
              <a:noFill/>
              <a:ln w="9525"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9" name="Arc 7"/>
              <p:cNvSpPr>
                <a:spLocks/>
              </p:cNvSpPr>
              <p:nvPr/>
            </p:nvSpPr>
            <p:spPr bwMode="auto">
              <a:xfrm rot="17022043">
                <a:off x="5" y="170"/>
                <a:ext cx="47" cy="57"/>
              </a:xfrm>
              <a:custGeom>
                <a:avLst/>
                <a:gdLst>
                  <a:gd name="G0" fmla="+- 9247 0 0"/>
                  <a:gd name="G1" fmla="+- 21600 0 0"/>
                  <a:gd name="G2" fmla="+- 21600 0 0"/>
                  <a:gd name="T0" fmla="*/ 9247 w 30847"/>
                  <a:gd name="T1" fmla="*/ 0 h 43200"/>
                  <a:gd name="T2" fmla="*/ 0 w 30847"/>
                  <a:gd name="T3" fmla="*/ 41121 h 43200"/>
                  <a:gd name="T4" fmla="*/ 9247 w 30847"/>
                  <a:gd name="T5" fmla="*/ 21600 h 43200"/>
                </a:gdLst>
                <a:ahLst/>
                <a:cxnLst>
                  <a:cxn ang="0">
                    <a:pos x="T0" y="T1"/>
                  </a:cxn>
                  <a:cxn ang="0">
                    <a:pos x="T2" y="T3"/>
                  </a:cxn>
                  <a:cxn ang="0">
                    <a:pos x="T4" y="T5"/>
                  </a:cxn>
                </a:cxnLst>
                <a:rect l="0" t="0" r="r" b="b"/>
                <a:pathLst>
                  <a:path w="30847" h="43200" fill="none" extrusionOk="0">
                    <a:moveTo>
                      <a:pt x="9246" y="0"/>
                    </a:moveTo>
                    <a:cubicBezTo>
                      <a:pt x="21176" y="0"/>
                      <a:pt x="30847" y="9670"/>
                      <a:pt x="30847" y="21600"/>
                    </a:cubicBezTo>
                    <a:cubicBezTo>
                      <a:pt x="30847" y="33529"/>
                      <a:pt x="21176" y="43200"/>
                      <a:pt x="9247" y="43200"/>
                    </a:cubicBezTo>
                    <a:cubicBezTo>
                      <a:pt x="6048" y="43200"/>
                      <a:pt x="2890" y="42489"/>
                      <a:pt x="0" y="41120"/>
                    </a:cubicBezTo>
                  </a:path>
                  <a:path w="30847" h="43200" stroke="0" extrusionOk="0">
                    <a:moveTo>
                      <a:pt x="9246" y="0"/>
                    </a:moveTo>
                    <a:cubicBezTo>
                      <a:pt x="21176" y="0"/>
                      <a:pt x="30847" y="9670"/>
                      <a:pt x="30847" y="21600"/>
                    </a:cubicBezTo>
                    <a:cubicBezTo>
                      <a:pt x="30847" y="33529"/>
                      <a:pt x="21176" y="43200"/>
                      <a:pt x="9247" y="43200"/>
                    </a:cubicBezTo>
                    <a:cubicBezTo>
                      <a:pt x="6048" y="43200"/>
                      <a:pt x="2890" y="42489"/>
                      <a:pt x="0" y="41120"/>
                    </a:cubicBezTo>
                    <a:lnTo>
                      <a:pt x="9247" y="21600"/>
                    </a:lnTo>
                    <a:close/>
                  </a:path>
                </a:pathLst>
              </a:custGeom>
              <a:noFill/>
              <a:ln w="9525"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9" name="AutoShape 8"/>
            <p:cNvSpPr>
              <a:spLocks noChangeArrowheads="1"/>
            </p:cNvSpPr>
            <p:nvPr/>
          </p:nvSpPr>
          <p:spPr bwMode="auto">
            <a:xfrm>
              <a:off x="2598" y="1737"/>
              <a:ext cx="537" cy="62"/>
            </a:xfrm>
            <a:prstGeom prst="flowChartOnlineStorage">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 name="AutoShape 9"/>
            <p:cNvSpPr>
              <a:spLocks noChangeArrowheads="1"/>
            </p:cNvSpPr>
            <p:nvPr/>
          </p:nvSpPr>
          <p:spPr bwMode="auto">
            <a:xfrm flipH="1" flipV="1">
              <a:off x="3195" y="1737"/>
              <a:ext cx="476" cy="62"/>
            </a:xfrm>
            <a:prstGeom prst="roundRect">
              <a:avLst>
                <a:gd name="adj" fmla="val 16667"/>
              </a:avLst>
            </a:prstGeom>
            <a:gradFill rotWithShape="0">
              <a:gsLst>
                <a:gs pos="0">
                  <a:schemeClr val="tx2"/>
                </a:gs>
                <a:gs pos="50000">
                  <a:schemeClr val="tx2">
                    <a:gamma/>
                    <a:tint val="0"/>
                    <a:invGamma/>
                  </a:schemeClr>
                </a:gs>
                <a:gs pos="100000">
                  <a:schemeClr val="tx2"/>
                </a:gs>
              </a:gsLst>
              <a:lin ang="5400000" scaled="1"/>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1" name="Oval 10" descr="羊皮纸"/>
            <p:cNvSpPr>
              <a:spLocks noChangeArrowheads="1"/>
            </p:cNvSpPr>
            <p:nvPr/>
          </p:nvSpPr>
          <p:spPr bwMode="auto">
            <a:xfrm rot="19600" flipH="1">
              <a:off x="3552" y="1181"/>
              <a:ext cx="772" cy="751"/>
            </a:xfrm>
            <a:prstGeom prst="ellipse">
              <a:avLst/>
            </a:prstGeom>
            <a:blipFill dpi="0" rotWithShape="0">
              <a:blip r:embed="rId2"/>
              <a:srcRect/>
              <a:tile tx="0" ty="0" sx="100000" sy="100000" flip="none" algn="tl"/>
            </a:blipFill>
            <a:ln w="9525" cmpd="sng">
              <a:solidFill>
                <a:schemeClr val="tx1"/>
              </a:solidFill>
              <a:round/>
              <a:headEnd/>
              <a:tailEnd/>
            </a:ln>
            <a:effectLst>
              <a:outerShdw dist="35921" dir="2700000" algn="ctr" rotWithShape="0">
                <a:schemeClr val="bg2"/>
              </a:outerShdw>
            </a:effectLst>
          </p:spPr>
          <p:txBody>
            <a:bodyPr wrap="none" anchor="ctr"/>
            <a:lstStyle/>
            <a:p>
              <a:endParaRPr lang="en-US" sz="2000">
                <a:latin typeface="+mn-ea"/>
              </a:endParaRPr>
            </a:p>
          </p:txBody>
        </p:sp>
        <p:sp>
          <p:nvSpPr>
            <p:cNvPr id="12" name="Oval 11"/>
            <p:cNvSpPr>
              <a:spLocks noChangeArrowheads="1"/>
            </p:cNvSpPr>
            <p:nvPr/>
          </p:nvSpPr>
          <p:spPr bwMode="auto">
            <a:xfrm rot="23472" flipH="1">
              <a:off x="3671" y="1305"/>
              <a:ext cx="461" cy="500"/>
            </a:xfrm>
            <a:prstGeom prst="ellipse">
              <a:avLst/>
            </a:prstGeom>
            <a:gradFill rotWithShape="0">
              <a:gsLst>
                <a:gs pos="0">
                  <a:srgbClr val="EAEAEA"/>
                </a:gs>
                <a:gs pos="100000">
                  <a:srgbClr val="C2A15E"/>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solidFill>
                  <a:srgbClr val="FF0000"/>
                </a:solidFill>
                <a:latin typeface="+mn-ea"/>
              </a:endParaRPr>
            </a:p>
          </p:txBody>
        </p:sp>
        <p:grpSp>
          <p:nvGrpSpPr>
            <p:cNvPr id="13" name="Group 12"/>
            <p:cNvGrpSpPr>
              <a:grpSpLocks/>
            </p:cNvGrpSpPr>
            <p:nvPr/>
          </p:nvGrpSpPr>
          <p:grpSpPr bwMode="auto">
            <a:xfrm>
              <a:off x="2062" y="1181"/>
              <a:ext cx="772" cy="751"/>
              <a:chOff x="0" y="0"/>
              <a:chExt cx="721" cy="716"/>
            </a:xfrm>
          </p:grpSpPr>
          <p:sp>
            <p:nvSpPr>
              <p:cNvPr id="106" name="Oval 13" descr="羊皮纸"/>
              <p:cNvSpPr>
                <a:spLocks noChangeArrowheads="1"/>
              </p:cNvSpPr>
              <p:nvPr/>
            </p:nvSpPr>
            <p:spPr bwMode="auto">
              <a:xfrm rot="19600" flipH="1">
                <a:off x="0" y="0"/>
                <a:ext cx="721" cy="716"/>
              </a:xfrm>
              <a:prstGeom prst="ellipse">
                <a:avLst/>
              </a:prstGeom>
              <a:blipFill dpi="0" rotWithShape="0">
                <a:blip r:embed="rId2"/>
                <a:srcRect/>
                <a:tile tx="0" ty="0" sx="100000" sy="100000" flip="none" algn="tl"/>
              </a:blipFill>
              <a:ln w="9525" cmpd="sng">
                <a:solidFill>
                  <a:schemeClr val="tx1"/>
                </a:solidFill>
                <a:round/>
                <a:headEnd/>
                <a:tailEnd/>
              </a:ln>
              <a:effectLst>
                <a:outerShdw dist="35921" dir="2700000" algn="ctr" rotWithShape="0">
                  <a:schemeClr val="bg2"/>
                </a:outerShdw>
              </a:effectLst>
            </p:spPr>
            <p:txBody>
              <a:bodyPr wrap="none" anchor="ctr"/>
              <a:lstStyle/>
              <a:p>
                <a:endParaRPr lang="en-US" sz="2000">
                  <a:latin typeface="+mn-ea"/>
                </a:endParaRPr>
              </a:p>
            </p:txBody>
          </p:sp>
          <p:sp>
            <p:nvSpPr>
              <p:cNvPr id="107" name="Oval 14"/>
              <p:cNvSpPr>
                <a:spLocks noChangeArrowheads="1"/>
              </p:cNvSpPr>
              <p:nvPr/>
            </p:nvSpPr>
            <p:spPr bwMode="auto">
              <a:xfrm rot="23472" flipH="1">
                <a:off x="98" y="145"/>
                <a:ext cx="430" cy="476"/>
              </a:xfrm>
              <a:prstGeom prst="ellipse">
                <a:avLst/>
              </a:prstGeom>
              <a:gradFill rotWithShape="0">
                <a:gsLst>
                  <a:gs pos="0">
                    <a:srgbClr val="EAEAEA"/>
                  </a:gs>
                  <a:gs pos="100000">
                    <a:srgbClr val="C2A15E"/>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solidFill>
                    <a:schemeClr val="bg1"/>
                  </a:solidFill>
                  <a:latin typeface="+mn-ea"/>
                </a:endParaRPr>
              </a:p>
            </p:txBody>
          </p:sp>
        </p:grpSp>
        <p:sp>
          <p:nvSpPr>
            <p:cNvPr id="14" name="Oval 15"/>
            <p:cNvSpPr>
              <a:spLocks noChangeArrowheads="1"/>
            </p:cNvSpPr>
            <p:nvPr/>
          </p:nvSpPr>
          <p:spPr bwMode="auto">
            <a:xfrm>
              <a:off x="3254" y="1536"/>
              <a:ext cx="121" cy="70"/>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5" name="Oval 16"/>
            <p:cNvSpPr>
              <a:spLocks noChangeArrowheads="1"/>
            </p:cNvSpPr>
            <p:nvPr/>
          </p:nvSpPr>
          <p:spPr bwMode="auto">
            <a:xfrm>
              <a:off x="3254" y="1606"/>
              <a:ext cx="121" cy="65"/>
            </a:xfrm>
            <a:prstGeom prst="ellipse">
              <a:avLst/>
            </a:prstGeom>
            <a:gradFill rotWithShape="0">
              <a:gsLst>
                <a:gs pos="0">
                  <a:schemeClr val="folHlink">
                    <a:gamma/>
                    <a:tint val="0"/>
                    <a:invGamma/>
                  </a:schemeClr>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6" name="未知"/>
            <p:cNvSpPr>
              <a:spLocks/>
            </p:cNvSpPr>
            <p:nvPr/>
          </p:nvSpPr>
          <p:spPr bwMode="auto">
            <a:xfrm>
              <a:off x="3191" y="1486"/>
              <a:ext cx="119" cy="247"/>
            </a:xfrm>
            <a:custGeom>
              <a:avLst/>
              <a:gdLst>
                <a:gd name="T0" fmla="*/ 67 w 101"/>
                <a:gd name="T1" fmla="*/ 0 h 113"/>
                <a:gd name="T2" fmla="*/ 91 w 101"/>
                <a:gd name="T3" fmla="*/ 24 h 113"/>
                <a:gd name="T4" fmla="*/ 101 w 101"/>
                <a:gd name="T5" fmla="*/ 53 h 113"/>
                <a:gd name="T6" fmla="*/ 38 w 101"/>
                <a:gd name="T7" fmla="*/ 111 h 113"/>
                <a:gd name="T8" fmla="*/ 9 w 101"/>
                <a:gd name="T9" fmla="*/ 106 h 113"/>
                <a:gd name="T10" fmla="*/ 0 w 101"/>
                <a:gd name="T11" fmla="*/ 72 h 113"/>
                <a:gd name="T12" fmla="*/ 5 w 101"/>
                <a:gd name="T13" fmla="*/ 24 h 113"/>
                <a:gd name="T14" fmla="*/ 19 w 101"/>
                <a:gd name="T15" fmla="*/ 19 h 113"/>
                <a:gd name="T16" fmla="*/ 67 w 101"/>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3">
                  <a:moveTo>
                    <a:pt x="67" y="0"/>
                  </a:moveTo>
                  <a:cubicBezTo>
                    <a:pt x="79" y="8"/>
                    <a:pt x="85" y="10"/>
                    <a:pt x="91" y="24"/>
                  </a:cubicBezTo>
                  <a:cubicBezTo>
                    <a:pt x="95" y="33"/>
                    <a:pt x="101" y="53"/>
                    <a:pt x="101" y="53"/>
                  </a:cubicBezTo>
                  <a:cubicBezTo>
                    <a:pt x="92" y="103"/>
                    <a:pt x="82" y="100"/>
                    <a:pt x="38" y="111"/>
                  </a:cubicBezTo>
                  <a:cubicBezTo>
                    <a:pt x="28" y="109"/>
                    <a:pt x="16" y="113"/>
                    <a:pt x="9" y="106"/>
                  </a:cubicBezTo>
                  <a:cubicBezTo>
                    <a:pt x="1" y="98"/>
                    <a:pt x="0" y="72"/>
                    <a:pt x="0" y="72"/>
                  </a:cubicBezTo>
                  <a:cubicBezTo>
                    <a:pt x="2" y="56"/>
                    <a:pt x="0" y="39"/>
                    <a:pt x="5" y="24"/>
                  </a:cubicBezTo>
                  <a:cubicBezTo>
                    <a:pt x="7" y="19"/>
                    <a:pt x="14" y="21"/>
                    <a:pt x="19" y="19"/>
                  </a:cubicBezTo>
                  <a:cubicBezTo>
                    <a:pt x="35" y="14"/>
                    <a:pt x="54" y="13"/>
                    <a:pt x="67" y="0"/>
                  </a:cubicBezTo>
                  <a:close/>
                </a:path>
              </a:pathLst>
            </a:custGeom>
            <a:solidFill>
              <a:srgbClr val="0000AE"/>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7" name="Oval 18"/>
            <p:cNvSpPr>
              <a:spLocks noChangeArrowheads="1"/>
            </p:cNvSpPr>
            <p:nvPr/>
          </p:nvSpPr>
          <p:spPr bwMode="auto">
            <a:xfrm>
              <a:off x="3016" y="1612"/>
              <a:ext cx="117" cy="67"/>
            </a:xfrm>
            <a:prstGeom prst="ellipse">
              <a:avLst/>
            </a:prstGeom>
            <a:gradFill rotWithShape="0">
              <a:gsLst>
                <a:gs pos="0">
                  <a:srgbClr val="FFFFFF"/>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8" name="Oval 19"/>
            <p:cNvSpPr>
              <a:spLocks noChangeArrowheads="1"/>
            </p:cNvSpPr>
            <p:nvPr/>
          </p:nvSpPr>
          <p:spPr bwMode="auto">
            <a:xfrm>
              <a:off x="3016" y="1536"/>
              <a:ext cx="117" cy="76"/>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9" name="Oval 20"/>
            <p:cNvSpPr>
              <a:spLocks noChangeArrowheads="1"/>
            </p:cNvSpPr>
            <p:nvPr/>
          </p:nvSpPr>
          <p:spPr bwMode="auto">
            <a:xfrm>
              <a:off x="3373" y="1612"/>
              <a:ext cx="116" cy="67"/>
            </a:xfrm>
            <a:prstGeom prst="ellipse">
              <a:avLst/>
            </a:prstGeom>
            <a:gradFill rotWithShape="0">
              <a:gsLst>
                <a:gs pos="0">
                  <a:srgbClr val="FFFFFF"/>
                </a:gs>
                <a:gs pos="100000">
                  <a:schemeClr val="folHlink"/>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0" name="Oval 21"/>
            <p:cNvSpPr>
              <a:spLocks noChangeArrowheads="1"/>
            </p:cNvSpPr>
            <p:nvPr/>
          </p:nvSpPr>
          <p:spPr bwMode="auto">
            <a:xfrm>
              <a:off x="3373" y="1536"/>
              <a:ext cx="116" cy="76"/>
            </a:xfrm>
            <a:prstGeom prst="ellipse">
              <a:avLst/>
            </a:prstGeom>
            <a:gradFill rotWithShape="0">
              <a:gsLst>
                <a:gs pos="0">
                  <a:schemeClr val="tx1">
                    <a:gamma/>
                    <a:tint val="0"/>
                    <a:invGamma/>
                  </a:schemeClr>
                </a:gs>
                <a:gs pos="100000">
                  <a:schemeClr val="tx1"/>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21" name="未知"/>
            <p:cNvSpPr>
              <a:spLocks/>
            </p:cNvSpPr>
            <p:nvPr/>
          </p:nvSpPr>
          <p:spPr bwMode="auto">
            <a:xfrm>
              <a:off x="3289" y="1538"/>
              <a:ext cx="25" cy="130"/>
            </a:xfrm>
            <a:custGeom>
              <a:avLst/>
              <a:gdLst>
                <a:gd name="T0" fmla="*/ 0 w 19"/>
                <a:gd name="T1" fmla="*/ 0 h 101"/>
                <a:gd name="T2" fmla="*/ 19 w 19"/>
                <a:gd name="T3" fmla="*/ 48 h 101"/>
                <a:gd name="T4" fmla="*/ 5 w 19"/>
                <a:gd name="T5" fmla="*/ 101 h 101"/>
              </a:gdLst>
              <a:ahLst/>
              <a:cxnLst>
                <a:cxn ang="0">
                  <a:pos x="T0" y="T1"/>
                </a:cxn>
                <a:cxn ang="0">
                  <a:pos x="T2" y="T3"/>
                </a:cxn>
                <a:cxn ang="0">
                  <a:pos x="T4" y="T5"/>
                </a:cxn>
              </a:cxnLst>
              <a:rect l="0" t="0" r="r" b="b"/>
              <a:pathLst>
                <a:path w="19" h="101">
                  <a:moveTo>
                    <a:pt x="0" y="0"/>
                  </a:moveTo>
                  <a:cubicBezTo>
                    <a:pt x="5" y="18"/>
                    <a:pt x="13" y="31"/>
                    <a:pt x="19" y="48"/>
                  </a:cubicBezTo>
                  <a:cubicBezTo>
                    <a:pt x="16" y="68"/>
                    <a:pt x="13" y="83"/>
                    <a:pt x="5" y="101"/>
                  </a:cubicBezTo>
                </a:path>
              </a:pathLst>
            </a:custGeom>
            <a:noFill/>
            <a:ln w="9525"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22" name="AutoShape 23"/>
            <p:cNvSpPr>
              <a:spLocks noChangeArrowheads="1"/>
            </p:cNvSpPr>
            <p:nvPr/>
          </p:nvSpPr>
          <p:spPr bwMode="auto">
            <a:xfrm flipV="1">
              <a:off x="3135" y="1552"/>
              <a:ext cx="60" cy="60"/>
            </a:xfrm>
            <a:prstGeom prst="plus">
              <a:avLst>
                <a:gd name="adj" fmla="val 33329"/>
              </a:avLst>
            </a:prstGeom>
            <a:gradFill rotWithShape="0">
              <a:gsLst>
                <a:gs pos="0">
                  <a:schemeClr val="tx1"/>
                </a:gs>
                <a:gs pos="100000">
                  <a:schemeClr val="tx1">
                    <a:gamma/>
                    <a:tint val="0"/>
                    <a:invGamma/>
                  </a:schemeClr>
                </a:gs>
              </a:gsLst>
              <a:lin ang="2700000" scaled="1"/>
            </a:gradFill>
            <a:ln w="9525" cmpd="sng">
              <a:solidFill>
                <a:schemeClr val="tx1"/>
              </a:solidFill>
              <a:miter lim="800000"/>
              <a:headEnd/>
              <a:tailEnd/>
            </a:ln>
          </p:spPr>
          <p:txBody>
            <a:bodyPr wrap="none" anchor="ctr"/>
            <a:lstStyle/>
            <a:p>
              <a:endParaRPr lang="en-US" sz="2000">
                <a:latin typeface="+mn-ea"/>
              </a:endParaRPr>
            </a:p>
          </p:txBody>
        </p:sp>
        <p:sp>
          <p:nvSpPr>
            <p:cNvPr id="23" name="AutoShape 24"/>
            <p:cNvSpPr>
              <a:spLocks noChangeArrowheads="1"/>
            </p:cNvSpPr>
            <p:nvPr/>
          </p:nvSpPr>
          <p:spPr bwMode="auto">
            <a:xfrm flipV="1">
              <a:off x="3135" y="1612"/>
              <a:ext cx="60" cy="63"/>
            </a:xfrm>
            <a:prstGeom prst="plus">
              <a:avLst>
                <a:gd name="adj" fmla="val 33329"/>
              </a:avLst>
            </a:prstGeom>
            <a:solidFill>
              <a:srgbClr val="DDDDDD"/>
            </a:solidFill>
            <a:ln w="9525" cmpd="sng">
              <a:solidFill>
                <a:schemeClr val="tx1"/>
              </a:solidFill>
              <a:miter lim="800000"/>
              <a:headEnd/>
              <a:tailEnd/>
            </a:ln>
          </p:spPr>
          <p:txBody>
            <a:bodyPr wrap="none" anchor="ctr"/>
            <a:lstStyle/>
            <a:p>
              <a:endParaRPr lang="en-US" sz="2000">
                <a:latin typeface="+mn-ea"/>
              </a:endParaRPr>
            </a:p>
          </p:txBody>
        </p:sp>
        <p:sp>
          <p:nvSpPr>
            <p:cNvPr id="24" name="未知"/>
            <p:cNvSpPr>
              <a:spLocks/>
            </p:cNvSpPr>
            <p:nvPr/>
          </p:nvSpPr>
          <p:spPr bwMode="auto">
            <a:xfrm>
              <a:off x="3214" y="1585"/>
              <a:ext cx="48" cy="52"/>
            </a:xfrm>
            <a:custGeom>
              <a:avLst/>
              <a:gdLst>
                <a:gd name="T0" fmla="*/ 13 w 39"/>
                <a:gd name="T1" fmla="*/ 34 h 40"/>
                <a:gd name="T2" fmla="*/ 6 w 39"/>
                <a:gd name="T3" fmla="*/ 5 h 40"/>
                <a:gd name="T4" fmla="*/ 20 w 39"/>
                <a:gd name="T5" fmla="*/ 0 h 40"/>
                <a:gd name="T6" fmla="*/ 39 w 39"/>
                <a:gd name="T7" fmla="*/ 17 h 40"/>
                <a:gd name="T8" fmla="*/ 13 w 39"/>
                <a:gd name="T9" fmla="*/ 34 h 40"/>
              </a:gdLst>
              <a:ahLst/>
              <a:cxnLst>
                <a:cxn ang="0">
                  <a:pos x="T0" y="T1"/>
                </a:cxn>
                <a:cxn ang="0">
                  <a:pos x="T2" y="T3"/>
                </a:cxn>
                <a:cxn ang="0">
                  <a:pos x="T4" y="T5"/>
                </a:cxn>
                <a:cxn ang="0">
                  <a:pos x="T6" y="T7"/>
                </a:cxn>
                <a:cxn ang="0">
                  <a:pos x="T8" y="T9"/>
                </a:cxn>
              </a:cxnLst>
              <a:rect l="0" t="0" r="r" b="b"/>
              <a:pathLst>
                <a:path w="39" h="40">
                  <a:moveTo>
                    <a:pt x="13" y="34"/>
                  </a:moveTo>
                  <a:cubicBezTo>
                    <a:pt x="1" y="30"/>
                    <a:pt x="0" y="16"/>
                    <a:pt x="6" y="5"/>
                  </a:cubicBezTo>
                  <a:cubicBezTo>
                    <a:pt x="8" y="1"/>
                    <a:pt x="15" y="2"/>
                    <a:pt x="20" y="0"/>
                  </a:cubicBezTo>
                  <a:cubicBezTo>
                    <a:pt x="32" y="4"/>
                    <a:pt x="32" y="7"/>
                    <a:pt x="39" y="17"/>
                  </a:cubicBezTo>
                  <a:cubicBezTo>
                    <a:pt x="35" y="30"/>
                    <a:pt x="27" y="40"/>
                    <a:pt x="13" y="34"/>
                  </a:cubicBezTo>
                  <a:close/>
                </a:path>
              </a:pathLst>
            </a:custGeom>
            <a:solidFill>
              <a:srgbClr val="FFCC66"/>
            </a:solidFill>
            <a:ln w="9525" cmpd="sng">
              <a:solidFill>
                <a:schemeClr val="tx1"/>
              </a:solidFill>
              <a:round/>
              <a:headEnd/>
              <a:tailEnd/>
            </a:ln>
          </p:spPr>
          <p:txBody>
            <a:bodyPr wrap="none" anchor="ctr"/>
            <a:lstStyle/>
            <a:p>
              <a:endParaRPr lang="en-US" sz="2000">
                <a:latin typeface="+mn-ea"/>
              </a:endParaRPr>
            </a:p>
          </p:txBody>
        </p:sp>
        <p:sp>
          <p:nvSpPr>
            <p:cNvPr id="25" name="未知"/>
            <p:cNvSpPr>
              <a:spLocks/>
            </p:cNvSpPr>
            <p:nvPr/>
          </p:nvSpPr>
          <p:spPr bwMode="auto">
            <a:xfrm>
              <a:off x="3491" y="1644"/>
              <a:ext cx="167" cy="2"/>
            </a:xfrm>
            <a:custGeom>
              <a:avLst/>
              <a:gdLst>
                <a:gd name="T0" fmla="*/ 0 w 134"/>
                <a:gd name="T1" fmla="*/ 0 h 1"/>
                <a:gd name="T2" fmla="*/ 134 w 134"/>
                <a:gd name="T3" fmla="*/ 0 h 1"/>
              </a:gdLst>
              <a:ahLst/>
              <a:cxnLst>
                <a:cxn ang="0">
                  <a:pos x="T0" y="T1"/>
                </a:cxn>
                <a:cxn ang="0">
                  <a:pos x="T2" y="T3"/>
                </a:cxn>
              </a:cxnLst>
              <a:rect l="0" t="0" r="r" b="b"/>
              <a:pathLst>
                <a:path w="134" h="1">
                  <a:moveTo>
                    <a:pt x="0" y="0"/>
                  </a:moveTo>
                  <a:cubicBezTo>
                    <a:pt x="45" y="0"/>
                    <a:pt x="89" y="0"/>
                    <a:pt x="134" y="0"/>
                  </a:cubicBezTo>
                </a:path>
              </a:pathLst>
            </a:custGeom>
            <a:noFill/>
            <a:ln w="28575" cmpd="sng">
              <a:solidFill>
                <a:schemeClr val="fo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26" name="未知"/>
            <p:cNvSpPr>
              <a:spLocks/>
            </p:cNvSpPr>
            <p:nvPr/>
          </p:nvSpPr>
          <p:spPr bwMode="auto">
            <a:xfrm>
              <a:off x="3491" y="1583"/>
              <a:ext cx="174" cy="0"/>
            </a:xfrm>
            <a:custGeom>
              <a:avLst/>
              <a:gdLst>
                <a:gd name="T0" fmla="*/ 0 w 139"/>
                <a:gd name="T1" fmla="*/ 0 h 1"/>
                <a:gd name="T2" fmla="*/ 139 w 139"/>
                <a:gd name="T3" fmla="*/ 0 h 1"/>
              </a:gdLst>
              <a:ahLst/>
              <a:cxnLst>
                <a:cxn ang="0">
                  <a:pos x="T0" y="T1"/>
                </a:cxn>
                <a:cxn ang="0">
                  <a:pos x="T2" y="T3"/>
                </a:cxn>
              </a:cxnLst>
              <a:rect l="0" t="0" r="r" b="b"/>
              <a:pathLst>
                <a:path w="139" h="1">
                  <a:moveTo>
                    <a:pt x="0" y="0"/>
                  </a:moveTo>
                  <a:cubicBezTo>
                    <a:pt x="46" y="0"/>
                    <a:pt x="93" y="0"/>
                    <a:pt x="139" y="0"/>
                  </a:cubicBezTo>
                </a:path>
              </a:pathLst>
            </a:custGeom>
            <a:noFill/>
            <a:ln w="28575" cmpd="sng">
              <a:solidFill>
                <a:srgbClr val="FF9933"/>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27" name="未知"/>
            <p:cNvSpPr>
              <a:spLocks/>
            </p:cNvSpPr>
            <p:nvPr/>
          </p:nvSpPr>
          <p:spPr bwMode="auto">
            <a:xfrm>
              <a:off x="2765" y="1662"/>
              <a:ext cx="257" cy="2"/>
            </a:xfrm>
            <a:custGeom>
              <a:avLst/>
              <a:gdLst>
                <a:gd name="T0" fmla="*/ 0 w 207"/>
                <a:gd name="T1" fmla="*/ 0 h 1"/>
                <a:gd name="T2" fmla="*/ 207 w 207"/>
                <a:gd name="T3" fmla="*/ 0 h 1"/>
              </a:gdLst>
              <a:ahLst/>
              <a:cxnLst>
                <a:cxn ang="0">
                  <a:pos x="T0" y="T1"/>
                </a:cxn>
                <a:cxn ang="0">
                  <a:pos x="T2" y="T3"/>
                </a:cxn>
              </a:cxnLst>
              <a:rect l="0" t="0" r="r" b="b"/>
              <a:pathLst>
                <a:path w="207" h="1">
                  <a:moveTo>
                    <a:pt x="0" y="0"/>
                  </a:moveTo>
                  <a:cubicBezTo>
                    <a:pt x="69" y="0"/>
                    <a:pt x="138" y="0"/>
                    <a:pt x="207" y="0"/>
                  </a:cubicBezTo>
                </a:path>
              </a:pathLst>
            </a:custGeom>
            <a:noFill/>
            <a:ln w="28575" cmpd="sng">
              <a:solidFill>
                <a:schemeClr val="folHlink"/>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28" name="未知"/>
            <p:cNvSpPr>
              <a:spLocks/>
            </p:cNvSpPr>
            <p:nvPr/>
          </p:nvSpPr>
          <p:spPr bwMode="auto">
            <a:xfrm>
              <a:off x="2759" y="1583"/>
              <a:ext cx="263" cy="0"/>
            </a:xfrm>
            <a:custGeom>
              <a:avLst/>
              <a:gdLst>
                <a:gd name="T0" fmla="*/ 0 w 211"/>
                <a:gd name="T1" fmla="*/ 0 h 1"/>
                <a:gd name="T2" fmla="*/ 211 w 211"/>
                <a:gd name="T3" fmla="*/ 0 h 1"/>
              </a:gdLst>
              <a:ahLst/>
              <a:cxnLst>
                <a:cxn ang="0">
                  <a:pos x="T0" y="T1"/>
                </a:cxn>
                <a:cxn ang="0">
                  <a:pos x="T2" y="T3"/>
                </a:cxn>
              </a:cxnLst>
              <a:rect l="0" t="0" r="r" b="b"/>
              <a:pathLst>
                <a:path w="211" h="1">
                  <a:moveTo>
                    <a:pt x="0" y="0"/>
                  </a:moveTo>
                  <a:cubicBezTo>
                    <a:pt x="70" y="0"/>
                    <a:pt x="141" y="0"/>
                    <a:pt x="211" y="0"/>
                  </a:cubicBezTo>
                </a:path>
              </a:pathLst>
            </a:custGeom>
            <a:noFill/>
            <a:ln w="28575" cmpd="sng">
              <a:solidFill>
                <a:srgbClr val="FF9933"/>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sz="2000">
                <a:latin typeface="+mn-ea"/>
              </a:endParaRPr>
            </a:p>
          </p:txBody>
        </p:sp>
        <p:sp>
          <p:nvSpPr>
            <p:cNvPr id="29" name="未知"/>
            <p:cNvSpPr>
              <a:spLocks/>
            </p:cNvSpPr>
            <p:nvPr/>
          </p:nvSpPr>
          <p:spPr bwMode="auto">
            <a:xfrm rot="20236140" flipV="1">
              <a:off x="2300" y="1243"/>
              <a:ext cx="12" cy="201"/>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0" name="Oval 31"/>
            <p:cNvSpPr>
              <a:spLocks noChangeArrowheads="1"/>
            </p:cNvSpPr>
            <p:nvPr/>
          </p:nvSpPr>
          <p:spPr bwMode="auto">
            <a:xfrm>
              <a:off x="2300" y="1428"/>
              <a:ext cx="119" cy="124"/>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mn-ea"/>
                </a:rPr>
                <a:t>1</a:t>
              </a:r>
            </a:p>
          </p:txBody>
        </p:sp>
        <p:sp>
          <p:nvSpPr>
            <p:cNvPr id="31" name="Oval 32"/>
            <p:cNvSpPr>
              <a:spLocks noChangeArrowheads="1"/>
            </p:cNvSpPr>
            <p:nvPr/>
          </p:nvSpPr>
          <p:spPr bwMode="auto">
            <a:xfrm>
              <a:off x="2419" y="1612"/>
              <a:ext cx="119" cy="125"/>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mn-ea"/>
                </a:rPr>
                <a:t>2</a:t>
              </a:r>
            </a:p>
          </p:txBody>
        </p:sp>
        <p:sp>
          <p:nvSpPr>
            <p:cNvPr id="32" name="未知"/>
            <p:cNvSpPr>
              <a:spLocks/>
            </p:cNvSpPr>
            <p:nvPr/>
          </p:nvSpPr>
          <p:spPr bwMode="auto">
            <a:xfrm rot="7045783" flipV="1">
              <a:off x="2629" y="1646"/>
              <a:ext cx="12" cy="194"/>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3" name="AutoShape 34"/>
            <p:cNvSpPr>
              <a:spLocks noChangeArrowheads="1"/>
            </p:cNvSpPr>
            <p:nvPr/>
          </p:nvSpPr>
          <p:spPr bwMode="auto">
            <a:xfrm>
              <a:off x="344" y="598"/>
              <a:ext cx="1192" cy="865"/>
            </a:xfrm>
            <a:prstGeom prst="star16">
              <a:avLst>
                <a:gd name="adj" fmla="val 40440"/>
              </a:avLst>
            </a:prstGeom>
            <a:noFill/>
            <a:ln w="9525" cmpd="sng">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4" name="Rectangle 35"/>
            <p:cNvSpPr>
              <a:spLocks noChangeArrowheads="1"/>
            </p:cNvSpPr>
            <p:nvPr/>
          </p:nvSpPr>
          <p:spPr bwMode="auto">
            <a:xfrm>
              <a:off x="284" y="1030"/>
              <a:ext cx="1310" cy="591"/>
            </a:xfrm>
            <a:prstGeom prst="rect">
              <a:avLst/>
            </a:prstGeom>
            <a:gradFill rotWithShape="0">
              <a:gsLst>
                <a:gs pos="0">
                  <a:srgbClr val="000080"/>
                </a:gs>
                <a:gs pos="100000">
                  <a:srgbClr val="0000A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5" name="Rectangle 36"/>
            <p:cNvSpPr>
              <a:spLocks noChangeArrowheads="1"/>
            </p:cNvSpPr>
            <p:nvPr/>
          </p:nvSpPr>
          <p:spPr bwMode="auto">
            <a:xfrm>
              <a:off x="881" y="1071"/>
              <a:ext cx="119" cy="83"/>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6" name="AutoShape 37"/>
            <p:cNvSpPr>
              <a:spLocks noChangeArrowheads="1"/>
            </p:cNvSpPr>
            <p:nvPr/>
          </p:nvSpPr>
          <p:spPr bwMode="auto">
            <a:xfrm flipH="1" flipV="1">
              <a:off x="881" y="1030"/>
              <a:ext cx="119" cy="83"/>
            </a:xfrm>
            <a:prstGeom prst="triangle">
              <a:avLst>
                <a:gd name="adj" fmla="val 50000"/>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37" name="Oval 38" descr="羊皮纸"/>
            <p:cNvSpPr>
              <a:spLocks noChangeArrowheads="1"/>
            </p:cNvSpPr>
            <p:nvPr/>
          </p:nvSpPr>
          <p:spPr bwMode="auto">
            <a:xfrm rot="19600" flipH="1">
              <a:off x="522" y="1154"/>
              <a:ext cx="772" cy="751"/>
            </a:xfrm>
            <a:prstGeom prst="ellipse">
              <a:avLst/>
            </a:prstGeom>
            <a:blipFill dpi="0" rotWithShape="0">
              <a:blip r:embed="rId2"/>
              <a:srcRect/>
              <a:tile tx="0" ty="0" sx="100000" sy="100000" flip="none" algn="tl"/>
            </a:blipFill>
            <a:ln w="9525" cmpd="sng">
              <a:solidFill>
                <a:schemeClr val="tx1"/>
              </a:solidFill>
              <a:round/>
              <a:headEnd/>
              <a:tailEnd/>
            </a:ln>
            <a:effectLst>
              <a:outerShdw dist="35921" dir="2700000" algn="ctr" rotWithShape="0">
                <a:schemeClr val="bg2"/>
              </a:outerShdw>
            </a:effectLst>
          </p:spPr>
          <p:txBody>
            <a:bodyPr wrap="none" anchor="ctr"/>
            <a:lstStyle/>
            <a:p>
              <a:endParaRPr lang="en-US" sz="2000">
                <a:latin typeface="+mn-ea"/>
              </a:endParaRPr>
            </a:p>
          </p:txBody>
        </p:sp>
        <p:sp>
          <p:nvSpPr>
            <p:cNvPr id="38" name="Oval 39"/>
            <p:cNvSpPr>
              <a:spLocks noChangeArrowheads="1"/>
            </p:cNvSpPr>
            <p:nvPr/>
          </p:nvSpPr>
          <p:spPr bwMode="auto">
            <a:xfrm rot="23472" flipH="1">
              <a:off x="641" y="1279"/>
              <a:ext cx="461" cy="499"/>
            </a:xfrm>
            <a:prstGeom prst="ellipse">
              <a:avLst/>
            </a:prstGeom>
            <a:gradFill rotWithShape="0">
              <a:gsLst>
                <a:gs pos="0">
                  <a:srgbClr val="EAEAEA"/>
                </a:gs>
                <a:gs pos="100000">
                  <a:srgbClr val="C2A15E"/>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solidFill>
                  <a:schemeClr val="bg1"/>
                </a:solidFill>
                <a:latin typeface="+mn-ea"/>
              </a:endParaRPr>
            </a:p>
          </p:txBody>
        </p:sp>
        <p:sp>
          <p:nvSpPr>
            <p:cNvPr id="39" name="未知"/>
            <p:cNvSpPr>
              <a:spLocks/>
            </p:cNvSpPr>
            <p:nvPr/>
          </p:nvSpPr>
          <p:spPr bwMode="auto">
            <a:xfrm rot="20236140" flipV="1">
              <a:off x="701" y="1216"/>
              <a:ext cx="11" cy="201"/>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40" name="Oval 41"/>
            <p:cNvSpPr>
              <a:spLocks noChangeArrowheads="1"/>
            </p:cNvSpPr>
            <p:nvPr/>
          </p:nvSpPr>
          <p:spPr bwMode="auto">
            <a:xfrm>
              <a:off x="701" y="1401"/>
              <a:ext cx="119" cy="124"/>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mn-ea"/>
                </a:rPr>
                <a:t>1</a:t>
              </a:r>
            </a:p>
          </p:txBody>
        </p:sp>
        <p:sp>
          <p:nvSpPr>
            <p:cNvPr id="41" name="Oval 42"/>
            <p:cNvSpPr>
              <a:spLocks noChangeArrowheads="1"/>
            </p:cNvSpPr>
            <p:nvPr/>
          </p:nvSpPr>
          <p:spPr bwMode="auto">
            <a:xfrm>
              <a:off x="881" y="1339"/>
              <a:ext cx="119" cy="124"/>
            </a:xfrm>
            <a:prstGeom prst="ellipse">
              <a:avLst/>
            </a:prstGeom>
            <a:solidFill>
              <a:srgbClr val="FDE9C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mn-ea"/>
                </a:rPr>
                <a:t>2</a:t>
              </a:r>
            </a:p>
          </p:txBody>
        </p:sp>
        <p:sp>
          <p:nvSpPr>
            <p:cNvPr id="42" name="未知"/>
            <p:cNvSpPr>
              <a:spLocks/>
            </p:cNvSpPr>
            <p:nvPr/>
          </p:nvSpPr>
          <p:spPr bwMode="auto">
            <a:xfrm rot="349455" flipV="1">
              <a:off x="929" y="1154"/>
              <a:ext cx="10" cy="201"/>
            </a:xfrm>
            <a:custGeom>
              <a:avLst/>
              <a:gdLst>
                <a:gd name="T0" fmla="*/ 96 w 96"/>
                <a:gd name="T1" fmla="*/ 0 h 1296"/>
                <a:gd name="T2" fmla="*/ 96 w 96"/>
                <a:gd name="T3" fmla="*/ 528 h 1296"/>
                <a:gd name="T4" fmla="*/ 0 w 96"/>
                <a:gd name="T5" fmla="*/ 624 h 1296"/>
                <a:gd name="T6" fmla="*/ 96 w 96"/>
                <a:gd name="T7" fmla="*/ 720 h 1296"/>
                <a:gd name="T8" fmla="*/ 0 w 96"/>
                <a:gd name="T9" fmla="*/ 816 h 1296"/>
                <a:gd name="T10" fmla="*/ 96 w 96"/>
                <a:gd name="T11" fmla="*/ 912 h 1296"/>
                <a:gd name="T12" fmla="*/ 0 w 96"/>
                <a:gd name="T13" fmla="*/ 1008 h 1296"/>
                <a:gd name="T14" fmla="*/ 96 w 96"/>
                <a:gd name="T15" fmla="*/ 1104 h 1296"/>
                <a:gd name="T16" fmla="*/ 0 w 96"/>
                <a:gd name="T17" fmla="*/ 1200 h 1296"/>
                <a:gd name="T18" fmla="*/ 96 w 96"/>
                <a:gd name="T19"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96">
                  <a:moveTo>
                    <a:pt x="96" y="0"/>
                  </a:moveTo>
                  <a:lnTo>
                    <a:pt x="96" y="528"/>
                  </a:lnTo>
                  <a:lnTo>
                    <a:pt x="0" y="624"/>
                  </a:lnTo>
                  <a:lnTo>
                    <a:pt x="96" y="720"/>
                  </a:lnTo>
                  <a:lnTo>
                    <a:pt x="0" y="816"/>
                  </a:lnTo>
                  <a:lnTo>
                    <a:pt x="96" y="912"/>
                  </a:lnTo>
                  <a:lnTo>
                    <a:pt x="0" y="1008"/>
                  </a:lnTo>
                  <a:lnTo>
                    <a:pt x="96" y="1104"/>
                  </a:lnTo>
                  <a:lnTo>
                    <a:pt x="0" y="1200"/>
                  </a:lnTo>
                  <a:lnTo>
                    <a:pt x="96" y="1296"/>
                  </a:lnTo>
                </a:path>
              </a:pathLst>
            </a:custGeom>
            <a:noFill/>
            <a:ln w="9525" cap="flat" cmpd="sng">
              <a:solidFill>
                <a:schemeClr val="tx1"/>
              </a:solidFill>
              <a:round/>
              <a:headEnd type="triangle" w="sm" len="sm"/>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43" name="Group 44"/>
            <p:cNvGrpSpPr>
              <a:grpSpLocks/>
            </p:cNvGrpSpPr>
            <p:nvPr/>
          </p:nvGrpSpPr>
          <p:grpSpPr bwMode="auto">
            <a:xfrm rot="550129">
              <a:off x="403" y="824"/>
              <a:ext cx="158" cy="160"/>
              <a:chOff x="0" y="0"/>
              <a:chExt cx="128" cy="124"/>
            </a:xfrm>
          </p:grpSpPr>
          <p:sp>
            <p:nvSpPr>
              <p:cNvPr id="104" name="Line 45"/>
              <p:cNvSpPr>
                <a:spLocks noChangeShapeType="1"/>
              </p:cNvSpPr>
              <p:nvPr/>
            </p:nvSpPr>
            <p:spPr bwMode="auto">
              <a:xfrm rot="19108094">
                <a:off x="0" y="0"/>
                <a:ext cx="69" cy="124"/>
              </a:xfrm>
              <a:prstGeom prst="line">
                <a:avLst/>
              </a:prstGeom>
              <a:noFill/>
              <a:ln w="9525" cmpd="sng">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5" name="Oval 46"/>
              <p:cNvSpPr>
                <a:spLocks noChangeArrowheads="1"/>
              </p:cNvSpPr>
              <p:nvPr/>
            </p:nvSpPr>
            <p:spPr bwMode="auto">
              <a:xfrm>
                <a:off x="80" y="64"/>
                <a:ext cx="48" cy="48"/>
              </a:xfrm>
              <a:prstGeom prst="ellipse">
                <a:avLst/>
              </a:prstGeom>
              <a:solidFill>
                <a:schemeClr val="bg1"/>
              </a:solidFill>
              <a:ln w="9525" cmpd="sng">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44" name="Group 47"/>
            <p:cNvGrpSpPr>
              <a:grpSpLocks/>
            </p:cNvGrpSpPr>
            <p:nvPr/>
          </p:nvGrpSpPr>
          <p:grpSpPr bwMode="auto">
            <a:xfrm rot="-1427896">
              <a:off x="622" y="918"/>
              <a:ext cx="227" cy="309"/>
              <a:chOff x="0" y="0"/>
              <a:chExt cx="576" cy="720"/>
            </a:xfrm>
          </p:grpSpPr>
          <p:grpSp>
            <p:nvGrpSpPr>
              <p:cNvPr id="96" name="Group 48"/>
              <p:cNvGrpSpPr>
                <a:grpSpLocks/>
              </p:cNvGrpSpPr>
              <p:nvPr/>
            </p:nvGrpSpPr>
            <p:grpSpPr bwMode="auto">
              <a:xfrm>
                <a:off x="0" y="0"/>
                <a:ext cx="240" cy="720"/>
                <a:chOff x="0" y="0"/>
                <a:chExt cx="192" cy="432"/>
              </a:xfrm>
            </p:grpSpPr>
            <p:sp>
              <p:nvSpPr>
                <p:cNvPr id="101" name="Line 49"/>
                <p:cNvSpPr>
                  <a:spLocks noChangeShapeType="1"/>
                </p:cNvSpPr>
                <p:nvPr/>
              </p:nvSpPr>
              <p:spPr bwMode="auto">
                <a:xfrm>
                  <a:off x="48" y="0"/>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2" name="Line 50"/>
                <p:cNvSpPr>
                  <a:spLocks noChangeShapeType="1"/>
                </p:cNvSpPr>
                <p:nvPr/>
              </p:nvSpPr>
              <p:spPr bwMode="auto">
                <a:xfrm>
                  <a:off x="192" y="144"/>
                  <a:ext cx="0" cy="288"/>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3" name="Line 51"/>
                <p:cNvSpPr>
                  <a:spLocks noChangeShapeType="1"/>
                </p:cNvSpPr>
                <p:nvPr/>
              </p:nvSpPr>
              <p:spPr bwMode="auto">
                <a:xfrm>
                  <a:off x="0" y="48"/>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97" name="Group 52"/>
              <p:cNvGrpSpPr>
                <a:grpSpLocks/>
              </p:cNvGrpSpPr>
              <p:nvPr/>
            </p:nvGrpSpPr>
            <p:grpSpPr bwMode="auto">
              <a:xfrm flipH="1">
                <a:off x="336" y="0"/>
                <a:ext cx="240" cy="720"/>
                <a:chOff x="0" y="0"/>
                <a:chExt cx="192" cy="432"/>
              </a:xfrm>
            </p:grpSpPr>
            <p:sp>
              <p:nvSpPr>
                <p:cNvPr id="98" name="Line 53"/>
                <p:cNvSpPr>
                  <a:spLocks noChangeShapeType="1"/>
                </p:cNvSpPr>
                <p:nvPr/>
              </p:nvSpPr>
              <p:spPr bwMode="auto">
                <a:xfrm>
                  <a:off x="48" y="0"/>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9" name="Line 54"/>
                <p:cNvSpPr>
                  <a:spLocks noChangeShapeType="1"/>
                </p:cNvSpPr>
                <p:nvPr/>
              </p:nvSpPr>
              <p:spPr bwMode="auto">
                <a:xfrm>
                  <a:off x="192" y="144"/>
                  <a:ext cx="0" cy="288"/>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100" name="Line 55"/>
                <p:cNvSpPr>
                  <a:spLocks noChangeShapeType="1"/>
                </p:cNvSpPr>
                <p:nvPr/>
              </p:nvSpPr>
              <p:spPr bwMode="auto">
                <a:xfrm>
                  <a:off x="0" y="48"/>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45" name="Group 56"/>
            <p:cNvGrpSpPr>
              <a:grpSpLocks/>
            </p:cNvGrpSpPr>
            <p:nvPr/>
          </p:nvGrpSpPr>
          <p:grpSpPr bwMode="auto">
            <a:xfrm rot="2671139">
              <a:off x="701" y="660"/>
              <a:ext cx="159" cy="160"/>
              <a:chOff x="0" y="0"/>
              <a:chExt cx="128" cy="124"/>
            </a:xfrm>
          </p:grpSpPr>
          <p:sp>
            <p:nvSpPr>
              <p:cNvPr id="94" name="Line 57"/>
              <p:cNvSpPr>
                <a:spLocks noChangeShapeType="1"/>
              </p:cNvSpPr>
              <p:nvPr/>
            </p:nvSpPr>
            <p:spPr bwMode="auto">
              <a:xfrm rot="19108094">
                <a:off x="0" y="0"/>
                <a:ext cx="69" cy="124"/>
              </a:xfrm>
              <a:prstGeom prst="line">
                <a:avLst/>
              </a:prstGeom>
              <a:noFill/>
              <a:ln w="9525" cmpd="sng">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5" name="Oval 58"/>
              <p:cNvSpPr>
                <a:spLocks noChangeArrowheads="1"/>
              </p:cNvSpPr>
              <p:nvPr/>
            </p:nvSpPr>
            <p:spPr bwMode="auto">
              <a:xfrm>
                <a:off x="80" y="64"/>
                <a:ext cx="48" cy="48"/>
              </a:xfrm>
              <a:prstGeom prst="ellipse">
                <a:avLst/>
              </a:prstGeom>
              <a:solidFill>
                <a:schemeClr val="bg1"/>
              </a:solidFill>
              <a:ln w="9525" cmpd="sng">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46" name="Line 59"/>
            <p:cNvSpPr>
              <a:spLocks noChangeShapeType="1"/>
            </p:cNvSpPr>
            <p:nvPr/>
          </p:nvSpPr>
          <p:spPr bwMode="auto">
            <a:xfrm>
              <a:off x="939" y="598"/>
              <a:ext cx="0" cy="432"/>
            </a:xfrm>
            <a:prstGeom prst="line">
              <a:avLst/>
            </a:prstGeom>
            <a:noFill/>
            <a:ln w="9525" cmpd="sng">
              <a:solidFill>
                <a:srgbClr val="FF99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nvGrpSpPr>
            <p:cNvPr id="47" name="Group 60"/>
            <p:cNvGrpSpPr>
              <a:grpSpLocks/>
            </p:cNvGrpSpPr>
            <p:nvPr/>
          </p:nvGrpSpPr>
          <p:grpSpPr bwMode="auto">
            <a:xfrm rot="1191668" flipH="1">
              <a:off x="1000" y="907"/>
              <a:ext cx="225" cy="309"/>
              <a:chOff x="0" y="0"/>
              <a:chExt cx="576" cy="720"/>
            </a:xfrm>
          </p:grpSpPr>
          <p:grpSp>
            <p:nvGrpSpPr>
              <p:cNvPr id="86" name="Group 61"/>
              <p:cNvGrpSpPr>
                <a:grpSpLocks/>
              </p:cNvGrpSpPr>
              <p:nvPr/>
            </p:nvGrpSpPr>
            <p:grpSpPr bwMode="auto">
              <a:xfrm>
                <a:off x="0" y="0"/>
                <a:ext cx="240" cy="720"/>
                <a:chOff x="0" y="0"/>
                <a:chExt cx="192" cy="432"/>
              </a:xfrm>
            </p:grpSpPr>
            <p:sp>
              <p:nvSpPr>
                <p:cNvPr id="91" name="Line 62"/>
                <p:cNvSpPr>
                  <a:spLocks noChangeShapeType="1"/>
                </p:cNvSpPr>
                <p:nvPr/>
              </p:nvSpPr>
              <p:spPr bwMode="auto">
                <a:xfrm>
                  <a:off x="48" y="0"/>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2" name="Line 63"/>
                <p:cNvSpPr>
                  <a:spLocks noChangeShapeType="1"/>
                </p:cNvSpPr>
                <p:nvPr/>
              </p:nvSpPr>
              <p:spPr bwMode="auto">
                <a:xfrm>
                  <a:off x="192" y="144"/>
                  <a:ext cx="0" cy="288"/>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3" name="Line 64"/>
                <p:cNvSpPr>
                  <a:spLocks noChangeShapeType="1"/>
                </p:cNvSpPr>
                <p:nvPr/>
              </p:nvSpPr>
              <p:spPr bwMode="auto">
                <a:xfrm>
                  <a:off x="0" y="48"/>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87" name="Group 65"/>
              <p:cNvGrpSpPr>
                <a:grpSpLocks/>
              </p:cNvGrpSpPr>
              <p:nvPr/>
            </p:nvGrpSpPr>
            <p:grpSpPr bwMode="auto">
              <a:xfrm flipH="1">
                <a:off x="336" y="0"/>
                <a:ext cx="240" cy="720"/>
                <a:chOff x="0" y="0"/>
                <a:chExt cx="192" cy="432"/>
              </a:xfrm>
            </p:grpSpPr>
            <p:sp>
              <p:nvSpPr>
                <p:cNvPr id="88" name="Line 66"/>
                <p:cNvSpPr>
                  <a:spLocks noChangeShapeType="1"/>
                </p:cNvSpPr>
                <p:nvPr/>
              </p:nvSpPr>
              <p:spPr bwMode="auto">
                <a:xfrm>
                  <a:off x="48" y="0"/>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9" name="Line 67"/>
                <p:cNvSpPr>
                  <a:spLocks noChangeShapeType="1"/>
                </p:cNvSpPr>
                <p:nvPr/>
              </p:nvSpPr>
              <p:spPr bwMode="auto">
                <a:xfrm>
                  <a:off x="192" y="144"/>
                  <a:ext cx="0" cy="288"/>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90" name="Line 68"/>
                <p:cNvSpPr>
                  <a:spLocks noChangeShapeType="1"/>
                </p:cNvSpPr>
                <p:nvPr/>
              </p:nvSpPr>
              <p:spPr bwMode="auto">
                <a:xfrm>
                  <a:off x="0" y="48"/>
                  <a:ext cx="144" cy="144"/>
                </a:xfrm>
                <a:prstGeom prst="line">
                  <a:avLst/>
                </a:prstGeom>
                <a:noFill/>
                <a:ln w="19050"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48" name="Group 69"/>
            <p:cNvGrpSpPr>
              <a:grpSpLocks/>
            </p:cNvGrpSpPr>
            <p:nvPr/>
          </p:nvGrpSpPr>
          <p:grpSpPr bwMode="auto">
            <a:xfrm rot="5557235">
              <a:off x="1053" y="663"/>
              <a:ext cx="164" cy="155"/>
              <a:chOff x="0" y="0"/>
              <a:chExt cx="128" cy="124"/>
            </a:xfrm>
          </p:grpSpPr>
          <p:sp>
            <p:nvSpPr>
              <p:cNvPr id="84" name="Line 70"/>
              <p:cNvSpPr>
                <a:spLocks noChangeShapeType="1"/>
              </p:cNvSpPr>
              <p:nvPr/>
            </p:nvSpPr>
            <p:spPr bwMode="auto">
              <a:xfrm rot="19108094">
                <a:off x="0" y="0"/>
                <a:ext cx="69" cy="124"/>
              </a:xfrm>
              <a:prstGeom prst="line">
                <a:avLst/>
              </a:prstGeom>
              <a:noFill/>
              <a:ln w="9525" cmpd="sng">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5" name="Oval 71"/>
              <p:cNvSpPr>
                <a:spLocks noChangeArrowheads="1"/>
              </p:cNvSpPr>
              <p:nvPr/>
            </p:nvSpPr>
            <p:spPr bwMode="auto">
              <a:xfrm>
                <a:off x="80" y="64"/>
                <a:ext cx="48" cy="48"/>
              </a:xfrm>
              <a:prstGeom prst="ellipse">
                <a:avLst/>
              </a:prstGeom>
              <a:solidFill>
                <a:schemeClr val="bg1"/>
              </a:solidFill>
              <a:ln w="9525" cmpd="sng">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49" name="Group 72"/>
            <p:cNvGrpSpPr>
              <a:grpSpLocks/>
            </p:cNvGrpSpPr>
            <p:nvPr/>
          </p:nvGrpSpPr>
          <p:grpSpPr bwMode="auto">
            <a:xfrm rot="8760092">
              <a:off x="1277" y="845"/>
              <a:ext cx="159" cy="160"/>
              <a:chOff x="0" y="0"/>
              <a:chExt cx="128" cy="124"/>
            </a:xfrm>
          </p:grpSpPr>
          <p:sp>
            <p:nvSpPr>
              <p:cNvPr id="82" name="Line 73"/>
              <p:cNvSpPr>
                <a:spLocks noChangeShapeType="1"/>
              </p:cNvSpPr>
              <p:nvPr/>
            </p:nvSpPr>
            <p:spPr bwMode="auto">
              <a:xfrm rot="19108094">
                <a:off x="0" y="0"/>
                <a:ext cx="69" cy="124"/>
              </a:xfrm>
              <a:prstGeom prst="line">
                <a:avLst/>
              </a:prstGeom>
              <a:noFill/>
              <a:ln w="9525" cmpd="sng">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3" name="Oval 74"/>
              <p:cNvSpPr>
                <a:spLocks noChangeArrowheads="1"/>
              </p:cNvSpPr>
              <p:nvPr/>
            </p:nvSpPr>
            <p:spPr bwMode="auto">
              <a:xfrm>
                <a:off x="80" y="64"/>
                <a:ext cx="48" cy="48"/>
              </a:xfrm>
              <a:prstGeom prst="ellipse">
                <a:avLst/>
              </a:prstGeom>
              <a:solidFill>
                <a:schemeClr val="bg1"/>
              </a:solidFill>
              <a:ln w="9525" cmpd="sng">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50" name="Group 75"/>
            <p:cNvGrpSpPr>
              <a:grpSpLocks/>
            </p:cNvGrpSpPr>
            <p:nvPr/>
          </p:nvGrpSpPr>
          <p:grpSpPr bwMode="auto">
            <a:xfrm rot="-2301729">
              <a:off x="2001" y="1057"/>
              <a:ext cx="228" cy="309"/>
              <a:chOff x="0" y="0"/>
              <a:chExt cx="576" cy="720"/>
            </a:xfrm>
          </p:grpSpPr>
          <p:grpSp>
            <p:nvGrpSpPr>
              <p:cNvPr id="74" name="Group 76"/>
              <p:cNvGrpSpPr>
                <a:grpSpLocks/>
              </p:cNvGrpSpPr>
              <p:nvPr/>
            </p:nvGrpSpPr>
            <p:grpSpPr bwMode="auto">
              <a:xfrm>
                <a:off x="0" y="0"/>
                <a:ext cx="240" cy="720"/>
                <a:chOff x="0" y="0"/>
                <a:chExt cx="192" cy="432"/>
              </a:xfrm>
            </p:grpSpPr>
            <p:sp>
              <p:nvSpPr>
                <p:cNvPr id="79" name="Line 77"/>
                <p:cNvSpPr>
                  <a:spLocks noChangeShapeType="1"/>
                </p:cNvSpPr>
                <p:nvPr/>
              </p:nvSpPr>
              <p:spPr bwMode="auto">
                <a:xfrm>
                  <a:off x="48" y="0"/>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0" name="Line 78"/>
                <p:cNvSpPr>
                  <a:spLocks noChangeShapeType="1"/>
                </p:cNvSpPr>
                <p:nvPr/>
              </p:nvSpPr>
              <p:spPr bwMode="auto">
                <a:xfrm>
                  <a:off x="192" y="144"/>
                  <a:ext cx="0" cy="288"/>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81" name="Line 79"/>
                <p:cNvSpPr>
                  <a:spLocks noChangeShapeType="1"/>
                </p:cNvSpPr>
                <p:nvPr/>
              </p:nvSpPr>
              <p:spPr bwMode="auto">
                <a:xfrm>
                  <a:off x="0" y="48"/>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75" name="Group 80"/>
              <p:cNvGrpSpPr>
                <a:grpSpLocks/>
              </p:cNvGrpSpPr>
              <p:nvPr/>
            </p:nvGrpSpPr>
            <p:grpSpPr bwMode="auto">
              <a:xfrm flipH="1">
                <a:off x="336" y="0"/>
                <a:ext cx="240" cy="720"/>
                <a:chOff x="0" y="0"/>
                <a:chExt cx="192" cy="432"/>
              </a:xfrm>
            </p:grpSpPr>
            <p:sp>
              <p:nvSpPr>
                <p:cNvPr id="76" name="Line 81"/>
                <p:cNvSpPr>
                  <a:spLocks noChangeShapeType="1"/>
                </p:cNvSpPr>
                <p:nvPr/>
              </p:nvSpPr>
              <p:spPr bwMode="auto">
                <a:xfrm>
                  <a:off x="48" y="0"/>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7" name="Line 82"/>
                <p:cNvSpPr>
                  <a:spLocks noChangeShapeType="1"/>
                </p:cNvSpPr>
                <p:nvPr/>
              </p:nvSpPr>
              <p:spPr bwMode="auto">
                <a:xfrm>
                  <a:off x="192" y="144"/>
                  <a:ext cx="0" cy="288"/>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8" name="Line 83"/>
                <p:cNvSpPr>
                  <a:spLocks noChangeShapeType="1"/>
                </p:cNvSpPr>
                <p:nvPr/>
              </p:nvSpPr>
              <p:spPr bwMode="auto">
                <a:xfrm>
                  <a:off x="0" y="48"/>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51" name="Group 84"/>
            <p:cNvGrpSpPr>
              <a:grpSpLocks/>
            </p:cNvGrpSpPr>
            <p:nvPr/>
          </p:nvGrpSpPr>
          <p:grpSpPr bwMode="auto">
            <a:xfrm rot="-978004">
              <a:off x="2241" y="934"/>
              <a:ext cx="226" cy="309"/>
              <a:chOff x="0" y="0"/>
              <a:chExt cx="576" cy="720"/>
            </a:xfrm>
          </p:grpSpPr>
          <p:grpSp>
            <p:nvGrpSpPr>
              <p:cNvPr id="66" name="Group 85"/>
              <p:cNvGrpSpPr>
                <a:grpSpLocks/>
              </p:cNvGrpSpPr>
              <p:nvPr/>
            </p:nvGrpSpPr>
            <p:grpSpPr bwMode="auto">
              <a:xfrm>
                <a:off x="0" y="0"/>
                <a:ext cx="240" cy="720"/>
                <a:chOff x="0" y="0"/>
                <a:chExt cx="192" cy="432"/>
              </a:xfrm>
            </p:grpSpPr>
            <p:sp>
              <p:nvSpPr>
                <p:cNvPr id="71" name="Line 86"/>
                <p:cNvSpPr>
                  <a:spLocks noChangeShapeType="1"/>
                </p:cNvSpPr>
                <p:nvPr/>
              </p:nvSpPr>
              <p:spPr bwMode="auto">
                <a:xfrm>
                  <a:off x="48" y="0"/>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2" name="Line 87"/>
                <p:cNvSpPr>
                  <a:spLocks noChangeShapeType="1"/>
                </p:cNvSpPr>
                <p:nvPr/>
              </p:nvSpPr>
              <p:spPr bwMode="auto">
                <a:xfrm>
                  <a:off x="192" y="144"/>
                  <a:ext cx="0" cy="288"/>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3" name="Line 88"/>
                <p:cNvSpPr>
                  <a:spLocks noChangeShapeType="1"/>
                </p:cNvSpPr>
                <p:nvPr/>
              </p:nvSpPr>
              <p:spPr bwMode="auto">
                <a:xfrm>
                  <a:off x="0" y="48"/>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nvGrpSpPr>
              <p:cNvPr id="67" name="Group 89"/>
              <p:cNvGrpSpPr>
                <a:grpSpLocks/>
              </p:cNvGrpSpPr>
              <p:nvPr/>
            </p:nvGrpSpPr>
            <p:grpSpPr bwMode="auto">
              <a:xfrm flipH="1">
                <a:off x="336" y="0"/>
                <a:ext cx="240" cy="720"/>
                <a:chOff x="0" y="0"/>
                <a:chExt cx="192" cy="432"/>
              </a:xfrm>
            </p:grpSpPr>
            <p:sp>
              <p:nvSpPr>
                <p:cNvPr id="68" name="Line 90"/>
                <p:cNvSpPr>
                  <a:spLocks noChangeShapeType="1"/>
                </p:cNvSpPr>
                <p:nvPr/>
              </p:nvSpPr>
              <p:spPr bwMode="auto">
                <a:xfrm>
                  <a:off x="48" y="0"/>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9" name="Line 91"/>
                <p:cNvSpPr>
                  <a:spLocks noChangeShapeType="1"/>
                </p:cNvSpPr>
                <p:nvPr/>
              </p:nvSpPr>
              <p:spPr bwMode="auto">
                <a:xfrm>
                  <a:off x="192" y="144"/>
                  <a:ext cx="0" cy="288"/>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70" name="Line 92"/>
                <p:cNvSpPr>
                  <a:spLocks noChangeShapeType="1"/>
                </p:cNvSpPr>
                <p:nvPr/>
              </p:nvSpPr>
              <p:spPr bwMode="auto">
                <a:xfrm>
                  <a:off x="0" y="48"/>
                  <a:ext cx="144" cy="144"/>
                </a:xfrm>
                <a:prstGeom prst="line">
                  <a:avLst/>
                </a:prstGeom>
                <a:noFill/>
                <a:ln w="28575" cmpd="sng">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grpSp>
        <p:grpSp>
          <p:nvGrpSpPr>
            <p:cNvPr id="52" name="Group 93"/>
            <p:cNvGrpSpPr>
              <a:grpSpLocks/>
            </p:cNvGrpSpPr>
            <p:nvPr/>
          </p:nvGrpSpPr>
          <p:grpSpPr bwMode="auto">
            <a:xfrm rot="-1867050">
              <a:off x="2062" y="872"/>
              <a:ext cx="119" cy="124"/>
              <a:chOff x="0" y="0"/>
              <a:chExt cx="480" cy="336"/>
            </a:xfrm>
          </p:grpSpPr>
          <p:sp>
            <p:nvSpPr>
              <p:cNvPr id="63" name="Oval 94"/>
              <p:cNvSpPr>
                <a:spLocks noChangeArrowheads="1"/>
              </p:cNvSpPr>
              <p:nvPr/>
            </p:nvSpPr>
            <p:spPr bwMode="auto">
              <a:xfrm>
                <a:off x="0" y="144"/>
                <a:ext cx="192" cy="192"/>
              </a:xfrm>
              <a:prstGeom prst="ellipse">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4" name="Oval 95"/>
              <p:cNvSpPr>
                <a:spLocks noChangeArrowheads="1"/>
              </p:cNvSpPr>
              <p:nvPr/>
            </p:nvSpPr>
            <p:spPr bwMode="auto">
              <a:xfrm>
                <a:off x="288" y="144"/>
                <a:ext cx="192" cy="192"/>
              </a:xfrm>
              <a:prstGeom prst="ellipse">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5" name="Oval 96"/>
              <p:cNvSpPr>
                <a:spLocks noChangeArrowheads="1"/>
              </p:cNvSpPr>
              <p:nvPr/>
            </p:nvSpPr>
            <p:spPr bwMode="auto">
              <a:xfrm>
                <a:off x="0" y="0"/>
                <a:ext cx="480" cy="144"/>
              </a:xfrm>
              <a:prstGeom prst="ellipse">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grpSp>
        <p:sp>
          <p:nvSpPr>
            <p:cNvPr id="53" name="Text Box 97"/>
            <p:cNvSpPr txBox="1">
              <a:spLocks noChangeArrowheads="1"/>
            </p:cNvSpPr>
            <p:nvPr/>
          </p:nvSpPr>
          <p:spPr bwMode="auto">
            <a:xfrm>
              <a:off x="2706" y="1806"/>
              <a:ext cx="98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a:latin typeface="+mn-ea"/>
                </a:rPr>
                <a:t>CD40/CD40L</a:t>
              </a:r>
            </a:p>
          </p:txBody>
        </p:sp>
        <p:sp>
          <p:nvSpPr>
            <p:cNvPr id="54" name="Text Box 98"/>
            <p:cNvSpPr txBox="1">
              <a:spLocks noChangeArrowheads="1"/>
            </p:cNvSpPr>
            <p:nvPr/>
          </p:nvSpPr>
          <p:spPr bwMode="auto">
            <a:xfrm>
              <a:off x="518" y="2067"/>
              <a:ext cx="60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a:latin typeface="+mn-ea"/>
                </a:rPr>
                <a:t>B1 </a:t>
              </a:r>
              <a:r>
                <a:rPr lang="zh-CN" altLang="en-US" sz="2000">
                  <a:latin typeface="+mn-ea"/>
                </a:rPr>
                <a:t>细胞</a:t>
              </a:r>
              <a:endParaRPr lang="en-US" altLang="en-US" sz="2000">
                <a:latin typeface="+mn-ea"/>
              </a:endParaRPr>
            </a:p>
          </p:txBody>
        </p:sp>
        <p:sp>
          <p:nvSpPr>
            <p:cNvPr id="55" name="Text Box 99"/>
            <p:cNvSpPr txBox="1">
              <a:spLocks noChangeArrowheads="1"/>
            </p:cNvSpPr>
            <p:nvPr/>
          </p:nvSpPr>
          <p:spPr bwMode="auto">
            <a:xfrm>
              <a:off x="2091" y="2067"/>
              <a:ext cx="60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a:latin typeface="+mn-ea"/>
                </a:rPr>
                <a:t>B2 </a:t>
              </a:r>
              <a:r>
                <a:rPr lang="zh-CN" altLang="en-US" sz="2000">
                  <a:latin typeface="+mn-ea"/>
                </a:rPr>
                <a:t>细胞</a:t>
              </a:r>
              <a:endParaRPr lang="en-US" altLang="en-US" sz="2000">
                <a:latin typeface="+mn-ea"/>
              </a:endParaRPr>
            </a:p>
          </p:txBody>
        </p:sp>
        <p:sp>
          <p:nvSpPr>
            <p:cNvPr id="56" name="Text Box 100"/>
            <p:cNvSpPr txBox="1">
              <a:spLocks noChangeArrowheads="1"/>
            </p:cNvSpPr>
            <p:nvPr/>
          </p:nvSpPr>
          <p:spPr bwMode="auto">
            <a:xfrm>
              <a:off x="3759" y="2067"/>
              <a:ext cx="55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2000">
                  <a:latin typeface="+mn-ea"/>
                </a:rPr>
                <a:t>Th</a:t>
              </a:r>
              <a:r>
                <a:rPr lang="zh-CN" altLang="en-US" sz="2000">
                  <a:latin typeface="+mn-ea"/>
                </a:rPr>
                <a:t>细胞</a:t>
              </a:r>
              <a:endParaRPr lang="en-US" altLang="en-US" sz="2000">
                <a:latin typeface="+mn-ea"/>
              </a:endParaRPr>
            </a:p>
          </p:txBody>
        </p:sp>
        <p:sp>
          <p:nvSpPr>
            <p:cNvPr id="57" name="Text Box 101"/>
            <p:cNvSpPr txBox="1">
              <a:spLocks noChangeArrowheads="1"/>
            </p:cNvSpPr>
            <p:nvPr/>
          </p:nvSpPr>
          <p:spPr bwMode="auto">
            <a:xfrm>
              <a:off x="668" y="275"/>
              <a:ext cx="512"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dirty="0">
                  <a:latin typeface="+mn-ea"/>
                </a:rPr>
                <a:t>TI</a:t>
              </a:r>
              <a:r>
                <a:rPr lang="zh-CN" altLang="en-US" sz="2000" dirty="0">
                  <a:latin typeface="+mn-ea"/>
                </a:rPr>
                <a:t>抗原</a:t>
              </a:r>
            </a:p>
          </p:txBody>
        </p:sp>
        <p:sp>
          <p:nvSpPr>
            <p:cNvPr id="58" name="Text Box 102"/>
            <p:cNvSpPr txBox="1">
              <a:spLocks noChangeArrowheads="1"/>
            </p:cNvSpPr>
            <p:nvPr/>
          </p:nvSpPr>
          <p:spPr bwMode="auto">
            <a:xfrm>
              <a:off x="2074" y="275"/>
              <a:ext cx="62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a:latin typeface="+mn-ea"/>
                </a:rPr>
                <a:t>TD </a:t>
              </a:r>
              <a:r>
                <a:rPr lang="zh-CN" altLang="en-US" sz="2000">
                  <a:latin typeface="+mn-ea"/>
                </a:rPr>
                <a:t>抗原</a:t>
              </a:r>
            </a:p>
          </p:txBody>
        </p:sp>
        <p:sp>
          <p:nvSpPr>
            <p:cNvPr id="59" name="Rectangle 103"/>
            <p:cNvSpPr>
              <a:spLocks noChangeArrowheads="1"/>
            </p:cNvSpPr>
            <p:nvPr/>
          </p:nvSpPr>
          <p:spPr bwMode="auto">
            <a:xfrm>
              <a:off x="0" y="7"/>
              <a:ext cx="4608" cy="2489"/>
            </a:xfrm>
            <a:prstGeom prst="rect">
              <a:avLst/>
            </a:prstGeom>
            <a:noFill/>
            <a:ln w="9525"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0" name="Line 104"/>
            <p:cNvSpPr>
              <a:spLocks noChangeShapeType="1"/>
            </p:cNvSpPr>
            <p:nvPr/>
          </p:nvSpPr>
          <p:spPr bwMode="auto">
            <a:xfrm flipH="1">
              <a:off x="2104" y="505"/>
              <a:ext cx="200" cy="398"/>
            </a:xfrm>
            <a:prstGeom prst="line">
              <a:avLst/>
            </a:prstGeom>
            <a:noFill/>
            <a:ln w="3810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ea"/>
              </a:endParaRPr>
            </a:p>
          </p:txBody>
        </p:sp>
        <p:sp>
          <p:nvSpPr>
            <p:cNvPr id="61" name="Text Box 105"/>
            <p:cNvSpPr txBox="1">
              <a:spLocks noChangeArrowheads="1"/>
            </p:cNvSpPr>
            <p:nvPr/>
          </p:nvSpPr>
          <p:spPr bwMode="auto">
            <a:xfrm>
              <a:off x="3110" y="997"/>
              <a:ext cx="39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a:latin typeface="+mn-ea"/>
                </a:rPr>
                <a:t>CD4</a:t>
              </a:r>
            </a:p>
          </p:txBody>
        </p:sp>
        <p:sp>
          <p:nvSpPr>
            <p:cNvPr id="62" name="Line 106"/>
            <p:cNvSpPr>
              <a:spLocks noChangeShapeType="1"/>
            </p:cNvSpPr>
            <p:nvPr/>
          </p:nvSpPr>
          <p:spPr bwMode="auto">
            <a:xfrm>
              <a:off x="1776" y="0"/>
              <a:ext cx="0" cy="2496"/>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n-ea"/>
              </a:endParaRPr>
            </a:p>
          </p:txBody>
        </p:sp>
      </p:grpSp>
    </p:spTree>
    <p:extLst>
      <p:ext uri="{BB962C8B-B14F-4D97-AF65-F5344CB8AC3E}">
        <p14:creationId xmlns:p14="http://schemas.microsoft.com/office/powerpoint/2010/main" val="334514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第十一章 免疫应答之二：</a:t>
            </a:r>
            <a:r>
              <a:rPr lang="en-US" altLang="zh-CN" dirty="0"/>
              <a:t>B</a:t>
            </a:r>
            <a:r>
              <a:rPr lang="zh-CN" altLang="en-US" dirty="0"/>
              <a:t>细胞介导的体液免疫应答</a:t>
            </a:r>
            <a:endParaRPr lang="en-US" dirty="0"/>
          </a:p>
        </p:txBody>
      </p:sp>
      <p:sp>
        <p:nvSpPr>
          <p:cNvPr id="4" name="Slide Number Placeholder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Text Box 2"/>
          <p:cNvSpPr txBox="1">
            <a:spLocks noChangeArrowheads="1"/>
          </p:cNvSpPr>
          <p:nvPr/>
        </p:nvSpPr>
        <p:spPr>
          <a:xfrm>
            <a:off x="669925" y="1401763"/>
            <a:ext cx="10850562" cy="647700"/>
          </a:xfrm>
          <a:prstGeom prst="rect">
            <a:avLst/>
          </a:prstGeom>
          <a:noFill/>
          <a:ln/>
        </p:spPr>
        <p:txBody>
          <a:bodyPr vert="horz" lIns="91440" tIns="45720" rIns="91440" bIns="45720" rtlCol="0" anchor="b">
            <a:normAutofit fontScale="92500" lnSpcReduction="100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smtClean="0">
                <a:solidFill>
                  <a:schemeClr val="accent1">
                    <a:lumMod val="75000"/>
                  </a:schemeClr>
                </a:solidFill>
                <a:latin typeface="+mn-ea"/>
                <a:ea typeface="+mn-ea"/>
              </a:rPr>
              <a:t>（</a:t>
            </a:r>
            <a:r>
              <a:rPr lang="en-US" altLang="zh-CN" sz="2400" dirty="0" smtClean="0">
                <a:solidFill>
                  <a:schemeClr val="accent1">
                    <a:lumMod val="75000"/>
                  </a:schemeClr>
                </a:solidFill>
                <a:latin typeface="+mn-ea"/>
                <a:ea typeface="+mn-ea"/>
              </a:rPr>
              <a:t>1</a:t>
            </a:r>
            <a:r>
              <a:rPr lang="zh-CN" altLang="en-US" sz="2400" dirty="0" smtClean="0">
                <a:solidFill>
                  <a:schemeClr val="accent1">
                    <a:lumMod val="75000"/>
                  </a:schemeClr>
                </a:solidFill>
                <a:latin typeface="+mn-ea"/>
                <a:ea typeface="+mn-ea"/>
              </a:rPr>
              <a:t>）胸腺依赖性抗原</a:t>
            </a:r>
            <a:br>
              <a:rPr lang="zh-CN" altLang="en-US" sz="2400" dirty="0" smtClean="0">
                <a:solidFill>
                  <a:schemeClr val="accent1">
                    <a:lumMod val="75000"/>
                  </a:schemeClr>
                </a:solidFill>
                <a:latin typeface="+mn-ea"/>
                <a:ea typeface="+mn-ea"/>
              </a:rPr>
            </a:br>
            <a:r>
              <a:rPr lang="zh-CN" altLang="en-US" sz="2400" dirty="0" smtClean="0">
                <a:solidFill>
                  <a:schemeClr val="accent1">
                    <a:lumMod val="75000"/>
                  </a:schemeClr>
                </a:solidFill>
                <a:latin typeface="+mn-ea"/>
                <a:ea typeface="+mn-ea"/>
              </a:rPr>
              <a:t>        （</a:t>
            </a:r>
            <a:r>
              <a:rPr lang="en-US" altLang="zh-CN" sz="2400" dirty="0" smtClean="0">
                <a:solidFill>
                  <a:schemeClr val="accent1">
                    <a:lumMod val="75000"/>
                  </a:schemeClr>
                </a:solidFill>
                <a:latin typeface="+mn-ea"/>
                <a:ea typeface="+mn-ea"/>
              </a:rPr>
              <a:t>thymus dependent antigen, TD-Ag</a:t>
            </a:r>
            <a:r>
              <a:rPr lang="zh-CN" altLang="en-US" sz="2400" dirty="0" smtClean="0">
                <a:solidFill>
                  <a:schemeClr val="accent1">
                    <a:lumMod val="75000"/>
                  </a:schemeClr>
                </a:solidFill>
                <a:latin typeface="+mn-ea"/>
                <a:ea typeface="+mn-ea"/>
              </a:rPr>
              <a:t>）</a:t>
            </a:r>
            <a:endParaRPr lang="zh-CN" altLang="en-US" sz="2400" dirty="0">
              <a:solidFill>
                <a:schemeClr val="accent1">
                  <a:lumMod val="75000"/>
                </a:schemeClr>
              </a:solidFill>
              <a:latin typeface="+mn-ea"/>
              <a:ea typeface="+mn-ea"/>
            </a:endParaRPr>
          </a:p>
        </p:txBody>
      </p:sp>
      <p:sp>
        <p:nvSpPr>
          <p:cNvPr id="6" name="Text Box 3"/>
          <p:cNvSpPr txBox="1">
            <a:spLocks noChangeArrowheads="1"/>
          </p:cNvSpPr>
          <p:nvPr/>
        </p:nvSpPr>
        <p:spPr>
          <a:xfrm>
            <a:off x="1028700" y="2325688"/>
            <a:ext cx="10491786" cy="1649412"/>
          </a:xfrm>
          <a:prstGeom prst="rect">
            <a:avLst/>
          </a:prstGeom>
          <a:noFill/>
          <a:ln/>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buFont typeface="Wingdings" panose="05000000000000000000" pitchFamily="2" charset="2"/>
              <a:buNone/>
            </a:pPr>
            <a:r>
              <a:rPr lang="en-US" altLang="zh-CN" sz="2400" dirty="0" smtClean="0">
                <a:latin typeface="+mn-ea"/>
              </a:rPr>
              <a:t>   TD</a:t>
            </a:r>
            <a:r>
              <a:rPr lang="zh-CN" altLang="en-US" sz="2400" dirty="0" smtClean="0">
                <a:latin typeface="+mn-ea"/>
              </a:rPr>
              <a:t>抗原刺激</a:t>
            </a:r>
            <a:r>
              <a:rPr lang="en-US" altLang="zh-CN" sz="2400" dirty="0" smtClean="0">
                <a:latin typeface="+mn-ea"/>
              </a:rPr>
              <a:t>B</a:t>
            </a:r>
            <a:r>
              <a:rPr lang="zh-CN" altLang="en-US" sz="2400" dirty="0" smtClean="0">
                <a:latin typeface="+mn-ea"/>
              </a:rPr>
              <a:t>细胞产生抗体时依赖于</a:t>
            </a:r>
            <a:r>
              <a:rPr lang="en-US" altLang="zh-CN" sz="2400" dirty="0" smtClean="0">
                <a:latin typeface="+mn-ea"/>
              </a:rPr>
              <a:t>T</a:t>
            </a:r>
            <a:r>
              <a:rPr lang="zh-CN" altLang="en-US" sz="2400" dirty="0" smtClean="0">
                <a:latin typeface="+mn-ea"/>
              </a:rPr>
              <a:t>细胞的帮助。又称</a:t>
            </a:r>
            <a:r>
              <a:rPr lang="en-US" altLang="zh-CN" sz="2400" dirty="0" smtClean="0">
                <a:solidFill>
                  <a:srgbClr val="CA2E22"/>
                </a:solidFill>
                <a:latin typeface="+mn-ea"/>
              </a:rPr>
              <a:t>T</a:t>
            </a:r>
            <a:r>
              <a:rPr lang="zh-CN" altLang="en-US" sz="2400" dirty="0" smtClean="0">
                <a:solidFill>
                  <a:srgbClr val="CA2E22"/>
                </a:solidFill>
                <a:latin typeface="+mn-ea"/>
              </a:rPr>
              <a:t>细胞依赖性抗原</a:t>
            </a:r>
            <a:r>
              <a:rPr lang="zh-CN" altLang="en-US" sz="2400" dirty="0" smtClean="0">
                <a:latin typeface="+mn-ea"/>
              </a:rPr>
              <a:t>。</a:t>
            </a:r>
          </a:p>
          <a:p>
            <a:pPr>
              <a:lnSpc>
                <a:spcPct val="120000"/>
              </a:lnSpc>
              <a:spcBef>
                <a:spcPct val="0"/>
              </a:spcBef>
              <a:buFont typeface="Wingdings" panose="05000000000000000000" pitchFamily="2" charset="2"/>
              <a:buNone/>
            </a:pPr>
            <a:r>
              <a:rPr lang="zh-CN" altLang="en-US" sz="2400" dirty="0" smtClean="0">
                <a:latin typeface="+mn-ea"/>
              </a:rPr>
              <a:t>  </a:t>
            </a:r>
            <a:r>
              <a:rPr lang="zh-CN" altLang="en-US" sz="2400" dirty="0" smtClean="0">
                <a:solidFill>
                  <a:srgbClr val="CA2E22"/>
                </a:solidFill>
                <a:latin typeface="+mn-ea"/>
              </a:rPr>
              <a:t>绝大多数蛋白质抗原</a:t>
            </a:r>
            <a:endParaRPr lang="zh-CN" altLang="en-US" sz="2400" dirty="0">
              <a:solidFill>
                <a:srgbClr val="CA2E22"/>
              </a:solidFill>
              <a:latin typeface="+mn-ea"/>
            </a:endParaRPr>
          </a:p>
        </p:txBody>
      </p:sp>
      <p:sp>
        <p:nvSpPr>
          <p:cNvPr id="7" name="Text Box 5"/>
          <p:cNvSpPr txBox="1">
            <a:spLocks noChangeArrowheads="1"/>
          </p:cNvSpPr>
          <p:nvPr/>
        </p:nvSpPr>
        <p:spPr bwMode="auto">
          <a:xfrm>
            <a:off x="1028701" y="4941887"/>
            <a:ext cx="10491786"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180000"/>
              </a:lnSpc>
              <a:spcBef>
                <a:spcPct val="0"/>
              </a:spcBef>
              <a:buFont typeface="Wingdings" panose="05000000000000000000" pitchFamily="2" charset="2"/>
              <a:buNone/>
            </a:pPr>
            <a:r>
              <a:rPr lang="en-US" altLang="zh-CN" sz="2400" dirty="0">
                <a:latin typeface="+mn-ea"/>
                <a:ea typeface="+mn-ea"/>
              </a:rPr>
              <a:t>    TI</a:t>
            </a:r>
            <a:r>
              <a:rPr lang="zh-CN" altLang="en-US" sz="2400" dirty="0">
                <a:latin typeface="+mn-ea"/>
                <a:ea typeface="+mn-ea"/>
              </a:rPr>
              <a:t>抗原能直接刺激</a:t>
            </a:r>
            <a:r>
              <a:rPr lang="en-US" altLang="zh-CN" sz="2400" dirty="0">
                <a:latin typeface="+mn-ea"/>
                <a:ea typeface="+mn-ea"/>
              </a:rPr>
              <a:t>B</a:t>
            </a:r>
            <a:r>
              <a:rPr lang="zh-CN" altLang="en-US" sz="2400" dirty="0">
                <a:latin typeface="+mn-ea"/>
                <a:ea typeface="+mn-ea"/>
              </a:rPr>
              <a:t>细胞产生抗体，而无需</a:t>
            </a:r>
            <a:r>
              <a:rPr lang="en-US" altLang="zh-CN" sz="2400" dirty="0">
                <a:latin typeface="+mn-ea"/>
                <a:ea typeface="+mn-ea"/>
              </a:rPr>
              <a:t>T</a:t>
            </a:r>
            <a:r>
              <a:rPr lang="zh-CN" altLang="en-US" sz="2400" dirty="0">
                <a:latin typeface="+mn-ea"/>
                <a:ea typeface="+mn-ea"/>
              </a:rPr>
              <a:t>细胞的帮助。又分</a:t>
            </a:r>
            <a:r>
              <a:rPr lang="zh-CN" altLang="en-US" sz="2400" dirty="0">
                <a:solidFill>
                  <a:srgbClr val="CA2E22"/>
                </a:solidFill>
                <a:latin typeface="+mn-ea"/>
                <a:ea typeface="+mn-ea"/>
              </a:rPr>
              <a:t>为</a:t>
            </a:r>
            <a:r>
              <a:rPr lang="en-US" altLang="zh-CN" sz="2400" dirty="0">
                <a:solidFill>
                  <a:srgbClr val="CA2E22"/>
                </a:solidFill>
                <a:latin typeface="+mn-ea"/>
                <a:ea typeface="+mn-ea"/>
              </a:rPr>
              <a:t>TI-1Ag</a:t>
            </a:r>
            <a:r>
              <a:rPr lang="zh-CN" altLang="en-US" sz="2400" dirty="0">
                <a:solidFill>
                  <a:srgbClr val="CA2E22"/>
                </a:solidFill>
                <a:latin typeface="+mn-ea"/>
                <a:ea typeface="+mn-ea"/>
              </a:rPr>
              <a:t>、 </a:t>
            </a:r>
            <a:r>
              <a:rPr lang="en-US" altLang="zh-CN" sz="2400" dirty="0">
                <a:solidFill>
                  <a:srgbClr val="CA2E22"/>
                </a:solidFill>
                <a:latin typeface="+mn-ea"/>
                <a:ea typeface="+mn-ea"/>
              </a:rPr>
              <a:t>TI-2Ag</a:t>
            </a:r>
          </a:p>
          <a:p>
            <a:pPr>
              <a:lnSpc>
                <a:spcPct val="180000"/>
              </a:lnSpc>
              <a:spcBef>
                <a:spcPct val="0"/>
              </a:spcBef>
              <a:buFont typeface="Wingdings" panose="05000000000000000000" pitchFamily="2" charset="2"/>
              <a:buNone/>
            </a:pPr>
            <a:endParaRPr lang="en-US" altLang="zh-CN" sz="2400" dirty="0">
              <a:solidFill>
                <a:srgbClr val="CA2E22"/>
              </a:solidFill>
              <a:latin typeface="+mn-ea"/>
              <a:ea typeface="+mn-ea"/>
            </a:endParaRPr>
          </a:p>
        </p:txBody>
      </p:sp>
      <p:sp>
        <p:nvSpPr>
          <p:cNvPr id="9" name="Text Box 4"/>
          <p:cNvSpPr txBox="1">
            <a:spLocks noChangeArrowheads="1"/>
          </p:cNvSpPr>
          <p:nvPr/>
        </p:nvSpPr>
        <p:spPr bwMode="auto">
          <a:xfrm>
            <a:off x="669924" y="3813968"/>
            <a:ext cx="92995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200" b="1" dirty="0">
                <a:solidFill>
                  <a:schemeClr val="accent1">
                    <a:lumMod val="75000"/>
                  </a:schemeClr>
                </a:solidFill>
                <a:latin typeface="+mn-ea"/>
                <a:ea typeface="+mn-ea"/>
              </a:rPr>
              <a:t>（</a:t>
            </a:r>
            <a:r>
              <a:rPr lang="en-US" altLang="zh-CN" sz="2200" b="1" dirty="0">
                <a:solidFill>
                  <a:schemeClr val="accent1">
                    <a:lumMod val="75000"/>
                  </a:schemeClr>
                </a:solidFill>
                <a:latin typeface="+mn-ea"/>
                <a:ea typeface="+mn-ea"/>
              </a:rPr>
              <a:t>2</a:t>
            </a:r>
            <a:r>
              <a:rPr lang="zh-CN" altLang="en-US" sz="2200" b="1" dirty="0">
                <a:solidFill>
                  <a:schemeClr val="accent1">
                    <a:lumMod val="75000"/>
                  </a:schemeClr>
                </a:solidFill>
                <a:latin typeface="+mn-ea"/>
                <a:ea typeface="+mn-ea"/>
              </a:rPr>
              <a:t>）胸腺非依赖性抗原</a:t>
            </a:r>
            <a:br>
              <a:rPr lang="zh-CN" altLang="en-US" sz="2200" b="1" dirty="0">
                <a:solidFill>
                  <a:schemeClr val="accent1">
                    <a:lumMod val="75000"/>
                  </a:schemeClr>
                </a:solidFill>
                <a:latin typeface="+mn-ea"/>
                <a:ea typeface="+mn-ea"/>
              </a:rPr>
            </a:br>
            <a:r>
              <a:rPr lang="zh-CN" altLang="en-US" sz="2200" b="1" dirty="0">
                <a:solidFill>
                  <a:schemeClr val="accent1">
                    <a:lumMod val="75000"/>
                  </a:schemeClr>
                </a:solidFill>
                <a:latin typeface="+mn-ea"/>
                <a:ea typeface="+mn-ea"/>
              </a:rPr>
              <a:t>        （</a:t>
            </a:r>
            <a:r>
              <a:rPr lang="en-US" altLang="zh-CN" sz="2200" b="1" dirty="0">
                <a:solidFill>
                  <a:schemeClr val="accent1">
                    <a:lumMod val="75000"/>
                  </a:schemeClr>
                </a:solidFill>
                <a:latin typeface="+mn-ea"/>
                <a:ea typeface="+mn-ea"/>
              </a:rPr>
              <a:t>thymus independent antigen, TI-Ag</a:t>
            </a:r>
            <a:r>
              <a:rPr lang="zh-CN" altLang="en-US" sz="2200" b="1" dirty="0">
                <a:solidFill>
                  <a:schemeClr val="accent1">
                    <a:lumMod val="75000"/>
                  </a:schemeClr>
                </a:solidFill>
                <a:latin typeface="+mn-ea"/>
                <a:ea typeface="+mn-ea"/>
              </a:rPr>
              <a:t>）</a:t>
            </a:r>
          </a:p>
        </p:txBody>
      </p:sp>
    </p:spTree>
    <p:extLst>
      <p:ext uri="{BB962C8B-B14F-4D97-AF65-F5344CB8AC3E}">
        <p14:creationId xmlns:p14="http://schemas.microsoft.com/office/powerpoint/2010/main" val="269429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1E2F9C-1FAD-41F9-9FA8-4F4D76681529}"/>
              </a:ext>
            </a:extLst>
          </p:cNvPr>
          <p:cNvSpPr>
            <a:spLocks noGrp="1"/>
          </p:cNvSpPr>
          <p:nvPr>
            <p:ph type="title"/>
          </p:nvPr>
        </p:nvSpPr>
        <p:spPr/>
        <p:txBody>
          <a:bodyPr/>
          <a:lstStyle/>
          <a:p>
            <a:r>
              <a:rPr lang="zh-CN" altLang="en-US" dirty="0" smtClean="0"/>
              <a:t>目录</a:t>
            </a:r>
            <a:endParaRPr lang="zh-CN" altLang="en-US" dirty="0"/>
          </a:p>
        </p:txBody>
      </p:sp>
      <p:sp>
        <p:nvSpPr>
          <p:cNvPr id="4" name="灯片编号占位符 3">
            <a:extLst>
              <a:ext uri="{FF2B5EF4-FFF2-40B4-BE49-F238E27FC236}">
                <a16:creationId xmlns:a16="http://schemas.microsoft.com/office/drawing/2014/main" xmlns="" id="{76AD78C2-2410-40BD-A8D6-211DD4CD0F07}"/>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aphicFrame>
        <p:nvGraphicFramePr>
          <p:cNvPr id="5" name="Diagram 4"/>
          <p:cNvGraphicFramePr/>
          <p:nvPr>
            <p:extLst>
              <p:ext uri="{D42A27DB-BD31-4B8C-83A1-F6EECF244321}">
                <p14:modId xmlns:p14="http://schemas.microsoft.com/office/powerpoint/2010/main" val="1665978096"/>
              </p:ext>
            </p:extLst>
          </p:nvPr>
        </p:nvGraphicFramePr>
        <p:xfrm>
          <a:off x="2031205" y="1285069"/>
          <a:ext cx="8128000" cy="450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4164329" y="5836473"/>
            <a:ext cx="6014720" cy="595253"/>
            <a:chOff x="2113279" y="664"/>
            <a:chExt cx="6014720" cy="595253"/>
          </a:xfrm>
        </p:grpSpPr>
        <p:sp>
          <p:nvSpPr>
            <p:cNvPr id="14" name="Rectangle 13"/>
            <p:cNvSpPr/>
            <p:nvPr/>
          </p:nvSpPr>
          <p:spPr>
            <a:xfrm>
              <a:off x="2113279" y="664"/>
              <a:ext cx="6014720" cy="5952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p:cNvSpPr txBox="1"/>
            <p:nvPr/>
          </p:nvSpPr>
          <p:spPr>
            <a:xfrm>
              <a:off x="2113279" y="664"/>
              <a:ext cx="6014720" cy="5952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altLang="zh-CN" sz="2300" kern="1200" dirty="0" smtClean="0"/>
                <a:t>B</a:t>
              </a:r>
              <a:r>
                <a:rPr lang="zh-CN" altLang="en-US" sz="2300" kern="1200" dirty="0" smtClean="0"/>
                <a:t>细胞应答的效应</a:t>
              </a:r>
              <a:endParaRPr lang="en-US" sz="2300" kern="1200" dirty="0"/>
            </a:p>
          </p:txBody>
        </p:sp>
      </p:grpSp>
      <p:grpSp>
        <p:nvGrpSpPr>
          <p:cNvPr id="8" name="Group 7"/>
          <p:cNvGrpSpPr/>
          <p:nvPr/>
        </p:nvGrpSpPr>
        <p:grpSpPr>
          <a:xfrm>
            <a:off x="2051050" y="5836473"/>
            <a:ext cx="2113280" cy="595253"/>
            <a:chOff x="0" y="664"/>
            <a:chExt cx="2113280" cy="595253"/>
          </a:xfrm>
        </p:grpSpPr>
        <p:sp>
          <p:nvSpPr>
            <p:cNvPr id="12" name="Round Same Side Corner Rectangle 11"/>
            <p:cNvSpPr/>
            <p:nvPr/>
          </p:nvSpPr>
          <p:spPr>
            <a:xfrm>
              <a:off x="0" y="664"/>
              <a:ext cx="2113280" cy="595253"/>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 Same Side Corner Rectangle 6"/>
            <p:cNvSpPr txBox="1"/>
            <p:nvPr/>
          </p:nvSpPr>
          <p:spPr>
            <a:xfrm>
              <a:off x="29063" y="29727"/>
              <a:ext cx="2055154" cy="5661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zh-CN" altLang="en-US" sz="2300" kern="1200" dirty="0" smtClean="0"/>
                <a:t>第四节</a:t>
              </a:r>
              <a:endParaRPr lang="en-US" sz="2300" kern="1200" dirty="0"/>
            </a:p>
          </p:txBody>
        </p:sp>
      </p:grpSp>
      <p:sp>
        <p:nvSpPr>
          <p:cNvPr id="10" name="Rectangle 9"/>
          <p:cNvSpPr/>
          <p:nvPr/>
        </p:nvSpPr>
        <p:spPr>
          <a:xfrm>
            <a:off x="1879600" y="7155626"/>
            <a:ext cx="8128000" cy="11906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93574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第一节 </a:t>
            </a:r>
            <a:r>
              <a:rPr lang="en-US" altLang="zh-CN" dirty="0" smtClean="0"/>
              <a:t>B</a:t>
            </a:r>
            <a:r>
              <a:rPr lang="zh-CN" altLang="en-US" dirty="0"/>
              <a:t>细胞对</a:t>
            </a:r>
            <a:r>
              <a:rPr lang="en-US" altLang="zh-CN" dirty="0"/>
              <a:t>TD</a:t>
            </a:r>
            <a:r>
              <a:rPr lang="zh-CN" altLang="en-US" dirty="0"/>
              <a:t>抗原的应</a:t>
            </a:r>
            <a:r>
              <a:rPr lang="zh-CN" altLang="en-US" dirty="0" smtClean="0"/>
              <a:t>答</a:t>
            </a:r>
            <a:endParaRPr lang="en-US" dirty="0"/>
          </a:p>
        </p:txBody>
      </p:sp>
      <p:sp>
        <p:nvSpPr>
          <p:cNvPr id="6" name="Content Placeholder 5"/>
          <p:cNvSpPr>
            <a:spLocks noGrp="1"/>
          </p:cNvSpPr>
          <p:nvPr>
            <p:ph idx="1"/>
          </p:nvPr>
        </p:nvSpPr>
        <p:spPr/>
        <p:txBody>
          <a:bodyPr/>
          <a:lstStyle/>
          <a:p>
            <a:pPr marL="0" indent="0">
              <a:buNone/>
            </a:pPr>
            <a:r>
              <a:rPr lang="zh-CN" altLang="en-US" sz="2400" b="1" dirty="0" smtClean="0">
                <a:latin typeface="+mn-ea"/>
              </a:rPr>
              <a:t>（一） </a:t>
            </a:r>
            <a:r>
              <a:rPr lang="en-US" altLang="zh-CN" sz="2400" b="1" dirty="0">
                <a:latin typeface="+mn-ea"/>
              </a:rPr>
              <a:t>B</a:t>
            </a:r>
            <a:r>
              <a:rPr lang="zh-CN" altLang="en-US" sz="2400" b="1" dirty="0">
                <a:latin typeface="+mn-ea"/>
              </a:rPr>
              <a:t>细胞的识别、摄取、加工抗原</a:t>
            </a:r>
            <a:endParaRPr lang="en-US" sz="2400" b="1" dirty="0">
              <a:latin typeface="+mn-ea"/>
            </a:endParaRPr>
          </a:p>
          <a:p>
            <a:endParaRPr lang="en-US" dirty="0"/>
          </a:p>
        </p:txBody>
      </p:sp>
      <p:sp>
        <p:nvSpPr>
          <p:cNvPr id="4" name="Slide Number Placeholder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8" name="Rectangle 3"/>
          <p:cNvSpPr>
            <a:spLocks noChangeArrowheads="1"/>
          </p:cNvSpPr>
          <p:nvPr/>
        </p:nvSpPr>
        <p:spPr bwMode="auto">
          <a:xfrm>
            <a:off x="827088" y="2058422"/>
            <a:ext cx="106933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zh-CN" sz="2400" dirty="0">
                <a:latin typeface="+mn-ea"/>
              </a:rPr>
              <a:t>BCR</a:t>
            </a:r>
            <a:r>
              <a:rPr lang="zh-CN" altLang="en-US" sz="2400" dirty="0">
                <a:latin typeface="+mn-ea"/>
              </a:rPr>
              <a:t>特异性结合抗原，产生</a:t>
            </a:r>
            <a:r>
              <a:rPr lang="en-US" altLang="zh-CN" sz="2400" dirty="0">
                <a:latin typeface="+mn-ea"/>
              </a:rPr>
              <a:t>B</a:t>
            </a:r>
            <a:r>
              <a:rPr lang="zh-CN" altLang="en-US" sz="2400" dirty="0">
                <a:latin typeface="+mn-ea"/>
              </a:rPr>
              <a:t>细胞活化的</a:t>
            </a:r>
            <a:r>
              <a:rPr lang="zh-CN" altLang="en-US" sz="2400" dirty="0">
                <a:solidFill>
                  <a:srgbClr val="941075"/>
                </a:solidFill>
                <a:latin typeface="+mn-ea"/>
              </a:rPr>
              <a:t>第一信号；</a:t>
            </a:r>
          </a:p>
          <a:p>
            <a:pPr>
              <a:spcBef>
                <a:spcPct val="50000"/>
              </a:spcBef>
              <a:buFont typeface="Wingdings" panose="05000000000000000000" pitchFamily="2" charset="2"/>
              <a:buChar char="Ø"/>
            </a:pPr>
            <a:r>
              <a:rPr lang="en-US" altLang="zh-CN" sz="2400" dirty="0">
                <a:latin typeface="+mn-ea"/>
              </a:rPr>
              <a:t>B</a:t>
            </a:r>
            <a:r>
              <a:rPr lang="zh-CN" altLang="en-US" sz="2400" dirty="0">
                <a:latin typeface="+mn-ea"/>
              </a:rPr>
              <a:t>细胞</a:t>
            </a:r>
            <a:r>
              <a:rPr lang="zh-CN" altLang="en-US" sz="2400" dirty="0">
                <a:solidFill>
                  <a:srgbClr val="941075"/>
                </a:solidFill>
                <a:latin typeface="+mn-ea"/>
              </a:rPr>
              <a:t>内化</a:t>
            </a:r>
            <a:r>
              <a:rPr lang="zh-CN" altLang="en-US" sz="2400" dirty="0">
                <a:latin typeface="+mn-ea"/>
              </a:rPr>
              <a:t>与其</a:t>
            </a:r>
            <a:r>
              <a:rPr lang="en-US" altLang="zh-CN" sz="2400" dirty="0">
                <a:latin typeface="+mn-ea"/>
              </a:rPr>
              <a:t>BCR</a:t>
            </a:r>
            <a:r>
              <a:rPr lang="zh-CN" altLang="en-US" sz="2400" dirty="0">
                <a:latin typeface="+mn-ea"/>
              </a:rPr>
              <a:t>结合的抗原，并进行加工处理，形成</a:t>
            </a:r>
            <a:r>
              <a:rPr lang="zh-CN" altLang="en-US" sz="2400" dirty="0">
                <a:solidFill>
                  <a:srgbClr val="941075"/>
                </a:solidFill>
                <a:latin typeface="+mn-ea"/>
              </a:rPr>
              <a:t>抗原肽</a:t>
            </a:r>
            <a:r>
              <a:rPr lang="en-US" altLang="zh-CN" sz="2400" dirty="0">
                <a:solidFill>
                  <a:srgbClr val="941075"/>
                </a:solidFill>
                <a:latin typeface="+mn-ea"/>
              </a:rPr>
              <a:t>-</a:t>
            </a:r>
            <a:r>
              <a:rPr lang="en-US" altLang="zh-CN" sz="2400" dirty="0" err="1">
                <a:solidFill>
                  <a:srgbClr val="941075"/>
                </a:solidFill>
                <a:latin typeface="+mn-ea"/>
              </a:rPr>
              <a:t>MHCⅡ</a:t>
            </a:r>
            <a:r>
              <a:rPr lang="zh-CN" altLang="en-US" sz="2400" dirty="0">
                <a:solidFill>
                  <a:srgbClr val="941075"/>
                </a:solidFill>
                <a:latin typeface="+mn-ea"/>
              </a:rPr>
              <a:t>类分子复合物</a:t>
            </a:r>
            <a:r>
              <a:rPr lang="zh-CN" altLang="en-US" sz="2400" dirty="0">
                <a:latin typeface="+mn-ea"/>
              </a:rPr>
              <a:t>，提呈给抗原特异性</a:t>
            </a:r>
            <a:r>
              <a:rPr lang="en-US" altLang="zh-CN" sz="2400" dirty="0" err="1">
                <a:latin typeface="+mn-ea"/>
              </a:rPr>
              <a:t>Th</a:t>
            </a:r>
            <a:r>
              <a:rPr lang="zh-CN" altLang="en-US" sz="2400" dirty="0">
                <a:latin typeface="+mn-ea"/>
              </a:rPr>
              <a:t>细胞识别。</a:t>
            </a:r>
          </a:p>
          <a:p>
            <a:pPr>
              <a:spcBef>
                <a:spcPct val="50000"/>
              </a:spcBef>
              <a:buFont typeface="Wingdings" panose="05000000000000000000" pitchFamily="2" charset="2"/>
              <a:buChar char="Ø"/>
            </a:pPr>
            <a:r>
              <a:rPr lang="zh-CN" altLang="en-US" sz="2400" dirty="0">
                <a:latin typeface="+mn-ea"/>
              </a:rPr>
              <a:t>活化的</a:t>
            </a:r>
            <a:r>
              <a:rPr lang="en-US" altLang="zh-CN" sz="2400" dirty="0" err="1">
                <a:latin typeface="+mn-ea"/>
              </a:rPr>
              <a:t>Th</a:t>
            </a:r>
            <a:r>
              <a:rPr lang="zh-CN" altLang="en-US" sz="2400" dirty="0">
                <a:latin typeface="+mn-ea"/>
              </a:rPr>
              <a:t>细胞表达</a:t>
            </a:r>
            <a:r>
              <a:rPr lang="en-US" altLang="zh-CN" sz="2400" dirty="0">
                <a:latin typeface="+mn-ea"/>
              </a:rPr>
              <a:t>CD40L</a:t>
            </a:r>
            <a:r>
              <a:rPr lang="zh-CN" altLang="en-US" sz="2400" dirty="0">
                <a:latin typeface="+mn-ea"/>
              </a:rPr>
              <a:t>与</a:t>
            </a:r>
            <a:r>
              <a:rPr lang="en-US" altLang="zh-CN" sz="2400" dirty="0">
                <a:latin typeface="+mn-ea"/>
              </a:rPr>
              <a:t>B</a:t>
            </a:r>
            <a:r>
              <a:rPr lang="zh-CN" altLang="en-US" sz="2400" dirty="0">
                <a:latin typeface="+mn-ea"/>
              </a:rPr>
              <a:t>细胞膜上的</a:t>
            </a:r>
            <a:r>
              <a:rPr lang="en-US" altLang="zh-CN" sz="2400" dirty="0">
                <a:latin typeface="+mn-ea"/>
              </a:rPr>
              <a:t>CD40</a:t>
            </a:r>
            <a:r>
              <a:rPr lang="zh-CN" altLang="en-US" sz="2400" dirty="0">
                <a:latin typeface="+mn-ea"/>
              </a:rPr>
              <a:t>结合，提供</a:t>
            </a:r>
            <a:r>
              <a:rPr lang="en-US" altLang="zh-CN" sz="2400" dirty="0">
                <a:latin typeface="+mn-ea"/>
              </a:rPr>
              <a:t>B</a:t>
            </a:r>
            <a:r>
              <a:rPr lang="zh-CN" altLang="en-US" sz="2400" dirty="0">
                <a:latin typeface="+mn-ea"/>
              </a:rPr>
              <a:t>细胞活化的</a:t>
            </a:r>
            <a:r>
              <a:rPr lang="zh-CN" altLang="en-US" sz="2400" dirty="0">
                <a:solidFill>
                  <a:srgbClr val="941075"/>
                </a:solidFill>
                <a:latin typeface="+mn-ea"/>
              </a:rPr>
              <a:t>第二信号</a:t>
            </a:r>
          </a:p>
        </p:txBody>
      </p:sp>
    </p:spTree>
    <p:extLst>
      <p:ext uri="{BB962C8B-B14F-4D97-AF65-F5344CB8AC3E}">
        <p14:creationId xmlns:p14="http://schemas.microsoft.com/office/powerpoint/2010/main" val="1349116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213</TotalTime>
  <Words>1922</Words>
  <Application>Microsoft Macintosh PowerPoint</Application>
  <PresentationFormat>自定义</PresentationFormat>
  <Paragraphs>311</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39</vt:i4>
      </vt:variant>
    </vt:vector>
  </HeadingPairs>
  <TitlesOfParts>
    <vt:vector size="42" baseType="lpstr">
      <vt:lpstr>主题5</vt:lpstr>
      <vt:lpstr>Photoshop.Image.6</vt:lpstr>
      <vt:lpstr>Paint.Picture</vt:lpstr>
      <vt:lpstr>医学免疫学</vt:lpstr>
      <vt:lpstr>第十一章 免疫应答之二：B细胞介导的体液免疫应答</vt:lpstr>
      <vt:lpstr>第十一章 免疫应答之二：B细胞介导的体液免疫应答</vt:lpstr>
      <vt:lpstr>第十一章 免疫应答之二：B细胞介导的体液免疫应答</vt:lpstr>
      <vt:lpstr>PowerPoint 演示文稿</vt:lpstr>
      <vt:lpstr>第十一章 免疫应答之二：B细胞介导的体液免疫应答</vt:lpstr>
      <vt:lpstr>第十一章 免疫应答之二：B细胞介导的体液免疫应答</vt:lpstr>
      <vt:lpstr>目录</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第一节 B细胞对TD抗原的应答</vt:lpstr>
      <vt:lpstr>第二节 初次应答和再次应答产生抗体的特征</vt:lpstr>
      <vt:lpstr>第二节 初次应答和再次应答产生抗体的特征</vt:lpstr>
      <vt:lpstr>第二节 初次应答和再次应答产生抗体的特征</vt:lpstr>
      <vt:lpstr>第二节 初次应答和再次应答产生抗体的特征</vt:lpstr>
      <vt:lpstr>第二节 初次应答和再次应答产生抗体的特征</vt:lpstr>
      <vt:lpstr>第三节 B细胞对TI抗原的应答</vt:lpstr>
      <vt:lpstr>第三节 B细胞对TI抗原的应答</vt:lpstr>
      <vt:lpstr>第三节 B细胞对TI抗原的应答</vt:lpstr>
      <vt:lpstr>第三节 B细胞对TI抗原的应答</vt:lpstr>
      <vt:lpstr>谢谢！</vt:lpstr>
    </vt:vector>
  </TitlesOfParts>
  <Manager>iSlide</Manager>
  <Company>iSlide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iSlide</dc:creator>
  <cp:keywords/>
  <dc:description/>
  <cp:lastModifiedBy>wang</cp:lastModifiedBy>
  <cp:revision>33</cp:revision>
  <cp:lastPrinted>2018-02-05T16:00:00Z</cp:lastPrinted>
  <dcterms:created xsi:type="dcterms:W3CDTF">2018-02-05T16:00:00Z</dcterms:created>
  <dcterms:modified xsi:type="dcterms:W3CDTF">2019-11-01T03:20:48Z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