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89" r:id="rId6"/>
    <p:sldId id="290" r:id="rId7"/>
    <p:sldId id="291" r:id="rId8"/>
    <p:sldId id="264" r:id="rId9"/>
    <p:sldId id="292" r:id="rId10"/>
    <p:sldId id="293" r:id="rId11"/>
    <p:sldId id="265" r:id="rId12"/>
    <p:sldId id="266" r:id="rId13"/>
    <p:sldId id="294" r:id="rId14"/>
    <p:sldId id="295" r:id="rId15"/>
    <p:sldId id="267" r:id="rId16"/>
    <p:sldId id="296" r:id="rId17"/>
    <p:sldId id="298" r:id="rId18"/>
    <p:sldId id="299" r:id="rId19"/>
    <p:sldId id="297" r:id="rId20"/>
    <p:sldId id="300" r:id="rId21"/>
    <p:sldId id="258" r:id="rId22"/>
    <p:sldId id="268" r:id="rId23"/>
    <p:sldId id="269" r:id="rId24"/>
    <p:sldId id="270" r:id="rId25"/>
    <p:sldId id="288" r:id="rId26"/>
    <p:sldId id="271" r:id="rId27"/>
    <p:sldId id="272" r:id="rId28"/>
    <p:sldId id="301" r:id="rId29"/>
    <p:sldId id="302" r:id="rId30"/>
    <p:sldId id="303" r:id="rId31"/>
    <p:sldId id="273" r:id="rId32"/>
    <p:sldId id="274" r:id="rId33"/>
    <p:sldId id="275" r:id="rId34"/>
    <p:sldId id="304" r:id="rId35"/>
    <p:sldId id="259" r:id="rId36"/>
    <p:sldId id="282" r:id="rId37"/>
    <p:sldId id="276" r:id="rId38"/>
    <p:sldId id="283" r:id="rId39"/>
    <p:sldId id="284" r:id="rId40"/>
    <p:sldId id="277" r:id="rId41"/>
    <p:sldId id="286" r:id="rId42"/>
    <p:sldId id="278" r:id="rId43"/>
    <p:sldId id="279" r:id="rId44"/>
    <p:sldId id="280" r:id="rId45"/>
    <p:sldId id="281" r:id="rId46"/>
    <p:sldId id="305" r:id="rId47"/>
    <p:sldId id="306" r:id="rId48"/>
    <p:sldId id="307" r:id="rId49"/>
    <p:sldId id="308" r:id="rId50"/>
    <p:sldId id="311" r:id="rId51"/>
    <p:sldId id="309" r:id="rId52"/>
    <p:sldId id="312" r:id="rId53"/>
    <p:sldId id="310" r:id="rId54"/>
    <p:sldId id="313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19-11-1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1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C1DD-A3D2-478A-BB85-2E31F57E9C59}" type="datetimeFigureOut">
              <a:rPr lang="zh-CN" altLang="en-US" smtClean="0"/>
              <a:t>19-11-1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38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en-US" sz="3600" kern="1200" cap="all" spc="-6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19-11-1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9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C1DD-A3D2-478A-BB85-2E31F57E9C59}" type="datetimeFigureOut">
              <a:rPr lang="zh-CN" altLang="en-US" smtClean="0"/>
              <a:t>19-11-1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4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19-11-1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0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C1DD-A3D2-478A-BB85-2E31F57E9C59}" type="datetimeFigureOut">
              <a:rPr lang="zh-CN" altLang="en-US" smtClean="0"/>
              <a:t>19-11-1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7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C1DD-A3D2-478A-BB85-2E31F57E9C59}" type="datetimeFigureOut">
              <a:rPr lang="zh-CN" altLang="en-US" smtClean="0"/>
              <a:t>19-11-1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7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C1DD-A3D2-478A-BB85-2E31F57E9C59}" type="datetimeFigureOut">
              <a:rPr lang="zh-CN" altLang="en-US" smtClean="0"/>
              <a:t>19-11-1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C1DD-A3D2-478A-BB85-2E31F57E9C59}" type="datetimeFigureOut">
              <a:rPr lang="zh-CN" altLang="en-US" smtClean="0"/>
              <a:t>19-11-1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8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C1DD-A3D2-478A-BB85-2E31F57E9C59}" type="datetimeFigureOut">
              <a:rPr lang="zh-CN" altLang="en-US" smtClean="0"/>
              <a:t>19-11-1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C1DD-A3D2-478A-BB85-2E31F57E9C59}" type="datetimeFigureOut">
              <a:rPr lang="zh-CN" altLang="en-US" smtClean="0"/>
              <a:t>19-11-1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4BA9-543D-4337-BC39-5ADE1B5FB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4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6577" y="2053882"/>
            <a:ext cx="7772400" cy="16177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第十二章 免疫应答之三：适应性免疫应答的特点及其机制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95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3600" kern="1200" cap="all" spc="-6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/>
              <a:t>（二）</a:t>
            </a:r>
            <a:r>
              <a:rPr lang="en-US" altLang="zh-CN" sz="3200" dirty="0"/>
              <a:t>B</a:t>
            </a:r>
            <a:r>
              <a:rPr lang="zh-CN" altLang="en-US" sz="3200" dirty="0"/>
              <a:t>细胞介导的免疫记忆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28650" y="1690689"/>
            <a:ext cx="7886700" cy="409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 B </a:t>
            </a:r>
            <a:r>
              <a:rPr lang="zh-CN" altLang="en-US" dirty="0" smtClean="0"/>
              <a:t>细胞</a:t>
            </a:r>
            <a:r>
              <a:rPr lang="zh-CN" altLang="en-US" dirty="0"/>
              <a:t>所介导免疫记忆即</a:t>
            </a:r>
            <a:r>
              <a:rPr lang="zh-CN" altLang="en-US" dirty="0">
                <a:solidFill>
                  <a:srgbClr val="FF0000"/>
                </a:solidFill>
              </a:rPr>
              <a:t>抗体的再次应答 </a:t>
            </a:r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参与再次</a:t>
            </a:r>
            <a:r>
              <a:rPr lang="zh-CN" altLang="en-US" dirty="0"/>
              <a:t>应答的抗原特异性记忆性 </a:t>
            </a:r>
            <a:r>
              <a:rPr lang="en-US" altLang="zh-CN" dirty="0" smtClean="0"/>
              <a:t>B </a:t>
            </a:r>
            <a:r>
              <a:rPr lang="zh-CN" altLang="en-US" dirty="0"/>
              <a:t>细胞，具有</a:t>
            </a:r>
            <a:r>
              <a:rPr lang="zh-CN" altLang="en-US" dirty="0" smtClean="0"/>
              <a:t>如下特征 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经</a:t>
            </a:r>
            <a:r>
              <a:rPr lang="zh-CN" altLang="en-US" dirty="0"/>
              <a:t>抗原再次刺激后</a:t>
            </a:r>
            <a:r>
              <a:rPr lang="zh-CN" altLang="en-US" dirty="0" smtClean="0"/>
              <a:t>数量可增长 １０ </a:t>
            </a:r>
            <a:r>
              <a:rPr lang="zh-CN" altLang="en-US" dirty="0"/>
              <a:t>～ １００ </a:t>
            </a:r>
            <a:r>
              <a:rPr lang="zh-CN" altLang="en-US" dirty="0" smtClean="0"/>
              <a:t>倍 ，所</a:t>
            </a:r>
            <a:r>
              <a:rPr lang="zh-CN" altLang="en-US" dirty="0"/>
              <a:t>产生抗体的亲和力</a:t>
            </a:r>
            <a:r>
              <a:rPr lang="zh-CN" altLang="en-US" dirty="0" smtClean="0"/>
              <a:t>显著增高 ，并</a:t>
            </a:r>
            <a:r>
              <a:rPr lang="zh-CN" altLang="en-US" dirty="0"/>
              <a:t>发生抗体</a:t>
            </a:r>
            <a:r>
              <a:rPr lang="zh-CN" altLang="en-US" dirty="0" smtClean="0"/>
              <a:t>类别转换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表达</a:t>
            </a:r>
            <a:r>
              <a:rPr lang="zh-CN" altLang="en-US" dirty="0"/>
              <a:t>膜型 </a:t>
            </a:r>
            <a:r>
              <a:rPr lang="en-US" altLang="zh-CN" dirty="0" smtClean="0"/>
              <a:t>Ig </a:t>
            </a:r>
            <a:r>
              <a:rPr lang="en-US" altLang="zh-CN" dirty="0"/>
              <a:t>G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Ig A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Ig </a:t>
            </a:r>
            <a:r>
              <a:rPr lang="en-US" altLang="zh-CN" dirty="0"/>
              <a:t>E </a:t>
            </a:r>
            <a:r>
              <a:rPr lang="zh-CN" altLang="en-US" dirty="0" smtClean="0"/>
              <a:t>及 </a:t>
            </a:r>
            <a:r>
              <a:rPr lang="en-US" altLang="zh-CN" dirty="0" smtClean="0"/>
              <a:t>M </a:t>
            </a:r>
            <a:r>
              <a:rPr lang="en-US" altLang="zh-CN" dirty="0"/>
              <a:t>HC </a:t>
            </a:r>
            <a:r>
              <a:rPr lang="en-US" altLang="zh-CN" dirty="0" smtClean="0"/>
              <a:t>Ⅱ </a:t>
            </a:r>
            <a:r>
              <a:rPr lang="zh-CN" altLang="en-US" dirty="0" smtClean="0"/>
              <a:t>类</a:t>
            </a:r>
            <a:r>
              <a:rPr lang="zh-CN" altLang="en-US" dirty="0"/>
              <a:t>分子水平显著</a:t>
            </a:r>
            <a:r>
              <a:rPr lang="zh-CN" altLang="en-US" dirty="0" smtClean="0"/>
              <a:t>增高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③ </a:t>
            </a:r>
            <a:r>
              <a:rPr lang="zh-CN" altLang="en-US" dirty="0" smtClean="0"/>
              <a:t>抗原提</a:t>
            </a:r>
            <a:r>
              <a:rPr lang="zh-CN" altLang="en-US" dirty="0"/>
              <a:t>呈能力强 </a:t>
            </a:r>
            <a:r>
              <a:rPr lang="zh-CN" altLang="en-US" dirty="0" smtClean="0"/>
              <a:t>，在</a:t>
            </a:r>
            <a:r>
              <a:rPr lang="zh-CN" altLang="en-US" dirty="0"/>
              <a:t>较低浓度抗原刺激下即可激活 </a:t>
            </a:r>
            <a:r>
              <a:rPr lang="en-US" altLang="zh-CN" dirty="0" err="1" smtClean="0"/>
              <a:t>Th</a:t>
            </a:r>
            <a:r>
              <a:rPr lang="zh-CN" altLang="en-US" dirty="0" smtClean="0"/>
              <a:t>细胞 ，并</a:t>
            </a:r>
            <a:r>
              <a:rPr lang="zh-CN" altLang="en-US" dirty="0"/>
              <a:t>接受 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</a:t>
            </a:r>
            <a:r>
              <a:rPr lang="zh-CN" altLang="en-US" dirty="0" smtClean="0"/>
              <a:t>细胞辅助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74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63" y="545865"/>
            <a:ext cx="7314172" cy="61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3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第三节 </a:t>
            </a:r>
            <a:r>
              <a:rPr lang="zh-CN" altLang="en-US" dirty="0" smtClean="0"/>
              <a:t>免疫应答</a:t>
            </a:r>
            <a:r>
              <a:rPr lang="zh-CN" altLang="en-US" dirty="0"/>
              <a:t>的耐受</a:t>
            </a:r>
            <a:r>
              <a:rPr lang="zh-CN" altLang="en-US" dirty="0" smtClean="0"/>
              <a:t>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95964"/>
            <a:ext cx="7886700" cy="207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    免疫耐受</a:t>
            </a:r>
            <a:r>
              <a:rPr lang="zh-CN" altLang="en-US" dirty="0"/>
              <a:t>可视为一种特殊形式的免疫应答 </a:t>
            </a:r>
            <a:r>
              <a:rPr lang="zh-CN" altLang="en-US" dirty="0" smtClean="0"/>
              <a:t>，其</a:t>
            </a:r>
            <a:r>
              <a:rPr lang="zh-CN" altLang="en-US" dirty="0"/>
              <a:t>由</a:t>
            </a:r>
            <a:r>
              <a:rPr lang="zh-CN" altLang="en-US" dirty="0" smtClean="0"/>
              <a:t>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异性</a:t>
            </a:r>
            <a:r>
              <a:rPr lang="zh-CN" altLang="en-US" dirty="0"/>
              <a:t>抗原刺激免疫系统而产生 </a:t>
            </a:r>
            <a:r>
              <a:rPr lang="zh-CN" altLang="en-US" dirty="0" smtClean="0"/>
              <a:t>，也</a:t>
            </a:r>
            <a:r>
              <a:rPr lang="zh-CN" altLang="en-US" dirty="0"/>
              <a:t>具有抗原特异性 </a:t>
            </a:r>
            <a:r>
              <a:rPr lang="zh-CN" altLang="en-US" dirty="0" smtClean="0"/>
              <a:t>、获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得性 、记忆</a:t>
            </a:r>
            <a:r>
              <a:rPr lang="zh-CN" altLang="en-US" dirty="0"/>
              <a:t>性等特点 。若将抗原刺激机体产生特异性</a:t>
            </a:r>
            <a:r>
              <a:rPr lang="zh-CN" altLang="en-US" dirty="0" smtClean="0"/>
              <a:t>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体</a:t>
            </a:r>
            <a:r>
              <a:rPr lang="zh-CN" altLang="en-US" dirty="0"/>
              <a:t>和</a:t>
            </a:r>
            <a:r>
              <a:rPr lang="zh-CN" altLang="en-US" dirty="0" smtClean="0"/>
              <a:t>致敏淋巴细胞</a:t>
            </a:r>
            <a:r>
              <a:rPr lang="zh-CN" altLang="en-US" dirty="0"/>
              <a:t>称为正应答 </a:t>
            </a:r>
            <a:r>
              <a:rPr lang="zh-CN" altLang="en-US" dirty="0" smtClean="0"/>
              <a:t>，则</a:t>
            </a:r>
            <a:r>
              <a:rPr lang="zh-CN" altLang="en-US" dirty="0"/>
              <a:t>免疫耐受即为负应答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89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2572"/>
            <a:ext cx="7886700" cy="3013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免疫耐受</a:t>
            </a:r>
            <a:r>
              <a:rPr lang="zh-CN" altLang="en-US" dirty="0" smtClean="0"/>
              <a:t>指</a:t>
            </a:r>
            <a:r>
              <a:rPr lang="zh-CN" altLang="en-US" dirty="0"/>
              <a:t>机体</a:t>
            </a:r>
            <a:r>
              <a:rPr lang="zh-CN" altLang="en-US" dirty="0" smtClean="0"/>
              <a:t>免疫系统</a:t>
            </a:r>
            <a:r>
              <a:rPr lang="zh-CN" altLang="en-US" dirty="0"/>
              <a:t>接触抗原后所表现的</a:t>
            </a:r>
            <a:r>
              <a:rPr lang="zh-CN" altLang="en-US" dirty="0" smtClean="0"/>
              <a:t>特异性免疫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无</a:t>
            </a:r>
            <a:r>
              <a:rPr lang="zh-CN" altLang="en-US" dirty="0"/>
              <a:t>应答或</a:t>
            </a:r>
            <a:r>
              <a:rPr lang="zh-CN" altLang="en-US" dirty="0" smtClean="0"/>
              <a:t>低应答现象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耐受</a:t>
            </a:r>
            <a:r>
              <a:rPr lang="zh-CN" altLang="en-US" dirty="0" smtClean="0">
                <a:solidFill>
                  <a:srgbClr val="FF0000"/>
                </a:solidFill>
              </a:rPr>
              <a:t>原</a:t>
            </a:r>
            <a:r>
              <a:rPr lang="zh-CN" altLang="en-US" dirty="0" smtClean="0"/>
              <a:t>指诱导</a:t>
            </a:r>
            <a:r>
              <a:rPr lang="zh-CN" altLang="en-US" dirty="0"/>
              <a:t>耐受</a:t>
            </a:r>
            <a:r>
              <a:rPr lang="zh-CN" altLang="en-US" dirty="0" smtClean="0"/>
              <a:t>形成的抗原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机体同时出现 </a:t>
            </a:r>
            <a:r>
              <a:rPr lang="en-US" altLang="zh-CN" dirty="0" smtClean="0"/>
              <a:t>T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 </a:t>
            </a:r>
            <a:r>
              <a:rPr lang="zh-CN" altLang="en-US" dirty="0" smtClean="0"/>
              <a:t>细胞</a:t>
            </a:r>
            <a:r>
              <a:rPr lang="zh-CN" altLang="en-US" dirty="0"/>
              <a:t>耐受 </a:t>
            </a:r>
            <a:r>
              <a:rPr lang="zh-CN" altLang="en-US" dirty="0" smtClean="0"/>
              <a:t>，称为</a:t>
            </a:r>
            <a:r>
              <a:rPr lang="zh-CN" altLang="en-US" dirty="0" smtClean="0">
                <a:solidFill>
                  <a:srgbClr val="FF0000"/>
                </a:solidFill>
              </a:rPr>
              <a:t>完全耐受 </a:t>
            </a:r>
            <a:r>
              <a:rPr lang="zh-CN" altLang="en-US" dirty="0" smtClean="0"/>
              <a:t>；仅出现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 </a:t>
            </a:r>
            <a:r>
              <a:rPr lang="zh-CN" altLang="en-US" dirty="0" smtClean="0"/>
              <a:t>细胞</a:t>
            </a:r>
            <a:r>
              <a:rPr lang="zh-CN" altLang="en-US" dirty="0"/>
              <a:t>或 </a:t>
            </a:r>
            <a:r>
              <a:rPr lang="en-US" altLang="zh-CN" dirty="0" smtClean="0"/>
              <a:t>B </a:t>
            </a:r>
            <a:r>
              <a:rPr lang="zh-CN" altLang="en-US" dirty="0" smtClean="0"/>
              <a:t>细胞</a:t>
            </a:r>
            <a:r>
              <a:rPr lang="zh-CN" altLang="en-US" dirty="0"/>
              <a:t>耐受 </a:t>
            </a:r>
            <a:r>
              <a:rPr lang="zh-CN" altLang="en-US" dirty="0" smtClean="0"/>
              <a:t>，称为</a:t>
            </a:r>
            <a:r>
              <a:rPr lang="zh-CN" altLang="en-US" dirty="0">
                <a:solidFill>
                  <a:srgbClr val="FF0000"/>
                </a:solidFill>
              </a:rPr>
              <a:t>不完全</a:t>
            </a:r>
            <a:r>
              <a:rPr lang="zh-CN" altLang="en-US" dirty="0" smtClean="0">
                <a:solidFill>
                  <a:srgbClr val="FF0000"/>
                </a:solidFill>
              </a:rPr>
              <a:t>耐受或耐受分离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3600" kern="1200" cap="all" spc="-6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/>
              <a:t>（一）免疫耐受的概念和特性</a:t>
            </a:r>
          </a:p>
        </p:txBody>
      </p:sp>
    </p:spTree>
    <p:extLst>
      <p:ext uri="{BB962C8B-B14F-4D97-AF65-F5344CB8AC3E}">
        <p14:creationId xmlns:p14="http://schemas.microsoft.com/office/powerpoint/2010/main" val="237502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56" y="690972"/>
            <a:ext cx="5636896" cy="56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47" y="2869809"/>
            <a:ext cx="6367096" cy="3781434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66750" y="728346"/>
            <a:ext cx="7886700" cy="2141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      免疫耐受</a:t>
            </a:r>
            <a:r>
              <a:rPr lang="zh-CN" altLang="en-US" dirty="0"/>
              <a:t>具有抗原特异性 </a:t>
            </a:r>
            <a:r>
              <a:rPr lang="zh-CN" altLang="en-US" dirty="0" smtClean="0"/>
              <a:t>，机体</a:t>
            </a:r>
            <a:r>
              <a:rPr lang="zh-CN" altLang="en-US" dirty="0"/>
              <a:t>仅对特定</a:t>
            </a:r>
            <a:r>
              <a:rPr lang="zh-CN" altLang="en-US" dirty="0" smtClean="0"/>
              <a:t>抗原</a:t>
            </a:r>
            <a:r>
              <a:rPr lang="zh-CN" altLang="en-US" dirty="0"/>
              <a:t>无</a:t>
            </a:r>
            <a:r>
              <a:rPr lang="zh-CN" altLang="en-US" dirty="0" smtClean="0"/>
              <a:t>应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答或应答 ，但</a:t>
            </a:r>
            <a:r>
              <a:rPr lang="zh-CN" altLang="en-US" dirty="0"/>
              <a:t>对其他无关抗原仍保持</a:t>
            </a:r>
            <a:r>
              <a:rPr lang="zh-CN" altLang="en-US" dirty="0" smtClean="0"/>
              <a:t>正常</a:t>
            </a:r>
            <a:r>
              <a:rPr lang="zh-CN" altLang="en-US" dirty="0"/>
              <a:t>应答</a:t>
            </a:r>
            <a:r>
              <a:rPr lang="zh-CN" altLang="en-US" dirty="0" smtClean="0"/>
              <a:t>能力。因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此 ，免疫耐受</a:t>
            </a:r>
            <a:r>
              <a:rPr lang="zh-CN" altLang="en-US" dirty="0"/>
              <a:t>有别于免疫抑制</a:t>
            </a:r>
            <a:r>
              <a:rPr lang="zh-CN" altLang="en-US" dirty="0" smtClean="0"/>
              <a:t>或免疫缺陷</a:t>
            </a:r>
            <a:r>
              <a:rPr lang="zh-CN" altLang="en-US" dirty="0"/>
              <a:t>所致的非</a:t>
            </a:r>
            <a:r>
              <a:rPr lang="zh-CN" altLang="en-US" dirty="0" smtClean="0"/>
              <a:t>特异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性免疫</a:t>
            </a:r>
            <a:r>
              <a:rPr lang="zh-CN" altLang="en-US" dirty="0"/>
              <a:t>抑制或无反应</a:t>
            </a:r>
          </a:p>
        </p:txBody>
      </p:sp>
    </p:spTree>
    <p:extLst>
      <p:ext uri="{BB962C8B-B14F-4D97-AF65-F5344CB8AC3E}">
        <p14:creationId xmlns:p14="http://schemas.microsoft.com/office/powerpoint/2010/main" val="317789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6786" y="1857377"/>
            <a:ext cx="7886700" cy="275682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dirty="0" smtClean="0"/>
              <a:t>免疫耐受</a:t>
            </a:r>
            <a:r>
              <a:rPr lang="zh-CN" altLang="en-US" dirty="0"/>
              <a:t>诱导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（１） </a:t>
            </a:r>
            <a:r>
              <a:rPr lang="zh-CN" altLang="en-US" dirty="0" smtClean="0"/>
              <a:t>抗原</a:t>
            </a:r>
            <a:r>
              <a:rPr lang="zh-CN" altLang="en-US" dirty="0"/>
              <a:t>因素 </a:t>
            </a:r>
            <a:r>
              <a:rPr lang="zh-CN" altLang="en-US" dirty="0" smtClean="0"/>
              <a:t>：免疫耐受</a:t>
            </a:r>
            <a:r>
              <a:rPr lang="zh-CN" altLang="en-US" dirty="0"/>
              <a:t>为抗原特异性 </a:t>
            </a:r>
            <a:r>
              <a:rPr lang="zh-CN" altLang="en-US" dirty="0" smtClean="0"/>
              <a:t>，故抗原</a:t>
            </a:r>
            <a:r>
              <a:rPr lang="zh-CN" altLang="en-US" dirty="0"/>
              <a:t>是</a:t>
            </a:r>
            <a:r>
              <a:rPr lang="zh-CN" altLang="en-US" dirty="0" smtClean="0"/>
              <a:t>诱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导</a:t>
            </a:r>
            <a:r>
              <a:rPr lang="zh-CN" altLang="en-US" dirty="0"/>
              <a:t>耐受的重要因素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（２） </a:t>
            </a:r>
            <a:r>
              <a:rPr lang="zh-CN" altLang="en-US" dirty="0" smtClean="0"/>
              <a:t>机体</a:t>
            </a:r>
            <a:r>
              <a:rPr lang="zh-CN" altLang="en-US" dirty="0"/>
              <a:t>因素 </a:t>
            </a:r>
            <a:r>
              <a:rPr lang="zh-CN" altLang="en-US" dirty="0" smtClean="0"/>
              <a:t>：机体</a:t>
            </a:r>
            <a:r>
              <a:rPr lang="zh-CN" altLang="en-US" dirty="0"/>
              <a:t>免疫功能状态 </a:t>
            </a:r>
            <a:r>
              <a:rPr lang="zh-CN" altLang="en-US" dirty="0" smtClean="0"/>
              <a:t>、免疫系统发育成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熟</a:t>
            </a:r>
            <a:r>
              <a:rPr lang="zh-CN" altLang="en-US" dirty="0"/>
              <a:t>程度 </a:t>
            </a:r>
            <a:r>
              <a:rPr lang="zh-CN" altLang="en-US" dirty="0" smtClean="0"/>
              <a:t>、遗传背景</a:t>
            </a:r>
            <a:r>
              <a:rPr lang="zh-CN" altLang="en-US" dirty="0"/>
              <a:t>等在很大程度上影响</a:t>
            </a:r>
            <a:r>
              <a:rPr lang="zh-CN" altLang="en-US" dirty="0" smtClean="0"/>
              <a:t>免疫耐受</a:t>
            </a:r>
            <a:r>
              <a:rPr lang="zh-CN" altLang="en-US" dirty="0"/>
              <a:t>形成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3600" kern="1200" cap="all" spc="-6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/>
              <a:t>（二）免疫耐受诱导条件和形成机制</a:t>
            </a:r>
          </a:p>
        </p:txBody>
      </p:sp>
    </p:spTree>
    <p:extLst>
      <p:ext uri="{BB962C8B-B14F-4D97-AF65-F5344CB8AC3E}">
        <p14:creationId xmlns:p14="http://schemas.microsoft.com/office/powerpoint/2010/main" val="179717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568" y="591063"/>
            <a:ext cx="5462660" cy="6034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免疫耐受</a:t>
            </a:r>
            <a:r>
              <a:rPr lang="zh-CN" altLang="en-US" dirty="0"/>
              <a:t>形成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（１） </a:t>
            </a:r>
            <a:r>
              <a:rPr lang="zh-CN" altLang="en-US" dirty="0" smtClean="0"/>
              <a:t>中枢免疫耐受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克隆清除学说：</a:t>
            </a:r>
            <a:r>
              <a:rPr lang="zh-CN" altLang="en-US" dirty="0"/>
              <a:t>胚胎期和</a:t>
            </a:r>
            <a:r>
              <a:rPr lang="zh-CN" altLang="en-US" dirty="0" smtClean="0"/>
              <a:t>新生期</a:t>
            </a:r>
            <a:r>
              <a:rPr lang="zh-CN" altLang="en-US" dirty="0"/>
              <a:t>个体淋巴细胞尚未发育</a:t>
            </a:r>
            <a:r>
              <a:rPr lang="zh-CN" altLang="en-US" dirty="0" smtClean="0"/>
              <a:t>成熟，此时</a:t>
            </a:r>
            <a:r>
              <a:rPr lang="zh-CN" altLang="en-US" dirty="0"/>
              <a:t>接触</a:t>
            </a:r>
            <a:r>
              <a:rPr lang="zh-CN" altLang="en-US" dirty="0" smtClean="0"/>
              <a:t>抗原，相应</a:t>
            </a:r>
            <a:r>
              <a:rPr lang="zh-CN" altLang="en-US" dirty="0"/>
              <a:t>特异性淋巴细胞克隆非但不发生克隆</a:t>
            </a:r>
            <a:r>
              <a:rPr lang="zh-CN" altLang="en-US" dirty="0" smtClean="0"/>
              <a:t>扩增，反</a:t>
            </a:r>
            <a:r>
              <a:rPr lang="zh-CN" altLang="en-US" dirty="0"/>
              <a:t>被抑制为“禁忌细胞”或</a:t>
            </a:r>
            <a:r>
              <a:rPr lang="zh-CN" altLang="en-US" dirty="0" smtClean="0"/>
              <a:t>通过阴性</a:t>
            </a:r>
            <a:r>
              <a:rPr lang="zh-CN" altLang="en-US" dirty="0"/>
              <a:t>选择而发生</a:t>
            </a:r>
            <a:r>
              <a:rPr lang="zh-CN" altLang="en-US" dirty="0" smtClean="0"/>
              <a:t>凋亡，从而</a:t>
            </a:r>
            <a:r>
              <a:rPr lang="zh-CN" altLang="en-US" dirty="0"/>
              <a:t>使免疫系统在早期</a:t>
            </a:r>
            <a:r>
              <a:rPr lang="zh-CN" altLang="en-US" dirty="0" smtClean="0"/>
              <a:t>分化</a:t>
            </a:r>
            <a:r>
              <a:rPr lang="zh-CN" altLang="en-US" dirty="0"/>
              <a:t>发育阶段即对该抗原形成</a:t>
            </a:r>
            <a:r>
              <a:rPr lang="zh-CN" altLang="en-US" dirty="0" smtClean="0"/>
              <a:t>耐受，成年</a:t>
            </a:r>
            <a:r>
              <a:rPr lang="zh-CN" altLang="en-US" dirty="0"/>
              <a:t>个体因</a:t>
            </a:r>
            <a:r>
              <a:rPr lang="zh-CN" altLang="en-US" dirty="0" smtClean="0"/>
              <a:t>缺乏</a:t>
            </a:r>
            <a:r>
              <a:rPr lang="zh-CN" altLang="en-US" dirty="0"/>
              <a:t>特异性淋巴细胞克隆而对该抗原终身耐受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>
                <a:solidFill>
                  <a:srgbClr val="FF0000"/>
                </a:solidFill>
              </a:rPr>
              <a:t>克隆</a:t>
            </a:r>
            <a:r>
              <a:rPr lang="zh-CN" altLang="en-US" dirty="0" smtClean="0">
                <a:solidFill>
                  <a:srgbClr val="FF0000"/>
                </a:solidFill>
              </a:rPr>
              <a:t>流产学说：</a:t>
            </a:r>
            <a:r>
              <a:rPr lang="zh-CN" altLang="en-US" dirty="0"/>
              <a:t>骨髓</a:t>
            </a:r>
            <a:r>
              <a:rPr lang="en-US" altLang="zh-CN" dirty="0"/>
              <a:t>B</a:t>
            </a:r>
            <a:r>
              <a:rPr lang="zh-CN" altLang="en-US" dirty="0"/>
              <a:t>细胞发育早期，若前</a:t>
            </a:r>
            <a:r>
              <a:rPr lang="en-US" altLang="zh-CN" dirty="0"/>
              <a:t>B</a:t>
            </a:r>
            <a:r>
              <a:rPr lang="zh-CN" altLang="en-US" dirty="0"/>
              <a:t>细胞发育为</a:t>
            </a:r>
            <a:r>
              <a:rPr lang="en-US" altLang="zh-CN" dirty="0"/>
              <a:t>B</a:t>
            </a:r>
            <a:r>
              <a:rPr lang="zh-CN" altLang="en-US" dirty="0"/>
              <a:t>细胞之前接触抗原，则</a:t>
            </a:r>
            <a:r>
              <a:rPr lang="en-US" altLang="zh-CN" dirty="0"/>
              <a:t>B</a:t>
            </a:r>
            <a:r>
              <a:rPr lang="zh-CN" altLang="en-US" dirty="0"/>
              <a:t>细胞发育即中止，导致</a:t>
            </a:r>
            <a:r>
              <a:rPr lang="en-US" altLang="zh-CN" dirty="0"/>
              <a:t>B</a:t>
            </a:r>
            <a:r>
              <a:rPr lang="zh-CN" altLang="en-US" dirty="0"/>
              <a:t>细胞中枢耐受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228" y="1491533"/>
            <a:ext cx="2973905" cy="423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2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614584" y="619421"/>
            <a:ext cx="7886700" cy="5992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（２</a:t>
            </a:r>
            <a:r>
              <a:rPr lang="zh-CN" altLang="en-US" dirty="0" smtClean="0"/>
              <a:t>）外</a:t>
            </a:r>
            <a:r>
              <a:rPr lang="zh-CN" altLang="en-US" dirty="0"/>
              <a:t>周免疫耐受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借助</a:t>
            </a:r>
            <a:r>
              <a:rPr lang="zh-CN" altLang="en-US" dirty="0"/>
              <a:t>上述中枢耐受机制</a:t>
            </a:r>
            <a:r>
              <a:rPr lang="zh-CN" altLang="en-US" dirty="0" smtClean="0"/>
              <a:t>尚不能</a:t>
            </a:r>
            <a:r>
              <a:rPr lang="zh-CN" altLang="en-US" dirty="0"/>
              <a:t>完全清除的自身反应性 </a:t>
            </a:r>
            <a:r>
              <a:rPr lang="en-US" altLang="zh-CN" dirty="0" smtClean="0"/>
              <a:t>T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 </a:t>
            </a:r>
            <a:r>
              <a:rPr lang="zh-CN" altLang="en-US" dirty="0" smtClean="0"/>
              <a:t>细胞克隆 ，可在外</a:t>
            </a:r>
            <a:r>
              <a:rPr lang="zh-CN" altLang="en-US" dirty="0"/>
              <a:t>周免疫器官被清除或使其丧失功能 </a:t>
            </a:r>
            <a:r>
              <a:rPr lang="zh-CN" altLang="en-US" dirty="0" smtClean="0"/>
              <a:t>，其</a:t>
            </a:r>
            <a:r>
              <a:rPr lang="zh-CN" altLang="en-US" dirty="0"/>
              <a:t>可能的机制为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zh-CN" altLang="en-US" dirty="0" smtClean="0">
                <a:solidFill>
                  <a:srgbClr val="FF0000"/>
                </a:solidFill>
              </a:rPr>
              <a:t>克隆清除：</a:t>
            </a:r>
            <a:r>
              <a:rPr lang="zh-CN" altLang="en-US" dirty="0" smtClean="0"/>
              <a:t>指</a:t>
            </a:r>
            <a:r>
              <a:rPr lang="zh-CN" altLang="en-US" dirty="0"/>
              <a:t>活化诱导的</a:t>
            </a:r>
            <a:r>
              <a:rPr lang="zh-CN" altLang="en-US" dirty="0" smtClean="0"/>
              <a:t>细胞凋亡（</a:t>
            </a:r>
            <a:r>
              <a:rPr lang="en-US" altLang="zh-CN" dirty="0" smtClean="0"/>
              <a:t>AICD</a:t>
            </a:r>
            <a:r>
              <a:rPr lang="zh-CN" altLang="en-US" dirty="0" smtClean="0"/>
              <a:t>）导致</a:t>
            </a:r>
            <a:r>
              <a:rPr lang="zh-CN" altLang="en-US" dirty="0"/>
              <a:t>克隆清除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</a:t>
            </a:r>
            <a:r>
              <a:rPr lang="zh-CN" altLang="en-US" dirty="0" smtClean="0">
                <a:solidFill>
                  <a:srgbClr val="FF0000"/>
                </a:solidFill>
              </a:rPr>
              <a:t> 克隆忽视：</a:t>
            </a:r>
            <a:r>
              <a:rPr lang="zh-CN" altLang="en-US" dirty="0" smtClean="0"/>
              <a:t>隔绝于</a:t>
            </a:r>
            <a:r>
              <a:rPr lang="zh-CN" altLang="en-US" dirty="0"/>
              <a:t>某些器官的自身抗原 </a:t>
            </a:r>
            <a:r>
              <a:rPr lang="zh-CN" altLang="en-US" dirty="0" smtClean="0"/>
              <a:t>，由于</a:t>
            </a:r>
            <a:r>
              <a:rPr lang="zh-CN" altLang="en-US" dirty="0"/>
              <a:t>组织屏障而未与</a:t>
            </a:r>
            <a:r>
              <a:rPr lang="zh-CN" altLang="en-US" dirty="0" smtClean="0"/>
              <a:t>免疫系统</a:t>
            </a:r>
            <a:r>
              <a:rPr lang="zh-CN" altLang="en-US" dirty="0"/>
              <a:t>接触 </a:t>
            </a:r>
            <a:r>
              <a:rPr lang="zh-CN" altLang="en-US" dirty="0" smtClean="0"/>
              <a:t>，或</a:t>
            </a:r>
            <a:r>
              <a:rPr lang="zh-CN" altLang="en-US" dirty="0"/>
              <a:t>自身反应性淋巴细胞对自身抗原</a:t>
            </a:r>
            <a:r>
              <a:rPr lang="zh-CN" altLang="en-US" dirty="0" smtClean="0"/>
              <a:t>亲和力</a:t>
            </a:r>
            <a:r>
              <a:rPr lang="zh-CN" altLang="en-US" dirty="0"/>
              <a:t>低 </a:t>
            </a:r>
            <a:r>
              <a:rPr lang="zh-CN" altLang="en-US" dirty="0" smtClean="0"/>
              <a:t>，导致</a:t>
            </a:r>
            <a:r>
              <a:rPr lang="zh-CN" altLang="en-US" dirty="0"/>
              <a:t>对自身抗原不应答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③</a:t>
            </a:r>
            <a:r>
              <a:rPr lang="zh-CN" altLang="en-US" dirty="0">
                <a:solidFill>
                  <a:srgbClr val="FF0000"/>
                </a:solidFill>
              </a:rPr>
              <a:t> 克隆失能</a:t>
            </a:r>
            <a:r>
              <a:rPr lang="zh-CN" altLang="en-US" dirty="0"/>
              <a:t>：由于信号转导通路关闭或共刺激信号缺乏所致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④</a:t>
            </a:r>
            <a:r>
              <a:rPr lang="zh-CN" altLang="en-US" dirty="0" smtClean="0">
                <a:solidFill>
                  <a:srgbClr val="FF0000"/>
                </a:solidFill>
              </a:rPr>
              <a:t> 克隆</a:t>
            </a:r>
            <a:r>
              <a:rPr lang="zh-CN" altLang="en-US" dirty="0">
                <a:solidFill>
                  <a:srgbClr val="FF0000"/>
                </a:solidFill>
              </a:rPr>
              <a:t>抑制 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err="1" smtClean="0"/>
              <a:t>Treg</a:t>
            </a:r>
            <a:r>
              <a:rPr lang="en-US" altLang="zh-CN" dirty="0" smtClean="0"/>
              <a:t> </a:t>
            </a:r>
            <a:r>
              <a:rPr lang="zh-CN" altLang="en-US" dirty="0" smtClean="0"/>
              <a:t>细胞</a:t>
            </a:r>
            <a:r>
              <a:rPr lang="zh-CN" altLang="en-US" dirty="0"/>
              <a:t>抑制自身反应 </a:t>
            </a:r>
            <a:r>
              <a:rPr lang="en-US" altLang="zh-CN" dirty="0" smtClean="0"/>
              <a:t>T </a:t>
            </a:r>
            <a:r>
              <a:rPr lang="zh-CN" altLang="en-US" dirty="0" smtClean="0"/>
              <a:t>细胞</a:t>
            </a:r>
            <a:r>
              <a:rPr lang="zh-CN" altLang="en-US" dirty="0"/>
              <a:t>活化 </a:t>
            </a:r>
            <a:r>
              <a:rPr lang="zh-CN" altLang="en-US" dirty="0" smtClean="0"/>
              <a:t>，或</a:t>
            </a:r>
            <a:r>
              <a:rPr lang="zh-CN" altLang="en-US" dirty="0"/>
              <a:t>诱导其凋亡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85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2573"/>
            <a:ext cx="7886700" cy="3787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      免疫耐受</a:t>
            </a:r>
            <a:r>
              <a:rPr lang="zh-CN" altLang="en-US" dirty="0"/>
              <a:t>可在特定情况下建立和</a:t>
            </a:r>
            <a:r>
              <a:rPr lang="zh-CN" altLang="en-US" dirty="0" smtClean="0"/>
              <a:t>维持，也可因</a:t>
            </a:r>
            <a:r>
              <a:rPr lang="zh-CN" altLang="en-US" dirty="0"/>
              <a:t>致</a:t>
            </a:r>
            <a:r>
              <a:rPr lang="zh-CN" altLang="en-US" dirty="0" smtClean="0"/>
              <a:t>耐受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条件消失</a:t>
            </a:r>
            <a:r>
              <a:rPr lang="zh-CN" altLang="en-US" dirty="0"/>
              <a:t>而被</a:t>
            </a:r>
            <a:r>
              <a:rPr lang="zh-CN" altLang="en-US" dirty="0" smtClean="0"/>
              <a:t>终止，并</a:t>
            </a:r>
            <a:r>
              <a:rPr lang="zh-CN" altLang="en-US" dirty="0"/>
              <a:t>逆转为产生</a:t>
            </a:r>
            <a:r>
              <a:rPr lang="zh-CN" altLang="en-US" dirty="0" smtClean="0"/>
              <a:t>抗原特异性免疫应答。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抗原和机体因素是决定耐受发生、维持和终止的关键因素。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免疫耐受</a:t>
            </a:r>
            <a:r>
              <a:rPr lang="zh-CN" altLang="en-US" dirty="0"/>
              <a:t>建立和</a:t>
            </a:r>
            <a:r>
              <a:rPr lang="zh-CN" altLang="en-US" dirty="0" smtClean="0"/>
              <a:t>维持</a:t>
            </a:r>
            <a:r>
              <a:rPr lang="zh-CN" altLang="en-US" dirty="0"/>
              <a:t>：</a:t>
            </a:r>
            <a:r>
              <a:rPr lang="zh-CN" altLang="en-US" dirty="0" smtClean="0"/>
              <a:t>耐受</a:t>
            </a:r>
            <a:r>
              <a:rPr lang="zh-CN" altLang="en-US" dirty="0"/>
              <a:t>原持续存在</a:t>
            </a:r>
            <a:r>
              <a:rPr lang="zh-CN" altLang="en-US" dirty="0" smtClean="0"/>
              <a:t>是维持免疫耐受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</a:t>
            </a:r>
            <a:r>
              <a:rPr lang="zh-CN" altLang="en-US" dirty="0"/>
              <a:t>必要条件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免疫耐受</a:t>
            </a:r>
            <a:r>
              <a:rPr lang="zh-CN" altLang="en-US" dirty="0"/>
              <a:t>的</a:t>
            </a:r>
            <a:r>
              <a:rPr lang="zh-CN" altLang="en-US" dirty="0" smtClean="0"/>
              <a:t>终止：免疫耐受</a:t>
            </a:r>
            <a:r>
              <a:rPr lang="zh-CN" altLang="en-US" dirty="0"/>
              <a:t>可因</a:t>
            </a:r>
            <a:r>
              <a:rPr lang="zh-CN" altLang="en-US" dirty="0" smtClean="0"/>
              <a:t>耐受原在体内逐渐被清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除而自发性终止 。 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3600" kern="1200" cap="all" spc="-6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/>
              <a:t>（三）免疫耐受的建立、维持和终止</a:t>
            </a:r>
          </a:p>
        </p:txBody>
      </p:sp>
    </p:spTree>
    <p:extLst>
      <p:ext uri="{BB962C8B-B14F-4D97-AF65-F5344CB8AC3E}">
        <p14:creationId xmlns:p14="http://schemas.microsoft.com/office/powerpoint/2010/main" val="41842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172" y="34138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第一节 </a:t>
            </a:r>
            <a:r>
              <a:rPr lang="zh-CN" altLang="en-US" dirty="0" smtClean="0">
                <a:solidFill>
                  <a:srgbClr val="0000FF"/>
                </a:solidFill>
              </a:rPr>
              <a:t>免疫应答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</a:rPr>
              <a:t>特异性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31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      适应性</a:t>
            </a:r>
            <a:r>
              <a:rPr lang="zh-CN" altLang="en-US" dirty="0"/>
              <a:t>（特异性）免疫应答是机体针对特定抗原所产生的应答，为个体所特有，不可遗传。适应性免疫应答具有特异性、获得性、排他性、多样性、记忆性、转移性和耐受性等特点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适应性</a:t>
            </a:r>
            <a:r>
              <a:rPr lang="zh-CN" altLang="en-US" dirty="0"/>
              <a:t>免疫的“特异性”具有双重含义 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 ① </a:t>
            </a:r>
            <a:r>
              <a:rPr lang="zh-CN" altLang="en-US" dirty="0"/>
              <a:t>由特异性抗原刺激而启动 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 ② </a:t>
            </a:r>
            <a:r>
              <a:rPr lang="zh-CN" altLang="en-US" dirty="0"/>
              <a:t>应答产物仅识别和结合该特异性</a:t>
            </a:r>
            <a:r>
              <a:rPr lang="zh-CN" altLang="en-US" dirty="0" smtClean="0"/>
              <a:t>抗原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8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5945"/>
            <a:ext cx="7886700" cy="4884664"/>
          </a:xfrm>
        </p:spPr>
        <p:txBody>
          <a:bodyPr>
            <a:normAutofit/>
          </a:bodyPr>
          <a:lstStyle/>
          <a:p>
            <a:r>
              <a:rPr lang="zh-CN" altLang="en-US" dirty="0"/>
              <a:t>适应性免疫应答具有诸多</a:t>
            </a:r>
            <a:r>
              <a:rPr lang="zh-CN" altLang="en-US" dirty="0" smtClean="0"/>
              <a:t>特点，其中</a:t>
            </a:r>
            <a:r>
              <a:rPr lang="zh-CN" altLang="en-US" dirty="0"/>
              <a:t>以</a:t>
            </a:r>
            <a:r>
              <a:rPr lang="zh-CN" altLang="en-US" dirty="0" smtClean="0"/>
              <a:t>特异性、记忆</a:t>
            </a:r>
            <a:r>
              <a:rPr lang="zh-CN" altLang="en-US" dirty="0"/>
              <a:t>性和耐受性最为</a:t>
            </a:r>
            <a:r>
              <a:rPr lang="zh-CN" altLang="en-US" dirty="0" smtClean="0"/>
              <a:t>重要。</a:t>
            </a:r>
            <a:endParaRPr lang="en-US" altLang="zh-CN" dirty="0" smtClean="0"/>
          </a:p>
          <a:p>
            <a:r>
              <a:rPr lang="en-US" altLang="zh-CN" dirty="0" smtClean="0"/>
              <a:t>TCR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BCR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Ig</a:t>
            </a:r>
            <a:r>
              <a:rPr lang="zh-CN" altLang="en-US" dirty="0" smtClean="0"/>
              <a:t>）多样性</a:t>
            </a:r>
            <a:r>
              <a:rPr lang="zh-CN" altLang="en-US" dirty="0"/>
              <a:t>是适应性免疫应答</a:t>
            </a:r>
            <a:r>
              <a:rPr lang="zh-CN" altLang="en-US" dirty="0" smtClean="0"/>
              <a:t>特异性的基础，</a:t>
            </a:r>
            <a:r>
              <a:rPr lang="zh-CN" altLang="en-US" dirty="0"/>
              <a:t>其机制为胚系 </a:t>
            </a:r>
            <a:r>
              <a:rPr lang="en-US" altLang="zh-CN" dirty="0" smtClean="0"/>
              <a:t>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 </a:t>
            </a:r>
            <a:r>
              <a:rPr lang="zh-CN" altLang="en-US" dirty="0" smtClean="0"/>
              <a:t>基因重排、重排</a:t>
            </a:r>
            <a:r>
              <a:rPr lang="zh-CN" altLang="en-US" dirty="0"/>
              <a:t>时组合</a:t>
            </a:r>
            <a:r>
              <a:rPr lang="zh-CN" altLang="en-US" dirty="0" smtClean="0"/>
              <a:t>多样性</a:t>
            </a:r>
            <a:r>
              <a:rPr lang="zh-CN" altLang="en-US" dirty="0"/>
              <a:t>和连接多样性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 </a:t>
            </a:r>
            <a:r>
              <a:rPr lang="zh-CN" altLang="en-US" dirty="0" smtClean="0"/>
              <a:t>细胞</a:t>
            </a:r>
            <a:r>
              <a:rPr lang="zh-CN" altLang="en-US" dirty="0"/>
              <a:t>发生体细胞高频突变等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Tm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Bm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zh-CN" altLang="en-US" dirty="0"/>
              <a:t>活化的特异性</a:t>
            </a:r>
            <a:r>
              <a:rPr lang="zh-CN" altLang="en-US" dirty="0" smtClean="0"/>
              <a:t>淋巴细胞，是免疫记忆</a:t>
            </a:r>
            <a:r>
              <a:rPr lang="zh-CN" altLang="en-US" dirty="0"/>
              <a:t>性的细胞学</a:t>
            </a:r>
            <a:r>
              <a:rPr lang="zh-CN" altLang="en-US" dirty="0" smtClean="0"/>
              <a:t>基础。免疫记忆</a:t>
            </a:r>
            <a:r>
              <a:rPr lang="zh-CN" altLang="en-US" dirty="0"/>
              <a:t>是预防性疫苗接种</a:t>
            </a:r>
            <a:r>
              <a:rPr lang="zh-CN" altLang="en-US" dirty="0" smtClean="0"/>
              <a:t>的理论依据。</a:t>
            </a:r>
            <a:endParaRPr lang="en-US" altLang="zh-CN" dirty="0" smtClean="0"/>
          </a:p>
          <a:p>
            <a:r>
              <a:rPr lang="zh-CN" altLang="en-US" dirty="0"/>
              <a:t>免疫耐受指机体针对抗原的特异性无</a:t>
            </a:r>
            <a:r>
              <a:rPr lang="zh-CN" altLang="en-US" dirty="0" smtClean="0"/>
              <a:t>应答，其发生</a:t>
            </a:r>
            <a:r>
              <a:rPr lang="zh-CN" altLang="en-US" dirty="0"/>
              <a:t>取决于抗原性质和机体免疫系统成熟</a:t>
            </a:r>
            <a:r>
              <a:rPr lang="zh-CN" altLang="en-US" dirty="0" smtClean="0"/>
              <a:t>状态。基于建立</a:t>
            </a:r>
            <a:r>
              <a:rPr lang="zh-CN" altLang="en-US" dirty="0"/>
              <a:t>和打破免疫耐受的干预策略已应用于临床治疗超</a:t>
            </a:r>
            <a:r>
              <a:rPr lang="zh-CN" altLang="en-US" dirty="0" smtClean="0"/>
              <a:t>敏反应</a:t>
            </a:r>
            <a:r>
              <a:rPr lang="zh-CN" altLang="en-US" dirty="0"/>
              <a:t>性疾病和慢性</a:t>
            </a:r>
            <a:r>
              <a:rPr lang="zh-CN" altLang="en-US" dirty="0" smtClean="0"/>
              <a:t>感染性疾病。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71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第十三章 免疫应答之四：固有免疫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27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64" y="2496355"/>
            <a:ext cx="6067425" cy="42005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700210"/>
            <a:ext cx="7886700" cy="2085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    固有免疫</a:t>
            </a:r>
            <a:r>
              <a:rPr lang="zh-CN" altLang="en-US" dirty="0" smtClean="0"/>
              <a:t>亦</a:t>
            </a:r>
            <a:r>
              <a:rPr lang="zh-CN" altLang="en-US" dirty="0"/>
              <a:t>称天然免疫</a:t>
            </a:r>
            <a:r>
              <a:rPr lang="zh-CN" altLang="en-US" dirty="0" smtClean="0"/>
              <a:t>或非特异性免疫。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固有</a:t>
            </a:r>
            <a:r>
              <a:rPr lang="zh-CN" altLang="en-US" dirty="0"/>
              <a:t>免疫的</a:t>
            </a:r>
            <a:r>
              <a:rPr lang="zh-CN" altLang="en-US" dirty="0" smtClean="0">
                <a:solidFill>
                  <a:srgbClr val="FF0000"/>
                </a:solidFill>
              </a:rPr>
              <a:t>生物学意义</a:t>
            </a:r>
            <a:r>
              <a:rPr lang="zh-CN" altLang="en-US" dirty="0" smtClean="0"/>
              <a:t>为：构成</a:t>
            </a:r>
            <a:r>
              <a:rPr lang="zh-CN" altLang="en-US" dirty="0"/>
              <a:t>机体抵御致病</a:t>
            </a:r>
            <a:r>
              <a:rPr lang="zh-CN" altLang="en-US" dirty="0" smtClean="0"/>
              <a:t>微生物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感染</a:t>
            </a:r>
            <a:r>
              <a:rPr lang="zh-CN" altLang="en-US" dirty="0"/>
              <a:t>的第</a:t>
            </a:r>
            <a:r>
              <a:rPr lang="zh-CN" altLang="en-US" dirty="0" smtClean="0"/>
              <a:t>一道防线，并参与适应性</a:t>
            </a:r>
            <a:r>
              <a:rPr lang="zh-CN" altLang="en-US" dirty="0"/>
              <a:t>免疫应答的</a:t>
            </a:r>
            <a:r>
              <a:rPr lang="zh-CN" altLang="en-US" dirty="0" smtClean="0"/>
              <a:t>启动、效应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和调节 。</a:t>
            </a:r>
            <a:endParaRPr lang="zh-CN" altLang="en-US" dirty="0"/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10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第一节 </a:t>
            </a:r>
            <a:r>
              <a:rPr lang="zh-CN" altLang="en-US" dirty="0" smtClean="0"/>
              <a:t>参与</a:t>
            </a:r>
            <a:r>
              <a:rPr lang="zh-CN" altLang="en-US" dirty="0"/>
              <a:t>固有免疫的</a:t>
            </a:r>
            <a:r>
              <a:rPr lang="zh-CN" altLang="en-US" dirty="0" smtClean="0"/>
              <a:t>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9187"/>
            <a:ext cx="7886700" cy="5019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（一） 屏障结构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皮肤黏膜屏障：物理屏障、化学屏障、生物学</a:t>
            </a:r>
            <a:r>
              <a:rPr lang="zh-CN" altLang="en-US" dirty="0" smtClean="0"/>
              <a:t>屏障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内部屏障：</a:t>
            </a:r>
            <a:r>
              <a:rPr lang="zh-CN" altLang="en-US" dirty="0" smtClean="0"/>
              <a:t>血</a:t>
            </a:r>
            <a:r>
              <a:rPr lang="en-US" altLang="zh-CN" dirty="0" smtClean="0"/>
              <a:t>‐</a:t>
            </a:r>
            <a:r>
              <a:rPr lang="zh-CN" altLang="en-US" dirty="0"/>
              <a:t>脑屏障、</a:t>
            </a:r>
            <a:r>
              <a:rPr lang="zh-CN" altLang="en-US" dirty="0" smtClean="0"/>
              <a:t>血</a:t>
            </a:r>
            <a:r>
              <a:rPr lang="en-US" altLang="zh-CN" dirty="0" smtClean="0"/>
              <a:t>‐</a:t>
            </a:r>
            <a:r>
              <a:rPr lang="zh-CN" altLang="en-US" dirty="0"/>
              <a:t>胎屏障、</a:t>
            </a:r>
            <a:r>
              <a:rPr lang="zh-CN" altLang="en-US" dirty="0" smtClean="0"/>
              <a:t>血</a:t>
            </a:r>
            <a:r>
              <a:rPr lang="en-US" altLang="zh-CN" dirty="0" smtClean="0"/>
              <a:t>‐</a:t>
            </a:r>
            <a:r>
              <a:rPr lang="zh-CN" altLang="en-US" dirty="0" smtClean="0"/>
              <a:t>胸腺屏障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（二） 固有</a:t>
            </a:r>
            <a:r>
              <a:rPr lang="zh-CN" altLang="en-US" dirty="0"/>
              <a:t>免疫的效应</a:t>
            </a:r>
            <a:r>
              <a:rPr lang="zh-CN" altLang="en-US" dirty="0" smtClean="0"/>
              <a:t>分子</a:t>
            </a:r>
            <a:endParaRPr lang="zh-CN" altLang="en-US" dirty="0"/>
          </a:p>
          <a:p>
            <a:pPr marL="0" indent="0" algn="just">
              <a:buNone/>
            </a:pPr>
            <a:r>
              <a:rPr lang="zh-CN" altLang="en-US" dirty="0"/>
              <a:t>补体、溶菌酶、细胞因子、抗菌肽、其他效应</a:t>
            </a:r>
            <a:r>
              <a:rPr lang="zh-CN" altLang="en-US" dirty="0" smtClean="0"/>
              <a:t>因子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（三） 固有</a:t>
            </a:r>
            <a:r>
              <a:rPr lang="zh-CN" altLang="en-US" dirty="0"/>
              <a:t>免疫的</a:t>
            </a:r>
            <a:r>
              <a:rPr lang="zh-CN" altLang="en-US" dirty="0" smtClean="0"/>
              <a:t>效应细胞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固有免疫细胞主要包括</a:t>
            </a:r>
            <a:r>
              <a:rPr lang="zh-CN" altLang="en-US" dirty="0" smtClean="0"/>
              <a:t>吞噬细胞（中性粒细胞、巨噬细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胞）、树突</a:t>
            </a:r>
            <a:r>
              <a:rPr lang="zh-CN" altLang="en-US" dirty="0"/>
              <a:t>状</a:t>
            </a:r>
            <a:r>
              <a:rPr lang="zh-CN" altLang="en-US" dirty="0" smtClean="0"/>
              <a:t>细胞（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NK </a:t>
            </a:r>
            <a:r>
              <a:rPr lang="zh-CN" altLang="en-US" dirty="0" smtClean="0"/>
              <a:t>细胞、固有免疫</a:t>
            </a:r>
            <a:r>
              <a:rPr lang="zh-CN" altLang="en-US" dirty="0"/>
              <a:t>样</a:t>
            </a:r>
            <a:r>
              <a:rPr lang="zh-CN" altLang="en-US" dirty="0" smtClean="0"/>
              <a:t>淋巴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细胞（</a:t>
            </a:r>
            <a:r>
              <a:rPr lang="en-US" altLang="zh-CN" dirty="0" err="1" smtClean="0"/>
              <a:t>γδT</a:t>
            </a:r>
            <a:r>
              <a:rPr lang="zh-CN" altLang="en-US" dirty="0" smtClean="0"/>
              <a:t>细胞、</a:t>
            </a:r>
            <a:r>
              <a:rPr lang="en-US" altLang="zh-CN" dirty="0" smtClean="0"/>
              <a:t>NKT</a:t>
            </a:r>
            <a:r>
              <a:rPr lang="zh-CN" altLang="en-US" dirty="0" smtClean="0"/>
              <a:t>细胞</a:t>
            </a:r>
            <a:r>
              <a:rPr lang="zh-CN" altLang="en-US" dirty="0"/>
              <a:t>和 </a:t>
            </a:r>
            <a:r>
              <a:rPr lang="en-US" altLang="zh-CN" dirty="0" smtClean="0"/>
              <a:t>B‐</a:t>
            </a:r>
            <a:r>
              <a:rPr lang="zh-CN" altLang="en-US" dirty="0" smtClean="0"/>
              <a:t>１细胞、肥大细胞、嗜</a:t>
            </a:r>
            <a:r>
              <a:rPr lang="zh-CN" altLang="en-US" dirty="0"/>
              <a:t>酸</a:t>
            </a:r>
            <a:r>
              <a:rPr lang="zh-CN" altLang="en-US" dirty="0" smtClean="0"/>
              <a:t>粒细胞、嗜碱粒细胞、上皮细胞</a:t>
            </a:r>
            <a:r>
              <a:rPr lang="zh-CN" altLang="en-US" dirty="0"/>
              <a:t>等 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56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 </a:t>
            </a:r>
            <a:r>
              <a:rPr lang="zh-CN" altLang="en-US" dirty="0" smtClean="0"/>
              <a:t>固有</a:t>
            </a:r>
            <a:r>
              <a:rPr lang="zh-CN" altLang="en-US" dirty="0"/>
              <a:t>免疫应答机制与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040" y="1564080"/>
            <a:ext cx="5625920" cy="50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9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17" y="625550"/>
            <a:ext cx="6776236" cy="57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4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固有免疫的识别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—</a:t>
            </a:r>
            <a:r>
              <a:rPr lang="zh-CN" altLang="en-US" dirty="0"/>
              <a:t>分</a:t>
            </a:r>
            <a:r>
              <a:rPr lang="zh-CN" altLang="en-US" dirty="0" smtClean="0"/>
              <a:t>子模式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病原相关分</a:t>
            </a:r>
            <a:r>
              <a:rPr lang="zh-CN" altLang="en-US" dirty="0" smtClean="0">
                <a:solidFill>
                  <a:srgbClr val="FF0000"/>
                </a:solidFill>
              </a:rPr>
              <a:t>子模式（</a:t>
            </a:r>
            <a:r>
              <a:rPr lang="en-US" altLang="zh-CN" dirty="0" smtClean="0">
                <a:solidFill>
                  <a:srgbClr val="FF0000"/>
                </a:solidFill>
              </a:rPr>
              <a:t>PAMP</a:t>
            </a:r>
            <a:r>
              <a:rPr lang="zh-CN" altLang="en-US" dirty="0" smtClean="0">
                <a:solidFill>
                  <a:srgbClr val="FF0000"/>
                </a:solidFill>
              </a:rPr>
              <a:t>） </a:t>
            </a:r>
            <a:r>
              <a:rPr lang="zh-CN" altLang="en-US" dirty="0"/>
              <a:t>：固有免疫可识别仅</a:t>
            </a:r>
            <a:r>
              <a:rPr lang="zh-CN" altLang="en-US" dirty="0" smtClean="0"/>
              <a:t>存在</a:t>
            </a:r>
            <a:r>
              <a:rPr lang="zh-CN" altLang="en-US" dirty="0"/>
              <a:t>于微生物</a:t>
            </a:r>
            <a:r>
              <a:rPr lang="zh-CN" altLang="en-US" dirty="0" smtClean="0"/>
              <a:t>病原体（而</a:t>
            </a:r>
            <a:r>
              <a:rPr lang="zh-CN" altLang="en-US" dirty="0"/>
              <a:t>不存在于哺乳动物</a:t>
            </a:r>
            <a:r>
              <a:rPr lang="zh-CN" altLang="en-US" dirty="0" smtClean="0"/>
              <a:t>细胞）或</a:t>
            </a:r>
            <a:r>
              <a:rPr lang="zh-CN" altLang="en-US" dirty="0"/>
              <a:t>其产物的某些特征性</a:t>
            </a:r>
            <a:r>
              <a:rPr lang="zh-CN" altLang="en-US" dirty="0" smtClean="0"/>
              <a:t>组分，它们</a:t>
            </a:r>
            <a:r>
              <a:rPr lang="zh-CN" altLang="en-US" dirty="0"/>
              <a:t>一般是特定</a:t>
            </a:r>
            <a:r>
              <a:rPr lang="zh-CN" altLang="en-US" dirty="0" smtClean="0"/>
              <a:t>类别微生物所共有、高度保守的结构统称为</a:t>
            </a:r>
            <a:r>
              <a:rPr lang="en-US" altLang="zh-CN" dirty="0" smtClean="0"/>
              <a:t>PAMP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损伤相关的分</a:t>
            </a:r>
            <a:r>
              <a:rPr lang="zh-CN" altLang="en-US" dirty="0" smtClean="0">
                <a:solidFill>
                  <a:srgbClr val="FF0000"/>
                </a:solidFill>
              </a:rPr>
              <a:t>子模式（</a:t>
            </a:r>
            <a:r>
              <a:rPr lang="en-US" altLang="zh-CN" dirty="0" smtClean="0">
                <a:solidFill>
                  <a:srgbClr val="FF0000"/>
                </a:solidFill>
              </a:rPr>
              <a:t>DAMP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DAMP </a:t>
            </a:r>
            <a:r>
              <a:rPr lang="zh-CN" altLang="en-US" dirty="0" smtClean="0"/>
              <a:t>系</a:t>
            </a:r>
            <a:r>
              <a:rPr lang="zh-CN" altLang="en-US" dirty="0"/>
              <a:t>宿主</a:t>
            </a:r>
            <a:r>
              <a:rPr lang="zh-CN" altLang="en-US" dirty="0" smtClean="0"/>
              <a:t>体内</a:t>
            </a:r>
            <a:r>
              <a:rPr lang="zh-CN" altLang="en-US" dirty="0"/>
              <a:t>因组织损伤而产生的内源性模式分子。 感染 、应激 </a:t>
            </a:r>
            <a:r>
              <a:rPr lang="zh-CN" altLang="en-US" dirty="0" smtClean="0"/>
              <a:t>、无菌性炎症 、坏死 、凋亡</a:t>
            </a:r>
            <a:r>
              <a:rPr lang="zh-CN" altLang="en-US" dirty="0"/>
              <a:t>及氧化糖基化</a:t>
            </a:r>
            <a:r>
              <a:rPr lang="zh-CN" altLang="en-US" dirty="0" smtClean="0"/>
              <a:t>修饰等</a:t>
            </a:r>
            <a:r>
              <a:rPr lang="zh-CN" altLang="en-US" dirty="0"/>
              <a:t>因素均可导致组织损伤 </a:t>
            </a:r>
            <a:r>
              <a:rPr lang="zh-CN" altLang="en-US" dirty="0" smtClean="0"/>
              <a:t>，死亡</a:t>
            </a:r>
            <a:r>
              <a:rPr lang="zh-CN" altLang="en-US" dirty="0"/>
              <a:t>或损伤细胞内</a:t>
            </a:r>
            <a:r>
              <a:rPr lang="zh-CN" altLang="en-US" dirty="0" smtClean="0"/>
              <a:t>的成分</a:t>
            </a:r>
            <a:r>
              <a:rPr lang="zh-CN" altLang="en-US" dirty="0"/>
              <a:t>一旦释放至胞外或细胞外基质成分降解 </a:t>
            </a:r>
            <a:r>
              <a:rPr lang="zh-CN" altLang="en-US" dirty="0" smtClean="0"/>
              <a:t>，即形成 </a:t>
            </a:r>
            <a:r>
              <a:rPr lang="en-US" altLang="zh-CN" dirty="0"/>
              <a:t>DAMP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75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613415"/>
            <a:ext cx="7886700" cy="32387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       固有</a:t>
            </a:r>
            <a:r>
              <a:rPr lang="zh-CN" altLang="en-US" dirty="0"/>
              <a:t>免疫细胞识别分子模式称为</a:t>
            </a:r>
            <a:r>
              <a:rPr lang="zh-CN" altLang="en-US" dirty="0">
                <a:solidFill>
                  <a:srgbClr val="FF0000"/>
                </a:solidFill>
              </a:rPr>
              <a:t>模式识别</a:t>
            </a:r>
            <a:r>
              <a:rPr lang="zh-CN" altLang="en-US" dirty="0"/>
              <a:t> </a:t>
            </a:r>
            <a:r>
              <a:rPr lang="zh-CN" altLang="en-US" dirty="0" smtClean="0"/>
              <a:t>，介</a:t>
            </a:r>
            <a:r>
              <a:rPr lang="zh-CN" altLang="en-US" dirty="0"/>
              <a:t>导</a:t>
            </a:r>
            <a:r>
              <a:rPr lang="zh-CN" altLang="en-US" dirty="0" smtClean="0"/>
              <a:t>模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式识别的</a:t>
            </a:r>
            <a:r>
              <a:rPr lang="zh-CN" altLang="en-US" dirty="0"/>
              <a:t>受体被统称</a:t>
            </a:r>
            <a:r>
              <a:rPr lang="zh-CN" altLang="en-US" dirty="0" smtClean="0"/>
              <a:t>为模式识别受体（</a:t>
            </a:r>
            <a:r>
              <a:rPr lang="en-US" altLang="zh-CN" dirty="0" smtClean="0"/>
              <a:t>PRR 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模式识别</a:t>
            </a:r>
            <a:r>
              <a:rPr lang="zh-CN" altLang="en-US" dirty="0"/>
              <a:t>的特点是 </a:t>
            </a:r>
            <a:r>
              <a:rPr lang="zh-CN" altLang="en-US" dirty="0" smtClean="0"/>
              <a:t>：不同 </a:t>
            </a:r>
            <a:r>
              <a:rPr lang="en-US" altLang="zh-CN" dirty="0" smtClean="0"/>
              <a:t>PRR </a:t>
            </a:r>
            <a:r>
              <a:rPr lang="zh-CN" altLang="en-US" dirty="0" smtClean="0"/>
              <a:t>分别</a:t>
            </a:r>
            <a:r>
              <a:rPr lang="zh-CN" altLang="en-US" dirty="0"/>
              <a:t>识别来源于</a:t>
            </a:r>
            <a:r>
              <a:rPr lang="zh-CN" altLang="en-US" dirty="0" smtClean="0"/>
              <a:t>某一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类病原体</a:t>
            </a:r>
            <a:r>
              <a:rPr lang="zh-CN" altLang="en-US" dirty="0"/>
              <a:t>共有的特征性</a:t>
            </a:r>
            <a:r>
              <a:rPr lang="zh-CN" altLang="en-US" dirty="0" smtClean="0"/>
              <a:t>组分（分子模式），使得数量有限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的</a:t>
            </a:r>
            <a:r>
              <a:rPr lang="en-US" altLang="zh-CN" dirty="0" smtClean="0"/>
              <a:t>PRR </a:t>
            </a:r>
            <a:r>
              <a:rPr lang="zh-CN" altLang="en-US" dirty="0" smtClean="0"/>
              <a:t>可应对、识别种类众多的</a:t>
            </a:r>
            <a:r>
              <a:rPr lang="en-US" altLang="zh-CN" dirty="0" smtClean="0"/>
              <a:t>PAMP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DAMP</a:t>
            </a:r>
            <a:r>
              <a:rPr lang="zh-CN" altLang="en-US" dirty="0" smtClean="0"/>
              <a:t>。因此，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模式识别亦称为</a:t>
            </a:r>
            <a:r>
              <a:rPr lang="zh-CN" altLang="en-US" dirty="0" smtClean="0">
                <a:solidFill>
                  <a:srgbClr val="FF0000"/>
                </a:solidFill>
              </a:rPr>
              <a:t>泛特异性识别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8650" y="365126"/>
            <a:ext cx="7886700" cy="2012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3600" kern="1200" cap="all" spc="-6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固有免疫识别方式</a:t>
            </a:r>
            <a:r>
              <a:rPr lang="en-US" altLang="zh-CN" dirty="0"/>
              <a:t>—</a:t>
            </a:r>
            <a:r>
              <a:rPr lang="zh-CN" altLang="en-US" dirty="0"/>
              <a:t>依赖于模式识别</a:t>
            </a:r>
            <a:r>
              <a:rPr lang="zh-CN" altLang="en-US" dirty="0" smtClean="0"/>
              <a:t>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体</a:t>
            </a:r>
            <a:r>
              <a:rPr lang="zh-CN" altLang="en-US" dirty="0"/>
              <a:t>的模式识别</a:t>
            </a:r>
          </a:p>
        </p:txBody>
      </p:sp>
    </p:spTree>
    <p:extLst>
      <p:ext uri="{BB962C8B-B14F-4D97-AF65-F5344CB8AC3E}">
        <p14:creationId xmlns:p14="http://schemas.microsoft.com/office/powerpoint/2010/main" val="399863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6786" y="1688123"/>
            <a:ext cx="7886700" cy="36013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 smtClean="0"/>
              <a:t>PRR </a:t>
            </a:r>
            <a:r>
              <a:rPr lang="zh-CN" altLang="en-US" dirty="0" smtClean="0"/>
              <a:t>包括膜型与可溶型，其特征为 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① 不同于 </a:t>
            </a:r>
            <a:r>
              <a:rPr lang="en-US" altLang="zh-CN" dirty="0" smtClean="0"/>
              <a:t>TCR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BCR </a:t>
            </a:r>
            <a:r>
              <a:rPr lang="zh-CN" altLang="en-US" dirty="0" smtClean="0"/>
              <a:t>具有极大多样性 ，</a:t>
            </a:r>
            <a:r>
              <a:rPr lang="en-US" altLang="zh-CN" dirty="0" smtClean="0"/>
              <a:t>PRR</a:t>
            </a:r>
            <a:r>
              <a:rPr lang="zh-CN" altLang="en-US" dirty="0" smtClean="0"/>
              <a:t>因由胚系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基因编码 ，其多样性有限 ；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② 非克隆表达 ，即同一类型细胞（如巨噬细胞）所表达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的 </a:t>
            </a:r>
            <a:r>
              <a:rPr lang="en-US" altLang="zh-CN" dirty="0" smtClean="0"/>
              <a:t>PRR</a:t>
            </a:r>
            <a:r>
              <a:rPr lang="zh-CN" altLang="en-US" dirty="0" smtClean="0"/>
              <a:t>具有相同特异性 ；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③ 介导快速生物学反应 ，效应细胞一旦识别 </a:t>
            </a:r>
            <a:r>
              <a:rPr lang="en-US" altLang="zh-CN" dirty="0" smtClean="0"/>
              <a:t>PAMP</a:t>
            </a:r>
            <a:r>
              <a:rPr lang="zh-CN" altLang="en-US" dirty="0" smtClean="0"/>
              <a:t>，即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立刻被激活并发挥效应 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963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584" y="1659988"/>
            <a:ext cx="7886700" cy="36153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几</a:t>
            </a:r>
            <a:r>
              <a:rPr lang="zh-CN" altLang="en-US" dirty="0"/>
              <a:t>类重要的 </a:t>
            </a:r>
            <a:r>
              <a:rPr lang="en-US" altLang="zh-CN" dirty="0" smtClean="0"/>
              <a:t>PRR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（</a:t>
            </a:r>
            <a:r>
              <a:rPr lang="zh-CN" altLang="en-US" dirty="0" smtClean="0"/>
              <a:t>１）分泌</a:t>
            </a:r>
            <a:r>
              <a:rPr lang="zh-CN" altLang="en-US" dirty="0"/>
              <a:t>型 </a:t>
            </a:r>
            <a:r>
              <a:rPr lang="en-US" altLang="zh-CN" dirty="0" smtClean="0"/>
              <a:t>PRR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① 甘露糖</a:t>
            </a:r>
            <a:r>
              <a:rPr lang="zh-CN" altLang="en-US" dirty="0"/>
              <a:t>结合</a:t>
            </a:r>
            <a:r>
              <a:rPr lang="zh-CN" altLang="en-US" dirty="0" smtClean="0"/>
              <a:t>凝集素（</a:t>
            </a:r>
            <a:r>
              <a:rPr lang="en-US" altLang="zh-CN" dirty="0" smtClean="0"/>
              <a:t>MBL</a:t>
            </a:r>
            <a:r>
              <a:rPr lang="zh-CN" altLang="en-US" dirty="0" smtClean="0"/>
              <a:t>）；</a:t>
            </a:r>
            <a:r>
              <a:rPr lang="en-US" altLang="zh-CN" dirty="0"/>
              <a:t>② </a:t>
            </a:r>
            <a:r>
              <a:rPr lang="en-US" altLang="zh-CN" dirty="0" smtClean="0"/>
              <a:t>C‐</a:t>
            </a:r>
            <a:r>
              <a:rPr lang="zh-CN" altLang="en-US" dirty="0" smtClean="0"/>
              <a:t>反应蛋白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（２） </a:t>
            </a:r>
            <a:r>
              <a:rPr lang="zh-CN" altLang="en-US" dirty="0" smtClean="0"/>
              <a:t>巨噬细胞</a:t>
            </a:r>
            <a:r>
              <a:rPr lang="zh-CN" altLang="en-US" dirty="0"/>
              <a:t>内吞型 </a:t>
            </a:r>
            <a:r>
              <a:rPr lang="en-US" altLang="zh-CN" dirty="0" smtClean="0"/>
              <a:t>PRR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① 甘露糖受体；② </a:t>
            </a:r>
            <a:r>
              <a:rPr lang="zh-CN" altLang="en-US" dirty="0" smtClean="0"/>
              <a:t>清道夫受体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（３） </a:t>
            </a:r>
            <a:r>
              <a:rPr lang="zh-CN" altLang="en-US" dirty="0" smtClean="0"/>
              <a:t>信号转导</a:t>
            </a:r>
            <a:r>
              <a:rPr lang="zh-CN" altLang="en-US" dirty="0"/>
              <a:t>型</a:t>
            </a:r>
            <a:r>
              <a:rPr lang="zh-CN" altLang="en-US" dirty="0" smtClean="0"/>
              <a:t>受体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包括 </a:t>
            </a:r>
            <a:r>
              <a:rPr lang="en-US" altLang="zh-CN" dirty="0" smtClean="0"/>
              <a:t>Toll </a:t>
            </a:r>
            <a:r>
              <a:rPr lang="zh-CN" altLang="en-US" dirty="0" smtClean="0"/>
              <a:t>样</a:t>
            </a:r>
            <a:r>
              <a:rPr lang="zh-CN" altLang="en-US" dirty="0"/>
              <a:t>受体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</a:t>
            </a:r>
            <a:r>
              <a:rPr lang="zh-CN" altLang="en-US" dirty="0"/>
              <a:t>样受体 、 </a:t>
            </a:r>
            <a:r>
              <a:rPr lang="en-US" altLang="zh-CN" dirty="0" smtClean="0"/>
              <a:t>RIG</a:t>
            </a:r>
            <a:r>
              <a:rPr lang="zh-CN" altLang="en-US" dirty="0"/>
              <a:t>样受体 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728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628650" y="1561514"/>
            <a:ext cx="7886700" cy="398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       特异性</a:t>
            </a:r>
            <a:r>
              <a:rPr lang="zh-CN" altLang="en-US" dirty="0"/>
              <a:t>贯穿于适应性免疫应答全过程 ，表现为 ：</a:t>
            </a:r>
          </a:p>
          <a:p>
            <a:pPr marL="0" indent="0">
              <a:buNone/>
            </a:pPr>
            <a:r>
              <a:rPr lang="zh-CN" altLang="en-US" dirty="0" smtClean="0"/>
              <a:t>       ① </a:t>
            </a:r>
            <a:r>
              <a:rPr lang="zh-CN" altLang="en-US" dirty="0"/>
              <a:t>经 </a:t>
            </a:r>
            <a:r>
              <a:rPr lang="en-US" altLang="zh-CN" dirty="0"/>
              <a:t>APC </a:t>
            </a:r>
            <a:r>
              <a:rPr lang="zh-CN" altLang="en-US" dirty="0"/>
              <a:t>处</a:t>
            </a:r>
            <a:r>
              <a:rPr lang="zh-CN" altLang="en-US" dirty="0">
                <a:solidFill>
                  <a:srgbClr val="0000FF"/>
                </a:solidFill>
              </a:rPr>
              <a:t>理的特异性</a:t>
            </a:r>
            <a:r>
              <a:rPr lang="zh-CN" altLang="en-US" dirty="0"/>
              <a:t>抗原肽与特定 </a:t>
            </a:r>
            <a:r>
              <a:rPr lang="en-US" altLang="zh-CN" dirty="0"/>
              <a:t>M HC</a:t>
            </a:r>
            <a:r>
              <a:rPr lang="zh-CN" altLang="en-US" dirty="0"/>
              <a:t>等位基因产物结合为复合物并表达于 </a:t>
            </a:r>
            <a:r>
              <a:rPr lang="en-US" altLang="zh-CN" dirty="0"/>
              <a:t>APC </a:t>
            </a:r>
            <a:r>
              <a:rPr lang="zh-CN" altLang="en-US" dirty="0"/>
              <a:t>表面 ，其被 </a:t>
            </a:r>
            <a:r>
              <a:rPr lang="en-US" altLang="zh-CN" dirty="0"/>
              <a:t>TCR </a:t>
            </a:r>
            <a:r>
              <a:rPr lang="zh-CN" altLang="en-US" dirty="0"/>
              <a:t>特异性识别（或</a:t>
            </a:r>
            <a:r>
              <a:rPr lang="en-US" altLang="zh-CN" dirty="0"/>
              <a:t>B </a:t>
            </a:r>
            <a:r>
              <a:rPr lang="zh-CN" altLang="en-US" dirty="0"/>
              <a:t>细胞表位直接被</a:t>
            </a:r>
            <a:r>
              <a:rPr lang="en-US" altLang="zh-CN" dirty="0"/>
              <a:t>BCR </a:t>
            </a:r>
            <a:r>
              <a:rPr lang="zh-CN" altLang="en-US" dirty="0"/>
              <a:t>特异性识别）而启动活化信号 ；</a:t>
            </a:r>
          </a:p>
          <a:p>
            <a:pPr marL="0" indent="0">
              <a:buNone/>
            </a:pPr>
            <a:r>
              <a:rPr lang="zh-CN" altLang="en-US" dirty="0" smtClean="0"/>
              <a:t>       ② </a:t>
            </a:r>
            <a:r>
              <a:rPr lang="zh-CN" altLang="en-US" dirty="0">
                <a:solidFill>
                  <a:srgbClr val="0000FF"/>
                </a:solidFill>
              </a:rPr>
              <a:t>活化的抗原特异性</a:t>
            </a:r>
            <a:r>
              <a:rPr lang="zh-CN" altLang="en-US" dirty="0"/>
              <a:t> </a:t>
            </a:r>
            <a:r>
              <a:rPr lang="en-US" altLang="zh-CN" dirty="0"/>
              <a:t>T </a:t>
            </a:r>
            <a:r>
              <a:rPr lang="zh-CN" altLang="en-US" dirty="0"/>
              <a:t>细胞或 </a:t>
            </a:r>
            <a:r>
              <a:rPr lang="en-US" altLang="zh-CN" dirty="0"/>
              <a:t>B </a:t>
            </a:r>
            <a:r>
              <a:rPr lang="zh-CN" altLang="en-US" dirty="0"/>
              <a:t>细胞发生单克隆扩增 ，产生</a:t>
            </a:r>
            <a:r>
              <a:rPr lang="zh-CN" altLang="en-US" dirty="0">
                <a:solidFill>
                  <a:srgbClr val="0000FF"/>
                </a:solidFill>
              </a:rPr>
              <a:t>特异性</a:t>
            </a:r>
            <a:r>
              <a:rPr lang="zh-CN" altLang="en-US" dirty="0"/>
              <a:t>抗体和（或）</a:t>
            </a:r>
            <a:r>
              <a:rPr lang="zh-CN" altLang="en-US" dirty="0">
                <a:solidFill>
                  <a:srgbClr val="0000FF"/>
                </a:solidFill>
              </a:rPr>
              <a:t>特异性</a:t>
            </a:r>
            <a:r>
              <a:rPr lang="zh-CN" altLang="en-US" dirty="0"/>
              <a:t>致敏淋巴细胞 ；</a:t>
            </a:r>
          </a:p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lang="zh-CN" altLang="en-US" dirty="0" smtClean="0">
                <a:solidFill>
                  <a:srgbClr val="0000FF"/>
                </a:solidFill>
              </a:rPr>
              <a:t>③ </a:t>
            </a:r>
            <a:r>
              <a:rPr lang="zh-CN" altLang="en-US" dirty="0">
                <a:solidFill>
                  <a:srgbClr val="0000FF"/>
                </a:solidFill>
              </a:rPr>
              <a:t>特异性抗体仅与特异性抗原</a:t>
            </a:r>
            <a:r>
              <a:rPr lang="zh-CN" altLang="en-US" dirty="0"/>
              <a:t>结合并发生反应 ，特异性效应 </a:t>
            </a:r>
            <a:r>
              <a:rPr lang="en-US" altLang="zh-CN" dirty="0"/>
              <a:t>CTL </a:t>
            </a:r>
            <a:r>
              <a:rPr lang="zh-CN" altLang="en-US" dirty="0"/>
              <a:t>仅杀伤表达</a:t>
            </a:r>
            <a:r>
              <a:rPr lang="zh-CN" altLang="en-US" dirty="0" smtClean="0"/>
              <a:t>特异性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04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6787" y="1983545"/>
            <a:ext cx="7886700" cy="38967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 smtClean="0"/>
              <a:t>      PRR </a:t>
            </a:r>
            <a:r>
              <a:rPr lang="zh-CN" altLang="en-US" dirty="0" smtClean="0"/>
              <a:t>与相应 </a:t>
            </a:r>
            <a:r>
              <a:rPr lang="en-US" altLang="zh-CN" dirty="0" smtClean="0"/>
              <a:t>PAMP</a:t>
            </a:r>
            <a:r>
              <a:rPr lang="zh-CN" altLang="en-US" dirty="0" smtClean="0"/>
              <a:t>／</a:t>
            </a:r>
            <a:r>
              <a:rPr lang="en-US" altLang="zh-CN" dirty="0" smtClean="0"/>
              <a:t>DAMP </a:t>
            </a:r>
            <a:r>
              <a:rPr lang="zh-CN" altLang="en-US" dirty="0" smtClean="0"/>
              <a:t>结合发挥如下功能：介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导吞噬和调理 ；参与活化补体 ；启动细胞内信号转导，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促进细胞活化 ，诱生炎性细胞因子 ，表达共刺激分子等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膜分子 ；参与抗感染 ；某些</a:t>
            </a:r>
            <a:r>
              <a:rPr lang="en-US" altLang="zh-CN" dirty="0" smtClean="0"/>
              <a:t>TLR </a:t>
            </a:r>
            <a:r>
              <a:rPr lang="zh-CN" altLang="en-US" dirty="0" smtClean="0"/>
              <a:t>家族成员（如 </a:t>
            </a:r>
            <a:r>
              <a:rPr lang="en-US" altLang="zh-CN" dirty="0" smtClean="0"/>
              <a:t>TLR</a:t>
            </a:r>
            <a:r>
              <a:rPr lang="zh-CN" altLang="en-US" dirty="0" smtClean="0"/>
              <a:t>２ 、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TLR</a:t>
            </a:r>
            <a:r>
              <a:rPr lang="zh-CN" altLang="en-US" dirty="0" smtClean="0"/>
              <a:t>４ 和 </a:t>
            </a:r>
            <a:r>
              <a:rPr lang="en-US" altLang="zh-CN" dirty="0" smtClean="0"/>
              <a:t>TLR</a:t>
            </a:r>
            <a:r>
              <a:rPr lang="zh-CN" altLang="en-US" dirty="0" smtClean="0"/>
              <a:t>９）还参与超敏反应 、自身免疫病及肿瘤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发生 。</a:t>
            </a:r>
          </a:p>
        </p:txBody>
      </p:sp>
    </p:spTree>
    <p:extLst>
      <p:ext uri="{BB962C8B-B14F-4D97-AF65-F5344CB8AC3E}">
        <p14:creationId xmlns:p14="http://schemas.microsoft.com/office/powerpoint/2010/main" val="359552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（二） 固有</a:t>
            </a:r>
            <a:r>
              <a:rPr lang="zh-CN" altLang="en-US" dirty="0"/>
              <a:t>免疫应答的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CN" dirty="0" smtClean="0"/>
              <a:t>    1. </a:t>
            </a:r>
            <a:r>
              <a:rPr lang="zh-CN" altLang="en-US" dirty="0" smtClean="0"/>
              <a:t>快速</a:t>
            </a:r>
            <a:r>
              <a:rPr lang="zh-CN" altLang="en-US" dirty="0"/>
              <a:t>反应：固有免疫应答的启动及</a:t>
            </a:r>
            <a:r>
              <a:rPr lang="zh-CN" altLang="en-US" dirty="0" smtClean="0"/>
              <a:t>作用迅速 ，可在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接触</a:t>
            </a:r>
            <a:r>
              <a:rPr lang="zh-CN" altLang="en-US" dirty="0"/>
              <a:t>病原体及其产物的即刻</a:t>
            </a:r>
            <a:r>
              <a:rPr lang="zh-CN" altLang="en-US" dirty="0" smtClean="0"/>
              <a:t>至</a:t>
            </a:r>
            <a:r>
              <a:rPr lang="en-US" altLang="zh-CN" dirty="0" smtClean="0"/>
              <a:t>96</a:t>
            </a:r>
            <a:r>
              <a:rPr lang="zh-CN" altLang="en-US" dirty="0" smtClean="0"/>
              <a:t>小时内</a:t>
            </a:r>
            <a:r>
              <a:rPr lang="zh-CN" altLang="en-US" dirty="0"/>
              <a:t>发挥作用 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    2. </a:t>
            </a:r>
            <a:r>
              <a:rPr lang="zh-CN" altLang="en-US" dirty="0" smtClean="0"/>
              <a:t>泛</a:t>
            </a:r>
            <a:r>
              <a:rPr lang="zh-CN" altLang="en-US" dirty="0"/>
              <a:t>特异性：固有免疫的识别与应答</a:t>
            </a:r>
            <a:r>
              <a:rPr lang="zh-CN" altLang="en-US" dirty="0" smtClean="0"/>
              <a:t>机制并非精确地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针对特异性</a:t>
            </a:r>
            <a:r>
              <a:rPr lang="zh-CN" altLang="en-US" dirty="0"/>
              <a:t>抗原</a:t>
            </a:r>
            <a:r>
              <a:rPr lang="zh-CN" altLang="en-US" dirty="0" smtClean="0"/>
              <a:t>表位，而</a:t>
            </a:r>
            <a:r>
              <a:rPr lang="zh-CN" altLang="en-US" dirty="0"/>
              <a:t>仅针对</a:t>
            </a:r>
            <a:r>
              <a:rPr lang="zh-CN" altLang="en-US" dirty="0" smtClean="0"/>
              <a:t>存在于病原微生物及其产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物的共有保守结构（</a:t>
            </a:r>
            <a:r>
              <a:rPr lang="en-US" altLang="zh-CN" dirty="0" smtClean="0"/>
              <a:t>PAMP</a:t>
            </a:r>
            <a:r>
              <a:rPr lang="zh-CN" altLang="en-US" dirty="0" smtClean="0"/>
              <a:t>），故</a:t>
            </a:r>
            <a:r>
              <a:rPr lang="zh-CN" altLang="en-US" dirty="0"/>
              <a:t>具有泛特异性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    3. </a:t>
            </a:r>
            <a:r>
              <a:rPr lang="zh-CN" altLang="en-US" dirty="0" smtClean="0"/>
              <a:t>无细胞增殖、分化</a:t>
            </a:r>
            <a:r>
              <a:rPr lang="zh-CN" altLang="en-US" dirty="0"/>
              <a:t>与克隆扩增：固有</a:t>
            </a:r>
            <a:r>
              <a:rPr lang="zh-CN" altLang="en-US" dirty="0" smtClean="0"/>
              <a:t>免疫细胞</a:t>
            </a:r>
            <a:r>
              <a:rPr lang="zh-CN" altLang="en-US" dirty="0"/>
              <a:t>可</a:t>
            </a:r>
            <a:r>
              <a:rPr lang="zh-CN" altLang="en-US" dirty="0" smtClean="0"/>
              <a:t>借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模式识别</a:t>
            </a:r>
            <a:r>
              <a:rPr lang="zh-CN" altLang="en-US" dirty="0"/>
              <a:t>受体与 </a:t>
            </a:r>
            <a:r>
              <a:rPr lang="en-US" altLang="zh-CN" dirty="0" smtClean="0"/>
              <a:t>PAMP </a:t>
            </a:r>
            <a:r>
              <a:rPr lang="zh-CN" altLang="en-US" dirty="0" smtClean="0"/>
              <a:t>结合</a:t>
            </a:r>
            <a:r>
              <a:rPr lang="zh-CN" altLang="en-US" dirty="0"/>
              <a:t>而迅速</a:t>
            </a:r>
            <a:r>
              <a:rPr lang="zh-CN" altLang="en-US" dirty="0" smtClean="0"/>
              <a:t>激活</a:t>
            </a:r>
            <a:r>
              <a:rPr lang="zh-CN" altLang="en-US" dirty="0"/>
              <a:t>并产生促炎</a:t>
            </a:r>
            <a:r>
              <a:rPr lang="zh-CN" altLang="en-US" dirty="0" smtClean="0"/>
              <a:t>细胞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因子，但</a:t>
            </a:r>
            <a:r>
              <a:rPr lang="zh-CN" altLang="en-US" dirty="0"/>
              <a:t>多数细胞不发生增殖 </a:t>
            </a:r>
            <a:r>
              <a:rPr lang="zh-CN" altLang="en-US" dirty="0" smtClean="0"/>
              <a:t>、分化</a:t>
            </a:r>
            <a:r>
              <a:rPr lang="zh-CN" altLang="en-US" dirty="0"/>
              <a:t>与克隆扩增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    4. </a:t>
            </a:r>
            <a:r>
              <a:rPr lang="zh-CN" altLang="en-US" dirty="0" smtClean="0"/>
              <a:t>维持时间</a:t>
            </a:r>
            <a:r>
              <a:rPr lang="zh-CN" altLang="en-US" dirty="0"/>
              <a:t>短且无免疫记忆 </a:t>
            </a:r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13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第三节 </a:t>
            </a:r>
            <a:r>
              <a:rPr lang="zh-CN" altLang="en-US" dirty="0" smtClean="0"/>
              <a:t>固有</a:t>
            </a:r>
            <a:r>
              <a:rPr lang="zh-CN" altLang="en-US" dirty="0"/>
              <a:t>免疫的生物学</a:t>
            </a:r>
            <a:r>
              <a:rPr lang="zh-CN" altLang="en-US" dirty="0" smtClean="0"/>
              <a:t>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67828"/>
            <a:ext cx="7886700" cy="4054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（一） 固有</a:t>
            </a:r>
            <a:r>
              <a:rPr lang="zh-CN" altLang="en-US" dirty="0"/>
              <a:t>免疫是机体抗感染的第</a:t>
            </a:r>
            <a:r>
              <a:rPr lang="zh-CN" altLang="en-US" dirty="0" smtClean="0"/>
              <a:t>一道防线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（二） 固有</a:t>
            </a:r>
            <a:r>
              <a:rPr lang="zh-CN" altLang="en-US" dirty="0"/>
              <a:t>免疫参与维持机体自</a:t>
            </a:r>
            <a:r>
              <a:rPr lang="zh-CN" altLang="en-US" dirty="0" smtClean="0"/>
              <a:t>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（三） 固有</a:t>
            </a:r>
            <a:r>
              <a:rPr lang="zh-CN" altLang="en-US" dirty="0"/>
              <a:t>免疫参与启动适应性</a:t>
            </a:r>
            <a:r>
              <a:rPr lang="zh-CN" altLang="en-US" dirty="0" smtClean="0"/>
              <a:t>免疫应答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1. </a:t>
            </a:r>
            <a:r>
              <a:rPr lang="zh-CN" altLang="en-US" dirty="0" smtClean="0"/>
              <a:t>参与</a:t>
            </a:r>
            <a:r>
              <a:rPr lang="zh-CN" altLang="en-US" dirty="0"/>
              <a:t>适应性免疫应答的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2. </a:t>
            </a:r>
            <a:r>
              <a:rPr lang="zh-CN" altLang="en-US" dirty="0" smtClean="0"/>
              <a:t>参与</a:t>
            </a:r>
            <a:r>
              <a:rPr lang="zh-CN" altLang="en-US" dirty="0"/>
              <a:t>适应性免疫应答的</a:t>
            </a:r>
            <a:r>
              <a:rPr lang="zh-CN" altLang="en-US" dirty="0" smtClean="0"/>
              <a:t>效应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3. </a:t>
            </a:r>
            <a:r>
              <a:rPr lang="zh-CN" altLang="en-US" dirty="0" smtClean="0"/>
              <a:t>调节</a:t>
            </a:r>
            <a:r>
              <a:rPr lang="zh-CN" altLang="en-US" dirty="0"/>
              <a:t>适应性</a:t>
            </a:r>
            <a:r>
              <a:rPr lang="zh-CN" altLang="en-US" dirty="0" smtClean="0"/>
              <a:t>免疫应答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（四） 固有</a:t>
            </a:r>
            <a:r>
              <a:rPr lang="zh-CN" altLang="en-US" dirty="0"/>
              <a:t>免疫参与的免疫</a:t>
            </a:r>
            <a:r>
              <a:rPr lang="zh-CN" altLang="en-US" dirty="0" smtClean="0"/>
              <a:t>病理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固有免疫参与了肿瘤</a:t>
            </a:r>
            <a:r>
              <a:rPr lang="zh-CN" altLang="en-US" dirty="0"/>
              <a:t>、</a:t>
            </a:r>
            <a:r>
              <a:rPr lang="zh-CN" altLang="en-US" dirty="0" smtClean="0"/>
              <a:t>移植排斥</a:t>
            </a:r>
            <a:r>
              <a:rPr lang="zh-CN" altLang="en-US" dirty="0"/>
              <a:t>、</a:t>
            </a:r>
            <a:r>
              <a:rPr lang="zh-CN" altLang="en-US" dirty="0" smtClean="0"/>
              <a:t>炎</a:t>
            </a:r>
            <a:r>
              <a:rPr lang="zh-CN" altLang="en-US" dirty="0"/>
              <a:t>性</a:t>
            </a:r>
            <a:r>
              <a:rPr lang="zh-CN" altLang="en-US" dirty="0" smtClean="0"/>
              <a:t>疾病等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51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1378633"/>
            <a:ext cx="8327097" cy="44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0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5945"/>
            <a:ext cx="7886700" cy="4884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固有</a:t>
            </a:r>
            <a:r>
              <a:rPr lang="zh-CN" altLang="en-US" dirty="0"/>
              <a:t>免疫由遗传</a:t>
            </a:r>
            <a:r>
              <a:rPr lang="zh-CN" altLang="en-US" dirty="0" smtClean="0"/>
              <a:t>决定、个体</a:t>
            </a:r>
            <a:r>
              <a:rPr lang="zh-CN" altLang="en-US" dirty="0"/>
              <a:t>出生时即</a:t>
            </a:r>
            <a:r>
              <a:rPr lang="zh-CN" altLang="en-US" dirty="0" smtClean="0"/>
              <a:t>具备，其作用范围广，并非</a:t>
            </a:r>
            <a:r>
              <a:rPr lang="zh-CN" altLang="en-US" dirty="0"/>
              <a:t>针对特定</a:t>
            </a:r>
            <a:r>
              <a:rPr lang="zh-CN" altLang="en-US" dirty="0" smtClean="0"/>
              <a:t>抗原。 固有免疫系统</a:t>
            </a:r>
            <a:r>
              <a:rPr lang="zh-CN" altLang="en-US" dirty="0"/>
              <a:t>包括</a:t>
            </a:r>
            <a:r>
              <a:rPr lang="zh-CN" altLang="en-US" dirty="0" smtClean="0"/>
              <a:t>屏障结构、效应</a:t>
            </a:r>
            <a:r>
              <a:rPr lang="zh-CN" altLang="en-US" dirty="0"/>
              <a:t>分子和效应细胞 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固有</a:t>
            </a:r>
            <a:r>
              <a:rPr lang="zh-CN" altLang="en-US" dirty="0"/>
              <a:t>免疫的最显著</a:t>
            </a:r>
            <a:r>
              <a:rPr lang="zh-CN" altLang="en-US" dirty="0" smtClean="0"/>
              <a:t>特点是模式识别：固有</a:t>
            </a:r>
            <a:r>
              <a:rPr lang="zh-CN" altLang="en-US" dirty="0"/>
              <a:t>免疫细胞通过其表面模式识别</a:t>
            </a:r>
            <a:r>
              <a:rPr lang="zh-CN" altLang="en-US" dirty="0" smtClean="0"/>
              <a:t>受体而</a:t>
            </a:r>
            <a:r>
              <a:rPr lang="zh-CN" altLang="en-US" dirty="0"/>
              <a:t>识别病原相关分</a:t>
            </a:r>
            <a:r>
              <a:rPr lang="zh-CN" altLang="en-US" dirty="0" smtClean="0"/>
              <a:t>子模式（</a:t>
            </a:r>
            <a:r>
              <a:rPr lang="en-US" altLang="zh-CN" dirty="0" smtClean="0"/>
              <a:t>PAMP</a:t>
            </a:r>
            <a:r>
              <a:rPr lang="zh-CN" altLang="en-US" dirty="0" smtClean="0"/>
              <a:t>）与</a:t>
            </a:r>
            <a:r>
              <a:rPr lang="zh-CN" altLang="en-US" dirty="0"/>
              <a:t>损伤相关分</a:t>
            </a:r>
            <a:r>
              <a:rPr lang="zh-CN" altLang="en-US" dirty="0" smtClean="0"/>
              <a:t>子模式（</a:t>
            </a:r>
            <a:r>
              <a:rPr lang="en-US" altLang="zh-CN" dirty="0" smtClean="0"/>
              <a:t>DAMP</a:t>
            </a:r>
            <a:r>
              <a:rPr lang="zh-CN" altLang="en-US" dirty="0" smtClean="0"/>
              <a:t>） 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固有</a:t>
            </a:r>
            <a:r>
              <a:rPr lang="zh-CN" altLang="en-US" dirty="0"/>
              <a:t>免疫应答的特点</a:t>
            </a:r>
            <a:r>
              <a:rPr lang="zh-CN" altLang="en-US" dirty="0" smtClean="0"/>
              <a:t>为：效应功能发生迅速、泛特异性、模式识别、无</a:t>
            </a:r>
            <a:r>
              <a:rPr lang="zh-CN" altLang="en-US" dirty="0"/>
              <a:t>记忆反应 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固有免疫生物学</a:t>
            </a:r>
            <a:r>
              <a:rPr lang="zh-CN" altLang="en-US" dirty="0"/>
              <a:t>作用主要</a:t>
            </a:r>
            <a:r>
              <a:rPr lang="zh-CN" altLang="en-US" dirty="0" smtClean="0"/>
              <a:t>为：抵御感染；维持</a:t>
            </a:r>
            <a:r>
              <a:rPr lang="zh-CN" altLang="en-US" dirty="0"/>
              <a:t>机体自</a:t>
            </a:r>
            <a:r>
              <a:rPr lang="zh-CN" altLang="en-US" dirty="0" smtClean="0"/>
              <a:t>稳；</a:t>
            </a:r>
            <a:r>
              <a:rPr lang="zh-CN" altLang="en-US" dirty="0"/>
              <a:t>参与</a:t>
            </a:r>
            <a:r>
              <a:rPr lang="zh-CN" altLang="en-US" dirty="0" smtClean="0"/>
              <a:t>适应性</a:t>
            </a:r>
            <a:r>
              <a:rPr lang="zh-CN" altLang="en-US" dirty="0"/>
              <a:t>免疫应答的启动与</a:t>
            </a:r>
            <a:r>
              <a:rPr lang="zh-CN" altLang="en-US" dirty="0" smtClean="0"/>
              <a:t>效应；参与</a:t>
            </a:r>
            <a:r>
              <a:rPr lang="zh-CN" altLang="en-US" dirty="0"/>
              <a:t>某些免疫病理过程</a:t>
            </a:r>
            <a:r>
              <a:rPr lang="zh-CN" altLang="en-US" dirty="0" smtClean="0"/>
              <a:t>发生、发展。</a:t>
            </a:r>
            <a:endParaRPr lang="zh-CN" altLang="en-US" dirty="0"/>
          </a:p>
          <a:p>
            <a:pPr marL="0" indent="0" algn="just">
              <a:buNone/>
            </a:pPr>
            <a:endParaRPr lang="zh-CN" altLang="en-US" dirty="0" smtClean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59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第十四章 免疫应答之五：粘膜免疫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64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42534"/>
            <a:ext cx="7886700" cy="5458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外</a:t>
            </a:r>
            <a:r>
              <a:rPr lang="zh-CN" altLang="en-US" dirty="0">
                <a:solidFill>
                  <a:srgbClr val="FF0000"/>
                </a:solidFill>
              </a:rPr>
              <a:t>周免疫器官</a:t>
            </a:r>
            <a:r>
              <a:rPr lang="zh-CN" altLang="en-US" dirty="0"/>
              <a:t>是免疫细胞定居和</a:t>
            </a:r>
            <a:r>
              <a:rPr lang="zh-CN" altLang="en-US" dirty="0" smtClean="0"/>
              <a:t>免疫应答发生</a:t>
            </a:r>
            <a:r>
              <a:rPr lang="zh-CN" altLang="en-US" dirty="0"/>
              <a:t>的</a:t>
            </a:r>
            <a:r>
              <a:rPr lang="zh-CN" altLang="en-US" dirty="0" smtClean="0"/>
              <a:t>场所，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其</a:t>
            </a:r>
            <a:r>
              <a:rPr lang="zh-CN" altLang="en-US" dirty="0"/>
              <a:t>包括两</a:t>
            </a:r>
            <a:r>
              <a:rPr lang="zh-CN" altLang="en-US" dirty="0" smtClean="0"/>
              <a:t>部分：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① 淋巴结</a:t>
            </a:r>
            <a:r>
              <a:rPr lang="zh-CN" altLang="en-US" dirty="0"/>
              <a:t>和脾脏</a:t>
            </a:r>
            <a:r>
              <a:rPr lang="zh-CN" altLang="en-US" dirty="0" smtClean="0"/>
              <a:t>等有</a:t>
            </a:r>
            <a:r>
              <a:rPr lang="zh-CN" altLang="en-US" dirty="0"/>
              <a:t>被膜的免疫器官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② 黏膜免疫系统</a:t>
            </a:r>
            <a:r>
              <a:rPr lang="en-US" altLang="zh-CN" dirty="0" smtClean="0"/>
              <a:t>MIS </a:t>
            </a:r>
            <a:r>
              <a:rPr lang="zh-CN" altLang="en-US" dirty="0" smtClean="0"/>
              <a:t>，亦</a:t>
            </a:r>
            <a:r>
              <a:rPr lang="zh-CN" altLang="en-US" dirty="0"/>
              <a:t>称黏膜相关</a:t>
            </a:r>
            <a:r>
              <a:rPr lang="zh-CN" altLang="en-US" dirty="0" smtClean="0"/>
              <a:t>淋巴组织</a:t>
            </a:r>
            <a:r>
              <a:rPr lang="en-US" altLang="zh-CN" dirty="0" smtClean="0"/>
              <a:t>MALT </a:t>
            </a:r>
          </a:p>
          <a:p>
            <a:pPr marL="0" indent="0" algn="just"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MIS</a:t>
            </a:r>
            <a:r>
              <a:rPr lang="zh-CN" altLang="zh-CN" dirty="0" smtClean="0"/>
              <a:t>是</a:t>
            </a:r>
            <a:r>
              <a:rPr lang="zh-CN" altLang="zh-CN" dirty="0"/>
              <a:t>机体发挥免疫功能的重要</a:t>
            </a:r>
            <a:r>
              <a:rPr lang="zh-CN" altLang="zh-CN" dirty="0" smtClean="0"/>
              <a:t>部位，</a:t>
            </a:r>
            <a:r>
              <a:rPr lang="zh-CN" altLang="zh-CN" dirty="0"/>
              <a:t>其重要性表现为 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① 人体黏膜表面积巨大，仅小肠黏膜表面积即达</a:t>
            </a:r>
            <a:r>
              <a:rPr lang="en-US" altLang="zh-CN" dirty="0" smtClean="0"/>
              <a:t>400m</a:t>
            </a:r>
            <a:r>
              <a:rPr lang="zh-CN" altLang="zh-CN" baseline="30000" dirty="0" smtClean="0"/>
              <a:t>２</a:t>
            </a:r>
            <a:endParaRPr lang="en-US" altLang="zh-CN" baseline="30000" dirty="0" smtClean="0"/>
          </a:p>
          <a:p>
            <a:pPr marL="0" indent="0">
              <a:buNone/>
            </a:pPr>
            <a:r>
              <a:rPr lang="zh-CN" altLang="zh-CN" dirty="0" smtClean="0"/>
              <a:t>（是皮肤面积的 </a:t>
            </a:r>
            <a:r>
              <a:rPr lang="en-US" altLang="zh-CN" dirty="0" smtClean="0"/>
              <a:t>200</a:t>
            </a:r>
            <a:r>
              <a:rPr lang="zh-CN" altLang="zh-CN" dirty="0" smtClean="0"/>
              <a:t>倍），乃阻止病原微生物等入侵机体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的</a:t>
            </a:r>
            <a:r>
              <a:rPr lang="zh-CN" altLang="zh-CN" dirty="0"/>
              <a:t>主要物理屏障 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zh-CN" dirty="0" smtClean="0"/>
              <a:t>② </a:t>
            </a:r>
            <a:r>
              <a:rPr lang="zh-CN" altLang="zh-CN" dirty="0"/>
              <a:t>机体</a:t>
            </a:r>
            <a:r>
              <a:rPr lang="zh-CN" altLang="zh-CN" dirty="0" smtClean="0"/>
              <a:t>近</a:t>
            </a:r>
            <a:r>
              <a:rPr lang="en-US" altLang="zh-CN" dirty="0" smtClean="0"/>
              <a:t>50</a:t>
            </a:r>
            <a:r>
              <a:rPr lang="zh-CN" altLang="zh-CN" dirty="0" smtClean="0"/>
              <a:t>％ </a:t>
            </a:r>
            <a:r>
              <a:rPr lang="zh-CN" altLang="zh-CN" dirty="0"/>
              <a:t>淋巴组织存在于黏膜系统 ，</a:t>
            </a:r>
            <a:r>
              <a:rPr lang="en-US" altLang="zh-CN" dirty="0"/>
              <a:t>MIS </a:t>
            </a:r>
            <a:r>
              <a:rPr lang="zh-CN" altLang="zh-CN" dirty="0"/>
              <a:t>内淋巴</a:t>
            </a:r>
            <a:r>
              <a:rPr lang="zh-CN" altLang="zh-CN" dirty="0" smtClean="0"/>
              <a:t>细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zh-CN" dirty="0" smtClean="0"/>
              <a:t>胞</a:t>
            </a:r>
            <a:r>
              <a:rPr lang="zh-CN" altLang="zh-CN" dirty="0"/>
              <a:t>占全身淋巴细胞总数的 </a:t>
            </a:r>
            <a:r>
              <a:rPr lang="en-US" altLang="zh-CN" dirty="0" smtClean="0"/>
              <a:t>3/4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927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第一节 </a:t>
            </a:r>
            <a:r>
              <a:rPr lang="zh-CN" altLang="en-US" dirty="0" smtClean="0"/>
              <a:t>黏膜</a:t>
            </a:r>
            <a:r>
              <a:rPr lang="zh-CN" altLang="en-US" dirty="0"/>
              <a:t>免疫系统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7108"/>
            <a:ext cx="7886700" cy="509250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600" dirty="0"/>
              <a:t>（一）黏膜免疫系统的组成</a:t>
            </a:r>
            <a:endParaRPr lang="en-US" altLang="zh-CN" sz="26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600" dirty="0" smtClean="0"/>
              <a:t>       </a:t>
            </a:r>
            <a:r>
              <a:rPr lang="zh-CN" altLang="zh-CN" sz="2600" dirty="0" smtClean="0"/>
              <a:t>黏膜</a:t>
            </a:r>
            <a:r>
              <a:rPr lang="zh-CN" altLang="zh-CN" sz="2600" dirty="0"/>
              <a:t>免疫系统由器官（包括消化道 、呼吸道 、泌尿生殖道 、内耳等）内表面及外分泌腺 （如泪腺 、唾液腺 、胰腺和乳腺等）相关的淋巴组织组成 。按照</a:t>
            </a:r>
            <a:r>
              <a:rPr lang="en-US" altLang="zh-CN" sz="2600" dirty="0"/>
              <a:t> MIS </a:t>
            </a:r>
            <a:r>
              <a:rPr lang="zh-CN" altLang="zh-CN" sz="2600" dirty="0"/>
              <a:t>的器官分布 ，主要可分为如下３ 类 ：</a:t>
            </a:r>
            <a:endParaRPr lang="en-US" altLang="zh-CN" sz="26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600" dirty="0" smtClean="0"/>
              <a:t>1. </a:t>
            </a:r>
            <a:r>
              <a:rPr lang="zh-CN" altLang="zh-CN" sz="2600" dirty="0" smtClean="0"/>
              <a:t>肠</a:t>
            </a:r>
            <a:r>
              <a:rPr lang="zh-CN" altLang="zh-CN" sz="2600" dirty="0"/>
              <a:t>黏膜相关淋巴组织 </a:t>
            </a:r>
            <a:r>
              <a:rPr lang="en-US" altLang="zh-CN" sz="2600" dirty="0" smtClean="0"/>
              <a:t>(GALT )</a:t>
            </a:r>
            <a:r>
              <a:rPr lang="zh-CN" altLang="en-US" sz="2600" dirty="0" smtClean="0"/>
              <a:t>：</a:t>
            </a:r>
            <a:r>
              <a:rPr lang="zh-CN" altLang="zh-CN" sz="2600" dirty="0" smtClean="0"/>
              <a:t>肠道</a:t>
            </a:r>
            <a:r>
              <a:rPr lang="zh-CN" altLang="zh-CN" sz="2600" dirty="0"/>
              <a:t>免疫应答产生的场所 ，由遍布肠道的弥散淋巴细胞发挥</a:t>
            </a:r>
            <a:r>
              <a:rPr lang="zh-CN" altLang="zh-CN" sz="2600" dirty="0" smtClean="0"/>
              <a:t>效应</a:t>
            </a:r>
            <a:r>
              <a:rPr lang="zh-CN" altLang="en-US" sz="2600" dirty="0" smtClean="0"/>
              <a:t>；</a:t>
            </a:r>
            <a:endParaRPr lang="en-US" altLang="zh-CN" sz="26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600" dirty="0" smtClean="0"/>
              <a:t>2. </a:t>
            </a:r>
            <a:r>
              <a:rPr lang="zh-CN" altLang="zh-CN" sz="2600" dirty="0" smtClean="0"/>
              <a:t>鼻</a:t>
            </a:r>
            <a:r>
              <a:rPr lang="zh-CN" altLang="zh-CN" sz="2600" dirty="0"/>
              <a:t>相关淋巴组织（</a:t>
            </a:r>
            <a:r>
              <a:rPr lang="en-US" altLang="zh-CN" sz="2600" dirty="0"/>
              <a:t>NALT </a:t>
            </a:r>
            <a:r>
              <a:rPr lang="zh-CN" altLang="zh-CN" sz="2600" dirty="0"/>
              <a:t>） </a:t>
            </a:r>
            <a:r>
              <a:rPr lang="zh-CN" altLang="en-US" sz="2600" dirty="0" smtClean="0"/>
              <a:t>：</a:t>
            </a:r>
            <a:r>
              <a:rPr lang="zh-CN" altLang="zh-CN" sz="2600" dirty="0" smtClean="0"/>
              <a:t>包括</a:t>
            </a:r>
            <a:r>
              <a:rPr lang="zh-CN" altLang="zh-CN" sz="2600" dirty="0"/>
              <a:t>咽扁桃体 、腭扁桃体 、舌扁桃体及鼻后部其他淋巴组织 </a:t>
            </a:r>
            <a:r>
              <a:rPr lang="zh-CN" altLang="zh-CN" sz="2600" dirty="0" smtClean="0"/>
              <a:t> </a:t>
            </a:r>
            <a:r>
              <a:rPr lang="zh-CN" altLang="en-US" sz="2600" dirty="0" smtClean="0"/>
              <a:t>；</a:t>
            </a:r>
            <a:endParaRPr lang="en-US" altLang="zh-CN" sz="26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600" dirty="0" smtClean="0"/>
              <a:t>3. </a:t>
            </a:r>
            <a:r>
              <a:rPr lang="zh-CN" altLang="zh-CN" sz="2600" dirty="0" smtClean="0"/>
              <a:t>支气管</a:t>
            </a:r>
            <a:r>
              <a:rPr lang="zh-CN" altLang="zh-CN" sz="2600" dirty="0"/>
              <a:t>相关淋巴组织（</a:t>
            </a:r>
            <a:r>
              <a:rPr lang="en-US" altLang="zh-CN" sz="2600" dirty="0"/>
              <a:t>BALT </a:t>
            </a:r>
            <a:r>
              <a:rPr lang="zh-CN" altLang="zh-CN" sz="2600" dirty="0" smtClean="0"/>
              <a:t>）</a:t>
            </a:r>
            <a:r>
              <a:rPr lang="zh-CN" altLang="en-US" sz="2600" dirty="0" smtClean="0"/>
              <a:t>：</a:t>
            </a:r>
            <a:r>
              <a:rPr lang="zh-CN" altLang="zh-CN" sz="2600" dirty="0" smtClean="0"/>
              <a:t>其</a:t>
            </a:r>
            <a:r>
              <a:rPr lang="zh-CN" altLang="zh-CN" sz="2600" dirty="0"/>
              <a:t>解剖结构与</a:t>
            </a:r>
            <a:r>
              <a:rPr lang="en-US" altLang="zh-CN" sz="2600" dirty="0"/>
              <a:t>NALT </a:t>
            </a:r>
            <a:r>
              <a:rPr lang="zh-CN" altLang="zh-CN" sz="2600" dirty="0"/>
              <a:t>相似 ，由淋巴细胞聚集而成的滤泡所构成 ，滤泡主要位于支气管上皮下 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44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1" y="1352269"/>
            <a:ext cx="8243668" cy="30461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5" y="4536501"/>
            <a:ext cx="7688360" cy="10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85018"/>
            <a:ext cx="7886700" cy="55157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（二） 黏膜</a:t>
            </a:r>
            <a:r>
              <a:rPr lang="zh-CN" altLang="en-US" dirty="0"/>
              <a:t>免疫系统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MIS</a:t>
            </a:r>
            <a:r>
              <a:rPr lang="zh-CN" altLang="zh-CN" dirty="0"/>
              <a:t>的解剖学特征：</a:t>
            </a:r>
          </a:p>
          <a:p>
            <a:pPr marL="0" indent="0">
              <a:buNone/>
            </a:pPr>
            <a:r>
              <a:rPr lang="zh-CN" altLang="zh-CN" dirty="0"/>
              <a:t>（１） 黏膜上皮细胞和淋巴组织直接接触 </a:t>
            </a:r>
          </a:p>
          <a:p>
            <a:pPr marL="0" indent="0">
              <a:buNone/>
            </a:pPr>
            <a:r>
              <a:rPr lang="zh-CN" altLang="zh-CN" dirty="0"/>
              <a:t>（２）</a:t>
            </a:r>
            <a:r>
              <a:rPr lang="en-US" altLang="zh-CN" dirty="0"/>
              <a:t> MALT </a:t>
            </a:r>
            <a:r>
              <a:rPr lang="zh-CN" altLang="zh-CN" dirty="0"/>
              <a:t>呈不连续的区域性分布</a:t>
            </a:r>
          </a:p>
          <a:p>
            <a:pPr marL="0" indent="0">
              <a:buNone/>
            </a:pPr>
            <a:r>
              <a:rPr lang="zh-CN" altLang="zh-CN" dirty="0"/>
              <a:t>（３）</a:t>
            </a:r>
            <a:r>
              <a:rPr lang="en-US" altLang="zh-CN" dirty="0"/>
              <a:t> MALT </a:t>
            </a:r>
            <a:r>
              <a:rPr lang="zh-CN" altLang="zh-CN" dirty="0"/>
              <a:t>分布于与外界相通的组织器官（如消化道 、呼吸道等）</a:t>
            </a:r>
          </a:p>
          <a:p>
            <a:pPr marL="0" indent="0">
              <a:buNone/>
            </a:pPr>
            <a:r>
              <a:rPr lang="zh-CN" altLang="zh-CN" dirty="0"/>
              <a:t>（４） 黏膜层很薄且具有通透性</a:t>
            </a:r>
          </a:p>
          <a:p>
            <a:pPr marL="0" indent="0">
              <a:buNone/>
            </a:pPr>
            <a:r>
              <a:rPr lang="en-US" altLang="zh-CN" dirty="0" smtClean="0"/>
              <a:t>2. MIS </a:t>
            </a:r>
            <a:r>
              <a:rPr lang="zh-CN" altLang="zh-CN" dirty="0"/>
              <a:t>的功能</a:t>
            </a:r>
            <a:r>
              <a:rPr lang="zh-CN" altLang="zh-CN" dirty="0" smtClean="0"/>
              <a:t>特征</a:t>
            </a:r>
            <a:r>
              <a:rPr lang="zh-CN" altLang="en-US" dirty="0"/>
              <a:t>：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（１） 对抗原的选择性应答</a:t>
            </a:r>
          </a:p>
          <a:p>
            <a:pPr marL="0" indent="0">
              <a:buNone/>
            </a:pPr>
            <a:r>
              <a:rPr lang="zh-CN" altLang="zh-CN" dirty="0"/>
              <a:t>（２） 持续生理性炎症状态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95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3600" kern="1200" cap="all" spc="-6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/>
              <a:t>（一） </a:t>
            </a:r>
            <a:r>
              <a:rPr lang="en-US" altLang="zh-CN" sz="3200" dirty="0"/>
              <a:t>BCR</a:t>
            </a:r>
            <a:r>
              <a:rPr lang="zh-CN" altLang="en-US" sz="3200" dirty="0"/>
              <a:t>、</a:t>
            </a:r>
            <a:r>
              <a:rPr lang="en-US" altLang="zh-CN" sz="3200" dirty="0"/>
              <a:t>TCR </a:t>
            </a:r>
            <a:r>
              <a:rPr lang="zh-CN" altLang="en-US" sz="3200" dirty="0"/>
              <a:t>多样性及其分子基础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28650" y="1586476"/>
            <a:ext cx="7886700" cy="173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TCR </a:t>
            </a:r>
            <a:r>
              <a:rPr lang="zh-CN" altLang="en-US" dirty="0"/>
              <a:t>和</a:t>
            </a:r>
            <a:r>
              <a:rPr lang="en-US" altLang="zh-CN" dirty="0"/>
              <a:t>BCR</a:t>
            </a:r>
            <a:r>
              <a:rPr lang="zh-CN" altLang="en-US" dirty="0"/>
              <a:t>（</a:t>
            </a:r>
            <a:r>
              <a:rPr lang="en-US" altLang="zh-CN" dirty="0"/>
              <a:t>Ig </a:t>
            </a:r>
            <a:r>
              <a:rPr lang="zh-CN" altLang="en-US" dirty="0"/>
              <a:t>）多样性是适应性免疫应答特异性的基础。多样性来源于胚系基因进行的</a:t>
            </a:r>
            <a:r>
              <a:rPr lang="en-US" altLang="zh-CN" dirty="0"/>
              <a:t>V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J</a:t>
            </a:r>
            <a:r>
              <a:rPr lang="zh-CN" altLang="en-US" dirty="0"/>
              <a:t>基因重排，基于重排时组合多样性、连接多样性与</a:t>
            </a:r>
            <a:r>
              <a:rPr lang="en-US" altLang="zh-CN" dirty="0"/>
              <a:t>B</a:t>
            </a:r>
            <a:r>
              <a:rPr lang="zh-CN" altLang="en-US" dirty="0"/>
              <a:t>细胞发生体细胞高频突变等机制，形成多样性</a:t>
            </a:r>
            <a:r>
              <a:rPr lang="en-US" altLang="zh-CN" dirty="0"/>
              <a:t>TCR</a:t>
            </a:r>
            <a:r>
              <a:rPr lang="zh-CN" altLang="en-US" dirty="0"/>
              <a:t>、</a:t>
            </a:r>
            <a:r>
              <a:rPr lang="en-US" altLang="zh-CN" dirty="0"/>
              <a:t>BCR</a:t>
            </a:r>
            <a:r>
              <a:rPr lang="zh-CN" altLang="en-US" dirty="0"/>
              <a:t>（</a:t>
            </a:r>
            <a:r>
              <a:rPr lang="en-US" altLang="zh-CN" dirty="0"/>
              <a:t>Ig</a:t>
            </a:r>
            <a:r>
              <a:rPr lang="zh-CN" altLang="en-US" dirty="0"/>
              <a:t>）。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96633"/>
            <a:ext cx="3986799" cy="16028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16" y="3683131"/>
            <a:ext cx="3810966" cy="17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 </a:t>
            </a:r>
            <a:r>
              <a:rPr lang="zh-CN" altLang="en-US" dirty="0" smtClean="0"/>
              <a:t>黏膜</a:t>
            </a:r>
            <a:r>
              <a:rPr lang="zh-CN" altLang="en-US" dirty="0"/>
              <a:t>免疫系统的屏障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5243"/>
            <a:ext cx="7886700" cy="520504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dirty="0"/>
              <a:t>（一） </a:t>
            </a:r>
            <a:r>
              <a:rPr lang="en-US" altLang="zh-CN" dirty="0"/>
              <a:t>MIS </a:t>
            </a:r>
            <a:r>
              <a:rPr lang="zh-CN" altLang="zh-CN" dirty="0"/>
              <a:t>的物理屏障功能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1. </a:t>
            </a:r>
            <a:r>
              <a:rPr lang="zh-CN" altLang="zh-CN" dirty="0" smtClean="0"/>
              <a:t>黏液</a:t>
            </a:r>
            <a:r>
              <a:rPr lang="zh-CN" altLang="zh-CN" dirty="0"/>
              <a:t>层屏障：呼吸道和消化道黏膜的杯形细胞可</a:t>
            </a:r>
            <a:r>
              <a:rPr lang="zh-CN" altLang="zh-CN" dirty="0" smtClean="0"/>
              <a:t>分泌黏液 </a:t>
            </a:r>
            <a:r>
              <a:rPr lang="zh-CN" altLang="zh-CN" dirty="0"/>
              <a:t>，覆盖于上皮细胞表面形成黏液层屏障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2. </a:t>
            </a:r>
            <a:r>
              <a:rPr lang="zh-CN" altLang="zh-CN" dirty="0" smtClean="0"/>
              <a:t>上皮细胞</a:t>
            </a:r>
            <a:r>
              <a:rPr lang="zh-CN" altLang="zh-CN" dirty="0"/>
              <a:t>屏障：黏膜上皮细胞间通过紧密连接而</a:t>
            </a:r>
            <a:r>
              <a:rPr lang="zh-CN" altLang="zh-CN" dirty="0" smtClean="0"/>
              <a:t>形成物理</a:t>
            </a:r>
            <a:r>
              <a:rPr lang="zh-CN" altLang="zh-CN" dirty="0"/>
              <a:t>屏障 </a:t>
            </a:r>
            <a:r>
              <a:rPr lang="zh-CN" altLang="zh-CN" dirty="0" smtClean="0"/>
              <a:t>，可</a:t>
            </a:r>
            <a:r>
              <a:rPr lang="zh-CN" altLang="zh-CN" dirty="0"/>
              <a:t>阻止病原体和</a:t>
            </a:r>
            <a:r>
              <a:rPr lang="zh-CN" altLang="zh-CN" dirty="0" smtClean="0"/>
              <a:t>大分子物质</a:t>
            </a:r>
            <a:r>
              <a:rPr lang="zh-CN" altLang="zh-CN" dirty="0"/>
              <a:t>通过 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dirty="0"/>
              <a:t>（二）</a:t>
            </a:r>
            <a:r>
              <a:rPr lang="en-US" altLang="zh-CN" dirty="0"/>
              <a:t> MIS </a:t>
            </a:r>
            <a:r>
              <a:rPr lang="zh-CN" altLang="zh-CN" dirty="0"/>
              <a:t>的化学屏障功能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1. </a:t>
            </a:r>
            <a:r>
              <a:rPr lang="zh-CN" altLang="zh-CN" dirty="0"/>
              <a:t>蛋白水解酶：</a:t>
            </a:r>
            <a:r>
              <a:rPr lang="en-US" altLang="zh-CN" dirty="0"/>
              <a:t>MIS </a:t>
            </a:r>
            <a:r>
              <a:rPr lang="zh-CN" altLang="zh-CN" dirty="0"/>
              <a:t>产生各类蛋白酶 ，可在消化道不同部位将食物抗原水解成肽 ，使之丧失免疫原性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2. </a:t>
            </a:r>
            <a:r>
              <a:rPr lang="zh-CN" altLang="zh-CN" dirty="0"/>
              <a:t>抗感染效应分子：黏膜局部可产生多种抗感染的效应分子 ，如转铁蛋白 、溶菌酶 、防御素、胃酸等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2993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582" y="618979"/>
            <a:ext cx="7886700" cy="478301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zh-CN" dirty="0" smtClean="0"/>
              <a:t>（三）</a:t>
            </a:r>
            <a:r>
              <a:rPr lang="en-US" altLang="zh-CN" dirty="0" smtClean="0"/>
              <a:t> MIS </a:t>
            </a:r>
            <a:r>
              <a:rPr lang="zh-CN" altLang="zh-CN" dirty="0" smtClean="0"/>
              <a:t>的生物屏障功能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/>
              <a:t>肠道内存在大量共生菌 </a:t>
            </a:r>
            <a:r>
              <a:rPr lang="zh-CN" altLang="en-US" dirty="0" smtClean="0"/>
              <a:t>，其</a:t>
            </a:r>
            <a:r>
              <a:rPr lang="zh-CN" altLang="en-US" dirty="0"/>
              <a:t>生物学作用</a:t>
            </a:r>
            <a:r>
              <a:rPr lang="zh-CN" altLang="en-US" dirty="0" smtClean="0"/>
              <a:t>为：与</a:t>
            </a:r>
            <a:r>
              <a:rPr lang="zh-CN" altLang="en-US" dirty="0"/>
              <a:t>病原体竞争空间和</a:t>
            </a:r>
            <a:r>
              <a:rPr lang="zh-CN" altLang="en-US" dirty="0" smtClean="0"/>
              <a:t>营养，阻止</a:t>
            </a:r>
            <a:r>
              <a:rPr lang="zh-CN" altLang="en-US" dirty="0"/>
              <a:t>病原体在肠道</a:t>
            </a:r>
            <a:r>
              <a:rPr lang="zh-CN" altLang="en-US" dirty="0" smtClean="0"/>
              <a:t>定居；产生</a:t>
            </a:r>
            <a:r>
              <a:rPr lang="zh-CN" altLang="en-US" dirty="0"/>
              <a:t>抗菌</a:t>
            </a:r>
            <a:r>
              <a:rPr lang="zh-CN" altLang="en-US" dirty="0" smtClean="0"/>
              <a:t>物质（如</a:t>
            </a:r>
            <a:r>
              <a:rPr lang="zh-CN" altLang="en-US" dirty="0"/>
              <a:t>蛋白样</a:t>
            </a:r>
            <a:r>
              <a:rPr lang="zh-CN" altLang="en-US" dirty="0" smtClean="0"/>
              <a:t>毒素），可</a:t>
            </a:r>
            <a:r>
              <a:rPr lang="zh-CN" altLang="en-US" dirty="0"/>
              <a:t>抑制</a:t>
            </a:r>
            <a:r>
              <a:rPr lang="zh-CN" altLang="en-US" dirty="0" smtClean="0"/>
              <a:t>相应菌株生长</a:t>
            </a:r>
            <a:r>
              <a:rPr lang="zh-CN" altLang="en-US" dirty="0"/>
              <a:t>；</a:t>
            </a:r>
            <a:r>
              <a:rPr lang="en-US" altLang="zh-CN" dirty="0" smtClean="0"/>
              <a:t>MIS </a:t>
            </a:r>
            <a:r>
              <a:rPr lang="zh-CN" altLang="zh-CN" dirty="0" smtClean="0"/>
              <a:t>内模式识别受体（</a:t>
            </a:r>
            <a:r>
              <a:rPr lang="en-US" altLang="zh-CN" dirty="0" smtClean="0"/>
              <a:t>PRR</a:t>
            </a:r>
            <a:r>
              <a:rPr lang="zh-CN" altLang="zh-CN" dirty="0" smtClean="0"/>
              <a:t>）分布和定位 ，有利于对病原体识别和</a:t>
            </a:r>
            <a:r>
              <a:rPr lang="zh-CN" altLang="en-US" dirty="0" smtClean="0"/>
              <a:t>应</a:t>
            </a:r>
            <a:r>
              <a:rPr lang="zh-CN" altLang="zh-CN" dirty="0" smtClean="0"/>
              <a:t>答，同时保护共生菌 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895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第三节 </a:t>
            </a:r>
            <a:r>
              <a:rPr lang="zh-CN" altLang="en-US" dirty="0" smtClean="0"/>
              <a:t>黏膜</a:t>
            </a:r>
            <a:r>
              <a:rPr lang="zh-CN" altLang="en-US" dirty="0"/>
              <a:t>免疫应答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77895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zh-CN" dirty="0"/>
              <a:t>（一） 参与黏膜免疫的淋巴细胞</a:t>
            </a:r>
          </a:p>
          <a:p>
            <a:pPr marL="0" indent="0" algn="just">
              <a:buNone/>
            </a:pPr>
            <a:r>
              <a:rPr lang="en-US" altLang="zh-CN" dirty="0" smtClean="0"/>
              <a:t>       MIS </a:t>
            </a:r>
            <a:r>
              <a:rPr lang="zh-CN" altLang="zh-CN" dirty="0"/>
              <a:t>内</a:t>
            </a:r>
            <a:r>
              <a:rPr lang="en-US" altLang="zh-CN" dirty="0"/>
              <a:t> T </a:t>
            </a:r>
            <a:r>
              <a:rPr lang="zh-CN" altLang="zh-CN" dirty="0"/>
              <a:t>细胞分为两类 ：①</a:t>
            </a:r>
            <a:r>
              <a:rPr lang="en-US" altLang="zh-CN" dirty="0"/>
              <a:t> A </a:t>
            </a:r>
            <a:r>
              <a:rPr lang="zh-CN" altLang="zh-CN" dirty="0"/>
              <a:t>型</a:t>
            </a:r>
            <a:r>
              <a:rPr lang="en-US" altLang="zh-CN" dirty="0"/>
              <a:t> T </a:t>
            </a:r>
            <a:r>
              <a:rPr lang="zh-CN" altLang="zh-CN" dirty="0"/>
              <a:t>细胞；②</a:t>
            </a:r>
            <a:r>
              <a:rPr lang="en-US" altLang="zh-CN" dirty="0"/>
              <a:t> B </a:t>
            </a:r>
            <a:r>
              <a:rPr lang="zh-CN" altLang="zh-CN" dirty="0"/>
              <a:t>型 </a:t>
            </a:r>
            <a:r>
              <a:rPr lang="en-US" altLang="zh-CN" dirty="0"/>
              <a:t>T </a:t>
            </a:r>
            <a:r>
              <a:rPr lang="zh-CN" altLang="zh-CN" dirty="0"/>
              <a:t>细胞</a:t>
            </a:r>
          </a:p>
          <a:p>
            <a:pPr marL="0" indent="0" algn="just">
              <a:buNone/>
            </a:pPr>
            <a:r>
              <a:rPr lang="en-US" altLang="zh-CN" dirty="0" smtClean="0"/>
              <a:t>       1. </a:t>
            </a:r>
            <a:r>
              <a:rPr lang="zh-CN" altLang="zh-CN" dirty="0" smtClean="0"/>
              <a:t>上皮</a:t>
            </a:r>
            <a:r>
              <a:rPr lang="zh-CN" altLang="zh-CN" dirty="0"/>
              <a:t>内淋巴细胞（</a:t>
            </a:r>
            <a:r>
              <a:rPr lang="en-US" altLang="zh-CN" dirty="0"/>
              <a:t>IEL</a:t>
            </a:r>
            <a:r>
              <a:rPr lang="zh-CN" altLang="zh-CN" dirty="0"/>
              <a:t>）</a:t>
            </a:r>
            <a:r>
              <a:rPr lang="en-US" altLang="zh-CN" dirty="0"/>
              <a:t>IEL </a:t>
            </a:r>
            <a:r>
              <a:rPr lang="zh-CN" altLang="zh-CN" dirty="0"/>
              <a:t>分布于小肠和大肠黏膜上皮细胞间 ，其数量巨大，</a:t>
            </a:r>
            <a:r>
              <a:rPr lang="en-US" altLang="zh-CN" dirty="0"/>
              <a:t>IEL </a:t>
            </a:r>
            <a:r>
              <a:rPr lang="zh-CN" altLang="zh-CN" dirty="0"/>
              <a:t>包括两类 ：①</a:t>
            </a:r>
            <a:r>
              <a:rPr lang="en-US" altLang="zh-CN" dirty="0"/>
              <a:t> A </a:t>
            </a:r>
            <a:r>
              <a:rPr lang="zh-CN" altLang="zh-CN" dirty="0"/>
              <a:t>型</a:t>
            </a:r>
            <a:r>
              <a:rPr lang="en-US" altLang="zh-CN" dirty="0"/>
              <a:t> IEL</a:t>
            </a:r>
            <a:r>
              <a:rPr lang="zh-CN" altLang="zh-CN" dirty="0"/>
              <a:t>；②</a:t>
            </a:r>
            <a:r>
              <a:rPr lang="en-US" altLang="zh-CN" dirty="0"/>
              <a:t> B </a:t>
            </a:r>
            <a:r>
              <a:rPr lang="zh-CN" altLang="zh-CN" dirty="0"/>
              <a:t>型 </a:t>
            </a:r>
            <a:r>
              <a:rPr lang="en-US" altLang="zh-CN" dirty="0"/>
              <a:t>IEL</a:t>
            </a:r>
            <a:endParaRPr lang="zh-CN" altLang="zh-CN" dirty="0"/>
          </a:p>
          <a:p>
            <a:pPr marL="0" indent="0" algn="just">
              <a:buNone/>
            </a:pPr>
            <a:r>
              <a:rPr lang="en-US" altLang="zh-CN" dirty="0" smtClean="0"/>
              <a:t>       2. </a:t>
            </a:r>
            <a:r>
              <a:rPr lang="zh-CN" altLang="zh-CN" dirty="0" smtClean="0"/>
              <a:t>固有层</a:t>
            </a:r>
            <a:r>
              <a:rPr lang="zh-CN" altLang="zh-CN" dirty="0"/>
              <a:t>淋巴细胞</a:t>
            </a:r>
            <a:r>
              <a:rPr lang="zh-CN" altLang="zh-CN" dirty="0" smtClean="0"/>
              <a:t>（</a:t>
            </a:r>
            <a:r>
              <a:rPr lang="en-US" altLang="zh-CN" dirty="0" smtClean="0"/>
              <a:t>LPL</a:t>
            </a:r>
            <a:r>
              <a:rPr lang="zh-CN" altLang="zh-CN" dirty="0" smtClean="0"/>
              <a:t>）</a:t>
            </a:r>
            <a:r>
              <a:rPr lang="zh-CN" altLang="zh-CN" dirty="0"/>
              <a:t>肠</a:t>
            </a:r>
            <a:r>
              <a:rPr lang="zh-CN" altLang="zh-CN" dirty="0" smtClean="0"/>
              <a:t>黏膜内主要分布</a:t>
            </a:r>
            <a:r>
              <a:rPr lang="en-US" altLang="zh-CN" dirty="0" smtClean="0"/>
              <a:t> A </a:t>
            </a:r>
            <a:r>
              <a:rPr lang="zh-CN" altLang="zh-CN" dirty="0" smtClean="0"/>
              <a:t>型 </a:t>
            </a:r>
            <a:r>
              <a:rPr lang="en-US" altLang="zh-CN" dirty="0" smtClean="0"/>
              <a:t>LPL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0992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106" y="618979"/>
            <a:ext cx="7886700" cy="272913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（二） 黏膜免疫应答的特点</a:t>
            </a:r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zh-CN" dirty="0" smtClean="0"/>
              <a:t>黏膜</a:t>
            </a:r>
            <a:r>
              <a:rPr lang="zh-CN" altLang="zh-CN" dirty="0"/>
              <a:t>免疫 </a:t>
            </a:r>
            <a:r>
              <a:rPr lang="en-US" altLang="zh-CN" dirty="0"/>
              <a:t>APC </a:t>
            </a:r>
            <a:r>
              <a:rPr lang="zh-CN" altLang="zh-CN" dirty="0"/>
              <a:t>摄取抗原的特点</a:t>
            </a:r>
          </a:p>
          <a:p>
            <a:pPr marL="0" indent="0">
              <a:buNone/>
            </a:pPr>
            <a:r>
              <a:rPr lang="zh-CN" altLang="zh-CN" dirty="0"/>
              <a:t>（１）</a:t>
            </a:r>
            <a:r>
              <a:rPr lang="en-US" altLang="zh-CN" dirty="0"/>
              <a:t> DC </a:t>
            </a:r>
            <a:r>
              <a:rPr lang="zh-CN" altLang="zh-CN" dirty="0"/>
              <a:t>借助</a:t>
            </a:r>
            <a:r>
              <a:rPr lang="en-US" altLang="zh-CN" dirty="0"/>
              <a:t> M </a:t>
            </a:r>
            <a:r>
              <a:rPr lang="zh-CN" altLang="zh-CN" dirty="0"/>
              <a:t>细胞转运而摄取抗原 ：抵达黏膜表面的抗原须穿越上皮屏障才能刺激</a:t>
            </a:r>
            <a:r>
              <a:rPr lang="en-US" altLang="zh-CN" dirty="0"/>
              <a:t> MIS 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（２）</a:t>
            </a:r>
            <a:r>
              <a:rPr lang="en-US" altLang="zh-CN" dirty="0"/>
              <a:t> DC </a:t>
            </a:r>
            <a:r>
              <a:rPr lang="zh-CN" altLang="zh-CN" dirty="0"/>
              <a:t>跨越黏膜上皮屏障摄取抗原 ：肠壁（尤其是黏膜固有层）含大量</a:t>
            </a:r>
            <a:r>
              <a:rPr lang="en-US" altLang="zh-CN" dirty="0"/>
              <a:t> DC 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6" y="3545059"/>
            <a:ext cx="3937806" cy="2891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56" y="3555609"/>
            <a:ext cx="3852250" cy="28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5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1944"/>
            <a:ext cx="7886700" cy="5915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黏膜</a:t>
            </a:r>
            <a:r>
              <a:rPr lang="zh-CN" altLang="en-US" dirty="0"/>
              <a:t>细胞免疫应答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摄取</a:t>
            </a:r>
            <a:r>
              <a:rPr lang="zh-CN" altLang="en-US" dirty="0"/>
              <a:t>抗原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迁移</a:t>
            </a:r>
            <a:r>
              <a:rPr lang="zh-CN" altLang="en-US" dirty="0"/>
              <a:t>至系膜</a:t>
            </a:r>
            <a:r>
              <a:rPr lang="zh-CN" altLang="en-US" dirty="0" smtClean="0"/>
              <a:t>淋巴结，激活</a:t>
            </a:r>
            <a:r>
              <a:rPr lang="zh-CN" altLang="en-US" dirty="0"/>
              <a:t>的</a:t>
            </a:r>
            <a:r>
              <a:rPr lang="zh-CN" altLang="en-US" dirty="0" smtClean="0"/>
              <a:t>效应</a:t>
            </a:r>
            <a:r>
              <a:rPr lang="en-US" altLang="zh-CN" dirty="0" smtClean="0"/>
              <a:t>T</a:t>
            </a:r>
            <a:r>
              <a:rPr lang="zh-CN" altLang="en-US" dirty="0" smtClean="0"/>
              <a:t>细胞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型</a:t>
            </a:r>
            <a:r>
              <a:rPr lang="en-US" altLang="zh-CN" dirty="0" smtClean="0"/>
              <a:t>T</a:t>
            </a:r>
            <a:r>
              <a:rPr lang="zh-CN" altLang="en-US" dirty="0" smtClean="0"/>
              <a:t>细胞）主要迁移至固有层，成为</a:t>
            </a:r>
            <a:r>
              <a:rPr lang="en-US" altLang="zh-CN" dirty="0" smtClean="0"/>
              <a:t>LPL</a:t>
            </a:r>
            <a:r>
              <a:rPr lang="zh-CN" altLang="en-US" dirty="0" smtClean="0"/>
              <a:t>，也可进入黏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膜上皮成为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型</a:t>
            </a:r>
            <a:r>
              <a:rPr lang="en-US" altLang="zh-CN" dirty="0" smtClean="0"/>
              <a:t>IEL</a:t>
            </a:r>
            <a:r>
              <a:rPr lang="zh-CN" altLang="en-US" dirty="0" smtClean="0"/>
              <a:t>。多数</a:t>
            </a:r>
            <a:r>
              <a:rPr lang="en-US" altLang="zh-CN" dirty="0" smtClean="0"/>
              <a:t>IEL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型</a:t>
            </a:r>
            <a:r>
              <a:rPr lang="en-US" altLang="zh-CN" dirty="0" smtClean="0"/>
              <a:t>IEL</a:t>
            </a:r>
            <a:r>
              <a:rPr lang="zh-CN" altLang="en-US" dirty="0" smtClean="0"/>
              <a:t>，由胸腺直接迁移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至肠上皮 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（</a:t>
            </a:r>
            <a:r>
              <a:rPr lang="zh-CN" altLang="en-US" dirty="0"/>
              <a:t>１） </a:t>
            </a:r>
            <a:r>
              <a:rPr lang="en-US" altLang="zh-CN" dirty="0" smtClean="0"/>
              <a:t>IEL 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       IEL</a:t>
            </a:r>
            <a:r>
              <a:rPr lang="zh-CN" altLang="en-US" dirty="0" smtClean="0"/>
              <a:t>（效应／记忆 </a:t>
            </a:r>
            <a:r>
              <a:rPr lang="en-US" altLang="zh-CN" dirty="0" smtClean="0"/>
              <a:t>T</a:t>
            </a:r>
            <a:r>
              <a:rPr lang="zh-CN" altLang="en-US" dirty="0" smtClean="0"/>
              <a:t>细胞）位于</a:t>
            </a:r>
            <a:r>
              <a:rPr lang="zh-CN" altLang="en-US" dirty="0"/>
              <a:t>黏膜</a:t>
            </a:r>
            <a:r>
              <a:rPr lang="zh-CN" altLang="en-US" dirty="0" smtClean="0"/>
              <a:t>上皮，可</a:t>
            </a:r>
            <a:r>
              <a:rPr lang="zh-CN" altLang="en-US" dirty="0"/>
              <a:t>直接发挥抗黏膜感染的</a:t>
            </a:r>
            <a:r>
              <a:rPr lang="zh-CN" altLang="en-US" dirty="0" smtClean="0"/>
              <a:t>作用，其</a:t>
            </a:r>
            <a:r>
              <a:rPr lang="zh-CN" altLang="en-US" dirty="0"/>
              <a:t>机制为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① 病原体</a:t>
            </a:r>
            <a:r>
              <a:rPr lang="zh-CN" altLang="en-US" dirty="0"/>
              <a:t>入侵迅速激活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型</a:t>
            </a:r>
            <a:r>
              <a:rPr lang="en-US" altLang="zh-CN" dirty="0" smtClean="0"/>
              <a:t>IEL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CD</a:t>
            </a:r>
            <a:r>
              <a:rPr lang="zh-CN" altLang="en-US" dirty="0" smtClean="0"/>
              <a:t>８</a:t>
            </a:r>
            <a:r>
              <a:rPr lang="en-US" altLang="zh-CN" dirty="0" smtClean="0"/>
              <a:t>αβ</a:t>
            </a:r>
            <a:r>
              <a:rPr lang="zh-CN" altLang="en-US" dirty="0" smtClean="0"/>
              <a:t>＋</a:t>
            </a:r>
            <a:r>
              <a:rPr lang="en-US" altLang="zh-CN" dirty="0" smtClean="0"/>
              <a:t>CTL </a:t>
            </a:r>
            <a:r>
              <a:rPr lang="zh-CN" altLang="en-US" dirty="0" smtClean="0"/>
              <a:t>） ，直接</a:t>
            </a:r>
            <a:r>
              <a:rPr lang="zh-CN" altLang="en-US" dirty="0"/>
              <a:t>杀伤感染的上皮细胞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② </a:t>
            </a:r>
            <a:r>
              <a:rPr lang="en-US" altLang="zh-CN" dirty="0" smtClean="0"/>
              <a:t>B </a:t>
            </a:r>
            <a:r>
              <a:rPr lang="zh-CN" altLang="en-US" dirty="0" smtClean="0"/>
              <a:t>型 </a:t>
            </a:r>
            <a:r>
              <a:rPr lang="en-US" altLang="zh-CN" dirty="0" smtClean="0"/>
              <a:t>IEL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CD</a:t>
            </a:r>
            <a:r>
              <a:rPr lang="zh-CN" altLang="en-US" dirty="0" smtClean="0"/>
              <a:t>８</a:t>
            </a:r>
            <a:r>
              <a:rPr lang="en-US" altLang="zh-CN" dirty="0" smtClean="0"/>
              <a:t>αα</a:t>
            </a:r>
            <a:r>
              <a:rPr lang="zh-CN" altLang="en-US" dirty="0" smtClean="0"/>
              <a:t>＋</a:t>
            </a:r>
            <a:r>
              <a:rPr lang="en-US" altLang="zh-CN" dirty="0" smtClean="0"/>
              <a:t>IEL </a:t>
            </a:r>
            <a:r>
              <a:rPr lang="zh-CN" altLang="en-US" dirty="0" smtClean="0"/>
              <a:t>）可</a:t>
            </a:r>
            <a:r>
              <a:rPr lang="zh-CN" altLang="en-US" dirty="0"/>
              <a:t>识别 </a:t>
            </a:r>
            <a:r>
              <a:rPr lang="zh-CN" altLang="en-US" dirty="0" smtClean="0"/>
              <a:t>、杀伤</a:t>
            </a:r>
            <a:r>
              <a:rPr lang="zh-CN" altLang="en-US" dirty="0"/>
              <a:t>高表达</a:t>
            </a:r>
            <a:r>
              <a:rPr lang="zh-CN" altLang="en-US" dirty="0" smtClean="0"/>
              <a:t>非经典 </a:t>
            </a:r>
            <a:r>
              <a:rPr lang="en-US" altLang="zh-CN" dirty="0" smtClean="0"/>
              <a:t>M HCI </a:t>
            </a:r>
            <a:r>
              <a:rPr lang="zh-CN" altLang="en-US" dirty="0" smtClean="0"/>
              <a:t>类分子</a:t>
            </a:r>
            <a:r>
              <a:rPr lang="zh-CN" altLang="en-US" dirty="0"/>
              <a:t>的黏膜上皮细胞 </a:t>
            </a:r>
            <a:r>
              <a:rPr lang="zh-CN" altLang="en-US" dirty="0" smtClean="0"/>
              <a:t>，同时</a:t>
            </a:r>
            <a:r>
              <a:rPr lang="zh-CN" altLang="en-US" dirty="0"/>
              <a:t>发挥</a:t>
            </a:r>
            <a:r>
              <a:rPr lang="zh-CN" altLang="en-US" dirty="0" smtClean="0"/>
              <a:t>免疫</a:t>
            </a:r>
            <a:r>
              <a:rPr lang="zh-CN" altLang="en-US" dirty="0"/>
              <a:t>负调节</a:t>
            </a:r>
            <a:r>
              <a:rPr lang="zh-CN" altLang="en-US" dirty="0" smtClean="0"/>
              <a:t>作用</a:t>
            </a:r>
            <a:endParaRPr lang="zh-CN" altLang="en-US" dirty="0"/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6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91" y="970671"/>
            <a:ext cx="8033640" cy="527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2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611944"/>
            <a:ext cx="7886700" cy="5915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/>
              <a:t>（２） </a:t>
            </a:r>
            <a:r>
              <a:rPr lang="en-US" altLang="zh-CN" dirty="0" smtClean="0"/>
              <a:t>LPL </a:t>
            </a:r>
            <a:r>
              <a:rPr lang="zh-CN" altLang="en-US" dirty="0" smtClean="0"/>
              <a:t>功能 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       MIS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LPL </a:t>
            </a:r>
            <a:r>
              <a:rPr lang="zh-CN" altLang="en-US" dirty="0" smtClean="0"/>
              <a:t>既</a:t>
            </a:r>
            <a:r>
              <a:rPr lang="zh-CN" altLang="en-US" dirty="0"/>
              <a:t>可有效抵御病原体侵袭 </a:t>
            </a:r>
            <a:r>
              <a:rPr lang="zh-CN" altLang="en-US" dirty="0" smtClean="0"/>
              <a:t>，同时</a:t>
            </a:r>
            <a:r>
              <a:rPr lang="zh-CN" altLang="en-US" dirty="0"/>
              <a:t>对</a:t>
            </a:r>
            <a:r>
              <a:rPr lang="zh-CN" altLang="en-US" dirty="0" smtClean="0"/>
              <a:t>共生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菌等无害</a:t>
            </a:r>
            <a:r>
              <a:rPr lang="zh-CN" altLang="en-US" dirty="0"/>
              <a:t>抗原保持不应答或低应答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 algn="just">
              <a:buNone/>
            </a:pPr>
            <a:r>
              <a:rPr lang="zh-CN" altLang="en-US" dirty="0" smtClean="0"/>
              <a:t>     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 综上所述 ，</a:t>
            </a:r>
            <a:r>
              <a:rPr lang="en-US" altLang="zh-CN" dirty="0" smtClean="0"/>
              <a:t>MIS </a:t>
            </a:r>
            <a:r>
              <a:rPr lang="zh-CN" altLang="en-US" dirty="0" smtClean="0"/>
              <a:t>参与</a:t>
            </a:r>
            <a:r>
              <a:rPr lang="zh-CN" altLang="en-US" dirty="0"/>
              <a:t>的抗感染免疫中 </a:t>
            </a:r>
            <a:r>
              <a:rPr lang="zh-CN" altLang="en-US" dirty="0" smtClean="0"/>
              <a:t>，具有胞</a:t>
            </a:r>
            <a:r>
              <a:rPr lang="zh-CN" altLang="en-US" dirty="0"/>
              <a:t>毒</a:t>
            </a:r>
            <a:r>
              <a:rPr lang="zh-CN" altLang="en-US" dirty="0" smtClean="0"/>
              <a:t>活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性的效应／记忆 </a:t>
            </a:r>
            <a:r>
              <a:rPr lang="en-US" altLang="zh-CN" dirty="0" smtClean="0"/>
              <a:t>T </a:t>
            </a:r>
            <a:r>
              <a:rPr lang="zh-CN" altLang="en-US" dirty="0" smtClean="0"/>
              <a:t>细胞（</a:t>
            </a:r>
            <a:r>
              <a:rPr lang="en-US" altLang="zh-CN" dirty="0" smtClean="0"/>
              <a:t>IEL </a:t>
            </a:r>
            <a:r>
              <a:rPr lang="zh-CN" altLang="en-US" dirty="0" smtClean="0"/>
              <a:t>）和</a:t>
            </a:r>
            <a:r>
              <a:rPr lang="zh-CN" altLang="en-US" dirty="0"/>
              <a:t>促炎 </a:t>
            </a:r>
            <a:r>
              <a:rPr lang="en-US" altLang="zh-CN" dirty="0" err="1" smtClean="0"/>
              <a:t>Th</a:t>
            </a:r>
            <a:r>
              <a:rPr lang="zh-CN" altLang="en-US" dirty="0" smtClean="0"/>
              <a:t>细胞亚群（</a:t>
            </a:r>
            <a:r>
              <a:rPr lang="en-US" altLang="zh-CN" dirty="0" smtClean="0"/>
              <a:t>LPL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可针对</a:t>
            </a:r>
            <a:r>
              <a:rPr lang="zh-CN" altLang="en-US" dirty="0"/>
              <a:t>病原体快速产生保护性</a:t>
            </a:r>
            <a:r>
              <a:rPr lang="zh-CN" altLang="en-US" dirty="0" smtClean="0"/>
              <a:t>应答 ，同时 </a:t>
            </a:r>
            <a:r>
              <a:rPr lang="en-US" altLang="zh-CN" dirty="0" err="1" smtClean="0"/>
              <a:t>Treg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 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IEL</a:t>
            </a:r>
            <a:r>
              <a:rPr lang="zh-CN" altLang="en-US" dirty="0" smtClean="0"/>
              <a:t>可</a:t>
            </a:r>
            <a:r>
              <a:rPr lang="zh-CN" altLang="en-US" dirty="0"/>
              <a:t>参与维持 </a:t>
            </a:r>
            <a:r>
              <a:rPr lang="en-US" altLang="zh-CN" dirty="0" smtClean="0"/>
              <a:t>MIS </a:t>
            </a:r>
            <a:r>
              <a:rPr lang="zh-CN" altLang="en-US" dirty="0" smtClean="0"/>
              <a:t>完整性</a:t>
            </a:r>
            <a:r>
              <a:rPr lang="zh-CN" altLang="en-US" dirty="0"/>
              <a:t>和免疫自</a:t>
            </a:r>
            <a:r>
              <a:rPr lang="zh-CN" altLang="en-US" dirty="0" smtClean="0"/>
              <a:t>稳，限制</a:t>
            </a:r>
            <a:r>
              <a:rPr lang="zh-CN" altLang="en-US" dirty="0"/>
              <a:t>过度的</a:t>
            </a:r>
            <a:r>
              <a:rPr lang="zh-CN" altLang="en-US" dirty="0" smtClean="0"/>
              <a:t>炎症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反应 。</a:t>
            </a:r>
            <a:endParaRPr lang="en-US" altLang="zh-CN" dirty="0"/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4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1944"/>
            <a:ext cx="7886700" cy="5915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黏膜</a:t>
            </a:r>
            <a:r>
              <a:rPr lang="zh-CN" altLang="en-US" dirty="0"/>
              <a:t>体液免疫应答特点 </a:t>
            </a:r>
            <a:endParaRPr lang="zh-CN" altLang="en-US" dirty="0" smtClean="0"/>
          </a:p>
          <a:p>
            <a:pPr marL="0" indent="0" algn="just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体液免疫应答在黏膜免疫中发挥重要作用 ，其主要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效应</a:t>
            </a:r>
            <a:r>
              <a:rPr lang="zh-CN" altLang="en-US" dirty="0"/>
              <a:t>分子</a:t>
            </a:r>
            <a:r>
              <a:rPr lang="zh-CN" altLang="en-US" dirty="0" smtClean="0"/>
              <a:t>是分泌</a:t>
            </a:r>
            <a:r>
              <a:rPr lang="zh-CN" altLang="en-US" dirty="0"/>
              <a:t>型 </a:t>
            </a:r>
            <a:r>
              <a:rPr lang="en-US" altLang="zh-CN" dirty="0" smtClean="0"/>
              <a:t>Ig </a:t>
            </a:r>
            <a:r>
              <a:rPr lang="en-US" altLang="zh-CN" dirty="0"/>
              <a:t>A </a:t>
            </a:r>
            <a:r>
              <a:rPr lang="zh-CN" altLang="en-US" dirty="0" smtClean="0"/>
              <a:t>，其次</a:t>
            </a:r>
            <a:r>
              <a:rPr lang="zh-CN" altLang="en-US" dirty="0"/>
              <a:t>是分泌型 </a:t>
            </a:r>
            <a:r>
              <a:rPr lang="en-US" altLang="zh-CN" dirty="0" smtClean="0"/>
              <a:t>Ig </a:t>
            </a:r>
            <a:r>
              <a:rPr lang="en-US" altLang="zh-CN" dirty="0"/>
              <a:t>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Ig </a:t>
            </a:r>
            <a:r>
              <a:rPr lang="en-US" altLang="zh-CN" dirty="0"/>
              <a:t>G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（１） </a:t>
            </a:r>
            <a:r>
              <a:rPr lang="zh-CN" altLang="en-US" dirty="0" smtClean="0"/>
              <a:t>分泌</a:t>
            </a:r>
            <a:r>
              <a:rPr lang="zh-CN" altLang="en-US" dirty="0"/>
              <a:t>型 </a:t>
            </a:r>
            <a:r>
              <a:rPr lang="en-US" altLang="zh-CN" dirty="0" smtClean="0"/>
              <a:t>Ig </a:t>
            </a:r>
            <a:r>
              <a:rPr lang="en-US" altLang="zh-CN" dirty="0"/>
              <a:t>A </a:t>
            </a:r>
            <a:r>
              <a:rPr lang="zh-CN" altLang="en-US" dirty="0" smtClean="0"/>
              <a:t>产生</a:t>
            </a:r>
            <a:r>
              <a:rPr lang="zh-CN" altLang="en-US" dirty="0"/>
              <a:t>和转运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just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765034"/>
            <a:ext cx="68865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6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1944"/>
            <a:ext cx="7886700" cy="5915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/>
              <a:t> （２） </a:t>
            </a:r>
            <a:r>
              <a:rPr lang="zh-CN" altLang="en-US" dirty="0" smtClean="0"/>
              <a:t>分泌</a:t>
            </a:r>
            <a:r>
              <a:rPr lang="zh-CN" altLang="en-US" dirty="0"/>
              <a:t>型 </a:t>
            </a:r>
            <a:r>
              <a:rPr lang="en-US" altLang="zh-CN" dirty="0" smtClean="0"/>
              <a:t>Ig </a:t>
            </a:r>
            <a:r>
              <a:rPr lang="en-US" altLang="zh-CN" dirty="0"/>
              <a:t>A 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       MIS 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TD </a:t>
            </a:r>
            <a:r>
              <a:rPr lang="zh-CN" altLang="en-US" dirty="0" smtClean="0"/>
              <a:t>抗原</a:t>
            </a:r>
            <a:r>
              <a:rPr lang="zh-CN" altLang="en-US" dirty="0"/>
              <a:t>刺激产生高亲和力分泌</a:t>
            </a:r>
            <a:r>
              <a:rPr lang="zh-CN" altLang="en-US" dirty="0" smtClean="0"/>
              <a:t>型 </a:t>
            </a:r>
            <a:r>
              <a:rPr lang="en-US" altLang="zh-CN" dirty="0" smtClean="0"/>
              <a:t>Ig A</a:t>
            </a:r>
            <a:r>
              <a:rPr lang="zh-CN" altLang="en-US" dirty="0" smtClean="0"/>
              <a:t>，在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抗感染</a:t>
            </a:r>
            <a:r>
              <a:rPr lang="zh-CN" altLang="en-US" dirty="0"/>
              <a:t>免疫中发挥重要</a:t>
            </a:r>
            <a:r>
              <a:rPr lang="zh-CN" altLang="en-US" dirty="0" smtClean="0"/>
              <a:t>作用：</a:t>
            </a:r>
            <a:r>
              <a:rPr lang="zh-CN" altLang="en-US" dirty="0"/>
              <a:t>① </a:t>
            </a:r>
            <a:r>
              <a:rPr lang="zh-CN" altLang="en-US" dirty="0" smtClean="0"/>
              <a:t>阻断</a:t>
            </a:r>
            <a:r>
              <a:rPr lang="zh-CN" altLang="en-US" dirty="0"/>
              <a:t>微生物黏附于</a:t>
            </a:r>
            <a:r>
              <a:rPr lang="zh-CN" altLang="en-US" dirty="0" smtClean="0"/>
              <a:t>黏膜；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② 与 </a:t>
            </a:r>
            <a:r>
              <a:rPr lang="en-US" altLang="zh-CN" dirty="0" smtClean="0"/>
              <a:t>Ig </a:t>
            </a:r>
            <a:r>
              <a:rPr lang="en-US" altLang="zh-CN" dirty="0"/>
              <a:t>G </a:t>
            </a:r>
            <a:r>
              <a:rPr lang="zh-CN" altLang="en-US" dirty="0" smtClean="0"/>
              <a:t>协同抵御</a:t>
            </a:r>
            <a:r>
              <a:rPr lang="zh-CN" altLang="en-US" dirty="0"/>
              <a:t>穿越肠道上皮组织的</a:t>
            </a:r>
            <a:r>
              <a:rPr lang="zh-CN" altLang="en-US" dirty="0" smtClean="0"/>
              <a:t>致病菌；③ 中和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作用</a:t>
            </a:r>
            <a:r>
              <a:rPr lang="zh-CN" altLang="en-US" dirty="0"/>
              <a:t>；④ </a:t>
            </a:r>
            <a:r>
              <a:rPr lang="zh-CN" altLang="en-US" dirty="0" smtClean="0"/>
              <a:t>调节</a:t>
            </a:r>
            <a:r>
              <a:rPr lang="zh-CN" altLang="en-US" dirty="0"/>
              <a:t>共生菌基因表达谱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3224579"/>
            <a:ext cx="6772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1944"/>
            <a:ext cx="7886700" cy="5915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黏膜</a:t>
            </a:r>
            <a:r>
              <a:rPr lang="zh-CN" altLang="en-US" dirty="0"/>
              <a:t>免疫效应</a:t>
            </a:r>
            <a:r>
              <a:rPr lang="zh-CN" altLang="en-US" dirty="0" smtClean="0"/>
              <a:t>的“扩散” </a:t>
            </a:r>
            <a:r>
              <a:rPr lang="zh-CN" altLang="en-US" dirty="0"/>
              <a:t>　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在</a:t>
            </a:r>
            <a:r>
              <a:rPr lang="zh-CN" altLang="en-US" dirty="0"/>
              <a:t>机体任一</a:t>
            </a:r>
            <a:r>
              <a:rPr lang="zh-CN" altLang="en-US" dirty="0" smtClean="0"/>
              <a:t>局部</a:t>
            </a:r>
            <a:r>
              <a:rPr lang="zh-CN" altLang="en-US" dirty="0"/>
              <a:t>黏膜组织致敏的</a:t>
            </a:r>
            <a:r>
              <a:rPr lang="zh-CN" altLang="en-US" dirty="0" smtClean="0"/>
              <a:t>淋巴细胞，可</a:t>
            </a:r>
            <a:r>
              <a:rPr lang="zh-CN" altLang="en-US" dirty="0"/>
              <a:t>迁移</a:t>
            </a:r>
            <a:r>
              <a:rPr lang="zh-CN" altLang="en-US" dirty="0" smtClean="0"/>
              <a:t>至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其他黏膜部位</a:t>
            </a:r>
            <a:r>
              <a:rPr lang="zh-CN" altLang="en-US" dirty="0"/>
              <a:t>发挥保护作用 </a:t>
            </a:r>
            <a:r>
              <a:rPr lang="zh-CN" altLang="en-US" dirty="0" smtClean="0"/>
              <a:t>。其</a:t>
            </a:r>
            <a:r>
              <a:rPr lang="zh-CN" altLang="en-US" dirty="0"/>
              <a:t>机制如下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（１） </a:t>
            </a:r>
            <a:r>
              <a:rPr lang="zh-CN" altLang="en-US" dirty="0" smtClean="0"/>
              <a:t>黏膜</a:t>
            </a:r>
            <a:r>
              <a:rPr lang="zh-CN" altLang="en-US" dirty="0"/>
              <a:t>淋巴细胞在全身 </a:t>
            </a:r>
            <a:r>
              <a:rPr lang="en-US" altLang="zh-CN" dirty="0" smtClean="0"/>
              <a:t>MIS </a:t>
            </a:r>
            <a:r>
              <a:rPr lang="zh-CN" altLang="en-US" dirty="0" smtClean="0"/>
              <a:t>内</a:t>
            </a:r>
            <a:r>
              <a:rPr lang="zh-CN" altLang="en-US" dirty="0"/>
              <a:t>循环 </a:t>
            </a:r>
            <a:endParaRPr lang="en-US" altLang="zh-CN" dirty="0"/>
          </a:p>
          <a:p>
            <a:pPr marL="0" indent="0" algn="just">
              <a:buNone/>
            </a:pPr>
            <a:r>
              <a:rPr lang="zh-CN" altLang="en-US" dirty="0"/>
              <a:t>（２） </a:t>
            </a:r>
            <a:r>
              <a:rPr lang="zh-CN" altLang="en-US" dirty="0" smtClean="0"/>
              <a:t>共同</a:t>
            </a:r>
            <a:r>
              <a:rPr lang="zh-CN" altLang="en-US" dirty="0"/>
              <a:t>黏膜免疫系统 </a:t>
            </a:r>
            <a:endParaRPr lang="en-US" altLang="zh-CN" dirty="0"/>
          </a:p>
          <a:p>
            <a:pPr marL="0" indent="0" algn="just">
              <a:buNone/>
            </a:pPr>
            <a:r>
              <a:rPr lang="zh-CN" altLang="en-US" dirty="0" smtClean="0"/>
              <a:t>       不同</a:t>
            </a:r>
            <a:r>
              <a:rPr lang="zh-CN" altLang="en-US" dirty="0"/>
              <a:t>部位黏膜间存在相互</a:t>
            </a:r>
            <a:r>
              <a:rPr lang="zh-CN" altLang="en-US" dirty="0" smtClean="0"/>
              <a:t>密切联系</a:t>
            </a:r>
            <a:r>
              <a:rPr lang="zh-CN" altLang="en-US" dirty="0"/>
              <a:t>的再循环</a:t>
            </a:r>
            <a:r>
              <a:rPr lang="zh-CN" altLang="en-US" dirty="0" smtClean="0"/>
              <a:t>渠道，组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成共同</a:t>
            </a:r>
            <a:r>
              <a:rPr lang="zh-CN" altLang="en-US" dirty="0"/>
              <a:t>黏膜免疫系统 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黏膜免疫耐受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食物</a:t>
            </a:r>
            <a:r>
              <a:rPr lang="zh-CN" altLang="en-US" dirty="0"/>
              <a:t>蛋白通常在肠道</a:t>
            </a:r>
            <a:r>
              <a:rPr lang="zh-CN" altLang="en-US" dirty="0" smtClean="0"/>
              <a:t>并未完</a:t>
            </a:r>
            <a:r>
              <a:rPr lang="zh-CN" altLang="en-US" dirty="0"/>
              <a:t>全降解而被肠道</a:t>
            </a:r>
            <a:r>
              <a:rPr lang="zh-CN" altLang="en-US" dirty="0" smtClean="0"/>
              <a:t>吸收，但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机体</a:t>
            </a:r>
            <a:r>
              <a:rPr lang="zh-CN" altLang="en-US" dirty="0"/>
              <a:t>对口服的</a:t>
            </a:r>
            <a:r>
              <a:rPr lang="zh-CN" altLang="en-US" dirty="0" smtClean="0"/>
              <a:t>蛋白抗原</a:t>
            </a:r>
            <a:r>
              <a:rPr lang="zh-CN" altLang="en-US" dirty="0"/>
              <a:t>并不产生应答或仅产生</a:t>
            </a:r>
            <a:r>
              <a:rPr lang="zh-CN" altLang="en-US" dirty="0" smtClean="0"/>
              <a:t>低水平答，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即形成口服</a:t>
            </a:r>
            <a:r>
              <a:rPr lang="zh-CN" altLang="en-US" dirty="0"/>
              <a:t>耐受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3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3600" kern="1200" cap="all" spc="-6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/>
              <a:t>（二）</a:t>
            </a:r>
            <a:r>
              <a:rPr lang="en-US" altLang="zh-CN" sz="3200" dirty="0"/>
              <a:t>BCR</a:t>
            </a:r>
            <a:r>
              <a:rPr lang="zh-CN" altLang="en-US" sz="3200" dirty="0"/>
              <a:t>、</a:t>
            </a:r>
            <a:r>
              <a:rPr lang="en-US" altLang="zh-CN" sz="3200" dirty="0"/>
              <a:t>TCR</a:t>
            </a:r>
            <a:r>
              <a:rPr lang="zh-CN" altLang="en-US" sz="3200" dirty="0"/>
              <a:t>基因重排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28650" y="1473934"/>
            <a:ext cx="7886700" cy="1831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 BCR</a:t>
            </a:r>
            <a:r>
              <a:rPr lang="zh-CN" altLang="en-US" dirty="0" smtClean="0"/>
              <a:t>（</a:t>
            </a:r>
            <a:r>
              <a:rPr lang="en-US" altLang="zh-CN" dirty="0"/>
              <a:t>Ig </a:t>
            </a:r>
            <a:r>
              <a:rPr lang="zh-CN" altLang="en-US" dirty="0" smtClean="0"/>
              <a:t>）基因</a:t>
            </a:r>
            <a:r>
              <a:rPr lang="zh-CN" altLang="en-US" dirty="0"/>
              <a:t>重排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由于 </a:t>
            </a:r>
            <a:r>
              <a:rPr lang="en-US" altLang="zh-CN" dirty="0"/>
              <a:t>Ig </a:t>
            </a:r>
            <a:r>
              <a:rPr lang="zh-CN" altLang="en-US" dirty="0"/>
              <a:t>基因片段成簇存在，编码完整的功能性 </a:t>
            </a:r>
            <a:r>
              <a:rPr lang="en-US" altLang="zh-CN" dirty="0"/>
              <a:t>Ig </a:t>
            </a:r>
            <a:r>
              <a:rPr lang="zh-CN" altLang="en-US" dirty="0"/>
              <a:t>肽链有赖于基因重排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78" y="2799497"/>
            <a:ext cx="7040844" cy="38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5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第四节 机体</a:t>
            </a:r>
            <a:r>
              <a:rPr lang="zh-CN" altLang="en-US" dirty="0"/>
              <a:t>与共生菌的生态平衡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（一） 共生菌</a:t>
            </a:r>
            <a:r>
              <a:rPr lang="zh-CN" altLang="en-US" dirty="0"/>
              <a:t>对免疫系统的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共生</a:t>
            </a:r>
            <a:r>
              <a:rPr lang="zh-CN" altLang="en-US" dirty="0"/>
              <a:t>菌参与出生后免疫系统发育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共生</a:t>
            </a:r>
            <a:r>
              <a:rPr lang="zh-CN" altLang="en-US" dirty="0"/>
              <a:t>菌参与固有</a:t>
            </a:r>
            <a:r>
              <a:rPr lang="zh-CN" altLang="en-US" dirty="0" smtClean="0"/>
              <a:t>免疫：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① 通过调控上皮细胞增殖和紧密连接而维持上皮屏障完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整性 ；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② 促进</a:t>
            </a:r>
            <a:r>
              <a:rPr lang="zh-CN" altLang="en-US" dirty="0"/>
              <a:t>杯状细胞分泌黏液而形成黏液层</a:t>
            </a:r>
            <a:r>
              <a:rPr lang="zh-CN" altLang="en-US" dirty="0" smtClean="0"/>
              <a:t>屏障 ；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③ 病原体</a:t>
            </a:r>
            <a:r>
              <a:rPr lang="zh-CN" altLang="en-US" dirty="0"/>
              <a:t>竞争营养和定居</a:t>
            </a:r>
            <a:r>
              <a:rPr lang="zh-CN" altLang="en-US" dirty="0" smtClean="0"/>
              <a:t>空间，并</a:t>
            </a:r>
            <a:r>
              <a:rPr lang="zh-CN" altLang="en-US" dirty="0"/>
              <a:t>产生</a:t>
            </a:r>
            <a:r>
              <a:rPr lang="zh-CN" altLang="en-US" dirty="0" smtClean="0"/>
              <a:t>抗菌肽。</a:t>
            </a:r>
            <a:endParaRPr lang="zh-CN" altLang="en-US" dirty="0"/>
          </a:p>
          <a:p>
            <a:pPr marL="0" indent="0" algn="just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共生</a:t>
            </a:r>
            <a:r>
              <a:rPr lang="zh-CN" altLang="en-US" dirty="0"/>
              <a:t>菌参与适应性免疫和免疫调节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共生</a:t>
            </a:r>
            <a:r>
              <a:rPr lang="zh-CN" altLang="en-US" dirty="0"/>
              <a:t>菌导致肠道</a:t>
            </a:r>
            <a:r>
              <a:rPr lang="zh-CN" altLang="en-US" dirty="0" smtClean="0"/>
              <a:t>处于“生理性炎症”状态</a:t>
            </a:r>
            <a:endParaRPr lang="zh-CN" altLang="en-US" dirty="0"/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14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1944"/>
            <a:ext cx="7886700" cy="5915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（二） 黏膜</a:t>
            </a:r>
            <a:r>
              <a:rPr lang="zh-CN" altLang="en-US" dirty="0"/>
              <a:t>免疫系统对共生菌产生低</a:t>
            </a:r>
            <a:r>
              <a:rPr lang="zh-CN" altLang="en-US" dirty="0" smtClean="0"/>
              <a:t>应答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       MIS </a:t>
            </a:r>
            <a:r>
              <a:rPr lang="zh-CN" altLang="en-US" dirty="0" smtClean="0"/>
              <a:t>可</a:t>
            </a:r>
            <a:r>
              <a:rPr lang="zh-CN" altLang="en-US" dirty="0"/>
              <a:t>有效抵御病原体</a:t>
            </a:r>
            <a:r>
              <a:rPr lang="zh-CN" altLang="en-US" dirty="0" smtClean="0"/>
              <a:t>侵袭，但</a:t>
            </a:r>
            <a:r>
              <a:rPr lang="zh-CN" altLang="en-US" dirty="0"/>
              <a:t>对共生菌</a:t>
            </a:r>
            <a:r>
              <a:rPr lang="zh-CN" altLang="en-US" dirty="0" smtClean="0"/>
              <a:t>等无害抗原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则</a:t>
            </a:r>
            <a:r>
              <a:rPr lang="zh-CN" altLang="en-US" dirty="0"/>
              <a:t>仅产生低应答 </a:t>
            </a:r>
            <a:r>
              <a:rPr lang="zh-CN" altLang="en-US" dirty="0" smtClean="0"/>
              <a:t>。 其</a:t>
            </a:r>
            <a:r>
              <a:rPr lang="zh-CN" altLang="en-US" dirty="0"/>
              <a:t>机制如下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黏膜免疫系统“忽视”共生菌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机体免疫系统通常“忽视”肠</a:t>
            </a:r>
            <a:r>
              <a:rPr lang="zh-CN" altLang="en-US" dirty="0"/>
              <a:t>腔共生菌存在 </a:t>
            </a:r>
            <a:r>
              <a:rPr lang="zh-CN" altLang="en-US" dirty="0" smtClean="0"/>
              <a:t>，不对</a:t>
            </a:r>
            <a:r>
              <a:rPr lang="zh-CN" altLang="en-US" dirty="0"/>
              <a:t>其</a:t>
            </a:r>
            <a:r>
              <a:rPr lang="zh-CN" altLang="en-US" dirty="0" smtClean="0"/>
              <a:t>产生应答 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黏膜</a:t>
            </a:r>
            <a:r>
              <a:rPr lang="zh-CN" altLang="en-US" dirty="0"/>
              <a:t>隔绝屏障的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肠道</a:t>
            </a:r>
            <a:r>
              <a:rPr lang="zh-CN" altLang="en-US" dirty="0"/>
              <a:t>黏膜</a:t>
            </a:r>
            <a:r>
              <a:rPr lang="zh-CN" altLang="en-US" dirty="0" smtClean="0"/>
              <a:t>屏障、黏液</a:t>
            </a:r>
            <a:r>
              <a:rPr lang="zh-CN" altLang="en-US" dirty="0"/>
              <a:t>屏障可阻止全身性免疫系统的次级</a:t>
            </a:r>
            <a:r>
              <a:rPr lang="zh-CN" altLang="en-US" dirty="0" smtClean="0"/>
              <a:t>淋巴器官与</a:t>
            </a:r>
            <a:r>
              <a:rPr lang="zh-CN" altLang="en-US" dirty="0"/>
              <a:t>共生菌接触和产生应答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 algn="just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共生</a:t>
            </a:r>
            <a:r>
              <a:rPr lang="zh-CN" altLang="en-US" dirty="0"/>
              <a:t>菌侵入能力</a:t>
            </a:r>
            <a:r>
              <a:rPr lang="zh-CN" altLang="en-US" dirty="0" smtClean="0"/>
              <a:t>弱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共生</a:t>
            </a:r>
            <a:r>
              <a:rPr lang="zh-CN" altLang="en-US" dirty="0"/>
              <a:t>菌下调黏膜免疫应答 </a:t>
            </a:r>
          </a:p>
        </p:txBody>
      </p:sp>
    </p:spTree>
    <p:extLst>
      <p:ext uri="{BB962C8B-B14F-4D97-AF65-F5344CB8AC3E}">
        <p14:creationId xmlns:p14="http://schemas.microsoft.com/office/powerpoint/2010/main" val="361103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56" y="661182"/>
            <a:ext cx="7876364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2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1944"/>
            <a:ext cx="7886700" cy="5915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（三） 共生</a:t>
            </a:r>
            <a:r>
              <a:rPr lang="zh-CN" altLang="en-US" dirty="0"/>
              <a:t>菌与疾病</a:t>
            </a:r>
            <a:r>
              <a:rPr lang="zh-CN" altLang="en-US" dirty="0" smtClean="0"/>
              <a:t>发生</a:t>
            </a:r>
            <a:endParaRPr lang="en-US" altLang="zh-CN" dirty="0" smtClean="0"/>
          </a:p>
          <a:p>
            <a:pPr marL="457200" indent="-457200" algn="just">
              <a:buAutoNum type="arabicPeriod"/>
            </a:pPr>
            <a:r>
              <a:rPr lang="zh-CN" altLang="en-US" dirty="0" smtClean="0"/>
              <a:t>针对</a:t>
            </a:r>
            <a:r>
              <a:rPr lang="zh-CN" altLang="en-US" dirty="0"/>
              <a:t>共生菌的应答引发肠道</a:t>
            </a:r>
            <a:r>
              <a:rPr lang="zh-CN" altLang="en-US" dirty="0" smtClean="0"/>
              <a:t>疾病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黏膜免疫</a:t>
            </a:r>
            <a:r>
              <a:rPr lang="zh-CN" altLang="en-US" dirty="0"/>
              <a:t>调控机制</a:t>
            </a:r>
            <a:r>
              <a:rPr lang="zh-CN" altLang="en-US" dirty="0" smtClean="0"/>
              <a:t>紊乱，对</a:t>
            </a:r>
            <a:r>
              <a:rPr lang="zh-CN" altLang="en-US" dirty="0"/>
              <a:t>共生菌产生强 </a:t>
            </a:r>
            <a:r>
              <a:rPr lang="en-US" altLang="zh-CN" dirty="0" err="1" smtClean="0"/>
              <a:t>Th</a:t>
            </a:r>
            <a:r>
              <a:rPr lang="zh-CN" altLang="en-US" dirty="0" smtClean="0"/>
              <a:t>１ 细胞应答，导致</a:t>
            </a:r>
            <a:r>
              <a:rPr lang="zh-CN" altLang="en-US" dirty="0"/>
              <a:t>黏膜强烈炎症反应和肠道</a:t>
            </a:r>
            <a:r>
              <a:rPr lang="zh-CN" altLang="en-US" dirty="0" smtClean="0"/>
              <a:t>损伤，可</a:t>
            </a:r>
            <a:r>
              <a:rPr lang="zh-CN" altLang="en-US" dirty="0"/>
              <a:t>引</a:t>
            </a:r>
            <a:r>
              <a:rPr lang="zh-CN" altLang="en-US" dirty="0" smtClean="0"/>
              <a:t>发炎</a:t>
            </a:r>
            <a:r>
              <a:rPr lang="zh-CN" altLang="en-US" dirty="0"/>
              <a:t>性肠道</a:t>
            </a:r>
            <a:r>
              <a:rPr lang="zh-CN" altLang="en-US" dirty="0" smtClean="0"/>
              <a:t>疾病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共生</a:t>
            </a:r>
            <a:r>
              <a:rPr lang="zh-CN" altLang="en-US" dirty="0"/>
              <a:t>菌</a:t>
            </a:r>
            <a:r>
              <a:rPr lang="zh-CN" altLang="en-US" dirty="0" smtClean="0"/>
              <a:t>异位</a:t>
            </a:r>
            <a:r>
              <a:rPr lang="zh-CN" altLang="en-US" dirty="0"/>
              <a:t>激发全身性</a:t>
            </a:r>
            <a:r>
              <a:rPr lang="zh-CN" altLang="en-US" dirty="0" smtClean="0"/>
              <a:t>免疫应答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    创伤、感染、内毒素</a:t>
            </a:r>
            <a:r>
              <a:rPr lang="zh-CN" altLang="en-US" dirty="0"/>
              <a:t>性</a:t>
            </a:r>
            <a:r>
              <a:rPr lang="zh-CN" altLang="en-US" dirty="0" smtClean="0"/>
              <a:t>休克、重症</a:t>
            </a:r>
            <a:r>
              <a:rPr lang="zh-CN" altLang="en-US" dirty="0"/>
              <a:t>肝炎等导致肠上皮</a:t>
            </a:r>
            <a:r>
              <a:rPr lang="zh-CN" altLang="en-US" dirty="0" smtClean="0"/>
              <a:t>完整性受损，通常无害</a:t>
            </a:r>
            <a:r>
              <a:rPr lang="zh-CN" altLang="en-US" dirty="0"/>
              <a:t>的共生</a:t>
            </a:r>
            <a:r>
              <a:rPr lang="zh-CN" altLang="en-US" dirty="0" smtClean="0"/>
              <a:t>菌（如</a:t>
            </a:r>
            <a:r>
              <a:rPr lang="zh-CN" altLang="en-US" dirty="0"/>
              <a:t>大肠埃希</a:t>
            </a:r>
            <a:r>
              <a:rPr lang="zh-CN" altLang="en-US" dirty="0" smtClean="0"/>
              <a:t>菌）可穿越</a:t>
            </a:r>
            <a:r>
              <a:rPr lang="zh-CN" altLang="en-US" dirty="0"/>
              <a:t>上皮屏障而进入血</a:t>
            </a:r>
            <a:r>
              <a:rPr lang="zh-CN" altLang="en-US" dirty="0" smtClean="0"/>
              <a:t>流，引起</a:t>
            </a:r>
            <a:r>
              <a:rPr lang="zh-CN" altLang="en-US" dirty="0"/>
              <a:t>致命性全身</a:t>
            </a:r>
            <a:r>
              <a:rPr lang="zh-CN" altLang="en-US" dirty="0" smtClean="0"/>
              <a:t>感染，诱导</a:t>
            </a:r>
            <a:r>
              <a:rPr lang="zh-CN" altLang="en-US" dirty="0"/>
              <a:t>系统</a:t>
            </a:r>
            <a:r>
              <a:rPr lang="zh-CN" altLang="en-US" dirty="0" smtClean="0"/>
              <a:t>免疫应答。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共生</a:t>
            </a:r>
            <a:r>
              <a:rPr lang="zh-CN" altLang="en-US" dirty="0"/>
              <a:t>菌组成与免疫性疾病相关</a:t>
            </a:r>
          </a:p>
          <a:p>
            <a:pPr marL="0" indent="0" algn="just">
              <a:buNone/>
            </a:pPr>
            <a:r>
              <a:rPr lang="zh-CN" altLang="en-US" dirty="0"/>
              <a:t>（１） </a:t>
            </a:r>
            <a:r>
              <a:rPr lang="zh-CN" altLang="en-US" dirty="0" smtClean="0"/>
              <a:t>共生</a:t>
            </a:r>
            <a:r>
              <a:rPr lang="zh-CN" altLang="en-US" dirty="0"/>
              <a:t>菌组成与糖尿病 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（２） </a:t>
            </a:r>
            <a:r>
              <a:rPr lang="zh-CN" altLang="en-US" dirty="0" smtClean="0"/>
              <a:t>共生</a:t>
            </a:r>
            <a:r>
              <a:rPr lang="zh-CN" altLang="en-US" dirty="0"/>
              <a:t>菌组成与自身免疫病 </a:t>
            </a:r>
          </a:p>
        </p:txBody>
      </p:sp>
    </p:spTree>
    <p:extLst>
      <p:ext uri="{BB962C8B-B14F-4D97-AF65-F5344CB8AC3E}">
        <p14:creationId xmlns:p14="http://schemas.microsoft.com/office/powerpoint/2010/main" val="206568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5944"/>
            <a:ext cx="7886700" cy="51321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       遍布</a:t>
            </a:r>
            <a:r>
              <a:rPr lang="zh-CN" altLang="en-US" dirty="0"/>
              <a:t>全身多个组织器官的黏膜组织表面积</a:t>
            </a:r>
            <a:r>
              <a:rPr lang="zh-CN" altLang="en-US" dirty="0" smtClean="0"/>
              <a:t>巨大，多</a:t>
            </a:r>
            <a:r>
              <a:rPr lang="zh-CN" altLang="en-US" dirty="0"/>
              <a:t>直接与外环境</a:t>
            </a:r>
            <a:r>
              <a:rPr lang="zh-CN" altLang="en-US" dirty="0" smtClean="0"/>
              <a:t>接触，其</a:t>
            </a:r>
            <a:r>
              <a:rPr lang="zh-CN" altLang="en-US" dirty="0"/>
              <a:t>针对抗原刺激产生固有</a:t>
            </a:r>
            <a:r>
              <a:rPr lang="zh-CN" altLang="en-US" dirty="0" smtClean="0"/>
              <a:t>免疫和</a:t>
            </a:r>
            <a:r>
              <a:rPr lang="zh-CN" altLang="en-US" dirty="0"/>
              <a:t>适应性</a:t>
            </a:r>
            <a:r>
              <a:rPr lang="zh-CN" altLang="en-US" dirty="0" smtClean="0"/>
              <a:t>免疫应答，在</a:t>
            </a:r>
            <a:r>
              <a:rPr lang="zh-CN" altLang="en-US" dirty="0"/>
              <a:t>机体抗感染免疫中发挥</a:t>
            </a:r>
            <a:r>
              <a:rPr lang="zh-CN" altLang="en-US" dirty="0" smtClean="0"/>
              <a:t>重要作用 。</a:t>
            </a:r>
            <a:endParaRPr lang="zh-CN" altLang="en-US" dirty="0"/>
          </a:p>
          <a:p>
            <a:pPr marL="0" indent="0" algn="just">
              <a:buNone/>
            </a:pPr>
            <a:r>
              <a:rPr lang="zh-CN" altLang="en-US" dirty="0" smtClean="0"/>
              <a:t>       黏膜</a:t>
            </a:r>
            <a:r>
              <a:rPr lang="zh-CN" altLang="en-US" dirty="0"/>
              <a:t>免疫系统具与系统免疫不同的明显</a:t>
            </a:r>
            <a:r>
              <a:rPr lang="zh-CN" altLang="en-US" dirty="0" smtClean="0"/>
              <a:t>特点：淋巴组织</a:t>
            </a:r>
            <a:r>
              <a:rPr lang="zh-CN" altLang="en-US" dirty="0"/>
              <a:t>直接与黏膜上皮细胞</a:t>
            </a:r>
            <a:r>
              <a:rPr lang="zh-CN" altLang="en-US" dirty="0" smtClean="0"/>
              <a:t>相邻；淋巴组织</a:t>
            </a:r>
            <a:r>
              <a:rPr lang="zh-CN" altLang="en-US" dirty="0"/>
              <a:t>分布</a:t>
            </a:r>
            <a:r>
              <a:rPr lang="zh-CN" altLang="en-US" dirty="0" smtClean="0"/>
              <a:t>弥散；特殊</a:t>
            </a:r>
            <a:r>
              <a:rPr lang="zh-CN" altLang="en-US" dirty="0"/>
              <a:t>的抗原摄取</a:t>
            </a:r>
            <a:r>
              <a:rPr lang="zh-CN" altLang="en-US" dirty="0" smtClean="0"/>
              <a:t>机制（由 </a:t>
            </a:r>
            <a:r>
              <a:rPr lang="en-US" altLang="zh-CN" dirty="0" smtClean="0"/>
              <a:t>M </a:t>
            </a:r>
            <a:r>
              <a:rPr lang="zh-CN" altLang="en-US" dirty="0" smtClean="0"/>
              <a:t>细胞</a:t>
            </a:r>
            <a:r>
              <a:rPr lang="zh-CN" altLang="en-US" dirty="0"/>
              <a:t>摄取抗原后</a:t>
            </a:r>
            <a:r>
              <a:rPr lang="zh-CN" altLang="en-US" dirty="0" smtClean="0"/>
              <a:t>转交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）；</a:t>
            </a:r>
            <a:r>
              <a:rPr lang="zh-CN" altLang="en-US" dirty="0"/>
              <a:t>在非感染状态下也浸润大量活化的记忆性</a:t>
            </a:r>
            <a:r>
              <a:rPr lang="zh-CN" altLang="en-US" dirty="0" smtClean="0"/>
              <a:t>淋巴细胞（生理性炎症）；主要</a:t>
            </a:r>
            <a:r>
              <a:rPr lang="zh-CN" altLang="en-US" dirty="0"/>
              <a:t>产生分泌性 </a:t>
            </a:r>
            <a:r>
              <a:rPr lang="en-US" altLang="zh-CN" dirty="0" smtClean="0"/>
              <a:t>Ig A </a:t>
            </a:r>
            <a:r>
              <a:rPr lang="zh-CN" altLang="en-US" dirty="0" smtClean="0"/>
              <a:t>而</a:t>
            </a:r>
            <a:r>
              <a:rPr lang="zh-CN" altLang="en-US" dirty="0"/>
              <a:t>发挥</a:t>
            </a:r>
            <a:r>
              <a:rPr lang="zh-CN" altLang="en-US" dirty="0" smtClean="0"/>
              <a:t>效应；对无害抗原（食物</a:t>
            </a:r>
            <a:r>
              <a:rPr lang="zh-CN" altLang="en-US" dirty="0"/>
              <a:t>和共生</a:t>
            </a:r>
            <a:r>
              <a:rPr lang="zh-CN" altLang="en-US" dirty="0" smtClean="0"/>
              <a:t>菌）应答低下，</a:t>
            </a:r>
            <a:r>
              <a:rPr lang="zh-CN" altLang="en-US" dirty="0"/>
              <a:t>而对病原体</a:t>
            </a:r>
            <a:r>
              <a:rPr lang="zh-CN" altLang="en-US" dirty="0" smtClean="0"/>
              <a:t>产生强大</a:t>
            </a:r>
            <a:r>
              <a:rPr lang="zh-CN" altLang="en-US" dirty="0"/>
              <a:t>的保护性</a:t>
            </a:r>
            <a:r>
              <a:rPr lang="zh-CN" altLang="en-US" dirty="0" smtClean="0"/>
              <a:t>应答；在</a:t>
            </a:r>
            <a:r>
              <a:rPr lang="zh-CN" altLang="en-US" dirty="0"/>
              <a:t>一个黏膜组织部位所产生的</a:t>
            </a:r>
            <a:r>
              <a:rPr lang="zh-CN" altLang="en-US" dirty="0" smtClean="0"/>
              <a:t>效应 </a:t>
            </a:r>
            <a:r>
              <a:rPr lang="en-US" altLang="zh-CN" dirty="0" smtClean="0"/>
              <a:t>T </a:t>
            </a:r>
            <a:r>
              <a:rPr lang="zh-CN" altLang="en-US" dirty="0" smtClean="0"/>
              <a:t>细胞，可</a:t>
            </a:r>
            <a:r>
              <a:rPr lang="zh-CN" altLang="en-US" dirty="0"/>
              <a:t>借助黏附</a:t>
            </a:r>
            <a:r>
              <a:rPr lang="zh-CN" altLang="en-US" dirty="0" smtClean="0"/>
              <a:t>分子／归</a:t>
            </a:r>
            <a:r>
              <a:rPr lang="zh-CN" altLang="en-US" dirty="0"/>
              <a:t>巢受体而在黏膜</a:t>
            </a:r>
            <a:r>
              <a:rPr lang="zh-CN" altLang="en-US" dirty="0" smtClean="0"/>
              <a:t>免疫系统再循环，导致</a:t>
            </a:r>
            <a:r>
              <a:rPr lang="zh-CN" altLang="en-US" dirty="0"/>
              <a:t>黏膜免疫应答效应的</a:t>
            </a:r>
            <a:r>
              <a:rPr lang="zh-CN" altLang="en-US" dirty="0" smtClean="0"/>
              <a:t>扩散；对</a:t>
            </a:r>
            <a:r>
              <a:rPr lang="zh-CN" altLang="en-US" dirty="0"/>
              <a:t>某些</a:t>
            </a:r>
            <a:r>
              <a:rPr lang="zh-CN" altLang="en-US" dirty="0" smtClean="0"/>
              <a:t>黏膜部位</a:t>
            </a:r>
            <a:r>
              <a:rPr lang="zh-CN" altLang="en-US" dirty="0"/>
              <a:t>进行局部免疫易诱导黏膜耐受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69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56724"/>
            <a:ext cx="8027377" cy="3223113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28650" y="788653"/>
            <a:ext cx="7886700" cy="226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2. TCR</a:t>
            </a:r>
            <a:r>
              <a:rPr lang="zh-CN" altLang="en-US" dirty="0"/>
              <a:t>（</a:t>
            </a:r>
            <a:r>
              <a:rPr lang="en-US" altLang="zh-CN" dirty="0"/>
              <a:t>Ig </a:t>
            </a:r>
            <a:r>
              <a:rPr lang="zh-CN" altLang="en-US" dirty="0" smtClean="0"/>
              <a:t>）基因重排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TCR</a:t>
            </a:r>
            <a:r>
              <a:rPr lang="zh-CN" altLang="en-US" dirty="0" smtClean="0"/>
              <a:t>以与 </a:t>
            </a:r>
            <a:r>
              <a:rPr lang="en-US" altLang="zh-CN" dirty="0" smtClean="0"/>
              <a:t>Ig</a:t>
            </a:r>
            <a:r>
              <a:rPr lang="zh-CN" altLang="en-US" dirty="0" smtClean="0"/>
              <a:t>类似的方式进行基因重排，先后进行 </a:t>
            </a:r>
            <a:r>
              <a:rPr lang="en-US" altLang="zh-CN" dirty="0" smtClean="0"/>
              <a:t>β </a:t>
            </a:r>
            <a:r>
              <a:rPr lang="zh-CN" altLang="en-US" dirty="0" smtClean="0"/>
              <a:t>链 </a:t>
            </a:r>
            <a:r>
              <a:rPr lang="en-US" altLang="zh-CN" dirty="0" smtClean="0"/>
              <a:t>VDJ </a:t>
            </a:r>
            <a:r>
              <a:rPr lang="zh-CN" altLang="en-US" dirty="0" smtClean="0"/>
              <a:t>基因重排和 </a:t>
            </a:r>
            <a:r>
              <a:rPr lang="en-US" altLang="zh-CN" dirty="0" smtClean="0"/>
              <a:t>α</a:t>
            </a:r>
            <a:r>
              <a:rPr lang="zh-CN" altLang="en-US" dirty="0" smtClean="0"/>
              <a:t>链 </a:t>
            </a:r>
            <a:r>
              <a:rPr lang="en-US" altLang="zh-CN" dirty="0" smtClean="0"/>
              <a:t>VJ </a:t>
            </a:r>
            <a:r>
              <a:rPr lang="zh-CN" altLang="en-US" dirty="0" smtClean="0"/>
              <a:t>基因重排 ，各自与 </a:t>
            </a:r>
            <a:r>
              <a:rPr lang="en-US" altLang="zh-CN" dirty="0" smtClean="0"/>
              <a:t>C</a:t>
            </a:r>
            <a:r>
              <a:rPr lang="zh-CN" altLang="en-US" dirty="0" smtClean="0"/>
              <a:t>片段连接后形成功能性</a:t>
            </a:r>
            <a:r>
              <a:rPr lang="en-US" altLang="zh-CN" dirty="0" smtClean="0"/>
              <a:t>TCRα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TCRβ</a:t>
            </a:r>
            <a:r>
              <a:rPr lang="zh-CN" altLang="en-US" dirty="0" smtClean="0"/>
              <a:t>基因。转录翻译后形成</a:t>
            </a:r>
            <a:r>
              <a:rPr lang="en-US" altLang="zh-CN" dirty="0" smtClean="0"/>
              <a:t>α</a:t>
            </a:r>
            <a:r>
              <a:rPr lang="zh-CN" altLang="en-US" dirty="0" smtClean="0"/>
              <a:t>链和</a:t>
            </a:r>
            <a:r>
              <a:rPr lang="en-US" altLang="zh-CN" dirty="0" smtClean="0"/>
              <a:t>β</a:t>
            </a:r>
            <a:r>
              <a:rPr lang="zh-CN" altLang="en-US" dirty="0" smtClean="0"/>
              <a:t>链，再通过随机组合而产生多样性 </a:t>
            </a:r>
            <a:r>
              <a:rPr lang="en-US" altLang="zh-CN" dirty="0" smtClean="0"/>
              <a:t>TCRαβ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3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3600" kern="1200" cap="all" spc="-6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/>
              <a:t>（三）</a:t>
            </a:r>
            <a:r>
              <a:rPr lang="en-US" altLang="zh-CN" sz="3200" dirty="0"/>
              <a:t>BCR</a:t>
            </a:r>
            <a:r>
              <a:rPr lang="zh-CN" altLang="en-US" sz="3200" dirty="0"/>
              <a:t>、</a:t>
            </a:r>
            <a:r>
              <a:rPr lang="en-US" altLang="zh-CN" sz="3200" dirty="0"/>
              <a:t>TCR</a:t>
            </a:r>
            <a:r>
              <a:rPr lang="zh-CN" altLang="en-US" sz="3200" dirty="0"/>
              <a:t>多样性的产生机制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4829" y="1867829"/>
            <a:ext cx="7474341" cy="402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 BCR </a:t>
            </a:r>
            <a:r>
              <a:rPr lang="zh-CN" altLang="en-US" dirty="0"/>
              <a:t>多样性的产生主要涉及如下机制：</a:t>
            </a:r>
          </a:p>
          <a:p>
            <a:pPr marL="0" indent="0">
              <a:buNone/>
            </a:pPr>
            <a:r>
              <a:rPr lang="zh-CN" altLang="en-US" dirty="0" smtClean="0"/>
              <a:t>① 多基因</a:t>
            </a:r>
            <a:r>
              <a:rPr lang="zh-CN" altLang="en-US" dirty="0"/>
              <a:t>片段</a:t>
            </a:r>
          </a:p>
          <a:p>
            <a:pPr marL="0" indent="0">
              <a:buNone/>
            </a:pPr>
            <a:r>
              <a:rPr lang="zh-CN" altLang="en-US" dirty="0" smtClean="0"/>
              <a:t>② </a:t>
            </a:r>
            <a:r>
              <a:rPr lang="zh-CN" altLang="en-US" dirty="0"/>
              <a:t>组合多样性</a:t>
            </a:r>
          </a:p>
          <a:p>
            <a:pPr marL="0" indent="0">
              <a:buNone/>
            </a:pPr>
            <a:r>
              <a:rPr lang="zh-CN" altLang="en-US" dirty="0" smtClean="0"/>
              <a:t>③ </a:t>
            </a:r>
            <a:r>
              <a:rPr lang="zh-CN" altLang="en-US" dirty="0"/>
              <a:t>连接多样性</a:t>
            </a:r>
          </a:p>
          <a:p>
            <a:pPr marL="0" indent="0">
              <a:buNone/>
            </a:pPr>
            <a:r>
              <a:rPr lang="zh-CN" altLang="en-US" dirty="0" smtClean="0"/>
              <a:t>④ </a:t>
            </a:r>
            <a:r>
              <a:rPr lang="zh-CN" altLang="en-US" dirty="0"/>
              <a:t>体细胞高频</a:t>
            </a:r>
            <a:r>
              <a:rPr lang="zh-CN" altLang="en-US" dirty="0" smtClean="0"/>
              <a:t>突变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TCR </a:t>
            </a:r>
            <a:r>
              <a:rPr lang="zh-CN" altLang="en-US" dirty="0"/>
              <a:t>多样性的</a:t>
            </a:r>
            <a:r>
              <a:rPr lang="zh-CN" altLang="en-US" dirty="0" smtClean="0"/>
              <a:t>机制</a:t>
            </a:r>
            <a:r>
              <a:rPr lang="zh-CN" altLang="en-US" dirty="0"/>
              <a:t>与</a:t>
            </a:r>
            <a:r>
              <a:rPr lang="en-US" altLang="zh-CN" dirty="0"/>
              <a:t>BCR </a:t>
            </a:r>
            <a:r>
              <a:rPr lang="zh-CN" altLang="en-US" dirty="0"/>
              <a:t>类似，</a:t>
            </a:r>
            <a:r>
              <a:rPr lang="zh-CN" altLang="en-US" dirty="0" smtClean="0"/>
              <a:t>也</a:t>
            </a:r>
            <a:r>
              <a:rPr lang="zh-CN" altLang="en-US" dirty="0"/>
              <a:t>涉及组合多样性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连接</a:t>
            </a:r>
            <a:r>
              <a:rPr lang="zh-CN" altLang="en-US" dirty="0"/>
              <a:t>多样性，但缺乏体细胞高频突变。</a:t>
            </a:r>
          </a:p>
        </p:txBody>
      </p:sp>
    </p:spTree>
    <p:extLst>
      <p:ext uri="{BB962C8B-B14F-4D97-AF65-F5344CB8AC3E}">
        <p14:creationId xmlns:p14="http://schemas.microsoft.com/office/powerpoint/2010/main" val="52729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 </a:t>
            </a:r>
            <a:r>
              <a:rPr lang="zh-CN" altLang="en-US" dirty="0" smtClean="0"/>
              <a:t>免疫应答</a:t>
            </a:r>
            <a:r>
              <a:rPr lang="zh-CN" altLang="en-US" dirty="0"/>
              <a:t>的记忆</a:t>
            </a:r>
            <a:r>
              <a:rPr lang="zh-CN" altLang="en-US" dirty="0" smtClean="0"/>
              <a:t>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03233"/>
            <a:ext cx="7886700" cy="27406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       免疫记忆性（</a:t>
            </a:r>
            <a:r>
              <a:rPr lang="en-US" altLang="zh-CN" dirty="0" smtClean="0"/>
              <a:t>memory </a:t>
            </a:r>
            <a:r>
              <a:rPr lang="zh-CN" altLang="en-US" dirty="0" smtClean="0"/>
              <a:t>）指</a:t>
            </a:r>
            <a:r>
              <a:rPr lang="zh-CN" altLang="en-US" dirty="0"/>
              <a:t>机体对特异性</a:t>
            </a:r>
            <a:r>
              <a:rPr lang="zh-CN" altLang="en-US" dirty="0" smtClean="0"/>
              <a:t>抗原产生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初次</a:t>
            </a:r>
            <a:r>
              <a:rPr lang="zh-CN" altLang="en-US" dirty="0"/>
              <a:t>应答后 </a:t>
            </a:r>
            <a:r>
              <a:rPr lang="zh-CN" altLang="en-US" dirty="0" smtClean="0"/>
              <a:t>，接受</a:t>
            </a:r>
            <a:r>
              <a:rPr lang="zh-CN" altLang="en-US" dirty="0"/>
              <a:t>的活化信息和产生的</a:t>
            </a:r>
            <a:r>
              <a:rPr lang="zh-CN" altLang="en-US" dirty="0" smtClean="0"/>
              <a:t>效应</a:t>
            </a:r>
            <a:r>
              <a:rPr lang="zh-CN" altLang="en-US" dirty="0"/>
              <a:t>信息可</a:t>
            </a:r>
            <a:r>
              <a:rPr lang="zh-CN" altLang="en-US" dirty="0" smtClean="0"/>
              <a:t>存留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于</a:t>
            </a:r>
            <a:r>
              <a:rPr lang="zh-CN" altLang="en-US" dirty="0"/>
              <a:t>机体免疫系统 </a:t>
            </a:r>
            <a:r>
              <a:rPr lang="zh-CN" altLang="en-US" dirty="0" smtClean="0"/>
              <a:t>；一旦</a:t>
            </a:r>
            <a:r>
              <a:rPr lang="zh-CN" altLang="en-US" dirty="0"/>
              <a:t>该抗原</a:t>
            </a:r>
            <a:r>
              <a:rPr lang="zh-CN" altLang="en-US" dirty="0" smtClean="0"/>
              <a:t>第二次</a:t>
            </a:r>
            <a:r>
              <a:rPr lang="zh-CN" altLang="en-US" dirty="0"/>
              <a:t>进入</a:t>
            </a:r>
            <a:r>
              <a:rPr lang="zh-CN" altLang="en-US" dirty="0" smtClean="0"/>
              <a:t>机体，</a:t>
            </a:r>
            <a:r>
              <a:rPr lang="zh-CN" altLang="en-US" dirty="0"/>
              <a:t>则</a:t>
            </a:r>
            <a:r>
              <a:rPr lang="zh-CN" altLang="en-US" dirty="0" smtClean="0"/>
              <a:t>存留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的</a:t>
            </a:r>
            <a:r>
              <a:rPr lang="zh-CN" altLang="en-US" dirty="0"/>
              <a:t>活化和效应信息被迅速</a:t>
            </a:r>
            <a:r>
              <a:rPr lang="zh-CN" altLang="en-US" dirty="0" smtClean="0"/>
              <a:t>调动 ，触发比</a:t>
            </a:r>
            <a:r>
              <a:rPr lang="zh-CN" altLang="en-US" dirty="0"/>
              <a:t>初次应答更为</a:t>
            </a:r>
            <a:r>
              <a:rPr lang="zh-CN" altLang="en-US" dirty="0" smtClean="0"/>
              <a:t>迅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速 、强烈 、持久</a:t>
            </a:r>
            <a:r>
              <a:rPr lang="zh-CN" altLang="en-US" dirty="0"/>
              <a:t>的</a:t>
            </a:r>
            <a:r>
              <a:rPr lang="zh-CN" altLang="en-US" dirty="0" smtClean="0"/>
              <a:t>特异性免疫应答。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13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3600" kern="1200" cap="all" spc="-6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/>
              <a:t>（一）</a:t>
            </a:r>
            <a:r>
              <a:rPr lang="en-US" altLang="zh-CN" sz="3200" dirty="0"/>
              <a:t>T</a:t>
            </a:r>
            <a:r>
              <a:rPr lang="zh-CN" altLang="en-US" sz="3200" dirty="0"/>
              <a:t>细胞介导的免疫记忆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28650" y="1690689"/>
            <a:ext cx="7886700" cy="4096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 T </a:t>
            </a:r>
            <a:r>
              <a:rPr lang="zh-CN" altLang="en-US" dirty="0" smtClean="0"/>
              <a:t>细胞</a:t>
            </a:r>
            <a:r>
              <a:rPr lang="zh-CN" altLang="en-US" dirty="0"/>
              <a:t>介导的免疫记忆具有</a:t>
            </a:r>
            <a:r>
              <a:rPr lang="zh-CN" altLang="en-US" dirty="0">
                <a:solidFill>
                  <a:srgbClr val="FF0000"/>
                </a:solidFill>
              </a:rPr>
              <a:t>长效</a:t>
            </a:r>
            <a:r>
              <a:rPr lang="zh-CN" altLang="en-US" dirty="0" smtClean="0">
                <a:solidFill>
                  <a:srgbClr val="FF0000"/>
                </a:solidFill>
              </a:rPr>
              <a:t>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en-US" altLang="zh-CN" dirty="0"/>
              <a:t>Tm</a:t>
            </a:r>
            <a:r>
              <a:rPr lang="zh-CN" altLang="en-US" dirty="0" smtClean="0"/>
              <a:t>按照定居</a:t>
            </a:r>
            <a:r>
              <a:rPr lang="zh-CN" altLang="en-US" dirty="0"/>
              <a:t>部位和发挥效应的不同 </a:t>
            </a:r>
            <a:r>
              <a:rPr lang="zh-CN" altLang="en-US" dirty="0" smtClean="0"/>
              <a:t>可分为 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① </a:t>
            </a:r>
            <a:r>
              <a:rPr lang="zh-CN" altLang="en-US" dirty="0" smtClean="0"/>
              <a:t>中枢记忆细胞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② </a:t>
            </a:r>
            <a:r>
              <a:rPr lang="zh-CN" altLang="en-US" dirty="0" smtClean="0"/>
              <a:t>效应记忆细胞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Tm </a:t>
            </a:r>
            <a:r>
              <a:rPr lang="zh-CN" altLang="en-US" dirty="0" smtClean="0"/>
              <a:t>可</a:t>
            </a:r>
            <a:r>
              <a:rPr lang="zh-CN" altLang="en-US" dirty="0"/>
              <a:t>介导增强的再次免疫应答 ，其机制可能为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en-US" altLang="zh-CN" dirty="0" smtClean="0"/>
              <a:t>TCR </a:t>
            </a:r>
            <a:r>
              <a:rPr lang="zh-CN" altLang="en-US" dirty="0" smtClean="0"/>
              <a:t>亲和力</a:t>
            </a:r>
            <a:r>
              <a:rPr lang="zh-CN" altLang="en-US" dirty="0"/>
              <a:t>增强 </a:t>
            </a:r>
            <a:r>
              <a:rPr lang="zh-CN" altLang="en-US" dirty="0" smtClean="0"/>
              <a:t>，较</a:t>
            </a:r>
            <a:r>
              <a:rPr lang="zh-CN" altLang="en-US" dirty="0"/>
              <a:t>低浓度抗原即可</a:t>
            </a:r>
            <a:r>
              <a:rPr lang="zh-CN" altLang="en-US" dirty="0" smtClean="0"/>
              <a:t>使之</a:t>
            </a:r>
            <a:r>
              <a:rPr lang="zh-CN" altLang="en-US" dirty="0"/>
              <a:t>激活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再次</a:t>
            </a:r>
            <a:r>
              <a:rPr lang="zh-CN" altLang="en-US" dirty="0"/>
              <a:t>激活对共刺激</a:t>
            </a:r>
            <a:r>
              <a:rPr lang="zh-CN" altLang="en-US" dirty="0" smtClean="0"/>
              <a:t>信号（如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７）的依赖性降低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③ 分泌</a:t>
            </a:r>
            <a:r>
              <a:rPr lang="zh-CN" altLang="en-US" dirty="0"/>
              <a:t>更多细胞因子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93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2637</TotalTime>
  <Words>2502</Words>
  <Application>Microsoft Macintosh PowerPoint</Application>
  <PresentationFormat>全屏显示(4:3)</PresentationFormat>
  <Paragraphs>276</Paragraphs>
  <Slides>54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主题​​</vt:lpstr>
      <vt:lpstr>第十二章 免疫应答之三：适应性免疫应答的特点及其机制</vt:lpstr>
      <vt:lpstr>第一节 免疫应答的特异性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 免疫应答的记忆性</vt:lpstr>
      <vt:lpstr>PowerPoint 演示文稿</vt:lpstr>
      <vt:lpstr>PowerPoint 演示文稿</vt:lpstr>
      <vt:lpstr>PowerPoint 演示文稿</vt:lpstr>
      <vt:lpstr>第三节 免疫应答的耐受性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第十三章 免疫应答之四：固有免疫</vt:lpstr>
      <vt:lpstr>PowerPoint 演示文稿</vt:lpstr>
      <vt:lpstr>第一节 参与固有免疫的组分</vt:lpstr>
      <vt:lpstr>第二节 固有免疫应答机制与特点</vt:lpstr>
      <vt:lpstr>PowerPoint 演示文稿</vt:lpstr>
      <vt:lpstr>固有免疫的识别对象—分子模式</vt:lpstr>
      <vt:lpstr>PowerPoint 演示文稿</vt:lpstr>
      <vt:lpstr>PowerPoint 演示文稿</vt:lpstr>
      <vt:lpstr>PowerPoint 演示文稿</vt:lpstr>
      <vt:lpstr>PowerPoint 演示文稿</vt:lpstr>
      <vt:lpstr>（二） 固有免疫应答的特点</vt:lpstr>
      <vt:lpstr>第三节 固有免疫的生物学意义</vt:lpstr>
      <vt:lpstr>PowerPoint 演示文稿</vt:lpstr>
      <vt:lpstr>小结</vt:lpstr>
      <vt:lpstr>第十四章 免疫应答之五：粘膜免疫</vt:lpstr>
      <vt:lpstr>PowerPoint 演示文稿</vt:lpstr>
      <vt:lpstr>第一节 黏膜免疫系统概述</vt:lpstr>
      <vt:lpstr>PowerPoint 演示文稿</vt:lpstr>
      <vt:lpstr>PowerPoint 演示文稿</vt:lpstr>
      <vt:lpstr>第二节 黏膜免疫系统的屏障作用</vt:lpstr>
      <vt:lpstr>PowerPoint 演示文稿</vt:lpstr>
      <vt:lpstr>第三节 黏膜免疫应答特点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第四节 机体与共生菌的生态平衡</vt:lpstr>
      <vt:lpstr>PowerPoint 演示文稿</vt:lpstr>
      <vt:lpstr>PowerPoint 演示文稿</vt:lpstr>
      <vt:lpstr>PowerPoint 演示文稿</vt:lpstr>
      <vt:lpstr>小结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免疫应答之三：适应性免疫应答的特点及其机制</dc:title>
  <dc:subject/>
  <dc:creator>oneweek</dc:creator>
  <cp:keywords/>
  <dc:description/>
  <cp:lastModifiedBy>wang</cp:lastModifiedBy>
  <cp:revision>67</cp:revision>
  <dcterms:created xsi:type="dcterms:W3CDTF">2018-06-19T00:57:36Z</dcterms:created>
  <dcterms:modified xsi:type="dcterms:W3CDTF">2019-11-01T03:27:38Z</dcterms:modified>
  <cp:category/>
</cp:coreProperties>
</file>