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2" r:id="rId3"/>
    <p:sldId id="276" r:id="rId4"/>
    <p:sldId id="283" r:id="rId5"/>
    <p:sldId id="284" r:id="rId6"/>
    <p:sldId id="277" r:id="rId7"/>
    <p:sldId id="286" r:id="rId8"/>
    <p:sldId id="278" r:id="rId9"/>
    <p:sldId id="279" r:id="rId10"/>
    <p:sldId id="280" r:id="rId11"/>
    <p:sldId id="281" r:id="rId12"/>
    <p:sldId id="305" r:id="rId13"/>
    <p:sldId id="306" r:id="rId14"/>
    <p:sldId id="307" r:id="rId15"/>
    <p:sldId id="308" r:id="rId16"/>
    <p:sldId id="311" r:id="rId17"/>
    <p:sldId id="309" r:id="rId18"/>
    <p:sldId id="312" r:id="rId19"/>
    <p:sldId id="310" r:id="rId20"/>
    <p:sldId id="31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19-11-8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8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19-11-8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9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4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19-11-8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C1DD-A3D2-478A-BB85-2E31F57E9C59}" type="datetimeFigureOut">
              <a:rPr lang="zh-CN" altLang="en-US" smtClean="0"/>
              <a:t>19-11-8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4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第十四章 免疫应答之五：粘膜免疫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64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黏膜</a:t>
            </a:r>
            <a:r>
              <a:rPr lang="zh-CN" altLang="en-US" dirty="0"/>
              <a:t>细胞免疫应答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摄取</a:t>
            </a:r>
            <a:r>
              <a:rPr lang="zh-CN" altLang="en-US" dirty="0"/>
              <a:t>抗原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迁移</a:t>
            </a:r>
            <a:r>
              <a:rPr lang="zh-CN" altLang="en-US" dirty="0"/>
              <a:t>至系膜</a:t>
            </a:r>
            <a:r>
              <a:rPr lang="zh-CN" altLang="en-US" dirty="0" smtClean="0"/>
              <a:t>淋巴结，激活</a:t>
            </a:r>
            <a:r>
              <a:rPr lang="zh-CN" altLang="en-US" dirty="0"/>
              <a:t>的</a:t>
            </a:r>
            <a:r>
              <a:rPr lang="zh-CN" altLang="en-US" dirty="0" smtClean="0"/>
              <a:t>效应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细胞）主要迁移至固有层，成为</a:t>
            </a:r>
            <a:r>
              <a:rPr lang="en-US" altLang="zh-CN" dirty="0" smtClean="0"/>
              <a:t>LPL</a:t>
            </a:r>
            <a:r>
              <a:rPr lang="zh-CN" altLang="en-US" dirty="0" smtClean="0"/>
              <a:t>，也可进入黏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膜上皮成为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型</a:t>
            </a:r>
            <a:r>
              <a:rPr lang="en-US" altLang="zh-CN" dirty="0" smtClean="0"/>
              <a:t>IEL</a:t>
            </a:r>
            <a:r>
              <a:rPr lang="zh-CN" altLang="en-US" dirty="0" smtClean="0"/>
              <a:t>。多数</a:t>
            </a:r>
            <a:r>
              <a:rPr lang="en-US" altLang="zh-CN" dirty="0" smtClean="0"/>
              <a:t>IEL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型</a:t>
            </a:r>
            <a:r>
              <a:rPr lang="en-US" altLang="zh-CN" dirty="0" smtClean="0"/>
              <a:t>IEL</a:t>
            </a:r>
            <a:r>
              <a:rPr lang="zh-CN" altLang="en-US" dirty="0" smtClean="0"/>
              <a:t>，由胸腺直接迁移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至肠上皮 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１） </a:t>
            </a:r>
            <a:r>
              <a:rPr lang="en-US" altLang="zh-CN" dirty="0" smtClean="0"/>
              <a:t>IEL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IEL</a:t>
            </a:r>
            <a:r>
              <a:rPr lang="zh-CN" altLang="en-US" dirty="0" smtClean="0"/>
              <a:t>（效应／记忆 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细胞）位于</a:t>
            </a:r>
            <a:r>
              <a:rPr lang="zh-CN" altLang="en-US" dirty="0"/>
              <a:t>黏膜</a:t>
            </a:r>
            <a:r>
              <a:rPr lang="zh-CN" altLang="en-US" dirty="0" smtClean="0"/>
              <a:t>上皮，可</a:t>
            </a:r>
            <a:r>
              <a:rPr lang="zh-CN" altLang="en-US" dirty="0"/>
              <a:t>直接发挥抗黏膜感染的</a:t>
            </a:r>
            <a:r>
              <a:rPr lang="zh-CN" altLang="en-US" dirty="0" smtClean="0"/>
              <a:t>作用，其</a:t>
            </a:r>
            <a:r>
              <a:rPr lang="zh-CN" altLang="en-US" dirty="0"/>
              <a:t>机制为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病原体</a:t>
            </a:r>
            <a:r>
              <a:rPr lang="zh-CN" altLang="en-US" dirty="0"/>
              <a:t>入侵迅速激活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型</a:t>
            </a:r>
            <a:r>
              <a:rPr lang="en-US" altLang="zh-CN" dirty="0" smtClean="0"/>
              <a:t>IEL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８</a:t>
            </a:r>
            <a:r>
              <a:rPr lang="en-US" altLang="zh-CN" dirty="0" smtClean="0"/>
              <a:t>αβ</a:t>
            </a:r>
            <a:r>
              <a:rPr lang="zh-CN" altLang="en-US" dirty="0" smtClean="0"/>
              <a:t>＋</a:t>
            </a:r>
            <a:r>
              <a:rPr lang="en-US" altLang="zh-CN" dirty="0" smtClean="0"/>
              <a:t>CTL </a:t>
            </a:r>
            <a:r>
              <a:rPr lang="zh-CN" altLang="en-US" dirty="0" smtClean="0"/>
              <a:t>） ，直接</a:t>
            </a:r>
            <a:r>
              <a:rPr lang="zh-CN" altLang="en-US" dirty="0"/>
              <a:t>杀伤感染的上皮细胞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②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IEL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８</a:t>
            </a:r>
            <a:r>
              <a:rPr lang="en-US" altLang="zh-CN" dirty="0" smtClean="0"/>
              <a:t>αα</a:t>
            </a:r>
            <a:r>
              <a:rPr lang="zh-CN" altLang="en-US" dirty="0" smtClean="0"/>
              <a:t>＋</a:t>
            </a:r>
            <a:r>
              <a:rPr lang="en-US" altLang="zh-CN" dirty="0" smtClean="0"/>
              <a:t>IEL </a:t>
            </a:r>
            <a:r>
              <a:rPr lang="zh-CN" altLang="en-US" dirty="0" smtClean="0"/>
              <a:t>）可</a:t>
            </a:r>
            <a:r>
              <a:rPr lang="zh-CN" altLang="en-US" dirty="0"/>
              <a:t>识别 </a:t>
            </a:r>
            <a:r>
              <a:rPr lang="zh-CN" altLang="en-US" dirty="0" smtClean="0"/>
              <a:t>、杀伤</a:t>
            </a:r>
            <a:r>
              <a:rPr lang="zh-CN" altLang="en-US" dirty="0"/>
              <a:t>高表达</a:t>
            </a:r>
            <a:r>
              <a:rPr lang="zh-CN" altLang="en-US" dirty="0" smtClean="0"/>
              <a:t>非经典 </a:t>
            </a:r>
            <a:r>
              <a:rPr lang="en-US" altLang="zh-CN" dirty="0" smtClean="0"/>
              <a:t>M HCI </a:t>
            </a:r>
            <a:r>
              <a:rPr lang="zh-CN" altLang="en-US" dirty="0" smtClean="0"/>
              <a:t>类分子</a:t>
            </a:r>
            <a:r>
              <a:rPr lang="zh-CN" altLang="en-US" dirty="0"/>
              <a:t>的黏膜上皮细胞 </a:t>
            </a:r>
            <a:r>
              <a:rPr lang="zh-CN" altLang="en-US" dirty="0" smtClean="0"/>
              <a:t>，同时</a:t>
            </a:r>
            <a:r>
              <a:rPr lang="zh-CN" altLang="en-US" dirty="0"/>
              <a:t>发挥</a:t>
            </a:r>
            <a:r>
              <a:rPr lang="zh-CN" altLang="en-US" dirty="0" smtClean="0"/>
              <a:t>免疫</a:t>
            </a:r>
            <a:r>
              <a:rPr lang="zh-CN" altLang="en-US" dirty="0"/>
              <a:t>负调节</a:t>
            </a:r>
            <a:r>
              <a:rPr lang="zh-CN" altLang="en-US" dirty="0" smtClean="0"/>
              <a:t>作用</a:t>
            </a:r>
            <a:endParaRPr lang="zh-CN" altLang="en-US" dirty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6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1" y="970671"/>
            <a:ext cx="8033640" cy="52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en-US" altLang="zh-CN" dirty="0" smtClean="0"/>
              <a:t>LPL </a:t>
            </a:r>
            <a:r>
              <a:rPr lang="zh-CN" altLang="en-US" dirty="0" smtClean="0"/>
              <a:t>功能 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LPL </a:t>
            </a:r>
            <a:r>
              <a:rPr lang="zh-CN" altLang="en-US" dirty="0" smtClean="0"/>
              <a:t>既</a:t>
            </a:r>
            <a:r>
              <a:rPr lang="zh-CN" altLang="en-US" dirty="0"/>
              <a:t>可有效抵御病原体侵袭 </a:t>
            </a:r>
            <a:r>
              <a:rPr lang="zh-CN" altLang="en-US" dirty="0" smtClean="0"/>
              <a:t>，同时</a:t>
            </a:r>
            <a:r>
              <a:rPr lang="zh-CN" altLang="en-US" dirty="0"/>
              <a:t>对</a:t>
            </a:r>
            <a:r>
              <a:rPr lang="zh-CN" altLang="en-US" dirty="0" smtClean="0"/>
              <a:t>共生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菌等无害</a:t>
            </a:r>
            <a:r>
              <a:rPr lang="zh-CN" altLang="en-US" dirty="0"/>
              <a:t>抗原保持不应答或低应答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     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 综上所述 ，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参与</a:t>
            </a:r>
            <a:r>
              <a:rPr lang="zh-CN" altLang="en-US" dirty="0"/>
              <a:t>的抗感染免疫中 </a:t>
            </a:r>
            <a:r>
              <a:rPr lang="zh-CN" altLang="en-US" dirty="0" smtClean="0"/>
              <a:t>，具有胞</a:t>
            </a:r>
            <a:r>
              <a:rPr lang="zh-CN" altLang="en-US" dirty="0"/>
              <a:t>毒</a:t>
            </a:r>
            <a:r>
              <a:rPr lang="zh-CN" altLang="en-US" dirty="0" smtClean="0"/>
              <a:t>活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性的效应／记忆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细胞（</a:t>
            </a:r>
            <a:r>
              <a:rPr lang="en-US" altLang="zh-CN" dirty="0" smtClean="0"/>
              <a:t>IEL </a:t>
            </a:r>
            <a:r>
              <a:rPr lang="zh-CN" altLang="en-US" dirty="0" smtClean="0"/>
              <a:t>）和</a:t>
            </a:r>
            <a:r>
              <a:rPr lang="zh-CN" altLang="en-US" dirty="0"/>
              <a:t>促炎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细胞亚群（</a:t>
            </a:r>
            <a:r>
              <a:rPr lang="en-US" altLang="zh-CN" dirty="0" smtClean="0"/>
              <a:t>LPL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可针对</a:t>
            </a:r>
            <a:r>
              <a:rPr lang="zh-CN" altLang="en-US" dirty="0"/>
              <a:t>病原体快速产生保护性</a:t>
            </a:r>
            <a:r>
              <a:rPr lang="zh-CN" altLang="en-US" dirty="0" smtClean="0"/>
              <a:t>应答 ，同时 </a:t>
            </a:r>
            <a:r>
              <a:rPr lang="en-US" altLang="zh-CN" dirty="0" err="1" smtClean="0"/>
              <a:t>Treg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IEL</a:t>
            </a:r>
            <a:r>
              <a:rPr lang="zh-CN" altLang="en-US" dirty="0" smtClean="0"/>
              <a:t>可</a:t>
            </a:r>
            <a:r>
              <a:rPr lang="zh-CN" altLang="en-US" dirty="0"/>
              <a:t>参与维持 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完整性</a:t>
            </a:r>
            <a:r>
              <a:rPr lang="zh-CN" altLang="en-US" dirty="0"/>
              <a:t>和免疫自</a:t>
            </a:r>
            <a:r>
              <a:rPr lang="zh-CN" altLang="en-US" dirty="0" smtClean="0"/>
              <a:t>稳，限制</a:t>
            </a:r>
            <a:r>
              <a:rPr lang="zh-CN" altLang="en-US" dirty="0"/>
              <a:t>过度的</a:t>
            </a:r>
            <a:r>
              <a:rPr lang="zh-CN" altLang="en-US" dirty="0" smtClean="0"/>
              <a:t>炎症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反应 。</a:t>
            </a: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黏膜</a:t>
            </a:r>
            <a:r>
              <a:rPr lang="zh-CN" altLang="en-US" dirty="0"/>
              <a:t>体液免疫应答特点 </a:t>
            </a:r>
            <a:endParaRPr lang="zh-CN" altLang="en-US" dirty="0" smtClean="0"/>
          </a:p>
          <a:p>
            <a:pPr marL="0" indent="0" algn="just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体液免疫应答在黏膜免疫中发挥重要作用 ，其主要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效应</a:t>
            </a:r>
            <a:r>
              <a:rPr lang="zh-CN" altLang="en-US" dirty="0"/>
              <a:t>分子</a:t>
            </a:r>
            <a:r>
              <a:rPr lang="zh-CN" altLang="en-US" dirty="0" smtClean="0"/>
              <a:t>是分泌</a:t>
            </a:r>
            <a:r>
              <a:rPr lang="zh-CN" altLang="en-US" dirty="0"/>
              <a:t>型 </a:t>
            </a:r>
            <a:r>
              <a:rPr lang="en-US" altLang="zh-CN" dirty="0" smtClean="0"/>
              <a:t>Ig </a:t>
            </a:r>
            <a:r>
              <a:rPr lang="en-US" altLang="zh-CN" dirty="0"/>
              <a:t>A </a:t>
            </a:r>
            <a:r>
              <a:rPr lang="zh-CN" altLang="en-US" dirty="0" smtClean="0"/>
              <a:t>，其次</a:t>
            </a:r>
            <a:r>
              <a:rPr lang="zh-CN" altLang="en-US" dirty="0"/>
              <a:t>是分泌型 </a:t>
            </a:r>
            <a:r>
              <a:rPr lang="en-US" altLang="zh-CN" dirty="0" smtClean="0"/>
              <a:t>Ig </a:t>
            </a:r>
            <a:r>
              <a:rPr lang="en-US" altLang="zh-CN" dirty="0"/>
              <a:t>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Ig </a:t>
            </a:r>
            <a:r>
              <a:rPr lang="en-US" altLang="zh-CN" dirty="0"/>
              <a:t>G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分泌</a:t>
            </a:r>
            <a:r>
              <a:rPr lang="zh-CN" altLang="en-US" dirty="0"/>
              <a:t>型 </a:t>
            </a:r>
            <a:r>
              <a:rPr lang="en-US" altLang="zh-CN" dirty="0" smtClean="0"/>
              <a:t>Ig </a:t>
            </a:r>
            <a:r>
              <a:rPr lang="en-US" altLang="zh-CN" dirty="0"/>
              <a:t>A </a:t>
            </a:r>
            <a:r>
              <a:rPr lang="zh-CN" altLang="en-US" dirty="0" smtClean="0"/>
              <a:t>产生</a:t>
            </a:r>
            <a:r>
              <a:rPr lang="zh-CN" altLang="en-US" dirty="0"/>
              <a:t>和转运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765034"/>
            <a:ext cx="6886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/>
              <a:t> （２） </a:t>
            </a:r>
            <a:r>
              <a:rPr lang="zh-CN" altLang="en-US" dirty="0" smtClean="0"/>
              <a:t>分泌</a:t>
            </a:r>
            <a:r>
              <a:rPr lang="zh-CN" altLang="en-US" dirty="0"/>
              <a:t>型 </a:t>
            </a:r>
            <a:r>
              <a:rPr lang="en-US" altLang="zh-CN" dirty="0" smtClean="0"/>
              <a:t>Ig </a:t>
            </a:r>
            <a:r>
              <a:rPr lang="en-US" altLang="zh-CN" dirty="0"/>
              <a:t>A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TD </a:t>
            </a:r>
            <a:r>
              <a:rPr lang="zh-CN" altLang="en-US" dirty="0" smtClean="0"/>
              <a:t>抗原</a:t>
            </a:r>
            <a:r>
              <a:rPr lang="zh-CN" altLang="en-US" dirty="0"/>
              <a:t>刺激产生高亲和力分泌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Ig A</a:t>
            </a:r>
            <a:r>
              <a:rPr lang="zh-CN" altLang="en-US" dirty="0" smtClean="0"/>
              <a:t>，在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抗感染</a:t>
            </a:r>
            <a:r>
              <a:rPr lang="zh-CN" altLang="en-US" dirty="0"/>
              <a:t>免疫中发挥重要</a:t>
            </a:r>
            <a:r>
              <a:rPr lang="zh-CN" altLang="en-US" dirty="0" smtClean="0"/>
              <a:t>作用：</a:t>
            </a:r>
            <a:r>
              <a:rPr lang="zh-CN" altLang="en-US" dirty="0"/>
              <a:t>① </a:t>
            </a:r>
            <a:r>
              <a:rPr lang="zh-CN" altLang="en-US" dirty="0" smtClean="0"/>
              <a:t>阻断</a:t>
            </a:r>
            <a:r>
              <a:rPr lang="zh-CN" altLang="en-US" dirty="0"/>
              <a:t>微生物黏附于</a:t>
            </a:r>
            <a:r>
              <a:rPr lang="zh-CN" altLang="en-US" dirty="0" smtClean="0"/>
              <a:t>黏膜；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与 </a:t>
            </a:r>
            <a:r>
              <a:rPr lang="en-US" altLang="zh-CN" dirty="0" smtClean="0"/>
              <a:t>Ig </a:t>
            </a:r>
            <a:r>
              <a:rPr lang="en-US" altLang="zh-CN" dirty="0"/>
              <a:t>G </a:t>
            </a:r>
            <a:r>
              <a:rPr lang="zh-CN" altLang="en-US" dirty="0" smtClean="0"/>
              <a:t>协同抵御</a:t>
            </a:r>
            <a:r>
              <a:rPr lang="zh-CN" altLang="en-US" dirty="0"/>
              <a:t>穿越肠道上皮组织的</a:t>
            </a:r>
            <a:r>
              <a:rPr lang="zh-CN" altLang="en-US" dirty="0" smtClean="0"/>
              <a:t>致病菌；③ 中和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作用</a:t>
            </a:r>
            <a:r>
              <a:rPr lang="zh-CN" altLang="en-US" dirty="0"/>
              <a:t>；④ </a:t>
            </a:r>
            <a:r>
              <a:rPr lang="zh-CN" altLang="en-US" dirty="0" smtClean="0"/>
              <a:t>调节</a:t>
            </a:r>
            <a:r>
              <a:rPr lang="zh-CN" altLang="en-US" dirty="0"/>
              <a:t>共生菌基因表达谱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2245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黏膜</a:t>
            </a:r>
            <a:r>
              <a:rPr lang="zh-CN" altLang="en-US" dirty="0"/>
              <a:t>免疫效应</a:t>
            </a:r>
            <a:r>
              <a:rPr lang="zh-CN" altLang="en-US" dirty="0" smtClean="0"/>
              <a:t>的“扩散” </a:t>
            </a:r>
            <a:r>
              <a:rPr lang="zh-CN" altLang="en-US" dirty="0"/>
              <a:t>　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在</a:t>
            </a:r>
            <a:r>
              <a:rPr lang="zh-CN" altLang="en-US" dirty="0"/>
              <a:t>机体任一</a:t>
            </a:r>
            <a:r>
              <a:rPr lang="zh-CN" altLang="en-US" dirty="0" smtClean="0"/>
              <a:t>局部</a:t>
            </a:r>
            <a:r>
              <a:rPr lang="zh-CN" altLang="en-US" dirty="0"/>
              <a:t>黏膜组织致敏的</a:t>
            </a:r>
            <a:r>
              <a:rPr lang="zh-CN" altLang="en-US" dirty="0" smtClean="0"/>
              <a:t>淋巴细胞，可</a:t>
            </a:r>
            <a:r>
              <a:rPr lang="zh-CN" altLang="en-US" dirty="0"/>
              <a:t>迁移</a:t>
            </a:r>
            <a:r>
              <a:rPr lang="zh-CN" altLang="en-US" dirty="0" smtClean="0"/>
              <a:t>至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其他黏膜部位</a:t>
            </a:r>
            <a:r>
              <a:rPr lang="zh-CN" altLang="en-US" dirty="0"/>
              <a:t>发挥保护作用 </a:t>
            </a:r>
            <a:r>
              <a:rPr lang="zh-CN" altLang="en-US" dirty="0" smtClean="0"/>
              <a:t>。其</a:t>
            </a:r>
            <a:r>
              <a:rPr lang="zh-CN" altLang="en-US" dirty="0"/>
              <a:t>机制如下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黏膜</a:t>
            </a:r>
            <a:r>
              <a:rPr lang="zh-CN" altLang="en-US" dirty="0"/>
              <a:t>淋巴细胞在全身 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内</a:t>
            </a:r>
            <a:r>
              <a:rPr lang="zh-CN" altLang="en-US" dirty="0"/>
              <a:t>循环 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zh-CN" altLang="en-US" dirty="0" smtClean="0"/>
              <a:t>共同</a:t>
            </a:r>
            <a:r>
              <a:rPr lang="zh-CN" altLang="en-US" dirty="0"/>
              <a:t>黏膜免疫系统 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 smtClean="0"/>
              <a:t>       不同</a:t>
            </a:r>
            <a:r>
              <a:rPr lang="zh-CN" altLang="en-US" dirty="0"/>
              <a:t>部位黏膜间存在相互</a:t>
            </a:r>
            <a:r>
              <a:rPr lang="zh-CN" altLang="en-US" dirty="0" smtClean="0"/>
              <a:t>密切联系</a:t>
            </a:r>
            <a:r>
              <a:rPr lang="zh-CN" altLang="en-US" dirty="0"/>
              <a:t>的再循环</a:t>
            </a:r>
            <a:r>
              <a:rPr lang="zh-CN" altLang="en-US" dirty="0" smtClean="0"/>
              <a:t>渠道，组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成共同</a:t>
            </a:r>
            <a:r>
              <a:rPr lang="zh-CN" altLang="en-US" dirty="0"/>
              <a:t>黏膜免疫系统 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黏膜免疫耐受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食物</a:t>
            </a:r>
            <a:r>
              <a:rPr lang="zh-CN" altLang="en-US" dirty="0"/>
              <a:t>蛋白通常在肠道</a:t>
            </a:r>
            <a:r>
              <a:rPr lang="zh-CN" altLang="en-US" dirty="0" smtClean="0"/>
              <a:t>并未完</a:t>
            </a:r>
            <a:r>
              <a:rPr lang="zh-CN" altLang="en-US" dirty="0"/>
              <a:t>全降解而被肠道</a:t>
            </a:r>
            <a:r>
              <a:rPr lang="zh-CN" altLang="en-US" dirty="0" smtClean="0"/>
              <a:t>吸收，但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机体</a:t>
            </a:r>
            <a:r>
              <a:rPr lang="zh-CN" altLang="en-US" dirty="0"/>
              <a:t>对口服的</a:t>
            </a:r>
            <a:r>
              <a:rPr lang="zh-CN" altLang="en-US" dirty="0" smtClean="0"/>
              <a:t>蛋白抗原</a:t>
            </a:r>
            <a:r>
              <a:rPr lang="zh-CN" altLang="en-US" dirty="0"/>
              <a:t>并不产生应答或仅产生</a:t>
            </a:r>
            <a:r>
              <a:rPr lang="zh-CN" altLang="en-US" dirty="0" smtClean="0"/>
              <a:t>低水平答，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即形成口服</a:t>
            </a:r>
            <a:r>
              <a:rPr lang="zh-CN" altLang="en-US" dirty="0"/>
              <a:t>耐受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3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第四节 机体</a:t>
            </a:r>
            <a:r>
              <a:rPr lang="zh-CN" altLang="en-US" dirty="0"/>
              <a:t>与共生菌的生态平衡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（一） 共生菌</a:t>
            </a:r>
            <a:r>
              <a:rPr lang="zh-CN" altLang="en-US" dirty="0"/>
              <a:t>对免疫系统的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共生</a:t>
            </a:r>
            <a:r>
              <a:rPr lang="zh-CN" altLang="en-US" dirty="0"/>
              <a:t>菌参与出生后免疫系统发育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共生</a:t>
            </a:r>
            <a:r>
              <a:rPr lang="zh-CN" altLang="en-US" dirty="0"/>
              <a:t>菌参与固有</a:t>
            </a:r>
            <a:r>
              <a:rPr lang="zh-CN" altLang="en-US" dirty="0" smtClean="0"/>
              <a:t>免疫：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通过调控上皮细胞增殖和紧密连接而维持上皮屏障完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整性 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促进</a:t>
            </a:r>
            <a:r>
              <a:rPr lang="zh-CN" altLang="en-US" dirty="0"/>
              <a:t>杯状细胞分泌黏液而形成黏液层</a:t>
            </a:r>
            <a:r>
              <a:rPr lang="zh-CN" altLang="en-US" dirty="0" smtClean="0"/>
              <a:t>屏障 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③ 病原体</a:t>
            </a:r>
            <a:r>
              <a:rPr lang="zh-CN" altLang="en-US" dirty="0"/>
              <a:t>竞争营养和定居</a:t>
            </a:r>
            <a:r>
              <a:rPr lang="zh-CN" altLang="en-US" dirty="0" smtClean="0"/>
              <a:t>空间，并</a:t>
            </a:r>
            <a:r>
              <a:rPr lang="zh-CN" altLang="en-US" dirty="0"/>
              <a:t>产生</a:t>
            </a:r>
            <a:r>
              <a:rPr lang="zh-CN" altLang="en-US" dirty="0" smtClean="0"/>
              <a:t>抗菌肽。</a:t>
            </a:r>
            <a:endParaRPr lang="zh-CN" altLang="en-US" dirty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共生</a:t>
            </a:r>
            <a:r>
              <a:rPr lang="zh-CN" altLang="en-US" dirty="0"/>
              <a:t>菌参与适应性免疫和免疫调节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共生</a:t>
            </a:r>
            <a:r>
              <a:rPr lang="zh-CN" altLang="en-US" dirty="0"/>
              <a:t>菌导致肠道</a:t>
            </a:r>
            <a:r>
              <a:rPr lang="zh-CN" altLang="en-US" dirty="0" smtClean="0"/>
              <a:t>处于“生理性炎症”状态</a:t>
            </a:r>
            <a:endParaRPr lang="zh-CN" altLang="en-US" dirty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14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（二） 黏膜</a:t>
            </a:r>
            <a:r>
              <a:rPr lang="zh-CN" altLang="en-US" dirty="0"/>
              <a:t>免疫系统对共生菌产生低</a:t>
            </a:r>
            <a:r>
              <a:rPr lang="zh-CN" altLang="en-US" dirty="0" smtClean="0"/>
              <a:t>应答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en-US" dirty="0" smtClean="0"/>
              <a:t>可</a:t>
            </a:r>
            <a:r>
              <a:rPr lang="zh-CN" altLang="en-US" dirty="0"/>
              <a:t>有效抵御病原体</a:t>
            </a:r>
            <a:r>
              <a:rPr lang="zh-CN" altLang="en-US" dirty="0" smtClean="0"/>
              <a:t>侵袭，但</a:t>
            </a:r>
            <a:r>
              <a:rPr lang="zh-CN" altLang="en-US" dirty="0"/>
              <a:t>对共生菌</a:t>
            </a:r>
            <a:r>
              <a:rPr lang="zh-CN" altLang="en-US" dirty="0" smtClean="0"/>
              <a:t>等无害抗原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则</a:t>
            </a:r>
            <a:r>
              <a:rPr lang="zh-CN" altLang="en-US" dirty="0"/>
              <a:t>仅产生低应答 </a:t>
            </a:r>
            <a:r>
              <a:rPr lang="zh-CN" altLang="en-US" dirty="0" smtClean="0"/>
              <a:t>。 其</a:t>
            </a:r>
            <a:r>
              <a:rPr lang="zh-CN" altLang="en-US" dirty="0"/>
              <a:t>机制如下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黏膜免疫系统“忽视”共生菌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机体免疫系统通常“忽视”肠</a:t>
            </a:r>
            <a:r>
              <a:rPr lang="zh-CN" altLang="en-US" dirty="0"/>
              <a:t>腔共生菌存在 </a:t>
            </a:r>
            <a:r>
              <a:rPr lang="zh-CN" altLang="en-US" dirty="0" smtClean="0"/>
              <a:t>，不对</a:t>
            </a:r>
            <a:r>
              <a:rPr lang="zh-CN" altLang="en-US" dirty="0"/>
              <a:t>其</a:t>
            </a:r>
            <a:r>
              <a:rPr lang="zh-CN" altLang="en-US" dirty="0" smtClean="0"/>
              <a:t>产生应答 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黏膜</a:t>
            </a:r>
            <a:r>
              <a:rPr lang="zh-CN" altLang="en-US" dirty="0"/>
              <a:t>隔绝屏障的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肠道</a:t>
            </a:r>
            <a:r>
              <a:rPr lang="zh-CN" altLang="en-US" dirty="0"/>
              <a:t>黏膜</a:t>
            </a:r>
            <a:r>
              <a:rPr lang="zh-CN" altLang="en-US" dirty="0" smtClean="0"/>
              <a:t>屏障、黏液</a:t>
            </a:r>
            <a:r>
              <a:rPr lang="zh-CN" altLang="en-US" dirty="0"/>
              <a:t>屏障可阻止全身性免疫系统的次级</a:t>
            </a:r>
            <a:r>
              <a:rPr lang="zh-CN" altLang="en-US" dirty="0" smtClean="0"/>
              <a:t>淋巴器官与</a:t>
            </a:r>
            <a:r>
              <a:rPr lang="zh-CN" altLang="en-US" dirty="0"/>
              <a:t>共生菌接触和产生应答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共生</a:t>
            </a:r>
            <a:r>
              <a:rPr lang="zh-CN" altLang="en-US" dirty="0"/>
              <a:t>菌侵入能力</a:t>
            </a:r>
            <a:r>
              <a:rPr lang="zh-CN" altLang="en-US" dirty="0" smtClean="0"/>
              <a:t>弱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共生</a:t>
            </a:r>
            <a:r>
              <a:rPr lang="zh-CN" altLang="en-US" dirty="0"/>
              <a:t>菌下调黏膜免疫应答 </a:t>
            </a:r>
          </a:p>
        </p:txBody>
      </p:sp>
    </p:spTree>
    <p:extLst>
      <p:ext uri="{BB962C8B-B14F-4D97-AF65-F5344CB8AC3E}">
        <p14:creationId xmlns:p14="http://schemas.microsoft.com/office/powerpoint/2010/main" val="361103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6" y="661182"/>
            <a:ext cx="7876364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2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（三） 共生</a:t>
            </a:r>
            <a:r>
              <a:rPr lang="zh-CN" altLang="en-US" dirty="0"/>
              <a:t>菌与疾病</a:t>
            </a:r>
            <a:r>
              <a:rPr lang="zh-CN" altLang="en-US" dirty="0" smtClean="0"/>
              <a:t>发生</a:t>
            </a:r>
            <a:endParaRPr lang="en-US" altLang="zh-CN" dirty="0" smtClean="0"/>
          </a:p>
          <a:p>
            <a:pPr marL="457200" indent="-457200" algn="just">
              <a:buAutoNum type="arabicPeriod"/>
            </a:pPr>
            <a:r>
              <a:rPr lang="zh-CN" altLang="en-US" dirty="0" smtClean="0"/>
              <a:t>针对</a:t>
            </a:r>
            <a:r>
              <a:rPr lang="zh-CN" altLang="en-US" dirty="0"/>
              <a:t>共生菌的应答引发肠道</a:t>
            </a:r>
            <a:r>
              <a:rPr lang="zh-CN" altLang="en-US" dirty="0" smtClean="0"/>
              <a:t>疾病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黏膜免疫</a:t>
            </a:r>
            <a:r>
              <a:rPr lang="zh-CN" altLang="en-US" dirty="0"/>
              <a:t>调控机制</a:t>
            </a:r>
            <a:r>
              <a:rPr lang="zh-CN" altLang="en-US" dirty="0" smtClean="0"/>
              <a:t>紊乱，对</a:t>
            </a:r>
            <a:r>
              <a:rPr lang="zh-CN" altLang="en-US" dirty="0"/>
              <a:t>共生菌产生强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１ 细胞应答，导致</a:t>
            </a:r>
            <a:r>
              <a:rPr lang="zh-CN" altLang="en-US" dirty="0"/>
              <a:t>黏膜强烈炎症反应和肠道</a:t>
            </a:r>
            <a:r>
              <a:rPr lang="zh-CN" altLang="en-US" dirty="0" smtClean="0"/>
              <a:t>损伤，可</a:t>
            </a:r>
            <a:r>
              <a:rPr lang="zh-CN" altLang="en-US" dirty="0"/>
              <a:t>引</a:t>
            </a:r>
            <a:r>
              <a:rPr lang="zh-CN" altLang="en-US" dirty="0" smtClean="0"/>
              <a:t>发炎</a:t>
            </a:r>
            <a:r>
              <a:rPr lang="zh-CN" altLang="en-US" dirty="0"/>
              <a:t>性肠道</a:t>
            </a:r>
            <a:r>
              <a:rPr lang="zh-CN" altLang="en-US" dirty="0" smtClean="0"/>
              <a:t>疾病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共生</a:t>
            </a:r>
            <a:r>
              <a:rPr lang="zh-CN" altLang="en-US" dirty="0"/>
              <a:t>菌</a:t>
            </a:r>
            <a:r>
              <a:rPr lang="zh-CN" altLang="en-US" dirty="0" smtClean="0"/>
              <a:t>异位</a:t>
            </a:r>
            <a:r>
              <a:rPr lang="zh-CN" altLang="en-US" dirty="0"/>
              <a:t>激发全身性</a:t>
            </a:r>
            <a:r>
              <a:rPr lang="zh-CN" altLang="en-US" dirty="0" smtClean="0"/>
              <a:t>免疫应答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创伤、感染、内毒素</a:t>
            </a:r>
            <a:r>
              <a:rPr lang="zh-CN" altLang="en-US" dirty="0"/>
              <a:t>性</a:t>
            </a:r>
            <a:r>
              <a:rPr lang="zh-CN" altLang="en-US" dirty="0" smtClean="0"/>
              <a:t>休克、重症</a:t>
            </a:r>
            <a:r>
              <a:rPr lang="zh-CN" altLang="en-US" dirty="0"/>
              <a:t>肝炎等导致肠上皮</a:t>
            </a:r>
            <a:r>
              <a:rPr lang="zh-CN" altLang="en-US" dirty="0" smtClean="0"/>
              <a:t>完整性受损，通常无害</a:t>
            </a:r>
            <a:r>
              <a:rPr lang="zh-CN" altLang="en-US" dirty="0"/>
              <a:t>的共生</a:t>
            </a:r>
            <a:r>
              <a:rPr lang="zh-CN" altLang="en-US" dirty="0" smtClean="0"/>
              <a:t>菌（如</a:t>
            </a:r>
            <a:r>
              <a:rPr lang="zh-CN" altLang="en-US" dirty="0"/>
              <a:t>大肠埃希</a:t>
            </a:r>
            <a:r>
              <a:rPr lang="zh-CN" altLang="en-US" dirty="0" smtClean="0"/>
              <a:t>菌）可穿越</a:t>
            </a:r>
            <a:r>
              <a:rPr lang="zh-CN" altLang="en-US" dirty="0"/>
              <a:t>上皮屏障而进入血</a:t>
            </a:r>
            <a:r>
              <a:rPr lang="zh-CN" altLang="en-US" dirty="0" smtClean="0"/>
              <a:t>流，引起</a:t>
            </a:r>
            <a:r>
              <a:rPr lang="zh-CN" altLang="en-US" dirty="0"/>
              <a:t>致命性全身</a:t>
            </a:r>
            <a:r>
              <a:rPr lang="zh-CN" altLang="en-US" dirty="0" smtClean="0"/>
              <a:t>感染，诱导</a:t>
            </a:r>
            <a:r>
              <a:rPr lang="zh-CN" altLang="en-US" dirty="0"/>
              <a:t>系统</a:t>
            </a:r>
            <a:r>
              <a:rPr lang="zh-CN" altLang="en-US" dirty="0" smtClean="0"/>
              <a:t>免疫应答。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共生</a:t>
            </a:r>
            <a:r>
              <a:rPr lang="zh-CN" altLang="en-US" dirty="0"/>
              <a:t>菌组成与免疫性疾病相关</a:t>
            </a:r>
          </a:p>
          <a:p>
            <a:pPr marL="0" indent="0" algn="just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共生</a:t>
            </a:r>
            <a:r>
              <a:rPr lang="zh-CN" altLang="en-US" dirty="0"/>
              <a:t>菌组成与糖尿病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zh-CN" altLang="en-US" dirty="0" smtClean="0"/>
              <a:t>共生</a:t>
            </a:r>
            <a:r>
              <a:rPr lang="zh-CN" altLang="en-US" dirty="0"/>
              <a:t>菌组成与自身免疫病 </a:t>
            </a:r>
          </a:p>
        </p:txBody>
      </p:sp>
    </p:spTree>
    <p:extLst>
      <p:ext uri="{BB962C8B-B14F-4D97-AF65-F5344CB8AC3E}">
        <p14:creationId xmlns:p14="http://schemas.microsoft.com/office/powerpoint/2010/main" val="20656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42534"/>
            <a:ext cx="7886700" cy="5458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外</a:t>
            </a:r>
            <a:r>
              <a:rPr lang="zh-CN" altLang="en-US" dirty="0">
                <a:solidFill>
                  <a:srgbClr val="FF0000"/>
                </a:solidFill>
              </a:rPr>
              <a:t>周免疫器官</a:t>
            </a:r>
            <a:r>
              <a:rPr lang="zh-CN" altLang="en-US" dirty="0"/>
              <a:t>是免疫细胞定居和</a:t>
            </a:r>
            <a:r>
              <a:rPr lang="zh-CN" altLang="en-US" dirty="0" smtClean="0"/>
              <a:t>免疫应答发生</a:t>
            </a:r>
            <a:r>
              <a:rPr lang="zh-CN" altLang="en-US" dirty="0"/>
              <a:t>的</a:t>
            </a:r>
            <a:r>
              <a:rPr lang="zh-CN" altLang="en-US" dirty="0" smtClean="0"/>
              <a:t>场所，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其</a:t>
            </a:r>
            <a:r>
              <a:rPr lang="zh-CN" altLang="en-US" dirty="0"/>
              <a:t>包括两</a:t>
            </a:r>
            <a:r>
              <a:rPr lang="zh-CN" altLang="en-US" dirty="0" smtClean="0"/>
              <a:t>部分：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淋巴结</a:t>
            </a:r>
            <a:r>
              <a:rPr lang="zh-CN" altLang="en-US" dirty="0"/>
              <a:t>和脾脏</a:t>
            </a:r>
            <a:r>
              <a:rPr lang="zh-CN" altLang="en-US" dirty="0" smtClean="0"/>
              <a:t>等有</a:t>
            </a:r>
            <a:r>
              <a:rPr lang="zh-CN" altLang="en-US" dirty="0"/>
              <a:t>被膜的免疫器官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黏膜免疫系统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，亦</a:t>
            </a:r>
            <a:r>
              <a:rPr lang="zh-CN" altLang="en-US" dirty="0"/>
              <a:t>称黏膜相关</a:t>
            </a:r>
            <a:r>
              <a:rPr lang="zh-CN" altLang="en-US" dirty="0" smtClean="0"/>
              <a:t>淋巴组织</a:t>
            </a:r>
            <a:r>
              <a:rPr lang="en-US" altLang="zh-CN" dirty="0" smtClean="0"/>
              <a:t>MALT </a:t>
            </a:r>
          </a:p>
          <a:p>
            <a:pPr marL="0" indent="0" algn="just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MIS</a:t>
            </a:r>
            <a:r>
              <a:rPr lang="zh-CN" altLang="zh-CN" dirty="0" smtClean="0"/>
              <a:t>是</a:t>
            </a:r>
            <a:r>
              <a:rPr lang="zh-CN" altLang="zh-CN" dirty="0"/>
              <a:t>机体发挥免疫功能的重要</a:t>
            </a:r>
            <a:r>
              <a:rPr lang="zh-CN" altLang="zh-CN" dirty="0" smtClean="0"/>
              <a:t>部位，</a:t>
            </a:r>
            <a:r>
              <a:rPr lang="zh-CN" altLang="zh-CN" dirty="0"/>
              <a:t>其重要性表现为 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① 人体黏膜表面积巨大，仅小肠黏膜表面积即达</a:t>
            </a:r>
            <a:r>
              <a:rPr lang="en-US" altLang="zh-CN" dirty="0" smtClean="0"/>
              <a:t>400m</a:t>
            </a:r>
            <a:r>
              <a:rPr lang="zh-CN" altLang="zh-CN" baseline="30000" dirty="0" smtClean="0"/>
              <a:t>２</a:t>
            </a:r>
            <a:endParaRPr lang="en-US" altLang="zh-CN" baseline="30000" dirty="0" smtClean="0"/>
          </a:p>
          <a:p>
            <a:pPr marL="0" indent="0">
              <a:buNone/>
            </a:pPr>
            <a:r>
              <a:rPr lang="zh-CN" altLang="zh-CN" dirty="0" smtClean="0"/>
              <a:t>（是皮肤面积的 </a:t>
            </a:r>
            <a:r>
              <a:rPr lang="en-US" altLang="zh-CN" dirty="0" smtClean="0"/>
              <a:t>200</a:t>
            </a:r>
            <a:r>
              <a:rPr lang="zh-CN" altLang="zh-CN" dirty="0" smtClean="0"/>
              <a:t>倍），乃阻止病原微生物等入侵机体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的</a:t>
            </a:r>
            <a:r>
              <a:rPr lang="zh-CN" altLang="zh-CN" dirty="0"/>
              <a:t>主要物理屏障 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zh-CN" dirty="0" smtClean="0"/>
              <a:t>② </a:t>
            </a:r>
            <a:r>
              <a:rPr lang="zh-CN" altLang="zh-CN" dirty="0"/>
              <a:t>机体</a:t>
            </a:r>
            <a:r>
              <a:rPr lang="zh-CN" altLang="zh-CN" dirty="0" smtClean="0"/>
              <a:t>近</a:t>
            </a:r>
            <a:r>
              <a:rPr lang="en-US" altLang="zh-CN" dirty="0" smtClean="0"/>
              <a:t>50</a:t>
            </a:r>
            <a:r>
              <a:rPr lang="zh-CN" altLang="zh-CN" dirty="0" smtClean="0"/>
              <a:t>％ </a:t>
            </a:r>
            <a:r>
              <a:rPr lang="zh-CN" altLang="zh-CN" dirty="0"/>
              <a:t>淋巴组织存在于黏膜系统 ，</a:t>
            </a:r>
            <a:r>
              <a:rPr lang="en-US" altLang="zh-CN" dirty="0"/>
              <a:t>MIS </a:t>
            </a:r>
            <a:r>
              <a:rPr lang="zh-CN" altLang="zh-CN" dirty="0"/>
              <a:t>内淋巴</a:t>
            </a:r>
            <a:r>
              <a:rPr lang="zh-CN" altLang="zh-CN" dirty="0" smtClean="0"/>
              <a:t>细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zh-CN" dirty="0" smtClean="0"/>
              <a:t>胞</a:t>
            </a:r>
            <a:r>
              <a:rPr lang="zh-CN" altLang="zh-CN" dirty="0"/>
              <a:t>占全身淋巴细胞总数的 </a:t>
            </a:r>
            <a:r>
              <a:rPr lang="en-US" altLang="zh-CN" dirty="0" smtClean="0"/>
              <a:t>3/4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927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5944"/>
            <a:ext cx="7886700" cy="5132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       遍布</a:t>
            </a:r>
            <a:r>
              <a:rPr lang="zh-CN" altLang="en-US" dirty="0"/>
              <a:t>全身多个组织器官的黏膜组织表面积</a:t>
            </a:r>
            <a:r>
              <a:rPr lang="zh-CN" altLang="en-US" dirty="0" smtClean="0"/>
              <a:t>巨大，多</a:t>
            </a:r>
            <a:r>
              <a:rPr lang="zh-CN" altLang="en-US" dirty="0"/>
              <a:t>直接与外环境</a:t>
            </a:r>
            <a:r>
              <a:rPr lang="zh-CN" altLang="en-US" dirty="0" smtClean="0"/>
              <a:t>接触，其</a:t>
            </a:r>
            <a:r>
              <a:rPr lang="zh-CN" altLang="en-US" dirty="0"/>
              <a:t>针对抗原刺激产生固有</a:t>
            </a:r>
            <a:r>
              <a:rPr lang="zh-CN" altLang="en-US" dirty="0" smtClean="0"/>
              <a:t>免疫和</a:t>
            </a:r>
            <a:r>
              <a:rPr lang="zh-CN" altLang="en-US" dirty="0"/>
              <a:t>适应性</a:t>
            </a:r>
            <a:r>
              <a:rPr lang="zh-CN" altLang="en-US" dirty="0" smtClean="0"/>
              <a:t>免疫应答，在</a:t>
            </a:r>
            <a:r>
              <a:rPr lang="zh-CN" altLang="en-US" dirty="0"/>
              <a:t>机体抗感染免疫中发挥</a:t>
            </a:r>
            <a:r>
              <a:rPr lang="zh-CN" altLang="en-US" dirty="0" smtClean="0"/>
              <a:t>重要作用 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       黏膜</a:t>
            </a:r>
            <a:r>
              <a:rPr lang="zh-CN" altLang="en-US" dirty="0"/>
              <a:t>免疫系统具与系统免疫不同的明显</a:t>
            </a:r>
            <a:r>
              <a:rPr lang="zh-CN" altLang="en-US" dirty="0" smtClean="0"/>
              <a:t>特点：淋巴组织</a:t>
            </a:r>
            <a:r>
              <a:rPr lang="zh-CN" altLang="en-US" dirty="0"/>
              <a:t>直接与黏膜上皮细胞</a:t>
            </a:r>
            <a:r>
              <a:rPr lang="zh-CN" altLang="en-US" dirty="0" smtClean="0"/>
              <a:t>相邻；淋巴组织</a:t>
            </a:r>
            <a:r>
              <a:rPr lang="zh-CN" altLang="en-US" dirty="0"/>
              <a:t>分布</a:t>
            </a:r>
            <a:r>
              <a:rPr lang="zh-CN" altLang="en-US" dirty="0" smtClean="0"/>
              <a:t>弥散；特殊</a:t>
            </a:r>
            <a:r>
              <a:rPr lang="zh-CN" altLang="en-US" dirty="0"/>
              <a:t>的抗原摄取</a:t>
            </a:r>
            <a:r>
              <a:rPr lang="zh-CN" altLang="en-US" dirty="0" smtClean="0"/>
              <a:t>机制（由 </a:t>
            </a:r>
            <a:r>
              <a:rPr lang="en-US" altLang="zh-CN" dirty="0" smtClean="0"/>
              <a:t>M </a:t>
            </a:r>
            <a:r>
              <a:rPr lang="zh-CN" altLang="en-US" dirty="0" smtClean="0"/>
              <a:t>细胞</a:t>
            </a:r>
            <a:r>
              <a:rPr lang="zh-CN" altLang="en-US" dirty="0"/>
              <a:t>摄取抗原后</a:t>
            </a:r>
            <a:r>
              <a:rPr lang="zh-CN" altLang="en-US" dirty="0" smtClean="0"/>
              <a:t>转交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）；</a:t>
            </a:r>
            <a:r>
              <a:rPr lang="zh-CN" altLang="en-US" dirty="0"/>
              <a:t>在非感染状态下也浸润大量活化的记忆性</a:t>
            </a:r>
            <a:r>
              <a:rPr lang="zh-CN" altLang="en-US" dirty="0" smtClean="0"/>
              <a:t>淋巴细胞（生理性炎症）；主要</a:t>
            </a:r>
            <a:r>
              <a:rPr lang="zh-CN" altLang="en-US" dirty="0"/>
              <a:t>产生分泌性 </a:t>
            </a:r>
            <a:r>
              <a:rPr lang="en-US" altLang="zh-CN" dirty="0" smtClean="0"/>
              <a:t>Ig A </a:t>
            </a:r>
            <a:r>
              <a:rPr lang="zh-CN" altLang="en-US" dirty="0" smtClean="0"/>
              <a:t>而</a:t>
            </a:r>
            <a:r>
              <a:rPr lang="zh-CN" altLang="en-US" dirty="0"/>
              <a:t>发挥</a:t>
            </a:r>
            <a:r>
              <a:rPr lang="zh-CN" altLang="en-US" dirty="0" smtClean="0"/>
              <a:t>效应；对无害抗原（食物</a:t>
            </a:r>
            <a:r>
              <a:rPr lang="zh-CN" altLang="en-US" dirty="0"/>
              <a:t>和共生</a:t>
            </a:r>
            <a:r>
              <a:rPr lang="zh-CN" altLang="en-US" dirty="0" smtClean="0"/>
              <a:t>菌）应答低下，</a:t>
            </a:r>
            <a:r>
              <a:rPr lang="zh-CN" altLang="en-US" dirty="0"/>
              <a:t>而对病原体</a:t>
            </a:r>
            <a:r>
              <a:rPr lang="zh-CN" altLang="en-US" dirty="0" smtClean="0"/>
              <a:t>产生强大</a:t>
            </a:r>
            <a:r>
              <a:rPr lang="zh-CN" altLang="en-US" dirty="0"/>
              <a:t>的保护性</a:t>
            </a:r>
            <a:r>
              <a:rPr lang="zh-CN" altLang="en-US" dirty="0" smtClean="0"/>
              <a:t>应答；在</a:t>
            </a:r>
            <a:r>
              <a:rPr lang="zh-CN" altLang="en-US" dirty="0"/>
              <a:t>一个黏膜组织部位所产生的</a:t>
            </a:r>
            <a:r>
              <a:rPr lang="zh-CN" altLang="en-US" dirty="0" smtClean="0"/>
              <a:t>效应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细胞，可</a:t>
            </a:r>
            <a:r>
              <a:rPr lang="zh-CN" altLang="en-US" dirty="0"/>
              <a:t>借助黏附</a:t>
            </a:r>
            <a:r>
              <a:rPr lang="zh-CN" altLang="en-US" dirty="0" smtClean="0"/>
              <a:t>分子／归</a:t>
            </a:r>
            <a:r>
              <a:rPr lang="zh-CN" altLang="en-US" dirty="0"/>
              <a:t>巢受体而在黏膜</a:t>
            </a:r>
            <a:r>
              <a:rPr lang="zh-CN" altLang="en-US" dirty="0" smtClean="0"/>
              <a:t>免疫系统再循环，导致</a:t>
            </a:r>
            <a:r>
              <a:rPr lang="zh-CN" altLang="en-US" dirty="0"/>
              <a:t>黏膜免疫应答效应的</a:t>
            </a:r>
            <a:r>
              <a:rPr lang="zh-CN" altLang="en-US" dirty="0" smtClean="0"/>
              <a:t>扩散；对</a:t>
            </a:r>
            <a:r>
              <a:rPr lang="zh-CN" altLang="en-US" dirty="0"/>
              <a:t>某些</a:t>
            </a:r>
            <a:r>
              <a:rPr lang="zh-CN" altLang="en-US" dirty="0" smtClean="0"/>
              <a:t>黏膜部位</a:t>
            </a:r>
            <a:r>
              <a:rPr lang="zh-CN" altLang="en-US" dirty="0"/>
              <a:t>进行局部免疫易诱导黏膜耐受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9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第一节 </a:t>
            </a:r>
            <a:r>
              <a:rPr lang="zh-CN" altLang="en-US" dirty="0" smtClean="0"/>
              <a:t>黏膜</a:t>
            </a:r>
            <a:r>
              <a:rPr lang="zh-CN" altLang="en-US" dirty="0"/>
              <a:t>免疫系统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7108"/>
            <a:ext cx="7886700" cy="50925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600" dirty="0"/>
              <a:t>（一）黏膜免疫系统的组成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       </a:t>
            </a:r>
            <a:r>
              <a:rPr lang="zh-CN" altLang="zh-CN" sz="2600" dirty="0" smtClean="0"/>
              <a:t>黏膜</a:t>
            </a:r>
            <a:r>
              <a:rPr lang="zh-CN" altLang="zh-CN" sz="2600" dirty="0"/>
              <a:t>免疫系统由器官（包括消化道 、呼吸道 、泌尿生殖道 、内耳等）内表面及外分泌腺 （如泪腺 、唾液腺 、胰腺和乳腺等）相关的淋巴组织组成 。按照</a:t>
            </a:r>
            <a:r>
              <a:rPr lang="en-US" altLang="zh-CN" sz="2600" dirty="0"/>
              <a:t> MIS </a:t>
            </a:r>
            <a:r>
              <a:rPr lang="zh-CN" altLang="zh-CN" sz="2600" dirty="0"/>
              <a:t>的器官分布 ，主要可分为如下３ 类 ：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1. </a:t>
            </a:r>
            <a:r>
              <a:rPr lang="zh-CN" altLang="zh-CN" sz="2600" dirty="0" smtClean="0"/>
              <a:t>肠</a:t>
            </a:r>
            <a:r>
              <a:rPr lang="zh-CN" altLang="zh-CN" sz="2600" dirty="0"/>
              <a:t>黏膜相关淋巴组织 </a:t>
            </a:r>
            <a:r>
              <a:rPr lang="en-US" altLang="zh-CN" sz="2600" dirty="0" smtClean="0"/>
              <a:t>(GALT )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肠道</a:t>
            </a:r>
            <a:r>
              <a:rPr lang="zh-CN" altLang="zh-CN" sz="2600" dirty="0"/>
              <a:t>免疫应答产生的场所 ，由遍布肠道的弥散淋巴细胞发挥</a:t>
            </a:r>
            <a:r>
              <a:rPr lang="zh-CN" altLang="zh-CN" sz="2600" dirty="0" smtClean="0"/>
              <a:t>效应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2. </a:t>
            </a:r>
            <a:r>
              <a:rPr lang="zh-CN" altLang="zh-CN" sz="2600" dirty="0" smtClean="0"/>
              <a:t>鼻</a:t>
            </a:r>
            <a:r>
              <a:rPr lang="zh-CN" altLang="zh-CN" sz="2600" dirty="0"/>
              <a:t>相关淋巴组织（</a:t>
            </a:r>
            <a:r>
              <a:rPr lang="en-US" altLang="zh-CN" sz="2600" dirty="0"/>
              <a:t>NALT </a:t>
            </a:r>
            <a:r>
              <a:rPr lang="zh-CN" altLang="zh-CN" sz="2600" dirty="0"/>
              <a:t>） 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包括</a:t>
            </a:r>
            <a:r>
              <a:rPr lang="zh-CN" altLang="zh-CN" sz="2600" dirty="0"/>
              <a:t>咽扁桃体 、腭扁桃体 、舌扁桃体及鼻后部其他淋巴组织 </a:t>
            </a:r>
            <a:r>
              <a:rPr lang="zh-CN" altLang="zh-CN" sz="2600" dirty="0" smtClean="0"/>
              <a:t> 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3. </a:t>
            </a:r>
            <a:r>
              <a:rPr lang="zh-CN" altLang="zh-CN" sz="2600" dirty="0" smtClean="0"/>
              <a:t>支气管</a:t>
            </a:r>
            <a:r>
              <a:rPr lang="zh-CN" altLang="zh-CN" sz="2600" dirty="0"/>
              <a:t>相关淋巴组织（</a:t>
            </a:r>
            <a:r>
              <a:rPr lang="en-US" altLang="zh-CN" sz="2600" dirty="0"/>
              <a:t>BALT </a:t>
            </a:r>
            <a:r>
              <a:rPr lang="zh-CN" altLang="zh-CN" sz="2600" dirty="0" smtClean="0"/>
              <a:t>）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其</a:t>
            </a:r>
            <a:r>
              <a:rPr lang="zh-CN" altLang="zh-CN" sz="2600" dirty="0"/>
              <a:t>解剖结构与</a:t>
            </a:r>
            <a:r>
              <a:rPr lang="en-US" altLang="zh-CN" sz="2600" dirty="0"/>
              <a:t>NALT </a:t>
            </a:r>
            <a:r>
              <a:rPr lang="zh-CN" altLang="zh-CN" sz="2600" dirty="0"/>
              <a:t>相似 ，由淋巴细胞聚集而成的滤泡所构成 ，滤泡主要位于支气管上皮下 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4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1" y="1352269"/>
            <a:ext cx="8243668" cy="30461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5" y="4536501"/>
            <a:ext cx="7688360" cy="10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85018"/>
            <a:ext cx="7886700" cy="55157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（二） 黏膜</a:t>
            </a:r>
            <a:r>
              <a:rPr lang="zh-CN" altLang="en-US" dirty="0"/>
              <a:t>免疫系统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MIS</a:t>
            </a:r>
            <a:r>
              <a:rPr lang="zh-CN" altLang="zh-CN" dirty="0"/>
              <a:t>的解剖学特征：</a:t>
            </a:r>
          </a:p>
          <a:p>
            <a:pPr marL="0" indent="0">
              <a:buNone/>
            </a:pPr>
            <a:r>
              <a:rPr lang="zh-CN" altLang="zh-CN" dirty="0"/>
              <a:t>（１） 黏膜上皮细胞和淋巴组织直接接触 </a:t>
            </a:r>
          </a:p>
          <a:p>
            <a:pPr marL="0" indent="0">
              <a:buNone/>
            </a:pPr>
            <a:r>
              <a:rPr lang="zh-CN" altLang="zh-CN" dirty="0"/>
              <a:t>（２）</a:t>
            </a:r>
            <a:r>
              <a:rPr lang="en-US" altLang="zh-CN" dirty="0"/>
              <a:t> MALT </a:t>
            </a:r>
            <a:r>
              <a:rPr lang="zh-CN" altLang="zh-CN" dirty="0"/>
              <a:t>呈不连续的区域性分布</a:t>
            </a:r>
          </a:p>
          <a:p>
            <a:pPr marL="0" indent="0">
              <a:buNone/>
            </a:pPr>
            <a:r>
              <a:rPr lang="zh-CN" altLang="zh-CN" dirty="0"/>
              <a:t>（３）</a:t>
            </a:r>
            <a:r>
              <a:rPr lang="en-US" altLang="zh-CN" dirty="0"/>
              <a:t> MALT </a:t>
            </a:r>
            <a:r>
              <a:rPr lang="zh-CN" altLang="zh-CN" dirty="0"/>
              <a:t>分布于与外界相通的组织器官（如消化道 、呼吸道等）</a:t>
            </a:r>
          </a:p>
          <a:p>
            <a:pPr marL="0" indent="0">
              <a:buNone/>
            </a:pPr>
            <a:r>
              <a:rPr lang="zh-CN" altLang="zh-CN" dirty="0"/>
              <a:t>（４） 黏膜层很薄且具有通透性</a:t>
            </a:r>
          </a:p>
          <a:p>
            <a:pPr marL="0" indent="0">
              <a:buNone/>
            </a:pPr>
            <a:r>
              <a:rPr lang="en-US" altLang="zh-CN" dirty="0" smtClean="0"/>
              <a:t>2. MIS </a:t>
            </a:r>
            <a:r>
              <a:rPr lang="zh-CN" altLang="zh-CN" dirty="0"/>
              <a:t>的功能</a:t>
            </a:r>
            <a:r>
              <a:rPr lang="zh-CN" altLang="zh-CN" dirty="0" smtClean="0"/>
              <a:t>特征</a:t>
            </a:r>
            <a:r>
              <a:rPr lang="zh-CN" altLang="en-US" dirty="0"/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（１） 对抗原的选择性应答</a:t>
            </a:r>
          </a:p>
          <a:p>
            <a:pPr marL="0" indent="0">
              <a:buNone/>
            </a:pPr>
            <a:r>
              <a:rPr lang="zh-CN" altLang="zh-CN" dirty="0"/>
              <a:t>（２） 持续生理性炎症状态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95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 </a:t>
            </a:r>
            <a:r>
              <a:rPr lang="zh-CN" altLang="en-US" dirty="0" smtClean="0"/>
              <a:t>黏膜</a:t>
            </a:r>
            <a:r>
              <a:rPr lang="zh-CN" altLang="en-US" dirty="0"/>
              <a:t>免疫系统的屏障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5243"/>
            <a:ext cx="7886700" cy="520504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（一） </a:t>
            </a:r>
            <a:r>
              <a:rPr lang="en-US" altLang="zh-CN" dirty="0"/>
              <a:t>MIS </a:t>
            </a:r>
            <a:r>
              <a:rPr lang="zh-CN" altLang="zh-CN" dirty="0"/>
              <a:t>的物理屏障功能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黏液</a:t>
            </a:r>
            <a:r>
              <a:rPr lang="zh-CN" altLang="zh-CN" dirty="0"/>
              <a:t>层屏障：呼吸道和消化道黏膜的杯形细胞可</a:t>
            </a:r>
            <a:r>
              <a:rPr lang="zh-CN" altLang="zh-CN" dirty="0" smtClean="0"/>
              <a:t>分泌黏液 </a:t>
            </a:r>
            <a:r>
              <a:rPr lang="zh-CN" altLang="zh-CN" dirty="0"/>
              <a:t>，覆盖于上皮细胞表面形成黏液层屏障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上皮细胞</a:t>
            </a:r>
            <a:r>
              <a:rPr lang="zh-CN" altLang="zh-CN" dirty="0"/>
              <a:t>屏障：黏膜上皮细胞间通过紧密连接而</a:t>
            </a:r>
            <a:r>
              <a:rPr lang="zh-CN" altLang="zh-CN" dirty="0" smtClean="0"/>
              <a:t>形成物理</a:t>
            </a:r>
            <a:r>
              <a:rPr lang="zh-CN" altLang="zh-CN" dirty="0"/>
              <a:t>屏障 </a:t>
            </a:r>
            <a:r>
              <a:rPr lang="zh-CN" altLang="zh-CN" dirty="0" smtClean="0"/>
              <a:t>，可</a:t>
            </a:r>
            <a:r>
              <a:rPr lang="zh-CN" altLang="zh-CN" dirty="0"/>
              <a:t>阻止病原体和</a:t>
            </a:r>
            <a:r>
              <a:rPr lang="zh-CN" altLang="zh-CN" dirty="0" smtClean="0"/>
              <a:t>大分子物质</a:t>
            </a:r>
            <a:r>
              <a:rPr lang="zh-CN" altLang="zh-CN" dirty="0"/>
              <a:t>通过 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（二）</a:t>
            </a:r>
            <a:r>
              <a:rPr lang="en-US" altLang="zh-CN" dirty="0"/>
              <a:t> MIS </a:t>
            </a:r>
            <a:r>
              <a:rPr lang="zh-CN" altLang="zh-CN" dirty="0"/>
              <a:t>的化学屏障功能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zh-CN" dirty="0"/>
              <a:t>蛋白水解酶：</a:t>
            </a:r>
            <a:r>
              <a:rPr lang="en-US" altLang="zh-CN" dirty="0"/>
              <a:t>MIS </a:t>
            </a:r>
            <a:r>
              <a:rPr lang="zh-CN" altLang="zh-CN" dirty="0"/>
              <a:t>产生各类蛋白酶 ，可在消化道不同部位将食物抗原水解成肽 ，使之丧失免疫原性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zh-CN" dirty="0"/>
              <a:t>抗感染效应分子：黏膜局部可产生多种抗感染的效应分子 ，如转铁蛋白 、溶菌酶 、防御素、胃酸等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99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582" y="618979"/>
            <a:ext cx="7886700" cy="47830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zh-CN" dirty="0" smtClean="0"/>
              <a:t>（三）</a:t>
            </a:r>
            <a:r>
              <a:rPr lang="en-US" altLang="zh-CN" dirty="0" smtClean="0"/>
              <a:t> MIS </a:t>
            </a:r>
            <a:r>
              <a:rPr lang="zh-CN" altLang="zh-CN" dirty="0" smtClean="0"/>
              <a:t>的生物屏障功能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肠道内存在大量共生菌 </a:t>
            </a:r>
            <a:r>
              <a:rPr lang="zh-CN" altLang="en-US" dirty="0" smtClean="0"/>
              <a:t>，其</a:t>
            </a:r>
            <a:r>
              <a:rPr lang="zh-CN" altLang="en-US" dirty="0"/>
              <a:t>生物学作用</a:t>
            </a:r>
            <a:r>
              <a:rPr lang="zh-CN" altLang="en-US" dirty="0" smtClean="0"/>
              <a:t>为：与</a:t>
            </a:r>
            <a:r>
              <a:rPr lang="zh-CN" altLang="en-US" dirty="0"/>
              <a:t>病原体竞争空间和</a:t>
            </a:r>
            <a:r>
              <a:rPr lang="zh-CN" altLang="en-US" dirty="0" smtClean="0"/>
              <a:t>营养，阻止</a:t>
            </a:r>
            <a:r>
              <a:rPr lang="zh-CN" altLang="en-US" dirty="0"/>
              <a:t>病原体在肠道</a:t>
            </a:r>
            <a:r>
              <a:rPr lang="zh-CN" altLang="en-US" dirty="0" smtClean="0"/>
              <a:t>定居；产生</a:t>
            </a:r>
            <a:r>
              <a:rPr lang="zh-CN" altLang="en-US" dirty="0"/>
              <a:t>抗菌</a:t>
            </a:r>
            <a:r>
              <a:rPr lang="zh-CN" altLang="en-US" dirty="0" smtClean="0"/>
              <a:t>物质（如</a:t>
            </a:r>
            <a:r>
              <a:rPr lang="zh-CN" altLang="en-US" dirty="0"/>
              <a:t>蛋白样</a:t>
            </a:r>
            <a:r>
              <a:rPr lang="zh-CN" altLang="en-US" dirty="0" smtClean="0"/>
              <a:t>毒素），可</a:t>
            </a:r>
            <a:r>
              <a:rPr lang="zh-CN" altLang="en-US" dirty="0"/>
              <a:t>抑制</a:t>
            </a:r>
            <a:r>
              <a:rPr lang="zh-CN" altLang="en-US" dirty="0" smtClean="0"/>
              <a:t>相应菌株生长</a:t>
            </a:r>
            <a:r>
              <a:rPr lang="zh-CN" altLang="en-US" dirty="0"/>
              <a:t>；</a:t>
            </a:r>
            <a:r>
              <a:rPr lang="en-US" altLang="zh-CN" dirty="0" smtClean="0"/>
              <a:t>MIS </a:t>
            </a:r>
            <a:r>
              <a:rPr lang="zh-CN" altLang="zh-CN" dirty="0" smtClean="0"/>
              <a:t>内模式识别受体（</a:t>
            </a:r>
            <a:r>
              <a:rPr lang="en-US" altLang="zh-CN" dirty="0" smtClean="0"/>
              <a:t>PRR</a:t>
            </a:r>
            <a:r>
              <a:rPr lang="zh-CN" altLang="zh-CN" dirty="0" smtClean="0"/>
              <a:t>）分布和定位 ，有利于对病原体识别和</a:t>
            </a:r>
            <a:r>
              <a:rPr lang="zh-CN" altLang="en-US" dirty="0" smtClean="0"/>
              <a:t>应</a:t>
            </a:r>
            <a:r>
              <a:rPr lang="zh-CN" altLang="zh-CN" dirty="0" smtClean="0"/>
              <a:t>答，同时保护共生菌 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95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 </a:t>
            </a:r>
            <a:r>
              <a:rPr lang="zh-CN" altLang="en-US" dirty="0" smtClean="0"/>
              <a:t>黏膜</a:t>
            </a:r>
            <a:r>
              <a:rPr lang="zh-CN" altLang="en-US" dirty="0"/>
              <a:t>免疫应答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77895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dirty="0"/>
              <a:t>（一） 参与黏膜免疫的淋巴细胞</a:t>
            </a:r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zh-CN" dirty="0"/>
              <a:t>内</a:t>
            </a:r>
            <a:r>
              <a:rPr lang="en-US" altLang="zh-CN" dirty="0"/>
              <a:t> T </a:t>
            </a:r>
            <a:r>
              <a:rPr lang="zh-CN" altLang="zh-CN" dirty="0"/>
              <a:t>细胞分为两类 ：①</a:t>
            </a:r>
            <a:r>
              <a:rPr lang="en-US" altLang="zh-CN" dirty="0"/>
              <a:t> A </a:t>
            </a:r>
            <a:r>
              <a:rPr lang="zh-CN" altLang="zh-CN" dirty="0"/>
              <a:t>型</a:t>
            </a:r>
            <a:r>
              <a:rPr lang="en-US" altLang="zh-CN" dirty="0"/>
              <a:t> T </a:t>
            </a:r>
            <a:r>
              <a:rPr lang="zh-CN" altLang="zh-CN" dirty="0"/>
              <a:t>细胞；②</a:t>
            </a:r>
            <a:r>
              <a:rPr lang="en-US" altLang="zh-CN" dirty="0"/>
              <a:t> B </a:t>
            </a:r>
            <a:r>
              <a:rPr lang="zh-CN" altLang="zh-CN" dirty="0"/>
              <a:t>型 </a:t>
            </a:r>
            <a:r>
              <a:rPr lang="en-US" altLang="zh-CN" dirty="0"/>
              <a:t>T </a:t>
            </a:r>
            <a:r>
              <a:rPr lang="zh-CN" altLang="zh-CN" dirty="0"/>
              <a:t>细胞</a:t>
            </a:r>
          </a:p>
          <a:p>
            <a:pPr marL="0" indent="0" algn="just">
              <a:buNone/>
            </a:pPr>
            <a:r>
              <a:rPr lang="en-US" altLang="zh-CN" dirty="0" smtClean="0"/>
              <a:t>       1. </a:t>
            </a:r>
            <a:r>
              <a:rPr lang="zh-CN" altLang="zh-CN" dirty="0" smtClean="0"/>
              <a:t>上皮</a:t>
            </a:r>
            <a:r>
              <a:rPr lang="zh-CN" altLang="zh-CN" dirty="0"/>
              <a:t>内淋巴细胞（</a:t>
            </a:r>
            <a:r>
              <a:rPr lang="en-US" altLang="zh-CN" dirty="0"/>
              <a:t>IEL</a:t>
            </a:r>
            <a:r>
              <a:rPr lang="zh-CN" altLang="zh-CN" dirty="0"/>
              <a:t>）</a:t>
            </a:r>
            <a:r>
              <a:rPr lang="en-US" altLang="zh-CN" dirty="0"/>
              <a:t>IEL </a:t>
            </a:r>
            <a:r>
              <a:rPr lang="zh-CN" altLang="zh-CN" dirty="0"/>
              <a:t>分布于小肠和大肠黏膜上皮细胞间 ，其数量巨大，</a:t>
            </a:r>
            <a:r>
              <a:rPr lang="en-US" altLang="zh-CN" dirty="0"/>
              <a:t>IEL </a:t>
            </a:r>
            <a:r>
              <a:rPr lang="zh-CN" altLang="zh-CN" dirty="0"/>
              <a:t>包括两类 ：①</a:t>
            </a:r>
            <a:r>
              <a:rPr lang="en-US" altLang="zh-CN" dirty="0"/>
              <a:t> A </a:t>
            </a:r>
            <a:r>
              <a:rPr lang="zh-CN" altLang="zh-CN" dirty="0"/>
              <a:t>型</a:t>
            </a:r>
            <a:r>
              <a:rPr lang="en-US" altLang="zh-CN" dirty="0"/>
              <a:t> IEL</a:t>
            </a:r>
            <a:r>
              <a:rPr lang="zh-CN" altLang="zh-CN" dirty="0"/>
              <a:t>；②</a:t>
            </a:r>
            <a:r>
              <a:rPr lang="en-US" altLang="zh-CN" dirty="0"/>
              <a:t> B </a:t>
            </a:r>
            <a:r>
              <a:rPr lang="zh-CN" altLang="zh-CN" dirty="0"/>
              <a:t>型 </a:t>
            </a:r>
            <a:r>
              <a:rPr lang="en-US" altLang="zh-CN" dirty="0"/>
              <a:t>IEL</a:t>
            </a:r>
            <a:endParaRPr lang="zh-CN" altLang="zh-CN" dirty="0"/>
          </a:p>
          <a:p>
            <a:pPr marL="0" indent="0" algn="just">
              <a:buNone/>
            </a:pPr>
            <a:r>
              <a:rPr lang="en-US" altLang="zh-CN" dirty="0" smtClean="0"/>
              <a:t>       2. </a:t>
            </a:r>
            <a:r>
              <a:rPr lang="zh-CN" altLang="zh-CN" dirty="0" smtClean="0"/>
              <a:t>固有层</a:t>
            </a:r>
            <a:r>
              <a:rPr lang="zh-CN" altLang="zh-CN" dirty="0"/>
              <a:t>淋巴细胞</a:t>
            </a:r>
            <a:r>
              <a:rPr lang="zh-CN" altLang="zh-CN" dirty="0" smtClean="0"/>
              <a:t>（</a:t>
            </a:r>
            <a:r>
              <a:rPr lang="en-US" altLang="zh-CN" dirty="0" smtClean="0"/>
              <a:t>LPL</a:t>
            </a:r>
            <a:r>
              <a:rPr lang="zh-CN" altLang="zh-CN" dirty="0" smtClean="0"/>
              <a:t>）</a:t>
            </a:r>
            <a:r>
              <a:rPr lang="zh-CN" altLang="zh-CN" dirty="0"/>
              <a:t>肠</a:t>
            </a:r>
            <a:r>
              <a:rPr lang="zh-CN" altLang="zh-CN" dirty="0" smtClean="0"/>
              <a:t>黏膜内主要分布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型 </a:t>
            </a:r>
            <a:r>
              <a:rPr lang="en-US" altLang="zh-CN" dirty="0" smtClean="0"/>
              <a:t>LPL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992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106" y="618979"/>
            <a:ext cx="7886700" cy="27291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（二） 黏膜免疫应答的特点</a:t>
            </a: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黏膜</a:t>
            </a:r>
            <a:r>
              <a:rPr lang="zh-CN" altLang="zh-CN" dirty="0"/>
              <a:t>免疫 </a:t>
            </a:r>
            <a:r>
              <a:rPr lang="en-US" altLang="zh-CN" dirty="0"/>
              <a:t>APC </a:t>
            </a:r>
            <a:r>
              <a:rPr lang="zh-CN" altLang="zh-CN" dirty="0"/>
              <a:t>摄取抗原的特点</a:t>
            </a:r>
          </a:p>
          <a:p>
            <a:pPr marL="0" indent="0">
              <a:buNone/>
            </a:pPr>
            <a:r>
              <a:rPr lang="zh-CN" altLang="zh-CN" dirty="0"/>
              <a:t>（１）</a:t>
            </a:r>
            <a:r>
              <a:rPr lang="en-US" altLang="zh-CN" dirty="0"/>
              <a:t> DC </a:t>
            </a:r>
            <a:r>
              <a:rPr lang="zh-CN" altLang="zh-CN" dirty="0"/>
              <a:t>借助</a:t>
            </a:r>
            <a:r>
              <a:rPr lang="en-US" altLang="zh-CN" dirty="0"/>
              <a:t> M </a:t>
            </a:r>
            <a:r>
              <a:rPr lang="zh-CN" altLang="zh-CN" dirty="0"/>
              <a:t>细胞转运而摄取抗原 ：抵达黏膜表面的抗原须穿越上皮屏障才能刺激</a:t>
            </a:r>
            <a:r>
              <a:rPr lang="en-US" altLang="zh-CN" dirty="0"/>
              <a:t> MIS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（２）</a:t>
            </a:r>
            <a:r>
              <a:rPr lang="en-US" altLang="zh-CN" dirty="0"/>
              <a:t> DC </a:t>
            </a:r>
            <a:r>
              <a:rPr lang="zh-CN" altLang="zh-CN" dirty="0"/>
              <a:t>跨越黏膜上皮屏障摄取抗原 ：肠壁（尤其是黏膜固有层）含大量</a:t>
            </a:r>
            <a:r>
              <a:rPr lang="en-US" altLang="zh-CN" dirty="0"/>
              <a:t> DC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6" y="3545059"/>
            <a:ext cx="3937806" cy="2891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56" y="3555609"/>
            <a:ext cx="3852250" cy="28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5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2643</TotalTime>
  <Words>1046</Words>
  <Application>Microsoft Macintosh PowerPoint</Application>
  <PresentationFormat>全屏显示(4:3)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第十四章 免疫应答之五：粘膜免疫</vt:lpstr>
      <vt:lpstr>PowerPoint 演示文稿</vt:lpstr>
      <vt:lpstr>第一节 黏膜免疫系统概述</vt:lpstr>
      <vt:lpstr>PowerPoint 演示文稿</vt:lpstr>
      <vt:lpstr>PowerPoint 演示文稿</vt:lpstr>
      <vt:lpstr>第二节 黏膜免疫系统的屏障作用</vt:lpstr>
      <vt:lpstr>PowerPoint 演示文稿</vt:lpstr>
      <vt:lpstr>第三节 黏膜免疫应答特点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机体与共生菌的生态平衡</vt:lpstr>
      <vt:lpstr>PowerPoint 演示文稿</vt:lpstr>
      <vt:lpstr>PowerPoint 演示文稿</vt:lpstr>
      <vt:lpstr>PowerPoint 演示文稿</vt:lpstr>
      <vt:lpstr>小结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免疫应答之三：适应性免疫应答的特点及其机制</dc:title>
  <dc:subject/>
  <dc:creator>oneweek</dc:creator>
  <cp:keywords/>
  <dc:description/>
  <cp:lastModifiedBy>wang</cp:lastModifiedBy>
  <cp:revision>68</cp:revision>
  <dcterms:created xsi:type="dcterms:W3CDTF">2018-06-19T00:57:36Z</dcterms:created>
  <dcterms:modified xsi:type="dcterms:W3CDTF">2019-11-08T06:49:25Z</dcterms:modified>
  <cp:category/>
</cp:coreProperties>
</file>