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62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316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38" autoAdjust="0"/>
    <p:restoredTop sz="94660"/>
  </p:normalViewPr>
  <p:slideViewPr>
    <p:cSldViewPr snapToGrid="0">
      <p:cViewPr>
        <p:scale>
          <a:sx n="90" d="100"/>
          <a:sy n="90" d="100"/>
        </p:scale>
        <p:origin x="-1312" y="-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祖国的花朵" userId="e5b1ea1338e2808f" providerId="LiveId" clId="{17946B9F-CD6A-45CE-9561-2D844D2B563D}"/>
    <pc:docChg chg="custSel modSld modMainMaster">
      <pc:chgData name="祖国的花朵" userId="e5b1ea1338e2808f" providerId="LiveId" clId="{17946B9F-CD6A-45CE-9561-2D844D2B563D}" dt="2018-02-05T03:08:20.393" v="14" actId="1035"/>
      <pc:docMkLst>
        <pc:docMk/>
      </pc:docMkLst>
      <pc:sldChg chg="addSp delSp modSp">
        <pc:chgData name="祖国的花朵" userId="e5b1ea1338e2808f" providerId="LiveId" clId="{17946B9F-CD6A-45CE-9561-2D844D2B563D}" dt="2018-02-05T03:08:10.899" v="8" actId="947"/>
        <pc:sldMkLst>
          <pc:docMk/>
          <pc:sldMk cId="2271741893" sldId="256"/>
        </pc:sldMkLst>
        <pc:spChg chg="mod">
          <ac:chgData name="祖国的花朵" userId="e5b1ea1338e2808f" providerId="LiveId" clId="{17946B9F-CD6A-45CE-9561-2D844D2B563D}" dt="2018-02-05T03:08:10.899" v="8" actId="947"/>
          <ac:spMkLst>
            <pc:docMk/>
            <pc:sldMk cId="2271741893" sldId="256"/>
            <ac:spMk id="2" creationId="{00000000-0000-0000-0000-000000000000}"/>
          </ac:spMkLst>
        </pc:spChg>
        <pc:spChg chg="add del mod">
          <ac:chgData name="祖国的花朵" userId="e5b1ea1338e2808f" providerId="LiveId" clId="{17946B9F-CD6A-45CE-9561-2D844D2B563D}" dt="2018-02-05T03:08:05.390" v="7" actId="947"/>
          <ac:spMkLst>
            <pc:docMk/>
            <pc:sldMk cId="2271741893" sldId="256"/>
            <ac:spMk id="4" creationId="{35331091-9E7B-4BDB-913A-7A9DB8DA49A5}"/>
          </ac:spMkLst>
        </pc:spChg>
        <pc:spChg chg="add del mod">
          <ac:chgData name="祖国的花朵" userId="e5b1ea1338e2808f" providerId="LiveId" clId="{17946B9F-CD6A-45CE-9561-2D844D2B563D}" dt="2018-02-05T03:08:05.390" v="7" actId="947"/>
          <ac:spMkLst>
            <pc:docMk/>
            <pc:sldMk cId="2271741893" sldId="256"/>
            <ac:spMk id="5" creationId="{54089738-228D-4AA2-8034-95C804C8AEE4}"/>
          </ac:spMkLst>
        </pc:spChg>
        <pc:spChg chg="add del mod">
          <ac:chgData name="祖国的花朵" userId="e5b1ea1338e2808f" providerId="LiveId" clId="{17946B9F-CD6A-45CE-9561-2D844D2B563D}" dt="2018-02-05T03:08:05.390" v="7" actId="947"/>
          <ac:spMkLst>
            <pc:docMk/>
            <pc:sldMk cId="2271741893" sldId="256"/>
            <ac:spMk id="6" creationId="{9B24A13F-C480-48E8-9D19-68BB514B523C}"/>
          </ac:spMkLst>
        </pc:spChg>
        <pc:spChg chg="add del mod">
          <ac:chgData name="祖国的花朵" userId="e5b1ea1338e2808f" providerId="LiveId" clId="{17946B9F-CD6A-45CE-9561-2D844D2B563D}" dt="2018-02-05T03:08:05.390" v="7" actId="947"/>
          <ac:spMkLst>
            <pc:docMk/>
            <pc:sldMk cId="2271741893" sldId="256"/>
            <ac:spMk id="7" creationId="{0847B107-C295-459F-AA22-68EB74FB3165}"/>
          </ac:spMkLst>
        </pc:spChg>
      </pc:sldChg>
      <pc:sldChg chg="addSp delSp modSp">
        <pc:chgData name="祖国的花朵" userId="e5b1ea1338e2808f" providerId="LiveId" clId="{17946B9F-CD6A-45CE-9561-2D844D2B563D}" dt="2018-02-05T03:07:53.729" v="6" actId="113"/>
        <pc:sldMkLst>
          <pc:docMk/>
          <pc:sldMk cId="1259043032" sldId="261"/>
        </pc:sldMkLst>
        <pc:spChg chg="add del mod">
          <ac:chgData name="祖国的花朵" userId="e5b1ea1338e2808f" providerId="LiveId" clId="{17946B9F-CD6A-45CE-9561-2D844D2B563D}" dt="2018-02-05T03:07:50.380" v="2" actId="113"/>
          <ac:spMkLst>
            <pc:docMk/>
            <pc:sldMk cId="1259043032" sldId="261"/>
            <ac:spMk id="2" creationId="{49B520C7-C3C9-49E9-95FB-BF7232E3B5FF}"/>
          </ac:spMkLst>
        </pc:spChg>
        <pc:spChg chg="add del mod">
          <ac:chgData name="祖国的花朵" userId="e5b1ea1338e2808f" providerId="LiveId" clId="{17946B9F-CD6A-45CE-9561-2D844D2B563D}" dt="2018-02-05T03:07:50.380" v="2" actId="113"/>
          <ac:spMkLst>
            <pc:docMk/>
            <pc:sldMk cId="1259043032" sldId="261"/>
            <ac:spMk id="3" creationId="{F92F8434-F95E-4033-948F-0DBB33532169}"/>
          </ac:spMkLst>
        </pc:spChg>
        <pc:spChg chg="add del mod">
          <ac:chgData name="祖国的花朵" userId="e5b1ea1338e2808f" providerId="LiveId" clId="{17946B9F-CD6A-45CE-9561-2D844D2B563D}" dt="2018-02-05T03:07:50.380" v="2" actId="113"/>
          <ac:spMkLst>
            <pc:docMk/>
            <pc:sldMk cId="1259043032" sldId="261"/>
            <ac:spMk id="4" creationId="{6A4CD3F6-17AA-4922-8E7C-BB1A3F9BEC39}"/>
          </ac:spMkLst>
        </pc:spChg>
        <pc:spChg chg="mod">
          <ac:chgData name="祖国的花朵" userId="e5b1ea1338e2808f" providerId="LiveId" clId="{17946B9F-CD6A-45CE-9561-2D844D2B563D}" dt="2018-02-05T03:07:53.729" v="6" actId="113"/>
          <ac:spMkLst>
            <pc:docMk/>
            <pc:sldMk cId="1259043032" sldId="261"/>
            <ac:spMk id="12" creationId="{00000000-0000-0000-0000-000000000000}"/>
          </ac:spMkLst>
        </pc:spChg>
        <pc:spChg chg="mod">
          <ac:chgData name="祖国的花朵" userId="e5b1ea1338e2808f" providerId="LiveId" clId="{17946B9F-CD6A-45CE-9561-2D844D2B563D}" dt="2018-02-05T03:07:50.404" v="4" actId="27636"/>
          <ac:spMkLst>
            <pc:docMk/>
            <pc:sldMk cId="1259043032" sldId="261"/>
            <ac:spMk id="13" creationId="{00000000-0000-0000-0000-000000000000}"/>
          </ac:spMkLst>
        </pc:spChg>
        <pc:spChg chg="mod">
          <ac:chgData name="祖国的花朵" userId="e5b1ea1338e2808f" providerId="LiveId" clId="{17946B9F-CD6A-45CE-9561-2D844D2B563D}" dt="2018-02-05T03:07:50.405" v="5" actId="27636"/>
          <ac:spMkLst>
            <pc:docMk/>
            <pc:sldMk cId="1259043032" sldId="261"/>
            <ac:spMk id="14" creationId="{00000000-0000-0000-0000-000000000000}"/>
          </ac:spMkLst>
        </pc:spChg>
      </pc:sldChg>
      <pc:sldMasterChg chg="modSldLayout">
        <pc:chgData name="祖国的花朵" userId="e5b1ea1338e2808f" providerId="LiveId" clId="{17946B9F-CD6A-45CE-9561-2D844D2B563D}" dt="2018-02-05T03:08:20.393" v="14" actId="1035"/>
        <pc:sldMasterMkLst>
          <pc:docMk/>
          <pc:sldMasterMk cId="3784027784" sldId="2147483648"/>
        </pc:sldMasterMkLst>
        <pc:sldLayoutChg chg="modSp">
          <pc:chgData name="祖国的花朵" userId="e5b1ea1338e2808f" providerId="LiveId" clId="{17946B9F-CD6A-45CE-9561-2D844D2B563D}" dt="2018-02-05T03:08:20.393" v="14" actId="1035"/>
          <pc:sldLayoutMkLst>
            <pc:docMk/>
            <pc:sldMasterMk cId="3784027784" sldId="2147483648"/>
            <pc:sldLayoutMk cId="2882586885" sldId="2147483660"/>
          </pc:sldLayoutMkLst>
          <pc:spChg chg="mod">
            <ac:chgData name="祖国的花朵" userId="e5b1ea1338e2808f" providerId="LiveId" clId="{17946B9F-CD6A-45CE-9561-2D844D2B563D}" dt="2018-02-05T03:08:20.393" v="14" actId="1035"/>
            <ac:spMkLst>
              <pc:docMk/>
              <pc:sldMasterMk cId="3784027784" sldId="2147483648"/>
              <pc:sldLayoutMk cId="2882586885" sldId="2147483660"/>
              <ac:spMk id="9801" creationId="{00000000-0000-0000-0000-000000000000}"/>
            </ac:spMkLst>
          </pc:spChg>
          <pc:spChg chg="mod">
            <ac:chgData name="祖国的花朵" userId="e5b1ea1338e2808f" providerId="LiveId" clId="{17946B9F-CD6A-45CE-9561-2D844D2B563D}" dt="2018-02-05T03:08:15.187" v="9" actId="14100"/>
            <ac:spMkLst>
              <pc:docMk/>
              <pc:sldMasterMk cId="3784027784" sldId="2147483648"/>
              <pc:sldLayoutMk cId="2882586885" sldId="2147483660"/>
              <ac:spMk id="9802" creationId="{00000000-0000-0000-0000-000000000000}"/>
            </ac:spMkLst>
          </pc:spChg>
        </pc:sldLayoutChg>
        <pc:sldLayoutChg chg="modSp">
          <pc:chgData name="祖国的花朵" userId="e5b1ea1338e2808f" providerId="LiveId" clId="{17946B9F-CD6A-45CE-9561-2D844D2B563D}" dt="2018-02-05T03:07:45.691" v="1" actId="14100"/>
          <pc:sldLayoutMkLst>
            <pc:docMk/>
            <pc:sldMasterMk cId="3784027784" sldId="2147483648"/>
            <pc:sldLayoutMk cId="2378658405" sldId="2147483661"/>
          </pc:sldLayoutMkLst>
          <pc:spChg chg="mod">
            <ac:chgData name="祖国的花朵" userId="e5b1ea1338e2808f" providerId="LiveId" clId="{17946B9F-CD6A-45CE-9561-2D844D2B563D}" dt="2018-02-05T03:07:45.691" v="1" actId="14100"/>
            <ac:spMkLst>
              <pc:docMk/>
              <pc:sldMasterMk cId="3784027784" sldId="2147483648"/>
              <pc:sldLayoutMk cId="2378658405" sldId="2147483661"/>
              <ac:spMk id="13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7B0288-F4C8-4FC6-A067-DB21E981E03A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6D62FF-8AE8-4469-8F99-02118C8AD169}">
      <dgm:prSet phldrT="[Text]"/>
      <dgm:spPr/>
      <dgm:t>
        <a:bodyPr/>
        <a:lstStyle/>
        <a:p>
          <a:r>
            <a:rPr lang="zh-CN" altLang="en-US" dirty="0" smtClean="0"/>
            <a:t>第一节</a:t>
          </a:r>
          <a:endParaRPr lang="en-US" dirty="0"/>
        </a:p>
      </dgm:t>
    </dgm:pt>
    <dgm:pt modelId="{A479B21C-016D-478D-9DFE-6A8C74DC5021}" type="parTrans" cxnId="{0F47FD34-E95A-404F-85F6-F496883077C4}">
      <dgm:prSet/>
      <dgm:spPr/>
      <dgm:t>
        <a:bodyPr/>
        <a:lstStyle/>
        <a:p>
          <a:endParaRPr lang="en-US"/>
        </a:p>
      </dgm:t>
    </dgm:pt>
    <dgm:pt modelId="{7B2C36C2-8219-4D2D-A539-D8FB5440B060}" type="sibTrans" cxnId="{0F47FD34-E95A-404F-85F6-F496883077C4}">
      <dgm:prSet/>
      <dgm:spPr/>
      <dgm:t>
        <a:bodyPr/>
        <a:lstStyle/>
        <a:p>
          <a:endParaRPr lang="en-US"/>
        </a:p>
      </dgm:t>
    </dgm:pt>
    <dgm:pt modelId="{FE9B4A36-79C1-4983-87A2-D6E9A174800B}">
      <dgm:prSet phldrT="[Text]"/>
      <dgm:spPr/>
      <dgm:t>
        <a:bodyPr/>
        <a:lstStyle/>
        <a:p>
          <a:r>
            <a:rPr lang="en-US" altLang="zh-CN" dirty="0" smtClean="0"/>
            <a:t>APC</a:t>
          </a:r>
          <a:r>
            <a:rPr lang="zh-CN" altLang="en-US" dirty="0" smtClean="0"/>
            <a:t>向</a:t>
          </a:r>
          <a:r>
            <a:rPr lang="en-US" altLang="zh-CN" dirty="0" smtClean="0"/>
            <a:t>T</a:t>
          </a:r>
          <a:r>
            <a:rPr lang="zh-CN" altLang="en-US" dirty="0" smtClean="0"/>
            <a:t>细胞提呈抗原</a:t>
          </a:r>
          <a:endParaRPr lang="en-US" dirty="0"/>
        </a:p>
      </dgm:t>
    </dgm:pt>
    <dgm:pt modelId="{7E450B43-F320-4DD3-A372-B392EC773519}" type="parTrans" cxnId="{CA15F1B7-A62A-45B3-9292-44BA774203F8}">
      <dgm:prSet/>
      <dgm:spPr/>
      <dgm:t>
        <a:bodyPr/>
        <a:lstStyle/>
        <a:p>
          <a:endParaRPr lang="en-US"/>
        </a:p>
      </dgm:t>
    </dgm:pt>
    <dgm:pt modelId="{A020BDE7-86C1-4C13-873C-3D0F0574619A}" type="sibTrans" cxnId="{CA15F1B7-A62A-45B3-9292-44BA774203F8}">
      <dgm:prSet/>
      <dgm:spPr/>
      <dgm:t>
        <a:bodyPr/>
        <a:lstStyle/>
        <a:p>
          <a:endParaRPr lang="en-US"/>
        </a:p>
      </dgm:t>
    </dgm:pt>
    <dgm:pt modelId="{3112D8BE-2247-4441-B183-301F60DE378C}">
      <dgm:prSet phldrT="[Text]" custT="1"/>
      <dgm:spPr/>
      <dgm:t>
        <a:bodyPr/>
        <a:lstStyle/>
        <a:p>
          <a:r>
            <a:rPr lang="zh-CN" altLang="en-US" sz="1400" dirty="0" smtClean="0"/>
            <a:t>（一）提呈内源性抗原的胞质溶胶途径</a:t>
          </a:r>
          <a:endParaRPr lang="en-US" sz="1400" dirty="0"/>
        </a:p>
      </dgm:t>
    </dgm:pt>
    <dgm:pt modelId="{55C3BCF0-14A7-48AB-A3DF-9869E19D8DE5}" type="parTrans" cxnId="{91C36A8F-7F09-4120-B495-7B7116DDF84E}">
      <dgm:prSet/>
      <dgm:spPr/>
      <dgm:t>
        <a:bodyPr/>
        <a:lstStyle/>
        <a:p>
          <a:endParaRPr lang="en-US"/>
        </a:p>
      </dgm:t>
    </dgm:pt>
    <dgm:pt modelId="{189EA824-B27A-47DD-8209-7D30027295D0}" type="sibTrans" cxnId="{91C36A8F-7F09-4120-B495-7B7116DDF84E}">
      <dgm:prSet/>
      <dgm:spPr/>
      <dgm:t>
        <a:bodyPr/>
        <a:lstStyle/>
        <a:p>
          <a:endParaRPr lang="en-US"/>
        </a:p>
      </dgm:t>
    </dgm:pt>
    <dgm:pt modelId="{A7F79458-0C4E-4D0C-B5A3-B2BC77CB1DE2}">
      <dgm:prSet phldrT="[Text]"/>
      <dgm:spPr/>
      <dgm:t>
        <a:bodyPr/>
        <a:lstStyle/>
        <a:p>
          <a:r>
            <a:rPr lang="zh-CN" altLang="en-US" dirty="0" smtClean="0"/>
            <a:t>第二节</a:t>
          </a:r>
          <a:endParaRPr lang="en-US" dirty="0"/>
        </a:p>
      </dgm:t>
    </dgm:pt>
    <dgm:pt modelId="{1B40AB23-E484-4072-B2AB-B3CE81624A00}" type="parTrans" cxnId="{A5B6DE18-D54E-4535-B016-C5C5619AFCB8}">
      <dgm:prSet/>
      <dgm:spPr/>
      <dgm:t>
        <a:bodyPr/>
        <a:lstStyle/>
        <a:p>
          <a:endParaRPr lang="en-US"/>
        </a:p>
      </dgm:t>
    </dgm:pt>
    <dgm:pt modelId="{B09FEAC6-067A-4188-93A9-3014D14C8044}" type="sibTrans" cxnId="{A5B6DE18-D54E-4535-B016-C5C5619AFCB8}">
      <dgm:prSet/>
      <dgm:spPr/>
      <dgm:t>
        <a:bodyPr/>
        <a:lstStyle/>
        <a:p>
          <a:endParaRPr lang="en-US"/>
        </a:p>
      </dgm:t>
    </dgm:pt>
    <dgm:pt modelId="{9531D251-9494-4789-ABDF-B8284C5F3AE2}">
      <dgm:prSet phldrT="[Text]"/>
      <dgm:spPr/>
      <dgm:t>
        <a:bodyPr/>
        <a:lstStyle/>
        <a:p>
          <a:r>
            <a:rPr lang="en-US" altLang="zh-CN" dirty="0" smtClean="0"/>
            <a:t>T</a:t>
          </a:r>
          <a:r>
            <a:rPr lang="zh-CN" altLang="en-US" dirty="0" smtClean="0"/>
            <a:t>细胞识别抗原及其活化、增殖和分化</a:t>
          </a:r>
          <a:endParaRPr lang="en-US" dirty="0"/>
        </a:p>
      </dgm:t>
    </dgm:pt>
    <dgm:pt modelId="{8FE2A093-3D2F-4B27-A97A-98F17AE29805}" type="parTrans" cxnId="{C7185A64-996F-4DB9-B357-B3EC86216072}">
      <dgm:prSet/>
      <dgm:spPr/>
      <dgm:t>
        <a:bodyPr/>
        <a:lstStyle/>
        <a:p>
          <a:endParaRPr lang="en-US"/>
        </a:p>
      </dgm:t>
    </dgm:pt>
    <dgm:pt modelId="{47BEC740-7D7B-4477-BAE5-1A90A53D2EB6}" type="sibTrans" cxnId="{C7185A64-996F-4DB9-B357-B3EC86216072}">
      <dgm:prSet/>
      <dgm:spPr/>
      <dgm:t>
        <a:bodyPr/>
        <a:lstStyle/>
        <a:p>
          <a:endParaRPr lang="en-US"/>
        </a:p>
      </dgm:t>
    </dgm:pt>
    <dgm:pt modelId="{9E2D91E7-6B7B-4231-952E-AD8C8CCAEF06}">
      <dgm:prSet phldrT="[Text]" custT="1"/>
      <dgm:spPr/>
      <dgm:t>
        <a:bodyPr/>
        <a:lstStyle/>
        <a:p>
          <a:r>
            <a:rPr lang="zh-CN" altLang="en-US" sz="1400" dirty="0" smtClean="0"/>
            <a:t>（一）</a:t>
          </a:r>
          <a:r>
            <a:rPr lang="en-US" altLang="zh-CN" sz="1400" dirty="0" smtClean="0"/>
            <a:t>T</a:t>
          </a:r>
          <a:r>
            <a:rPr lang="zh-CN" altLang="en-US" sz="1400" dirty="0" smtClean="0"/>
            <a:t>细胞</a:t>
          </a:r>
          <a:r>
            <a:rPr lang="en-US" altLang="zh-CN" sz="1400" dirty="0" smtClean="0"/>
            <a:t>TCR</a:t>
          </a:r>
          <a:r>
            <a:rPr lang="zh-CN" altLang="en-US" sz="1400" dirty="0" smtClean="0"/>
            <a:t>识别</a:t>
          </a:r>
          <a:r>
            <a:rPr lang="en-US" altLang="zh-CN" sz="1400" dirty="0" smtClean="0"/>
            <a:t>APC</a:t>
          </a:r>
          <a:r>
            <a:rPr lang="zh-CN" altLang="en-US" sz="1400" dirty="0" smtClean="0"/>
            <a:t>所提呈的抗原</a:t>
          </a:r>
          <a:endParaRPr lang="en-US" sz="1400" dirty="0"/>
        </a:p>
      </dgm:t>
    </dgm:pt>
    <dgm:pt modelId="{080262C4-8AD3-4FF3-8E75-7017422E593E}" type="parTrans" cxnId="{4E82457F-8BA4-49CB-843F-091B141520D1}">
      <dgm:prSet/>
      <dgm:spPr/>
      <dgm:t>
        <a:bodyPr/>
        <a:lstStyle/>
        <a:p>
          <a:endParaRPr lang="en-US"/>
        </a:p>
      </dgm:t>
    </dgm:pt>
    <dgm:pt modelId="{EB733889-1E71-4319-BBE0-25D3315B8EE7}" type="sibTrans" cxnId="{4E82457F-8BA4-49CB-843F-091B141520D1}">
      <dgm:prSet/>
      <dgm:spPr/>
      <dgm:t>
        <a:bodyPr/>
        <a:lstStyle/>
        <a:p>
          <a:endParaRPr lang="en-US"/>
        </a:p>
      </dgm:t>
    </dgm:pt>
    <dgm:pt modelId="{B71E8026-A7D1-425C-A6D9-3F3B7A366103}">
      <dgm:prSet phldrT="[Text]"/>
      <dgm:spPr/>
      <dgm:t>
        <a:bodyPr/>
        <a:lstStyle/>
        <a:p>
          <a:r>
            <a:rPr lang="zh-CN" altLang="en-US" dirty="0" smtClean="0"/>
            <a:t>第三节</a:t>
          </a:r>
          <a:endParaRPr lang="en-US" dirty="0"/>
        </a:p>
      </dgm:t>
    </dgm:pt>
    <dgm:pt modelId="{D48E97E1-E67E-46B0-9C89-66B8FB58FA17}" type="parTrans" cxnId="{6259BF06-CBAC-4DD4-AB52-18D5742E594F}">
      <dgm:prSet/>
      <dgm:spPr/>
      <dgm:t>
        <a:bodyPr/>
        <a:lstStyle/>
        <a:p>
          <a:endParaRPr lang="en-US"/>
        </a:p>
      </dgm:t>
    </dgm:pt>
    <dgm:pt modelId="{723A92DA-7673-412C-912C-00175CE42D91}" type="sibTrans" cxnId="{6259BF06-CBAC-4DD4-AB52-18D5742E594F}">
      <dgm:prSet/>
      <dgm:spPr/>
      <dgm:t>
        <a:bodyPr/>
        <a:lstStyle/>
        <a:p>
          <a:endParaRPr lang="en-US"/>
        </a:p>
      </dgm:t>
    </dgm:pt>
    <dgm:pt modelId="{13A15717-801D-49C7-A495-2D80DC5509D1}">
      <dgm:prSet phldrT="[Text]"/>
      <dgm:spPr/>
      <dgm:t>
        <a:bodyPr/>
        <a:lstStyle/>
        <a:p>
          <a:r>
            <a:rPr lang="en-US" altLang="zh-CN" dirty="0" smtClean="0"/>
            <a:t>T</a:t>
          </a:r>
          <a:r>
            <a:rPr lang="zh-CN" altLang="en-US" dirty="0" smtClean="0"/>
            <a:t>细胞生物学功能及机制</a:t>
          </a:r>
          <a:endParaRPr lang="en-US" dirty="0"/>
        </a:p>
      </dgm:t>
    </dgm:pt>
    <dgm:pt modelId="{BAF85AEC-3422-4CD5-8C05-051EAF59E5ED}" type="parTrans" cxnId="{981004AE-4BF6-4D30-B38D-40EDD9C251EA}">
      <dgm:prSet/>
      <dgm:spPr/>
      <dgm:t>
        <a:bodyPr/>
        <a:lstStyle/>
        <a:p>
          <a:endParaRPr lang="en-US"/>
        </a:p>
      </dgm:t>
    </dgm:pt>
    <dgm:pt modelId="{8810E921-AFE8-4557-AB31-8BA822DA7C13}" type="sibTrans" cxnId="{981004AE-4BF6-4D30-B38D-40EDD9C251EA}">
      <dgm:prSet/>
      <dgm:spPr/>
      <dgm:t>
        <a:bodyPr/>
        <a:lstStyle/>
        <a:p>
          <a:endParaRPr lang="en-US"/>
        </a:p>
      </dgm:t>
    </dgm:pt>
    <dgm:pt modelId="{8C8640FE-CCA7-4F2B-BE60-3A14DF01ED71}">
      <dgm:prSet phldrT="[Text]" custT="1"/>
      <dgm:spPr/>
      <dgm:t>
        <a:bodyPr/>
        <a:lstStyle/>
        <a:p>
          <a:r>
            <a:rPr lang="zh-CN" altLang="en-US" sz="1400" dirty="0" smtClean="0"/>
            <a:t>（一）</a:t>
          </a:r>
          <a:r>
            <a:rPr lang="en-US" altLang="zh-CN" sz="1400" dirty="0" smtClean="0"/>
            <a:t>Th1</a:t>
          </a:r>
          <a:r>
            <a:rPr lang="zh-CN" altLang="en-US" sz="1400" dirty="0" smtClean="0"/>
            <a:t>细胞功能及机制</a:t>
          </a:r>
          <a:endParaRPr lang="en-US" sz="1400" dirty="0"/>
        </a:p>
      </dgm:t>
    </dgm:pt>
    <dgm:pt modelId="{4436A5FC-1353-454A-BDF6-8F6B8D79FA56}" type="parTrans" cxnId="{9D67023D-3A58-4EB1-B049-32D3CA969D1F}">
      <dgm:prSet/>
      <dgm:spPr/>
      <dgm:t>
        <a:bodyPr/>
        <a:lstStyle/>
        <a:p>
          <a:endParaRPr lang="en-US"/>
        </a:p>
      </dgm:t>
    </dgm:pt>
    <dgm:pt modelId="{022464AD-665B-4FFC-8555-16F8B0F3A79A}" type="sibTrans" cxnId="{9D67023D-3A58-4EB1-B049-32D3CA969D1F}">
      <dgm:prSet/>
      <dgm:spPr/>
      <dgm:t>
        <a:bodyPr/>
        <a:lstStyle/>
        <a:p>
          <a:endParaRPr lang="en-US"/>
        </a:p>
      </dgm:t>
    </dgm:pt>
    <dgm:pt modelId="{388BCA13-258C-404B-B9B4-56C43DDA893C}">
      <dgm:prSet phldrT="[Text]" custT="1"/>
      <dgm:spPr/>
      <dgm:t>
        <a:bodyPr/>
        <a:lstStyle/>
        <a:p>
          <a:r>
            <a:rPr lang="zh-CN" altLang="en-US" sz="1400" dirty="0" smtClean="0"/>
            <a:t>（二）提呈外源性抗原的溶酶体途径</a:t>
          </a:r>
          <a:endParaRPr lang="en-US" sz="1400" dirty="0"/>
        </a:p>
      </dgm:t>
    </dgm:pt>
    <dgm:pt modelId="{507068D1-B303-42A8-9E6A-6669F2261D68}" type="parTrans" cxnId="{1B40FEB1-5DBC-49D6-B42F-DBE450C627BD}">
      <dgm:prSet/>
      <dgm:spPr/>
      <dgm:t>
        <a:bodyPr/>
        <a:lstStyle/>
        <a:p>
          <a:endParaRPr lang="en-US"/>
        </a:p>
      </dgm:t>
    </dgm:pt>
    <dgm:pt modelId="{374881D0-602D-4533-A0D7-2129BCD14A11}" type="sibTrans" cxnId="{1B40FEB1-5DBC-49D6-B42F-DBE450C627BD}">
      <dgm:prSet/>
      <dgm:spPr/>
      <dgm:t>
        <a:bodyPr/>
        <a:lstStyle/>
        <a:p>
          <a:endParaRPr lang="en-US"/>
        </a:p>
      </dgm:t>
    </dgm:pt>
    <dgm:pt modelId="{D43270FF-08F5-4E30-9825-8EE3CEED89D2}">
      <dgm:prSet phldrT="[Text]" custT="1"/>
      <dgm:spPr/>
      <dgm:t>
        <a:bodyPr/>
        <a:lstStyle/>
        <a:p>
          <a:r>
            <a:rPr lang="zh-CN" altLang="en-US" sz="1400" dirty="0" smtClean="0"/>
            <a:t>（三）内外源性抗原交叉提呈途径</a:t>
          </a:r>
          <a:endParaRPr lang="en-US" sz="1400" dirty="0"/>
        </a:p>
      </dgm:t>
    </dgm:pt>
    <dgm:pt modelId="{001D6083-3CDF-43B6-939C-BEF122A071A9}" type="parTrans" cxnId="{67371270-F215-4B60-B5F6-15D64904A801}">
      <dgm:prSet/>
      <dgm:spPr/>
      <dgm:t>
        <a:bodyPr/>
        <a:lstStyle/>
        <a:p>
          <a:endParaRPr lang="en-US"/>
        </a:p>
      </dgm:t>
    </dgm:pt>
    <dgm:pt modelId="{06A69DCC-B9A9-4191-8316-5C89BD08A870}" type="sibTrans" cxnId="{67371270-F215-4B60-B5F6-15D64904A801}">
      <dgm:prSet/>
      <dgm:spPr/>
      <dgm:t>
        <a:bodyPr/>
        <a:lstStyle/>
        <a:p>
          <a:endParaRPr lang="en-US"/>
        </a:p>
      </dgm:t>
    </dgm:pt>
    <dgm:pt modelId="{C54682D0-0F7C-451C-A5E2-B9B9D21BDD73}">
      <dgm:prSet phldrT="[Text]" custT="1"/>
      <dgm:spPr/>
      <dgm:t>
        <a:bodyPr/>
        <a:lstStyle/>
        <a:p>
          <a:r>
            <a:rPr lang="zh-CN" altLang="en-US" sz="1400" dirty="0" smtClean="0"/>
            <a:t>（四）提呈糖脂类抗原的</a:t>
          </a:r>
          <a:r>
            <a:rPr lang="en-US" altLang="zh-CN" sz="1400" dirty="0" smtClean="0"/>
            <a:t>CD1</a:t>
          </a:r>
          <a:r>
            <a:rPr lang="zh-CN" altLang="en-US" sz="1400" dirty="0" smtClean="0"/>
            <a:t>分子途径</a:t>
          </a:r>
          <a:endParaRPr lang="en-US" sz="1400" dirty="0"/>
        </a:p>
      </dgm:t>
    </dgm:pt>
    <dgm:pt modelId="{D7098541-6B71-4D2A-9CFE-130AAC9D20E6}" type="parTrans" cxnId="{E62F2D6F-AE5C-4D0F-B6D6-29A72B8502BA}">
      <dgm:prSet/>
      <dgm:spPr/>
      <dgm:t>
        <a:bodyPr/>
        <a:lstStyle/>
        <a:p>
          <a:endParaRPr lang="en-US"/>
        </a:p>
      </dgm:t>
    </dgm:pt>
    <dgm:pt modelId="{1701F647-CD86-4732-B37D-9C6E0079F012}" type="sibTrans" cxnId="{E62F2D6F-AE5C-4D0F-B6D6-29A72B8502BA}">
      <dgm:prSet/>
      <dgm:spPr/>
      <dgm:t>
        <a:bodyPr/>
        <a:lstStyle/>
        <a:p>
          <a:endParaRPr lang="en-US"/>
        </a:p>
      </dgm:t>
    </dgm:pt>
    <dgm:pt modelId="{6899CAF2-2847-4EEB-AE05-86C29207C322}">
      <dgm:prSet phldrT="[Text]" custT="1"/>
      <dgm:spPr/>
      <dgm:t>
        <a:bodyPr/>
        <a:lstStyle/>
        <a:p>
          <a:r>
            <a:rPr lang="zh-CN" altLang="en-US" sz="1400" dirty="0" smtClean="0"/>
            <a:t>（二）</a:t>
          </a:r>
          <a:r>
            <a:rPr lang="en-US" altLang="zh-CN" sz="1400" dirty="0" smtClean="0"/>
            <a:t>T</a:t>
          </a:r>
          <a:r>
            <a:rPr lang="zh-CN" altLang="en-US" sz="1400" dirty="0" smtClean="0"/>
            <a:t>细胞活化、增值和分化</a:t>
          </a:r>
          <a:endParaRPr lang="en-US" sz="1400" dirty="0"/>
        </a:p>
      </dgm:t>
    </dgm:pt>
    <dgm:pt modelId="{3E1443CD-E806-46E5-947A-CE50D64BF8AC}" type="parTrans" cxnId="{7DF93F29-C1FE-409A-B220-5EC44CF9D337}">
      <dgm:prSet/>
      <dgm:spPr/>
      <dgm:t>
        <a:bodyPr/>
        <a:lstStyle/>
        <a:p>
          <a:endParaRPr lang="en-US"/>
        </a:p>
      </dgm:t>
    </dgm:pt>
    <dgm:pt modelId="{94BB84B6-B1FE-4BC8-8D56-936C58957FB1}" type="sibTrans" cxnId="{7DF93F29-C1FE-409A-B220-5EC44CF9D337}">
      <dgm:prSet/>
      <dgm:spPr/>
      <dgm:t>
        <a:bodyPr/>
        <a:lstStyle/>
        <a:p>
          <a:endParaRPr lang="en-US"/>
        </a:p>
      </dgm:t>
    </dgm:pt>
    <dgm:pt modelId="{BDE360AC-F0FE-4E3D-A434-E4449DC5F9DF}">
      <dgm:prSet phldrT="[Text]" custT="1"/>
      <dgm:spPr/>
      <dgm:t>
        <a:bodyPr/>
        <a:lstStyle/>
        <a:p>
          <a:r>
            <a:rPr lang="zh-CN" altLang="en-US" sz="1400" dirty="0" smtClean="0"/>
            <a:t>（二）</a:t>
          </a:r>
          <a:r>
            <a:rPr lang="en-US" altLang="zh-CN" sz="1400" dirty="0" smtClean="0"/>
            <a:t>Th2</a:t>
          </a:r>
          <a:r>
            <a:rPr lang="zh-CN" altLang="en-US" sz="1400" dirty="0" smtClean="0"/>
            <a:t>细胞功能及机制</a:t>
          </a:r>
          <a:endParaRPr lang="en-US" sz="1400" dirty="0"/>
        </a:p>
      </dgm:t>
    </dgm:pt>
    <dgm:pt modelId="{FBF435C2-18D8-4E7E-848F-653C41761E81}" type="parTrans" cxnId="{C8BA3EBB-972A-4D6D-81C2-9CFA0C4742D7}">
      <dgm:prSet/>
      <dgm:spPr/>
      <dgm:t>
        <a:bodyPr/>
        <a:lstStyle/>
        <a:p>
          <a:endParaRPr lang="en-US"/>
        </a:p>
      </dgm:t>
    </dgm:pt>
    <dgm:pt modelId="{EDCF8479-0D69-495B-8B65-253A007D8D5D}" type="sibTrans" cxnId="{C8BA3EBB-972A-4D6D-81C2-9CFA0C4742D7}">
      <dgm:prSet/>
      <dgm:spPr/>
      <dgm:t>
        <a:bodyPr/>
        <a:lstStyle/>
        <a:p>
          <a:endParaRPr lang="en-US"/>
        </a:p>
      </dgm:t>
    </dgm:pt>
    <dgm:pt modelId="{B670A6FE-B161-45A7-8C7F-14E7802ACE76}">
      <dgm:prSet phldrT="[Text]" custT="1"/>
      <dgm:spPr/>
      <dgm:t>
        <a:bodyPr/>
        <a:lstStyle/>
        <a:p>
          <a:r>
            <a:rPr lang="zh-CN" altLang="en-US" sz="1400" dirty="0" smtClean="0"/>
            <a:t>（四）</a:t>
          </a:r>
          <a:r>
            <a:rPr lang="en-US" altLang="zh-CN" sz="1400" dirty="0" smtClean="0"/>
            <a:t>T</a:t>
          </a:r>
          <a:r>
            <a:rPr lang="zh-CN" altLang="en-US" sz="1400" dirty="0" smtClean="0"/>
            <a:t>细胞介导细胞免疫应答的生物学意义</a:t>
          </a:r>
          <a:endParaRPr lang="en-US" sz="1400" dirty="0"/>
        </a:p>
      </dgm:t>
    </dgm:pt>
    <dgm:pt modelId="{6F45BC0A-C3E0-490D-998B-F45C1F7447CF}" type="parTrans" cxnId="{2FD8DD8A-D7E0-4AF3-9E67-E8D940636F3E}">
      <dgm:prSet/>
      <dgm:spPr/>
      <dgm:t>
        <a:bodyPr/>
        <a:lstStyle/>
        <a:p>
          <a:endParaRPr lang="en-US"/>
        </a:p>
      </dgm:t>
    </dgm:pt>
    <dgm:pt modelId="{78233C7D-E928-46F0-924E-9614C791551B}" type="sibTrans" cxnId="{2FD8DD8A-D7E0-4AF3-9E67-E8D940636F3E}">
      <dgm:prSet/>
      <dgm:spPr/>
      <dgm:t>
        <a:bodyPr/>
        <a:lstStyle/>
        <a:p>
          <a:endParaRPr lang="en-US"/>
        </a:p>
      </dgm:t>
    </dgm:pt>
    <dgm:pt modelId="{B9F16DE3-65A8-42E2-B1F3-E0B06A55099B}">
      <dgm:prSet phldrT="[Text]" custT="1"/>
      <dgm:spPr/>
      <dgm:t>
        <a:bodyPr/>
        <a:lstStyle/>
        <a:p>
          <a:r>
            <a:rPr lang="zh-CN" altLang="en-US" sz="1400" dirty="0" smtClean="0"/>
            <a:t>（三）</a:t>
          </a:r>
          <a:r>
            <a:rPr lang="en-US" altLang="zh-CN" sz="1400" dirty="0" smtClean="0"/>
            <a:t>CTL</a:t>
          </a:r>
          <a:r>
            <a:rPr lang="zh-CN" altLang="en-US" sz="1400" dirty="0" smtClean="0"/>
            <a:t>细胞效应</a:t>
          </a:r>
          <a:endParaRPr lang="en-US" sz="1400" dirty="0"/>
        </a:p>
      </dgm:t>
    </dgm:pt>
    <dgm:pt modelId="{AF2D436E-45D3-45F1-852A-2C3FF92F31E6}" type="parTrans" cxnId="{3CF3395E-5648-4B42-81F4-03539A1DA052}">
      <dgm:prSet/>
      <dgm:spPr/>
      <dgm:t>
        <a:bodyPr/>
        <a:lstStyle/>
        <a:p>
          <a:endParaRPr lang="en-US"/>
        </a:p>
      </dgm:t>
    </dgm:pt>
    <dgm:pt modelId="{DB97A07F-C681-4E7F-846A-723505BD6798}" type="sibTrans" cxnId="{3CF3395E-5648-4B42-81F4-03539A1DA052}">
      <dgm:prSet/>
      <dgm:spPr/>
      <dgm:t>
        <a:bodyPr/>
        <a:lstStyle/>
        <a:p>
          <a:endParaRPr lang="en-US"/>
        </a:p>
      </dgm:t>
    </dgm:pt>
    <dgm:pt modelId="{861048F0-5791-4E16-8FF7-8BC8C34241C8}" type="pres">
      <dgm:prSet presAssocID="{0F7B0288-F4C8-4FC6-A067-DB21E981E03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E019862C-0C04-42A8-9591-4ABAF3EA5F9E}" type="pres">
      <dgm:prSet presAssocID="{AE6D62FF-8AE8-4469-8F99-02118C8AD169}" presName="composite" presStyleCnt="0"/>
      <dgm:spPr/>
    </dgm:pt>
    <dgm:pt modelId="{76777181-FE00-4B7F-BF4C-6F7BC47FEEBF}" type="pres">
      <dgm:prSet presAssocID="{AE6D62FF-8AE8-4469-8F99-02118C8AD169}" presName="FirstChild" presStyleLbl="revTx" presStyleIdx="0" presStyleCnt="6" custScaleY="1051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FB588B-41BF-4F36-B5FB-A94B4FB4DF83}" type="pres">
      <dgm:prSet presAssocID="{AE6D62FF-8AE8-4469-8F99-02118C8AD169}" presName="Parent" presStyleLbl="alignNode1" presStyleIdx="0" presStyleCnt="3" custScaleY="105158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87F83A-9B2D-4199-A22D-02EC504FB8C4}" type="pres">
      <dgm:prSet presAssocID="{AE6D62FF-8AE8-4469-8F99-02118C8AD169}" presName="Accent" presStyleLbl="parChTrans1D1" presStyleIdx="0" presStyleCnt="3" custLinFactY="-100000" custLinFactNeighborX="321" custLinFactNeighborY="-117714"/>
      <dgm:spPr/>
    </dgm:pt>
    <dgm:pt modelId="{2BDCC525-5236-41AA-8C71-EC9BF2233027}" type="pres">
      <dgm:prSet presAssocID="{AE6D62FF-8AE8-4469-8F99-02118C8AD169}" presName="Child" presStyleLbl="revTx" presStyleIdx="1" presStyleCnt="6" custScaleY="1064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E55909-4AD1-46E3-BCD8-A5B46368786C}" type="pres">
      <dgm:prSet presAssocID="{7B2C36C2-8219-4D2D-A539-D8FB5440B060}" presName="sibTrans" presStyleCnt="0"/>
      <dgm:spPr/>
    </dgm:pt>
    <dgm:pt modelId="{284F59D0-4104-420B-AECD-D8977B4B6629}" type="pres">
      <dgm:prSet presAssocID="{A7F79458-0C4E-4D0C-B5A3-B2BC77CB1DE2}" presName="composite" presStyleCnt="0"/>
      <dgm:spPr/>
    </dgm:pt>
    <dgm:pt modelId="{DD158FF2-8A06-4FB1-8C03-8C0310D011F6}" type="pres">
      <dgm:prSet presAssocID="{A7F79458-0C4E-4D0C-B5A3-B2BC77CB1DE2}" presName="FirstChild" presStyleLbl="revTx" presStyleIdx="2" presStyleCnt="6" custScaleY="9625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53260C-6A91-418D-B5B0-B6210EB8933D}" type="pres">
      <dgm:prSet presAssocID="{A7F79458-0C4E-4D0C-B5A3-B2BC77CB1DE2}" presName="Parent" presStyleLbl="alignNode1" presStyleIdx="1" presStyleCnt="3" custScaleY="9625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FF41A0-D5FF-4806-86E7-86BBDEAE207E}" type="pres">
      <dgm:prSet presAssocID="{A7F79458-0C4E-4D0C-B5A3-B2BC77CB1DE2}" presName="Accent" presStyleLbl="parChTrans1D1" presStyleIdx="1" presStyleCnt="3" custLinFactY="-45144" custLinFactNeighborY="-100000"/>
      <dgm:spPr/>
    </dgm:pt>
    <dgm:pt modelId="{9131B73C-F379-4216-9786-62BAD307DE85}" type="pres">
      <dgm:prSet presAssocID="{A7F79458-0C4E-4D0C-B5A3-B2BC77CB1DE2}" presName="Child" presStyleLbl="revTx" presStyleIdx="3" presStyleCnt="6" custScaleY="5035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E674A4-CA26-42CB-A19E-9B866C3AA852}" type="pres">
      <dgm:prSet presAssocID="{B09FEAC6-067A-4188-93A9-3014D14C8044}" presName="sibTrans" presStyleCnt="0"/>
      <dgm:spPr/>
    </dgm:pt>
    <dgm:pt modelId="{D40FC49E-C56F-4509-9BF9-58A41FA892D0}" type="pres">
      <dgm:prSet presAssocID="{B71E8026-A7D1-425C-A6D9-3F3B7A366103}" presName="composite" presStyleCnt="0"/>
      <dgm:spPr/>
    </dgm:pt>
    <dgm:pt modelId="{87CA3D18-762E-4EDA-AC72-70DD515BCB86}" type="pres">
      <dgm:prSet presAssocID="{B71E8026-A7D1-425C-A6D9-3F3B7A366103}" presName="FirstChild" presStyleLbl="revTx" presStyleIdx="4" presStyleCnt="6" custScaleY="10282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E7C4D2-319C-4C0C-B54F-828180BCD7D2}" type="pres">
      <dgm:prSet presAssocID="{B71E8026-A7D1-425C-A6D9-3F3B7A366103}" presName="Parent" presStyleLbl="alignNode1" presStyleIdx="2" presStyleCnt="3" custScaleY="10282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676DFD-7652-409C-8629-49ECD23C8516}" type="pres">
      <dgm:prSet presAssocID="{B71E8026-A7D1-425C-A6D9-3F3B7A366103}" presName="Accent" presStyleLbl="parChTrans1D1" presStyleIdx="2" presStyleCnt="3"/>
      <dgm:spPr/>
    </dgm:pt>
    <dgm:pt modelId="{C01255CC-B94D-45EB-8B7A-921DA511F7B5}" type="pres">
      <dgm:prSet presAssocID="{B71E8026-A7D1-425C-A6D9-3F3B7A366103}" presName="Child" presStyleLbl="revTx" presStyleIdx="5" presStyleCnt="6" custScaleY="10607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5C52AB-16CA-4867-9AEE-44AF4733932B}" type="presOf" srcId="{3112D8BE-2247-4441-B183-301F60DE378C}" destId="{2BDCC525-5236-41AA-8C71-EC9BF2233027}" srcOrd="0" destOrd="0" presId="urn:microsoft.com/office/officeart/2011/layout/TabList"/>
    <dgm:cxn modelId="{4BBD6077-3367-4A12-9B11-2F91B3F3AD0D}" type="presOf" srcId="{C54682D0-0F7C-451C-A5E2-B9B9D21BDD73}" destId="{2BDCC525-5236-41AA-8C71-EC9BF2233027}" srcOrd="0" destOrd="3" presId="urn:microsoft.com/office/officeart/2011/layout/TabList"/>
    <dgm:cxn modelId="{1B40FEB1-5DBC-49D6-B42F-DBE450C627BD}" srcId="{AE6D62FF-8AE8-4469-8F99-02118C8AD169}" destId="{388BCA13-258C-404B-B9B4-56C43DDA893C}" srcOrd="2" destOrd="0" parTransId="{507068D1-B303-42A8-9E6A-6669F2261D68}" sibTransId="{374881D0-602D-4533-A0D7-2129BCD14A11}"/>
    <dgm:cxn modelId="{78E8FA86-E567-4E30-941F-CAFFA3FEBA32}" type="presOf" srcId="{13A15717-801D-49C7-A495-2D80DC5509D1}" destId="{87CA3D18-762E-4EDA-AC72-70DD515BCB86}" srcOrd="0" destOrd="0" presId="urn:microsoft.com/office/officeart/2011/layout/TabList"/>
    <dgm:cxn modelId="{3CF3395E-5648-4B42-81F4-03539A1DA052}" srcId="{B71E8026-A7D1-425C-A6D9-3F3B7A366103}" destId="{B9F16DE3-65A8-42E2-B1F3-E0B06A55099B}" srcOrd="3" destOrd="0" parTransId="{AF2D436E-45D3-45F1-852A-2C3FF92F31E6}" sibTransId="{DB97A07F-C681-4E7F-846A-723505BD6798}"/>
    <dgm:cxn modelId="{E94C5596-6ABE-46C7-BD81-B13BFCF295FC}" type="presOf" srcId="{D43270FF-08F5-4E30-9825-8EE3CEED89D2}" destId="{2BDCC525-5236-41AA-8C71-EC9BF2233027}" srcOrd="0" destOrd="2" presId="urn:microsoft.com/office/officeart/2011/layout/TabList"/>
    <dgm:cxn modelId="{A35831BB-B6E4-4C09-A2E2-3CAD28A02839}" type="presOf" srcId="{A7F79458-0C4E-4D0C-B5A3-B2BC77CB1DE2}" destId="{2D53260C-6A91-418D-B5B0-B6210EB8933D}" srcOrd="0" destOrd="0" presId="urn:microsoft.com/office/officeart/2011/layout/TabList"/>
    <dgm:cxn modelId="{281C857F-6F92-4BA7-A9ED-82818FC7C1AE}" type="presOf" srcId="{9531D251-9494-4789-ABDF-B8284C5F3AE2}" destId="{DD158FF2-8A06-4FB1-8C03-8C0310D011F6}" srcOrd="0" destOrd="0" presId="urn:microsoft.com/office/officeart/2011/layout/TabList"/>
    <dgm:cxn modelId="{0F47FD34-E95A-404F-85F6-F496883077C4}" srcId="{0F7B0288-F4C8-4FC6-A067-DB21E981E03A}" destId="{AE6D62FF-8AE8-4469-8F99-02118C8AD169}" srcOrd="0" destOrd="0" parTransId="{A479B21C-016D-478D-9DFE-6A8C74DC5021}" sibTransId="{7B2C36C2-8219-4D2D-A539-D8FB5440B060}"/>
    <dgm:cxn modelId="{A8F3A655-3C16-40F8-937D-C915564E92DE}" type="presOf" srcId="{8C8640FE-CCA7-4F2B-BE60-3A14DF01ED71}" destId="{C01255CC-B94D-45EB-8B7A-921DA511F7B5}" srcOrd="0" destOrd="0" presId="urn:microsoft.com/office/officeart/2011/layout/TabList"/>
    <dgm:cxn modelId="{A5B6DE18-D54E-4535-B016-C5C5619AFCB8}" srcId="{0F7B0288-F4C8-4FC6-A067-DB21E981E03A}" destId="{A7F79458-0C4E-4D0C-B5A3-B2BC77CB1DE2}" srcOrd="1" destOrd="0" parTransId="{1B40AB23-E484-4072-B2AB-B3CE81624A00}" sibTransId="{B09FEAC6-067A-4188-93A9-3014D14C8044}"/>
    <dgm:cxn modelId="{2FD8DD8A-D7E0-4AF3-9E67-E8D940636F3E}" srcId="{B71E8026-A7D1-425C-A6D9-3F3B7A366103}" destId="{B670A6FE-B161-45A7-8C7F-14E7802ACE76}" srcOrd="4" destOrd="0" parTransId="{6F45BC0A-C3E0-490D-998B-F45C1F7447CF}" sibTransId="{78233C7D-E928-46F0-924E-9614C791551B}"/>
    <dgm:cxn modelId="{1095027C-44E5-4ECA-8F31-A2AD9019C1C2}" type="presOf" srcId="{AE6D62FF-8AE8-4469-8F99-02118C8AD169}" destId="{10FB588B-41BF-4F36-B5FB-A94B4FB4DF83}" srcOrd="0" destOrd="0" presId="urn:microsoft.com/office/officeart/2011/layout/TabList"/>
    <dgm:cxn modelId="{F3B2C4BB-7A39-4820-93AB-B5CA4848FBBF}" type="presOf" srcId="{B9F16DE3-65A8-42E2-B1F3-E0B06A55099B}" destId="{C01255CC-B94D-45EB-8B7A-921DA511F7B5}" srcOrd="0" destOrd="2" presId="urn:microsoft.com/office/officeart/2011/layout/TabList"/>
    <dgm:cxn modelId="{7DF93F29-C1FE-409A-B220-5EC44CF9D337}" srcId="{A7F79458-0C4E-4D0C-B5A3-B2BC77CB1DE2}" destId="{6899CAF2-2847-4EEB-AE05-86C29207C322}" srcOrd="2" destOrd="0" parTransId="{3E1443CD-E806-46E5-947A-CE50D64BF8AC}" sibTransId="{94BB84B6-B1FE-4BC8-8D56-936C58957FB1}"/>
    <dgm:cxn modelId="{C8BA3EBB-972A-4D6D-81C2-9CFA0C4742D7}" srcId="{B71E8026-A7D1-425C-A6D9-3F3B7A366103}" destId="{BDE360AC-F0FE-4E3D-A434-E4449DC5F9DF}" srcOrd="2" destOrd="0" parTransId="{FBF435C2-18D8-4E7E-848F-653C41761E81}" sibTransId="{EDCF8479-0D69-495B-8B65-253A007D8D5D}"/>
    <dgm:cxn modelId="{CA15F1B7-A62A-45B3-9292-44BA774203F8}" srcId="{AE6D62FF-8AE8-4469-8F99-02118C8AD169}" destId="{FE9B4A36-79C1-4983-87A2-D6E9A174800B}" srcOrd="0" destOrd="0" parTransId="{7E450B43-F320-4DD3-A372-B392EC773519}" sibTransId="{A020BDE7-86C1-4C13-873C-3D0F0574619A}"/>
    <dgm:cxn modelId="{CAFE6453-713F-4244-950A-33ADB2C15ED3}" type="presOf" srcId="{B71E8026-A7D1-425C-A6D9-3F3B7A366103}" destId="{21E7C4D2-319C-4C0C-B54F-828180BCD7D2}" srcOrd="0" destOrd="0" presId="urn:microsoft.com/office/officeart/2011/layout/TabList"/>
    <dgm:cxn modelId="{C7185A64-996F-4DB9-B357-B3EC86216072}" srcId="{A7F79458-0C4E-4D0C-B5A3-B2BC77CB1DE2}" destId="{9531D251-9494-4789-ABDF-B8284C5F3AE2}" srcOrd="0" destOrd="0" parTransId="{8FE2A093-3D2F-4B27-A97A-98F17AE29805}" sibTransId="{47BEC740-7D7B-4477-BAE5-1A90A53D2EB6}"/>
    <dgm:cxn modelId="{904CCAEF-5FB1-46B0-9D81-724DF11DCCA2}" type="presOf" srcId="{6899CAF2-2847-4EEB-AE05-86C29207C322}" destId="{9131B73C-F379-4216-9786-62BAD307DE85}" srcOrd="0" destOrd="1" presId="urn:microsoft.com/office/officeart/2011/layout/TabList"/>
    <dgm:cxn modelId="{0083AF91-66AE-44DE-831D-3135494D6A46}" type="presOf" srcId="{B670A6FE-B161-45A7-8C7F-14E7802ACE76}" destId="{C01255CC-B94D-45EB-8B7A-921DA511F7B5}" srcOrd="0" destOrd="3" presId="urn:microsoft.com/office/officeart/2011/layout/TabList"/>
    <dgm:cxn modelId="{6259BF06-CBAC-4DD4-AB52-18D5742E594F}" srcId="{0F7B0288-F4C8-4FC6-A067-DB21E981E03A}" destId="{B71E8026-A7D1-425C-A6D9-3F3B7A366103}" srcOrd="2" destOrd="0" parTransId="{D48E97E1-E67E-46B0-9C89-66B8FB58FA17}" sibTransId="{723A92DA-7673-412C-912C-00175CE42D91}"/>
    <dgm:cxn modelId="{B662DE17-3BD5-4C17-9188-7AB126D03CA3}" type="presOf" srcId="{FE9B4A36-79C1-4983-87A2-D6E9A174800B}" destId="{76777181-FE00-4B7F-BF4C-6F7BC47FEEBF}" srcOrd="0" destOrd="0" presId="urn:microsoft.com/office/officeart/2011/layout/TabList"/>
    <dgm:cxn modelId="{8E5E769A-06E8-42F8-8094-11B31FFCA60D}" type="presOf" srcId="{388BCA13-258C-404B-B9B4-56C43DDA893C}" destId="{2BDCC525-5236-41AA-8C71-EC9BF2233027}" srcOrd="0" destOrd="1" presId="urn:microsoft.com/office/officeart/2011/layout/TabList"/>
    <dgm:cxn modelId="{D9E479F5-C646-4129-9CFA-997E02C0A544}" type="presOf" srcId="{BDE360AC-F0FE-4E3D-A434-E4449DC5F9DF}" destId="{C01255CC-B94D-45EB-8B7A-921DA511F7B5}" srcOrd="0" destOrd="1" presId="urn:microsoft.com/office/officeart/2011/layout/TabList"/>
    <dgm:cxn modelId="{9D67023D-3A58-4EB1-B049-32D3CA969D1F}" srcId="{B71E8026-A7D1-425C-A6D9-3F3B7A366103}" destId="{8C8640FE-CCA7-4F2B-BE60-3A14DF01ED71}" srcOrd="1" destOrd="0" parTransId="{4436A5FC-1353-454A-BDF6-8F6B8D79FA56}" sibTransId="{022464AD-665B-4FFC-8555-16F8B0F3A79A}"/>
    <dgm:cxn modelId="{E62F2D6F-AE5C-4D0F-B6D6-29A72B8502BA}" srcId="{AE6D62FF-8AE8-4469-8F99-02118C8AD169}" destId="{C54682D0-0F7C-451C-A5E2-B9B9D21BDD73}" srcOrd="4" destOrd="0" parTransId="{D7098541-6B71-4D2A-9CFE-130AAC9D20E6}" sibTransId="{1701F647-CD86-4732-B37D-9C6E0079F012}"/>
    <dgm:cxn modelId="{981004AE-4BF6-4D30-B38D-40EDD9C251EA}" srcId="{B71E8026-A7D1-425C-A6D9-3F3B7A366103}" destId="{13A15717-801D-49C7-A495-2D80DC5509D1}" srcOrd="0" destOrd="0" parTransId="{BAF85AEC-3422-4CD5-8C05-051EAF59E5ED}" sibTransId="{8810E921-AFE8-4557-AB31-8BA822DA7C13}"/>
    <dgm:cxn modelId="{4E82457F-8BA4-49CB-843F-091B141520D1}" srcId="{A7F79458-0C4E-4D0C-B5A3-B2BC77CB1DE2}" destId="{9E2D91E7-6B7B-4231-952E-AD8C8CCAEF06}" srcOrd="1" destOrd="0" parTransId="{080262C4-8AD3-4FF3-8E75-7017422E593E}" sibTransId="{EB733889-1E71-4319-BBE0-25D3315B8EE7}"/>
    <dgm:cxn modelId="{91C36A8F-7F09-4120-B495-7B7116DDF84E}" srcId="{AE6D62FF-8AE8-4469-8F99-02118C8AD169}" destId="{3112D8BE-2247-4441-B183-301F60DE378C}" srcOrd="1" destOrd="0" parTransId="{55C3BCF0-14A7-48AB-A3DF-9869E19D8DE5}" sibTransId="{189EA824-B27A-47DD-8209-7D30027295D0}"/>
    <dgm:cxn modelId="{67371270-F215-4B60-B5F6-15D64904A801}" srcId="{AE6D62FF-8AE8-4469-8F99-02118C8AD169}" destId="{D43270FF-08F5-4E30-9825-8EE3CEED89D2}" srcOrd="3" destOrd="0" parTransId="{001D6083-3CDF-43B6-939C-BEF122A071A9}" sibTransId="{06A69DCC-B9A9-4191-8316-5C89BD08A870}"/>
    <dgm:cxn modelId="{4BE78F5E-3847-4541-A3C9-7C57AEE34194}" type="presOf" srcId="{9E2D91E7-6B7B-4231-952E-AD8C8CCAEF06}" destId="{9131B73C-F379-4216-9786-62BAD307DE85}" srcOrd="0" destOrd="0" presId="urn:microsoft.com/office/officeart/2011/layout/TabList"/>
    <dgm:cxn modelId="{908A2A04-39CE-4974-B367-9C84F75B42BF}" type="presOf" srcId="{0F7B0288-F4C8-4FC6-A067-DB21E981E03A}" destId="{861048F0-5791-4E16-8FF7-8BC8C34241C8}" srcOrd="0" destOrd="0" presId="urn:microsoft.com/office/officeart/2011/layout/TabList"/>
    <dgm:cxn modelId="{F79F22BC-6569-4E92-93C1-84A789FAA75D}" type="presParOf" srcId="{861048F0-5791-4E16-8FF7-8BC8C34241C8}" destId="{E019862C-0C04-42A8-9591-4ABAF3EA5F9E}" srcOrd="0" destOrd="0" presId="urn:microsoft.com/office/officeart/2011/layout/TabList"/>
    <dgm:cxn modelId="{558E5750-7CF4-47B9-8D67-0D2D9A432085}" type="presParOf" srcId="{E019862C-0C04-42A8-9591-4ABAF3EA5F9E}" destId="{76777181-FE00-4B7F-BF4C-6F7BC47FEEBF}" srcOrd="0" destOrd="0" presId="urn:microsoft.com/office/officeart/2011/layout/TabList"/>
    <dgm:cxn modelId="{78668F08-6760-4068-B98C-56EC9A5DF1FE}" type="presParOf" srcId="{E019862C-0C04-42A8-9591-4ABAF3EA5F9E}" destId="{10FB588B-41BF-4F36-B5FB-A94B4FB4DF83}" srcOrd="1" destOrd="0" presId="urn:microsoft.com/office/officeart/2011/layout/TabList"/>
    <dgm:cxn modelId="{0B81457A-1A62-4B7E-8FEE-E1C853D33D94}" type="presParOf" srcId="{E019862C-0C04-42A8-9591-4ABAF3EA5F9E}" destId="{C887F83A-9B2D-4199-A22D-02EC504FB8C4}" srcOrd="2" destOrd="0" presId="urn:microsoft.com/office/officeart/2011/layout/TabList"/>
    <dgm:cxn modelId="{8AD380C1-FC76-44C4-BFA2-1C80097E0025}" type="presParOf" srcId="{861048F0-5791-4E16-8FF7-8BC8C34241C8}" destId="{2BDCC525-5236-41AA-8C71-EC9BF2233027}" srcOrd="1" destOrd="0" presId="urn:microsoft.com/office/officeart/2011/layout/TabList"/>
    <dgm:cxn modelId="{9346ECEB-33FE-401D-AD7F-1A30CB150984}" type="presParOf" srcId="{861048F0-5791-4E16-8FF7-8BC8C34241C8}" destId="{DCE55909-4AD1-46E3-BCD8-A5B46368786C}" srcOrd="2" destOrd="0" presId="urn:microsoft.com/office/officeart/2011/layout/TabList"/>
    <dgm:cxn modelId="{86B6C0E6-6192-483F-A833-27BEAC63665A}" type="presParOf" srcId="{861048F0-5791-4E16-8FF7-8BC8C34241C8}" destId="{284F59D0-4104-420B-AECD-D8977B4B6629}" srcOrd="3" destOrd="0" presId="urn:microsoft.com/office/officeart/2011/layout/TabList"/>
    <dgm:cxn modelId="{9F8A32DD-C80F-4AA6-9BAB-CB3795CE5AA2}" type="presParOf" srcId="{284F59D0-4104-420B-AECD-D8977B4B6629}" destId="{DD158FF2-8A06-4FB1-8C03-8C0310D011F6}" srcOrd="0" destOrd="0" presId="urn:microsoft.com/office/officeart/2011/layout/TabList"/>
    <dgm:cxn modelId="{A4C887C3-0F89-49EA-9F6E-6FC59C2DA1AB}" type="presParOf" srcId="{284F59D0-4104-420B-AECD-D8977B4B6629}" destId="{2D53260C-6A91-418D-B5B0-B6210EB8933D}" srcOrd="1" destOrd="0" presId="urn:microsoft.com/office/officeart/2011/layout/TabList"/>
    <dgm:cxn modelId="{C32D32B6-6604-4FBD-BEB4-7371754B54C9}" type="presParOf" srcId="{284F59D0-4104-420B-AECD-D8977B4B6629}" destId="{ACFF41A0-D5FF-4806-86E7-86BBDEAE207E}" srcOrd="2" destOrd="0" presId="urn:microsoft.com/office/officeart/2011/layout/TabList"/>
    <dgm:cxn modelId="{C6F4C313-1DDA-4921-AF17-78870D56FD91}" type="presParOf" srcId="{861048F0-5791-4E16-8FF7-8BC8C34241C8}" destId="{9131B73C-F379-4216-9786-62BAD307DE85}" srcOrd="4" destOrd="0" presId="urn:microsoft.com/office/officeart/2011/layout/TabList"/>
    <dgm:cxn modelId="{1AC72612-2860-4F9C-8AE9-BD722FE9D087}" type="presParOf" srcId="{861048F0-5791-4E16-8FF7-8BC8C34241C8}" destId="{42E674A4-CA26-42CB-A19E-9B866C3AA852}" srcOrd="5" destOrd="0" presId="urn:microsoft.com/office/officeart/2011/layout/TabList"/>
    <dgm:cxn modelId="{78C11D74-5317-488C-A762-B6DE2D3ED03A}" type="presParOf" srcId="{861048F0-5791-4E16-8FF7-8BC8C34241C8}" destId="{D40FC49E-C56F-4509-9BF9-58A41FA892D0}" srcOrd="6" destOrd="0" presId="urn:microsoft.com/office/officeart/2011/layout/TabList"/>
    <dgm:cxn modelId="{D3B0C344-60EC-4D51-AB51-D9F1B100EF9D}" type="presParOf" srcId="{D40FC49E-C56F-4509-9BF9-58A41FA892D0}" destId="{87CA3D18-762E-4EDA-AC72-70DD515BCB86}" srcOrd="0" destOrd="0" presId="urn:microsoft.com/office/officeart/2011/layout/TabList"/>
    <dgm:cxn modelId="{48E5F2BB-D948-40E8-8296-C0322244EFF2}" type="presParOf" srcId="{D40FC49E-C56F-4509-9BF9-58A41FA892D0}" destId="{21E7C4D2-319C-4C0C-B54F-828180BCD7D2}" srcOrd="1" destOrd="0" presId="urn:microsoft.com/office/officeart/2011/layout/TabList"/>
    <dgm:cxn modelId="{9C805E7C-9C39-4F27-A104-847562098F41}" type="presParOf" srcId="{D40FC49E-C56F-4509-9BF9-58A41FA892D0}" destId="{EA676DFD-7652-409C-8629-49ECD23C8516}" srcOrd="2" destOrd="0" presId="urn:microsoft.com/office/officeart/2011/layout/TabList"/>
    <dgm:cxn modelId="{4651A3E5-A486-45E9-9BA0-E0392050920B}" type="presParOf" srcId="{861048F0-5791-4E16-8FF7-8BC8C34241C8}" destId="{C01255CC-B94D-45EB-8B7A-921DA511F7B5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76DFD-7652-409C-8629-49ECD23C8516}">
      <dsp:nvSpPr>
        <dsp:cNvPr id="0" name=""/>
        <dsp:cNvSpPr/>
      </dsp:nvSpPr>
      <dsp:spPr>
        <a:xfrm>
          <a:off x="0" y="3681527"/>
          <a:ext cx="81280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F41A0-D5FF-4806-86E7-86BBDEAE207E}">
      <dsp:nvSpPr>
        <dsp:cNvPr id="0" name=""/>
        <dsp:cNvSpPr/>
      </dsp:nvSpPr>
      <dsp:spPr>
        <a:xfrm>
          <a:off x="0" y="2416660"/>
          <a:ext cx="81280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7F83A-9B2D-4199-A22D-02EC504FB8C4}">
      <dsp:nvSpPr>
        <dsp:cNvPr id="0" name=""/>
        <dsp:cNvSpPr/>
      </dsp:nvSpPr>
      <dsp:spPr>
        <a:xfrm>
          <a:off x="0" y="524645"/>
          <a:ext cx="81280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77181-FE00-4B7F-BF4C-6F7BC47FEEBF}">
      <dsp:nvSpPr>
        <dsp:cNvPr id="0" name=""/>
        <dsp:cNvSpPr/>
      </dsp:nvSpPr>
      <dsp:spPr>
        <a:xfrm>
          <a:off x="2113279" y="2493"/>
          <a:ext cx="6014720" cy="61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APC</a:t>
          </a:r>
          <a:r>
            <a:rPr lang="zh-CN" altLang="en-US" sz="2800" kern="1200" dirty="0" smtClean="0"/>
            <a:t>向</a:t>
          </a:r>
          <a:r>
            <a:rPr lang="en-US" altLang="zh-CN" sz="2800" kern="1200" dirty="0" smtClean="0"/>
            <a:t>T</a:t>
          </a:r>
          <a:r>
            <a:rPr lang="zh-CN" altLang="en-US" sz="2800" kern="1200" dirty="0" smtClean="0"/>
            <a:t>细胞提呈抗原</a:t>
          </a:r>
          <a:endParaRPr lang="en-US" sz="2800" kern="1200" dirty="0"/>
        </a:p>
      </dsp:txBody>
      <dsp:txXfrm>
        <a:off x="2113279" y="2493"/>
        <a:ext cx="6014720" cy="615627"/>
      </dsp:txXfrm>
    </dsp:sp>
    <dsp:sp modelId="{10FB588B-41BF-4F36-B5FB-A94B4FB4DF83}">
      <dsp:nvSpPr>
        <dsp:cNvPr id="0" name=""/>
        <dsp:cNvSpPr/>
      </dsp:nvSpPr>
      <dsp:spPr>
        <a:xfrm>
          <a:off x="0" y="2493"/>
          <a:ext cx="2113280" cy="61562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第一节</a:t>
          </a:r>
          <a:endParaRPr lang="en-US" sz="3000" kern="1200" dirty="0"/>
        </a:p>
      </dsp:txBody>
      <dsp:txXfrm>
        <a:off x="30058" y="32551"/>
        <a:ext cx="2053164" cy="585569"/>
      </dsp:txXfrm>
    </dsp:sp>
    <dsp:sp modelId="{2BDCC525-5236-41AA-8C71-EC9BF2233027}">
      <dsp:nvSpPr>
        <dsp:cNvPr id="0" name=""/>
        <dsp:cNvSpPr/>
      </dsp:nvSpPr>
      <dsp:spPr>
        <a:xfrm>
          <a:off x="0" y="618120"/>
          <a:ext cx="8128000" cy="124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（一）提呈内源性抗原的胞质溶胶途径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（二）提呈外源性抗原的溶酶体途径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（三）内外源性抗原交叉提呈途径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（四）提呈糖脂类抗原的</a:t>
          </a:r>
          <a:r>
            <a:rPr lang="en-US" altLang="zh-CN" sz="1400" kern="1200" dirty="0" smtClean="0"/>
            <a:t>CD1</a:t>
          </a:r>
          <a:r>
            <a:rPr lang="zh-CN" altLang="en-US" sz="1400" kern="1200" dirty="0" smtClean="0"/>
            <a:t>分子途径</a:t>
          </a:r>
          <a:endParaRPr lang="en-US" sz="1400" kern="1200" dirty="0"/>
        </a:p>
      </dsp:txBody>
      <dsp:txXfrm>
        <a:off x="0" y="618120"/>
        <a:ext cx="8128000" cy="1247060"/>
      </dsp:txXfrm>
    </dsp:sp>
    <dsp:sp modelId="{DD158FF2-8A06-4FB1-8C03-8C0310D011F6}">
      <dsp:nvSpPr>
        <dsp:cNvPr id="0" name=""/>
        <dsp:cNvSpPr/>
      </dsp:nvSpPr>
      <dsp:spPr>
        <a:xfrm>
          <a:off x="2113279" y="1894452"/>
          <a:ext cx="6014720" cy="563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T</a:t>
          </a:r>
          <a:r>
            <a:rPr lang="zh-CN" altLang="en-US" sz="2800" kern="1200" dirty="0" smtClean="0"/>
            <a:t>细胞识别抗原及其活化、增殖和分化</a:t>
          </a:r>
          <a:endParaRPr lang="en-US" sz="2800" kern="1200" dirty="0"/>
        </a:p>
      </dsp:txBody>
      <dsp:txXfrm>
        <a:off x="2113279" y="1894452"/>
        <a:ext cx="6014720" cy="563488"/>
      </dsp:txXfrm>
    </dsp:sp>
    <dsp:sp modelId="{2D53260C-6A91-418D-B5B0-B6210EB8933D}">
      <dsp:nvSpPr>
        <dsp:cNvPr id="0" name=""/>
        <dsp:cNvSpPr/>
      </dsp:nvSpPr>
      <dsp:spPr>
        <a:xfrm>
          <a:off x="0" y="1894452"/>
          <a:ext cx="2113280" cy="56348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第二节</a:t>
          </a:r>
          <a:endParaRPr lang="en-US" sz="3000" kern="1200" dirty="0"/>
        </a:p>
      </dsp:txBody>
      <dsp:txXfrm>
        <a:off x="27512" y="1921964"/>
        <a:ext cx="2058256" cy="535976"/>
      </dsp:txXfrm>
    </dsp:sp>
    <dsp:sp modelId="{9131B73C-F379-4216-9786-62BAD307DE85}">
      <dsp:nvSpPr>
        <dsp:cNvPr id="0" name=""/>
        <dsp:cNvSpPr/>
      </dsp:nvSpPr>
      <dsp:spPr>
        <a:xfrm>
          <a:off x="0" y="2468912"/>
          <a:ext cx="8128000" cy="589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（一）</a:t>
          </a:r>
          <a:r>
            <a:rPr lang="en-US" altLang="zh-CN" sz="1400" kern="1200" dirty="0" smtClean="0"/>
            <a:t>T</a:t>
          </a:r>
          <a:r>
            <a:rPr lang="zh-CN" altLang="en-US" sz="1400" kern="1200" dirty="0" smtClean="0"/>
            <a:t>细胞</a:t>
          </a:r>
          <a:r>
            <a:rPr lang="en-US" altLang="zh-CN" sz="1400" kern="1200" dirty="0" smtClean="0"/>
            <a:t>TCR</a:t>
          </a:r>
          <a:r>
            <a:rPr lang="zh-CN" altLang="en-US" sz="1400" kern="1200" dirty="0" smtClean="0"/>
            <a:t>识别</a:t>
          </a:r>
          <a:r>
            <a:rPr lang="en-US" altLang="zh-CN" sz="1400" kern="1200" dirty="0" smtClean="0"/>
            <a:t>APC</a:t>
          </a:r>
          <a:r>
            <a:rPr lang="zh-CN" altLang="en-US" sz="1400" kern="1200" dirty="0" smtClean="0"/>
            <a:t>所提呈的抗原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（二）</a:t>
          </a:r>
          <a:r>
            <a:rPr lang="en-US" altLang="zh-CN" sz="1400" kern="1200" dirty="0" smtClean="0"/>
            <a:t>T</a:t>
          </a:r>
          <a:r>
            <a:rPr lang="zh-CN" altLang="en-US" sz="1400" kern="1200" dirty="0" smtClean="0"/>
            <a:t>细胞活化、增值和分化</a:t>
          </a:r>
          <a:endParaRPr lang="en-US" sz="1400" kern="1200" dirty="0"/>
        </a:p>
      </dsp:txBody>
      <dsp:txXfrm>
        <a:off x="0" y="2468912"/>
        <a:ext cx="8128000" cy="589652"/>
      </dsp:txXfrm>
    </dsp:sp>
    <dsp:sp modelId="{87CA3D18-762E-4EDA-AC72-70DD515BCB86}">
      <dsp:nvSpPr>
        <dsp:cNvPr id="0" name=""/>
        <dsp:cNvSpPr/>
      </dsp:nvSpPr>
      <dsp:spPr>
        <a:xfrm>
          <a:off x="2113279" y="3087836"/>
          <a:ext cx="6014720" cy="601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T</a:t>
          </a:r>
          <a:r>
            <a:rPr lang="zh-CN" altLang="en-US" sz="2800" kern="1200" dirty="0" smtClean="0"/>
            <a:t>细胞生物学功能及机制</a:t>
          </a:r>
          <a:endParaRPr lang="en-US" sz="2800" kern="1200" dirty="0"/>
        </a:p>
      </dsp:txBody>
      <dsp:txXfrm>
        <a:off x="2113279" y="3087836"/>
        <a:ext cx="6014720" cy="601951"/>
      </dsp:txXfrm>
    </dsp:sp>
    <dsp:sp modelId="{21E7C4D2-319C-4C0C-B54F-828180BCD7D2}">
      <dsp:nvSpPr>
        <dsp:cNvPr id="0" name=""/>
        <dsp:cNvSpPr/>
      </dsp:nvSpPr>
      <dsp:spPr>
        <a:xfrm>
          <a:off x="0" y="3087836"/>
          <a:ext cx="2113280" cy="60195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第三节</a:t>
          </a:r>
          <a:endParaRPr lang="en-US" sz="3000" kern="1200" dirty="0"/>
        </a:p>
      </dsp:txBody>
      <dsp:txXfrm>
        <a:off x="29390" y="3117226"/>
        <a:ext cx="2054500" cy="572561"/>
      </dsp:txXfrm>
    </dsp:sp>
    <dsp:sp modelId="{C01255CC-B94D-45EB-8B7A-921DA511F7B5}">
      <dsp:nvSpPr>
        <dsp:cNvPr id="0" name=""/>
        <dsp:cNvSpPr/>
      </dsp:nvSpPr>
      <dsp:spPr>
        <a:xfrm>
          <a:off x="0" y="3689788"/>
          <a:ext cx="8128000" cy="1242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（一）</a:t>
          </a:r>
          <a:r>
            <a:rPr lang="en-US" altLang="zh-CN" sz="1400" kern="1200" dirty="0" smtClean="0"/>
            <a:t>Th1</a:t>
          </a:r>
          <a:r>
            <a:rPr lang="zh-CN" altLang="en-US" sz="1400" kern="1200" dirty="0" smtClean="0"/>
            <a:t>细胞功能及机制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（二）</a:t>
          </a:r>
          <a:r>
            <a:rPr lang="en-US" altLang="zh-CN" sz="1400" kern="1200" dirty="0" smtClean="0"/>
            <a:t>Th2</a:t>
          </a:r>
          <a:r>
            <a:rPr lang="zh-CN" altLang="en-US" sz="1400" kern="1200" dirty="0" smtClean="0"/>
            <a:t>细胞功能及机制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（三）</a:t>
          </a:r>
          <a:r>
            <a:rPr lang="en-US" altLang="zh-CN" sz="1400" kern="1200" dirty="0" smtClean="0"/>
            <a:t>CTL</a:t>
          </a:r>
          <a:r>
            <a:rPr lang="zh-CN" altLang="en-US" sz="1400" kern="1200" dirty="0" smtClean="0"/>
            <a:t>细胞效应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（四）</a:t>
          </a:r>
          <a:r>
            <a:rPr lang="en-US" altLang="zh-CN" sz="1400" kern="1200" dirty="0" smtClean="0"/>
            <a:t>T</a:t>
          </a:r>
          <a:r>
            <a:rPr lang="zh-CN" altLang="en-US" sz="1400" kern="1200" dirty="0" smtClean="0"/>
            <a:t>细胞介导细胞免疫应答的生物学意义</a:t>
          </a:r>
          <a:endParaRPr lang="en-US" sz="1400" kern="1200" dirty="0"/>
        </a:p>
      </dsp:txBody>
      <dsp:txXfrm>
        <a:off x="0" y="3689788"/>
        <a:ext cx="8128000" cy="1242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F2A4E-D34B-4806-99A1-02910183DDE4}" type="datetimeFigureOut">
              <a:rPr lang="zh-CN" altLang="en-US" smtClean="0"/>
              <a:t>19-10-25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E3519-AA41-4C8F-81B1-98F81BDCD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02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5646652" y="3236831"/>
            <a:ext cx="5873836" cy="487867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5646652" y="1899218"/>
            <a:ext cx="5873836" cy="1313224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646652" y="4160341"/>
            <a:ext cx="587383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5646652" y="4531816"/>
            <a:ext cx="587383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grpSp>
        <p:nvGrpSpPr>
          <p:cNvPr id="14" name="그룹 1"/>
          <p:cNvGrpSpPr/>
          <p:nvPr userDrawn="1"/>
        </p:nvGrpSpPr>
        <p:grpSpPr>
          <a:xfrm>
            <a:off x="0" y="0"/>
            <a:ext cx="6362700" cy="6863906"/>
            <a:chOff x="0" y="57408"/>
            <a:chExt cx="4661488" cy="5028685"/>
          </a:xfrm>
        </p:grpSpPr>
        <p:sp>
          <p:nvSpPr>
            <p:cNvPr id="15" name="Freeform 97"/>
            <p:cNvSpPr>
              <a:spLocks/>
            </p:cNvSpPr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6" name="Freeform 98"/>
            <p:cNvSpPr>
              <a:spLocks/>
            </p:cNvSpPr>
            <p:nvPr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7" name="Freeform 99"/>
            <p:cNvSpPr>
              <a:spLocks/>
            </p:cNvSpPr>
            <p:nvPr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8" name="Freeform 100"/>
            <p:cNvSpPr>
              <a:spLocks/>
            </p:cNvSpPr>
            <p:nvPr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9" name="Freeform 101"/>
            <p:cNvSpPr>
              <a:spLocks/>
            </p:cNvSpPr>
            <p:nvPr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0" name="Freeform 102"/>
            <p:cNvSpPr>
              <a:spLocks/>
            </p:cNvSpPr>
            <p:nvPr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1" name="Freeform 103"/>
            <p:cNvSpPr>
              <a:spLocks/>
            </p:cNvSpPr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2" name="Freeform 104"/>
            <p:cNvSpPr>
              <a:spLocks/>
            </p:cNvSpPr>
            <p:nvPr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0" name="Freeform 105"/>
            <p:cNvSpPr>
              <a:spLocks/>
            </p:cNvSpPr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1" name="Freeform 106"/>
            <p:cNvSpPr>
              <a:spLocks/>
            </p:cNvSpPr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2" name="Freeform 107"/>
            <p:cNvSpPr>
              <a:spLocks/>
            </p:cNvSpPr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3" name="Freeform 109"/>
            <p:cNvSpPr>
              <a:spLocks/>
            </p:cNvSpPr>
            <p:nvPr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4" name="Freeform 111"/>
            <p:cNvSpPr>
              <a:spLocks/>
            </p:cNvSpPr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5" name="Freeform 112"/>
            <p:cNvSpPr>
              <a:spLocks/>
            </p:cNvSpPr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6" name="Freeform 113"/>
            <p:cNvSpPr>
              <a:spLocks/>
            </p:cNvSpPr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7" name="Freeform 114"/>
            <p:cNvSpPr>
              <a:spLocks/>
            </p:cNvSpPr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8" name="Freeform 115"/>
            <p:cNvSpPr>
              <a:spLocks/>
            </p:cNvSpPr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9" name="Freeform 117"/>
            <p:cNvSpPr>
              <a:spLocks/>
            </p:cNvSpPr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0" name="Freeform 119"/>
            <p:cNvSpPr>
              <a:spLocks/>
            </p:cNvSpPr>
            <p:nvPr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1" name="Freeform 120"/>
            <p:cNvSpPr>
              <a:spLocks/>
            </p:cNvSpPr>
            <p:nvPr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42" name="그룹 89"/>
            <p:cNvGrpSpPr/>
            <p:nvPr/>
          </p:nvGrpSpPr>
          <p:grpSpPr>
            <a:xfrm>
              <a:off x="1328107" y="3390795"/>
              <a:ext cx="277782" cy="678360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56" name="Freeform 5"/>
              <p:cNvSpPr>
                <a:spLocks/>
              </p:cNvSpPr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57" name="Freeform 7"/>
              <p:cNvSpPr>
                <a:spLocks/>
              </p:cNvSpPr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43" name="Freeform 36"/>
            <p:cNvSpPr>
              <a:spLocks/>
            </p:cNvSpPr>
            <p:nvPr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7" name="Freeform 118"/>
            <p:cNvSpPr>
              <a:spLocks/>
            </p:cNvSpPr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48" name="그룹 122"/>
            <p:cNvGrpSpPr/>
            <p:nvPr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4" name="Freeform 9"/>
              <p:cNvSpPr>
                <a:spLocks/>
              </p:cNvSpPr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55" name="Freeform 11"/>
              <p:cNvSpPr>
                <a:spLocks/>
              </p:cNvSpPr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49" name="Freeform 110"/>
            <p:cNvSpPr>
              <a:spLocks/>
            </p:cNvSpPr>
            <p:nvPr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0" name="Freeform 43"/>
            <p:cNvSpPr>
              <a:spLocks noEditPoints="1"/>
            </p:cNvSpPr>
            <p:nvPr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1" name="Freeform 116"/>
            <p:cNvSpPr>
              <a:spLocks/>
            </p:cNvSpPr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2" name="Freeform 108"/>
            <p:cNvSpPr>
              <a:spLocks/>
            </p:cNvSpPr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3" name="Freeform 40"/>
            <p:cNvSpPr>
              <a:spLocks/>
            </p:cNvSpPr>
            <p:nvPr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</p:grpSp>
      <p:grpSp>
        <p:nvGrpSpPr>
          <p:cNvPr id="58" name="그룹 87"/>
          <p:cNvGrpSpPr/>
          <p:nvPr userDrawn="1"/>
        </p:nvGrpSpPr>
        <p:grpSpPr>
          <a:xfrm>
            <a:off x="10522217" y="5581017"/>
            <a:ext cx="1263130" cy="1281262"/>
            <a:chOff x="7668344" y="5495925"/>
            <a:chExt cx="1261419" cy="1279526"/>
          </a:xfrm>
        </p:grpSpPr>
        <p:sp>
          <p:nvSpPr>
            <p:cNvPr id="59" name="Freeform 13"/>
            <p:cNvSpPr>
              <a:spLocks/>
            </p:cNvSpPr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0" name="Freeform 14"/>
            <p:cNvSpPr>
              <a:spLocks/>
            </p:cNvSpPr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latinLnBrk="1"/>
              <a:endParaRPr lang="ko-KR" altLang="en-US"/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6" name="Freeform 23"/>
            <p:cNvSpPr>
              <a:spLocks/>
            </p:cNvSpPr>
            <p:nvPr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7" name="Freeform 24"/>
            <p:cNvSpPr>
              <a:spLocks/>
            </p:cNvSpPr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8" name="Freeform 25"/>
            <p:cNvSpPr>
              <a:spLocks/>
            </p:cNvSpPr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9" name="Freeform 26"/>
            <p:cNvSpPr>
              <a:spLocks/>
            </p:cNvSpPr>
            <p:nvPr/>
          </p:nvSpPr>
          <p:spPr bwMode="auto">
            <a:xfrm>
              <a:off x="8315651" y="6161339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defTabSz="1219170" latinLnBrk="1"/>
              <a:endParaRPr lang="ko-KR" altLang="en-US" sz="3200"/>
            </a:p>
          </p:txBody>
        </p:sp>
        <p:sp>
          <p:nvSpPr>
            <p:cNvPr id="70" name="Freeform 28"/>
            <p:cNvSpPr>
              <a:spLocks/>
            </p:cNvSpPr>
            <p:nvPr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1" name="Freeform 30"/>
            <p:cNvSpPr>
              <a:spLocks/>
            </p:cNvSpPr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2" name="Freeform 31"/>
            <p:cNvSpPr>
              <a:spLocks/>
            </p:cNvSpPr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3" name="Freeform 32"/>
            <p:cNvSpPr>
              <a:spLocks/>
            </p:cNvSpPr>
            <p:nvPr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4" name="Freeform 34"/>
            <p:cNvSpPr>
              <a:spLocks/>
            </p:cNvSpPr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5" name="Freeform 35"/>
            <p:cNvSpPr>
              <a:spLocks/>
            </p:cNvSpPr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512819" y="2663911"/>
            <a:ext cx="8007668" cy="65679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ysClr val="windowText" lastClr="000000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3512819" y="3450067"/>
            <a:ext cx="8007668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ysClr val="windowText" lastClr="000000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24" name="그룹 18"/>
          <p:cNvGrpSpPr/>
          <p:nvPr userDrawn="1"/>
        </p:nvGrpSpPr>
        <p:grpSpPr>
          <a:xfrm>
            <a:off x="0" y="2266950"/>
            <a:ext cx="2797638" cy="2198740"/>
            <a:chOff x="0" y="1636653"/>
            <a:chExt cx="2633522" cy="1889508"/>
          </a:xfrm>
        </p:grpSpPr>
        <p:sp>
          <p:nvSpPr>
            <p:cNvPr id="25" name="Freeform 113"/>
            <p:cNvSpPr>
              <a:spLocks/>
            </p:cNvSpPr>
            <p:nvPr/>
          </p:nvSpPr>
          <p:spPr bwMode="auto">
            <a:xfrm>
              <a:off x="748565" y="1637791"/>
              <a:ext cx="916883" cy="91688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26" name="Freeform 115"/>
            <p:cNvSpPr>
              <a:spLocks/>
            </p:cNvSpPr>
            <p:nvPr/>
          </p:nvSpPr>
          <p:spPr bwMode="auto">
            <a:xfrm>
              <a:off x="1716639" y="1637791"/>
              <a:ext cx="916883" cy="91688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115B8A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27" name="Freeform 117"/>
            <p:cNvSpPr>
              <a:spLocks/>
            </p:cNvSpPr>
            <p:nvPr/>
          </p:nvSpPr>
          <p:spPr bwMode="auto">
            <a:xfrm>
              <a:off x="1716639" y="2607003"/>
              <a:ext cx="916883" cy="918021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A8E2E6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28" name="Freeform 119"/>
            <p:cNvSpPr>
              <a:spLocks/>
            </p:cNvSpPr>
            <p:nvPr/>
          </p:nvSpPr>
          <p:spPr bwMode="auto">
            <a:xfrm>
              <a:off x="748565" y="2608140"/>
              <a:ext cx="916883" cy="91688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29" name="Freeform 118"/>
            <p:cNvSpPr>
              <a:spLocks/>
            </p:cNvSpPr>
            <p:nvPr/>
          </p:nvSpPr>
          <p:spPr bwMode="auto">
            <a:xfrm>
              <a:off x="1716639" y="2607003"/>
              <a:ext cx="916883" cy="91802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0" name="Freeform 116"/>
            <p:cNvSpPr>
              <a:spLocks/>
            </p:cNvSpPr>
            <p:nvPr/>
          </p:nvSpPr>
          <p:spPr bwMode="auto">
            <a:xfrm>
              <a:off x="1716639" y="1637791"/>
              <a:ext cx="916883" cy="91688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0" y="1636653"/>
              <a:ext cx="1139177" cy="918021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0" y="2608140"/>
              <a:ext cx="1139177" cy="918021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3" name="Freeform 120"/>
            <p:cNvSpPr>
              <a:spLocks/>
            </p:cNvSpPr>
            <p:nvPr/>
          </p:nvSpPr>
          <p:spPr bwMode="auto">
            <a:xfrm>
              <a:off x="747427" y="2607003"/>
              <a:ext cx="918021" cy="918021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4" name="Freeform 114"/>
            <p:cNvSpPr>
              <a:spLocks/>
            </p:cNvSpPr>
            <p:nvPr/>
          </p:nvSpPr>
          <p:spPr bwMode="auto">
            <a:xfrm>
              <a:off x="748565" y="1637791"/>
              <a:ext cx="916883" cy="916883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C9FF8B16-B7A1-402F-895C-89252B88E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19-10-25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C9524DE5-09C1-49C7-9EE1-11E6BD23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2EF5237-FBC8-4CF8-81C9-2185B6743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8AD75AE-8C5C-42C4-ACC8-A68B71B1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19-10-25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7ACC139-A7EF-4AA2-A9F9-CD5CE722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2059E46-30C9-4A33-B9DD-38B33BFA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직사각형 45">
            <a:extLst/>
          </p:cNvPr>
          <p:cNvSpPr/>
          <p:nvPr userDrawn="1"/>
        </p:nvSpPr>
        <p:spPr>
          <a:xfrm>
            <a:off x="669925" y="1045445"/>
            <a:ext cx="10856892" cy="887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8FAA123E-1B1A-43DC-9903-42981A03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19-10-25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22CEA5F1-F66F-4D5A-9D36-42B1C9BA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9B0547E-C513-4F4C-AF6C-CFBB0DBC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2638345"/>
            <a:ext cx="5415916" cy="939358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3718373"/>
            <a:ext cx="541591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4034007"/>
            <a:ext cx="541591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fld id="{CB3FFC9E-A4C1-40CB-8E0E-23B63E3543C5}" type="datetime1">
              <a:rPr lang="zh-CN" altLang="en-US" smtClean="0"/>
              <a:t>2017/6/19</a:t>
            </a:fld>
            <a:endParaRPr lang="en-US" altLang="zh-CN" dirty="0"/>
          </a:p>
        </p:txBody>
      </p:sp>
      <p:grpSp>
        <p:nvGrpSpPr>
          <p:cNvPr id="28" name="그룹 74"/>
          <p:cNvGrpSpPr/>
          <p:nvPr userDrawn="1"/>
        </p:nvGrpSpPr>
        <p:grpSpPr>
          <a:xfrm>
            <a:off x="8048625" y="2"/>
            <a:ext cx="4134021" cy="6857998"/>
            <a:chOff x="6060630" y="50892"/>
            <a:chExt cx="3083369" cy="5041717"/>
          </a:xfrm>
        </p:grpSpPr>
        <p:sp>
          <p:nvSpPr>
            <p:cNvPr id="29" name="Freeform 6"/>
            <p:cNvSpPr>
              <a:spLocks/>
            </p:cNvSpPr>
            <p:nvPr/>
          </p:nvSpPr>
          <p:spPr bwMode="auto">
            <a:xfrm flipH="1">
              <a:off x="7649165" y="50892"/>
              <a:ext cx="1494834" cy="964596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 flipH="1">
              <a:off x="7080209" y="52087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1" name="Freeform 8"/>
            <p:cNvSpPr>
              <a:spLocks/>
            </p:cNvSpPr>
            <p:nvPr/>
          </p:nvSpPr>
          <p:spPr bwMode="auto">
            <a:xfrm flipH="1">
              <a:off x="6063021" y="1071666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 flipH="1">
              <a:off x="6060630" y="52087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0DA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 flipH="1">
              <a:off x="6060630" y="52087"/>
              <a:ext cx="963401" cy="963401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auto">
            <a:xfrm flipH="1">
              <a:off x="7649165" y="1070471"/>
              <a:ext cx="1494834" cy="964596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auto">
            <a:xfrm flipH="1">
              <a:off x="8672330" y="2100081"/>
              <a:ext cx="471669" cy="944510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 flipH="1">
              <a:off x="7080209" y="1071666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auto">
            <a:xfrm flipH="1">
              <a:off x="8108155" y="2090050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8" name="Freeform 17"/>
            <p:cNvSpPr>
              <a:spLocks/>
            </p:cNvSpPr>
            <p:nvPr/>
          </p:nvSpPr>
          <p:spPr bwMode="auto">
            <a:xfrm flipH="1">
              <a:off x="7080209" y="1071666"/>
              <a:ext cx="963401" cy="964596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9" name="Freeform 18"/>
            <p:cNvSpPr>
              <a:spLocks/>
            </p:cNvSpPr>
            <p:nvPr/>
          </p:nvSpPr>
          <p:spPr bwMode="auto">
            <a:xfrm flipH="1">
              <a:off x="8108155" y="2091245"/>
              <a:ext cx="963401" cy="963401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0" name="Freeform 19"/>
            <p:cNvSpPr>
              <a:spLocks/>
            </p:cNvSpPr>
            <p:nvPr/>
          </p:nvSpPr>
          <p:spPr bwMode="auto">
            <a:xfrm flipH="1">
              <a:off x="7089771" y="2091245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1" name="Freeform 20"/>
            <p:cNvSpPr>
              <a:spLocks/>
            </p:cNvSpPr>
            <p:nvPr/>
          </p:nvSpPr>
          <p:spPr bwMode="auto">
            <a:xfrm flipH="1">
              <a:off x="7649165" y="4128013"/>
              <a:ext cx="1494834" cy="964596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2" name="Freeform 21"/>
            <p:cNvSpPr>
              <a:spLocks/>
            </p:cNvSpPr>
            <p:nvPr/>
          </p:nvSpPr>
          <p:spPr bwMode="auto">
            <a:xfrm flipH="1">
              <a:off x="8672330" y="3118489"/>
              <a:ext cx="471669" cy="944510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3" name="Freeform 22"/>
            <p:cNvSpPr>
              <a:spLocks/>
            </p:cNvSpPr>
            <p:nvPr/>
          </p:nvSpPr>
          <p:spPr bwMode="auto">
            <a:xfrm flipH="1">
              <a:off x="6061825" y="4128013"/>
              <a:ext cx="964596" cy="963401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4" name="Freeform 24"/>
            <p:cNvSpPr>
              <a:spLocks/>
            </p:cNvSpPr>
            <p:nvPr/>
          </p:nvSpPr>
          <p:spPr bwMode="auto">
            <a:xfrm flipH="1">
              <a:off x="7080209" y="4128013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5" name="Freeform 25"/>
            <p:cNvSpPr>
              <a:spLocks/>
            </p:cNvSpPr>
            <p:nvPr/>
          </p:nvSpPr>
          <p:spPr bwMode="auto">
            <a:xfrm flipH="1">
              <a:off x="7080209" y="4128013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6" name="Freeform 26"/>
            <p:cNvSpPr>
              <a:spLocks/>
            </p:cNvSpPr>
            <p:nvPr/>
          </p:nvSpPr>
          <p:spPr bwMode="auto">
            <a:xfrm flipH="1">
              <a:off x="7089771" y="3109629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7" name="Freeform 28"/>
            <p:cNvSpPr>
              <a:spLocks/>
            </p:cNvSpPr>
            <p:nvPr/>
          </p:nvSpPr>
          <p:spPr bwMode="auto">
            <a:xfrm flipH="1">
              <a:off x="8108155" y="3109629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8" name="Freeform 29"/>
            <p:cNvSpPr>
              <a:spLocks/>
            </p:cNvSpPr>
            <p:nvPr/>
          </p:nvSpPr>
          <p:spPr bwMode="auto">
            <a:xfrm flipH="1">
              <a:off x="8108155" y="3109629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 flipH="1">
              <a:off x="6060630" y="1071666"/>
              <a:ext cx="963401" cy="964596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0" name="Freeform 23"/>
            <p:cNvSpPr>
              <a:spLocks/>
            </p:cNvSpPr>
            <p:nvPr/>
          </p:nvSpPr>
          <p:spPr bwMode="auto">
            <a:xfrm flipH="1">
              <a:off x="6061825" y="4128013"/>
              <a:ext cx="964596" cy="963401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1" name="Freeform 27"/>
            <p:cNvSpPr>
              <a:spLocks/>
            </p:cNvSpPr>
            <p:nvPr/>
          </p:nvSpPr>
          <p:spPr bwMode="auto">
            <a:xfrm flipH="1">
              <a:off x="7089771" y="3109629"/>
              <a:ext cx="963401" cy="963401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2" name="Freeform 11"/>
            <p:cNvSpPr>
              <a:spLocks/>
            </p:cNvSpPr>
            <p:nvPr/>
          </p:nvSpPr>
          <p:spPr bwMode="auto">
            <a:xfrm flipH="1">
              <a:off x="7079014" y="52087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grpSp>
          <p:nvGrpSpPr>
            <p:cNvPr id="53" name="그룹 39"/>
            <p:cNvGrpSpPr/>
            <p:nvPr/>
          </p:nvGrpSpPr>
          <p:grpSpPr>
            <a:xfrm flipH="1">
              <a:off x="7078701" y="335370"/>
              <a:ext cx="278502" cy="68011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62" name="Freeform 5"/>
              <p:cNvSpPr>
                <a:spLocks/>
              </p:cNvSpPr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 sz="3200"/>
              </a:p>
            </p:txBody>
          </p:sp>
          <p:sp>
            <p:nvSpPr>
              <p:cNvPr id="63" name="Freeform 7"/>
              <p:cNvSpPr>
                <a:spLocks/>
              </p:cNvSpPr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 sz="3200"/>
              </a:p>
            </p:txBody>
          </p:sp>
        </p:grpSp>
        <p:sp>
          <p:nvSpPr>
            <p:cNvPr id="54" name="Freeform 38"/>
            <p:cNvSpPr>
              <a:spLocks/>
            </p:cNvSpPr>
            <p:nvPr/>
          </p:nvSpPr>
          <p:spPr bwMode="auto">
            <a:xfrm>
              <a:off x="7601353" y="3231922"/>
              <a:ext cx="451818" cy="65860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5" name="Freeform 42"/>
            <p:cNvSpPr>
              <a:spLocks/>
            </p:cNvSpPr>
            <p:nvPr/>
          </p:nvSpPr>
          <p:spPr bwMode="auto">
            <a:xfrm flipH="1">
              <a:off x="8108155" y="2303160"/>
              <a:ext cx="194832" cy="665775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6" name="Freeform 46"/>
            <p:cNvSpPr>
              <a:spLocks/>
            </p:cNvSpPr>
            <p:nvPr/>
          </p:nvSpPr>
          <p:spPr bwMode="auto">
            <a:xfrm flipH="1">
              <a:off x="7080209" y="4689797"/>
              <a:ext cx="199613" cy="32392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grpSp>
          <p:nvGrpSpPr>
            <p:cNvPr id="57" name="그룹 45"/>
            <p:cNvGrpSpPr/>
            <p:nvPr/>
          </p:nvGrpSpPr>
          <p:grpSpPr>
            <a:xfrm flipH="1">
              <a:off x="6718921" y="335375"/>
              <a:ext cx="305993" cy="680118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60" name="Freeform 9"/>
              <p:cNvSpPr>
                <a:spLocks/>
              </p:cNvSpPr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 sz="3200"/>
              </a:p>
            </p:txBody>
          </p:sp>
          <p:sp>
            <p:nvSpPr>
              <p:cNvPr id="61" name="Freeform 11"/>
              <p:cNvSpPr>
                <a:spLocks/>
              </p:cNvSpPr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 sz="3200"/>
              </a:p>
            </p:txBody>
          </p:sp>
        </p:grpSp>
        <p:sp>
          <p:nvSpPr>
            <p:cNvPr id="58" name="Freeform 43"/>
            <p:cNvSpPr>
              <a:spLocks noEditPoints="1"/>
            </p:cNvSpPr>
            <p:nvPr/>
          </p:nvSpPr>
          <p:spPr bwMode="auto">
            <a:xfrm flipH="1">
              <a:off x="6725208" y="4429823"/>
              <a:ext cx="300017" cy="474529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9" name="Freeform 40"/>
            <p:cNvSpPr>
              <a:spLocks/>
            </p:cNvSpPr>
            <p:nvPr/>
          </p:nvSpPr>
          <p:spPr bwMode="auto">
            <a:xfrm flipH="1">
              <a:off x="7858340" y="2303160"/>
              <a:ext cx="194832" cy="665775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</p:grpSp>
      <p:grpSp>
        <p:nvGrpSpPr>
          <p:cNvPr id="64" name="그룹 87"/>
          <p:cNvGrpSpPr/>
          <p:nvPr userDrawn="1"/>
        </p:nvGrpSpPr>
        <p:grpSpPr>
          <a:xfrm>
            <a:off x="1465176" y="1305713"/>
            <a:ext cx="1263130" cy="1281261"/>
            <a:chOff x="7668344" y="5495925"/>
            <a:chExt cx="1261419" cy="1279525"/>
          </a:xfrm>
        </p:grpSpPr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8" name="Freeform 17"/>
            <p:cNvSpPr>
              <a:spLocks/>
            </p:cNvSpPr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latinLnBrk="1"/>
              <a:endParaRPr lang="ko-KR" altLang="en-US"/>
            </a:p>
          </p:txBody>
        </p:sp>
        <p:sp>
          <p:nvSpPr>
            <p:cNvPr id="69" name="Freeform 18"/>
            <p:cNvSpPr>
              <a:spLocks/>
            </p:cNvSpPr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0" name="Freeform 19"/>
            <p:cNvSpPr>
              <a:spLocks/>
            </p:cNvSpPr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1" name="Freeform 20"/>
            <p:cNvSpPr>
              <a:spLocks/>
            </p:cNvSpPr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2" name="Freeform 23"/>
            <p:cNvSpPr>
              <a:spLocks/>
            </p:cNvSpPr>
            <p:nvPr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3" name="Freeform 24"/>
            <p:cNvSpPr>
              <a:spLocks/>
            </p:cNvSpPr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4" name="Freeform 25"/>
            <p:cNvSpPr>
              <a:spLocks/>
            </p:cNvSpPr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5" name="Freeform 26"/>
            <p:cNvSpPr>
              <a:spLocks/>
            </p:cNvSpPr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6" name="Freeform 28"/>
            <p:cNvSpPr>
              <a:spLocks/>
            </p:cNvSpPr>
            <p:nvPr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7" name="Freeform 30"/>
            <p:cNvSpPr>
              <a:spLocks/>
            </p:cNvSpPr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8" name="Freeform 31"/>
            <p:cNvSpPr>
              <a:spLocks/>
            </p:cNvSpPr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9" name="Freeform 32"/>
            <p:cNvSpPr>
              <a:spLocks/>
            </p:cNvSpPr>
            <p:nvPr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80" name="Freeform 34"/>
            <p:cNvSpPr>
              <a:spLocks/>
            </p:cNvSpPr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81" name="Freeform 35"/>
            <p:cNvSpPr>
              <a:spLocks/>
            </p:cNvSpPr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19-10-25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5151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681196" y="1016000"/>
            <a:ext cx="1080134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87"/>
          <p:cNvGrpSpPr/>
          <p:nvPr userDrawn="1"/>
        </p:nvGrpSpPr>
        <p:grpSpPr>
          <a:xfrm>
            <a:off x="11496674" y="640158"/>
            <a:ext cx="703876" cy="713979"/>
            <a:chOff x="7668344" y="5495925"/>
            <a:chExt cx="1261419" cy="1279525"/>
          </a:xfrm>
        </p:grpSpPr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latinLnBrk="1"/>
              <a:endParaRPr lang="ko-KR" alt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30" name="Freeform 35"/>
            <p:cNvSpPr>
              <a:spLocks/>
            </p:cNvSpPr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wmf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eg"/><Relationship Id="rId3" Type="http://schemas.openxmlformats.org/officeDocument/2006/relationships/image" Target="../media/image17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Subtitle here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医学免疫学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1E2F9C-1FAD-41F9-9FA8-4F4D766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第一节 </a:t>
            </a:r>
            <a:r>
              <a:rPr lang="en-US" altLang="zh-CN" dirty="0"/>
              <a:t>APC</a:t>
            </a:r>
            <a:r>
              <a:rPr lang="zh-CN" altLang="en-US" dirty="0"/>
              <a:t>向</a:t>
            </a:r>
            <a:r>
              <a:rPr lang="en-US" altLang="zh-CN" dirty="0"/>
              <a:t>T</a:t>
            </a:r>
            <a:r>
              <a:rPr lang="zh-CN" altLang="en-US" dirty="0"/>
              <a:t>细胞提呈抗原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AD78C2-2410-40BD-A8D6-211DD4C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 smtClean="0"/>
              <a:t>APC</a:t>
            </a:r>
            <a:r>
              <a:rPr lang="zh-CN" altLang="en-US" sz="2400" b="1" dirty="0"/>
              <a:t>向</a:t>
            </a:r>
            <a:r>
              <a:rPr lang="en-US" altLang="zh-CN" sz="2400" b="1" dirty="0"/>
              <a:t>T</a:t>
            </a:r>
            <a:r>
              <a:rPr lang="zh-CN" altLang="en-US" sz="2400" b="1" dirty="0"/>
              <a:t>细胞提呈抗原的过程</a:t>
            </a:r>
            <a:endParaRPr lang="en-US" altLang="zh-CN" sz="24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 smtClean="0"/>
          </a:p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外源性抗原</a:t>
            </a:r>
          </a:p>
          <a:p>
            <a:pPr marL="457177" lvl="1" indent="0">
              <a:buNone/>
            </a:pPr>
            <a:r>
              <a:rPr lang="zh-CN" altLang="en-US" dirty="0">
                <a:latin typeface="+mn-ea"/>
              </a:rPr>
              <a:t>被</a:t>
            </a:r>
            <a:r>
              <a:rPr lang="en-US" altLang="zh-CN" dirty="0">
                <a:latin typeface="+mn-ea"/>
              </a:rPr>
              <a:t>APC</a:t>
            </a:r>
            <a:r>
              <a:rPr lang="zh-CN" altLang="en-US" dirty="0">
                <a:latin typeface="+mn-ea"/>
              </a:rPr>
              <a:t>摄取、加工和处理，以</a:t>
            </a:r>
            <a:r>
              <a:rPr lang="en-US" altLang="zh-CN" dirty="0">
                <a:latin typeface="+mn-ea"/>
              </a:rPr>
              <a:t>MHCII</a:t>
            </a:r>
            <a:r>
              <a:rPr lang="zh-CN" altLang="en-US" dirty="0">
                <a:latin typeface="+mn-ea"/>
              </a:rPr>
              <a:t>分子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肽复合物的形式表达于</a:t>
            </a:r>
            <a:r>
              <a:rPr lang="en-US" altLang="zh-CN" dirty="0">
                <a:latin typeface="+mn-ea"/>
              </a:rPr>
              <a:t>APC</a:t>
            </a:r>
            <a:r>
              <a:rPr lang="zh-CN" altLang="en-US" dirty="0">
                <a:latin typeface="+mn-ea"/>
              </a:rPr>
              <a:t>表面，再将抗原有效地提呈给</a:t>
            </a:r>
            <a:r>
              <a:rPr lang="en-US" altLang="zh-CN" dirty="0">
                <a:latin typeface="+mn-ea"/>
              </a:rPr>
              <a:t>CD4</a:t>
            </a:r>
            <a:r>
              <a:rPr lang="en-US" altLang="zh-CN" baseline="30000" dirty="0">
                <a:latin typeface="+mn-ea"/>
              </a:rPr>
              <a:t>+</a:t>
            </a:r>
            <a:r>
              <a:rPr lang="en-US" altLang="zh-CN" dirty="0">
                <a:latin typeface="+mn-ea"/>
              </a:rPr>
              <a:t>Th</a:t>
            </a:r>
            <a:r>
              <a:rPr lang="zh-CN" altLang="en-US" dirty="0">
                <a:latin typeface="+mn-ea"/>
              </a:rPr>
              <a:t>细胞识别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457177" lvl="1" indent="0">
              <a:buNone/>
            </a:pPr>
            <a:r>
              <a:rPr lang="zh-CN" altLang="en-US" dirty="0" smtClean="0">
                <a:latin typeface="+mn-ea"/>
              </a:rPr>
              <a:t> </a:t>
            </a:r>
            <a:endParaRPr lang="zh-CN" altLang="en-US" dirty="0">
              <a:latin typeface="+mn-ea"/>
            </a:endParaRPr>
          </a:p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内源性抗原</a:t>
            </a:r>
          </a:p>
          <a:p>
            <a:pPr marL="457177" lvl="1" indent="0">
              <a:buNone/>
            </a:pPr>
            <a:r>
              <a:rPr lang="zh-CN" altLang="en-US" dirty="0">
                <a:latin typeface="+mn-ea"/>
              </a:rPr>
              <a:t>病毒感染细胞所合成的病毒蛋白和肿瘤细胞所合成的肿瘤抗原，主要被宿主的</a:t>
            </a:r>
            <a:r>
              <a:rPr lang="en-US" altLang="zh-CN" dirty="0">
                <a:latin typeface="+mn-ea"/>
              </a:rPr>
              <a:t>APC</a:t>
            </a:r>
            <a:r>
              <a:rPr lang="zh-CN" altLang="en-US" dirty="0">
                <a:latin typeface="+mn-ea"/>
              </a:rPr>
              <a:t>类细胞加工处理及提呈；</a:t>
            </a:r>
          </a:p>
          <a:p>
            <a:pPr marL="457177" lvl="1" indent="0">
              <a:buNone/>
            </a:pPr>
            <a:r>
              <a:rPr lang="zh-CN" altLang="en-US" dirty="0">
                <a:latin typeface="+mn-ea"/>
              </a:rPr>
              <a:t>感染的细胞及肿瘤细胞经细胞凋亡，被</a:t>
            </a:r>
            <a:r>
              <a:rPr lang="en-US" altLang="zh-CN" dirty="0">
                <a:latin typeface="+mn-ea"/>
              </a:rPr>
              <a:t>APC</a:t>
            </a:r>
            <a:r>
              <a:rPr lang="zh-CN" altLang="en-US" dirty="0">
                <a:latin typeface="+mn-ea"/>
              </a:rPr>
              <a:t>细胞吞噬，进行抗原处理及提呈，以抗原肽</a:t>
            </a:r>
            <a:r>
              <a:rPr lang="en-US" altLang="zh-CN" dirty="0">
                <a:latin typeface="+mn-ea"/>
              </a:rPr>
              <a:t>-MHC-Ⅰ</a:t>
            </a:r>
            <a:r>
              <a:rPr lang="zh-CN" altLang="en-US" dirty="0">
                <a:latin typeface="+mn-ea"/>
              </a:rPr>
              <a:t>类分子复合物的形式表达于细胞表面，供特异性</a:t>
            </a:r>
            <a:r>
              <a:rPr lang="en-US" altLang="zh-CN" dirty="0">
                <a:latin typeface="+mn-ea"/>
              </a:rPr>
              <a:t>CD8</a:t>
            </a:r>
            <a:r>
              <a:rPr lang="en-US" altLang="zh-CN" baseline="30000" dirty="0">
                <a:latin typeface="+mn-ea"/>
              </a:rPr>
              <a:t>+</a:t>
            </a:r>
            <a:r>
              <a:rPr lang="en-US" altLang="zh-CN" dirty="0">
                <a:latin typeface="+mn-ea"/>
              </a:rPr>
              <a:t>T</a:t>
            </a:r>
            <a:r>
              <a:rPr lang="zh-CN" altLang="en-US" dirty="0">
                <a:latin typeface="+mn-ea"/>
              </a:rPr>
              <a:t>细胞识别。 </a:t>
            </a:r>
          </a:p>
          <a:p>
            <a:pPr lvl="1"/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813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1E2F9C-1FAD-41F9-9FA8-4F4D766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第一节 </a:t>
            </a:r>
            <a:r>
              <a:rPr lang="en-US" altLang="zh-CN" dirty="0" smtClean="0"/>
              <a:t>APC</a:t>
            </a:r>
            <a:r>
              <a:rPr lang="zh-CN" altLang="en-US" dirty="0" smtClean="0"/>
              <a:t>向</a:t>
            </a:r>
            <a:r>
              <a:rPr lang="en-US" altLang="zh-CN" dirty="0" smtClean="0"/>
              <a:t>T</a:t>
            </a:r>
            <a:r>
              <a:rPr lang="zh-CN" altLang="en-US" dirty="0" smtClean="0"/>
              <a:t>细胞提呈抗原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AD78C2-2410-40BD-A8D6-211DD4C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669924" y="1172724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（一）提呈内源性抗原的胞质溶胶途径</a:t>
            </a:r>
            <a:endParaRPr lang="en-US" altLang="zh-CN" sz="2400" b="1" dirty="0"/>
          </a:p>
        </p:txBody>
      </p:sp>
      <p:pic>
        <p:nvPicPr>
          <p:cNvPr id="6" name="Picture 3" descr="14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965" y="1778413"/>
            <a:ext cx="6738480" cy="506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1842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1E2F9C-1FAD-41F9-9FA8-4F4D766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第一节 </a:t>
            </a:r>
            <a:r>
              <a:rPr lang="en-US" altLang="zh-CN" dirty="0"/>
              <a:t>APC</a:t>
            </a:r>
            <a:r>
              <a:rPr lang="zh-CN" altLang="en-US" dirty="0"/>
              <a:t>向</a:t>
            </a:r>
            <a:r>
              <a:rPr lang="en-US" altLang="zh-CN" dirty="0"/>
              <a:t>T</a:t>
            </a:r>
            <a:r>
              <a:rPr lang="zh-CN" altLang="en-US" dirty="0"/>
              <a:t>细胞提呈抗原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AD78C2-2410-40BD-A8D6-211DD4C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6" name="Picture 3" descr="14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835" y="1778413"/>
            <a:ext cx="6763388" cy="507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69924" y="1218890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/>
              <a:t>（二）提呈外源性抗原的溶酶体途径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199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247569" y="1974503"/>
            <a:ext cx="5448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400" b="0" u="sng" dirty="0">
                <a:solidFill>
                  <a:srgbClr val="800000"/>
                </a:solidFill>
                <a:latin typeface="+mn-ea"/>
                <a:ea typeface="+mn-ea"/>
              </a:rPr>
              <a:t>交叉递呈</a:t>
            </a:r>
            <a:r>
              <a:rPr kumimoji="0" lang="en-US" altLang="zh-CN" sz="2400" b="0" u="sng" dirty="0">
                <a:solidFill>
                  <a:srgbClr val="800000"/>
                </a:solidFill>
                <a:latin typeface="+mn-ea"/>
                <a:ea typeface="+mn-ea"/>
              </a:rPr>
              <a:t>(cross-presentation)</a:t>
            </a:r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4572000" y="2933700"/>
            <a:ext cx="1066800" cy="914400"/>
          </a:xfrm>
          <a:prstGeom prst="ellipse">
            <a:avLst/>
          </a:prstGeom>
          <a:noFill/>
          <a:ln w="2857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6324600" y="3924300"/>
            <a:ext cx="1066800" cy="6858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5867400" y="3924300"/>
            <a:ext cx="152400" cy="76200"/>
          </a:xfrm>
          <a:prstGeom prst="ellipse">
            <a:avLst/>
          </a:prstGeom>
          <a:solidFill>
            <a:srgbClr val="0033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6553200" y="3086100"/>
            <a:ext cx="381000" cy="381000"/>
          </a:xfrm>
          <a:prstGeom prst="ellipse">
            <a:avLst/>
          </a:prstGeom>
          <a:solidFill>
            <a:srgbClr val="FF66FF"/>
          </a:solidFill>
          <a:ln w="952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2743200" y="32385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Target cells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5486400" y="40767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Ag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7543800" y="41529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pAPC/MHC I-peptide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7086600" y="30099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CD8 T cells</a:t>
            </a:r>
          </a:p>
        </p:txBody>
      </p:sp>
      <p:sp>
        <p:nvSpPr>
          <p:cNvPr id="14" name="Oval 18"/>
          <p:cNvSpPr>
            <a:spLocks noChangeArrowheads="1"/>
          </p:cNvSpPr>
          <p:nvPr/>
        </p:nvSpPr>
        <p:spPr bwMode="auto">
          <a:xfrm>
            <a:off x="5181600" y="3467100"/>
            <a:ext cx="152400" cy="76200"/>
          </a:xfrm>
          <a:prstGeom prst="ellipse">
            <a:avLst/>
          </a:prstGeom>
          <a:solidFill>
            <a:srgbClr val="0033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5" name="Group 24"/>
          <p:cNvGrpSpPr>
            <a:grpSpLocks/>
          </p:cNvGrpSpPr>
          <p:nvPr/>
        </p:nvGrpSpPr>
        <p:grpSpPr bwMode="auto">
          <a:xfrm>
            <a:off x="5562600" y="3238500"/>
            <a:ext cx="409575" cy="101600"/>
            <a:chOff x="1920" y="3264"/>
            <a:chExt cx="258" cy="64"/>
          </a:xfrm>
        </p:grpSpPr>
        <p:grpSp>
          <p:nvGrpSpPr>
            <p:cNvPr id="16" name="Group 22"/>
            <p:cNvGrpSpPr>
              <a:grpSpLocks/>
            </p:cNvGrpSpPr>
            <p:nvPr/>
          </p:nvGrpSpPr>
          <p:grpSpPr bwMode="auto">
            <a:xfrm>
              <a:off x="1920" y="3264"/>
              <a:ext cx="240" cy="64"/>
              <a:chOff x="528" y="3696"/>
              <a:chExt cx="336" cy="112"/>
            </a:xfrm>
          </p:grpSpPr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>
                <a:off x="576" y="374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528" y="3696"/>
                <a:ext cx="336" cy="112"/>
              </a:xfrm>
              <a:custGeom>
                <a:avLst/>
                <a:gdLst>
                  <a:gd name="T0" fmla="*/ 0 w 488"/>
                  <a:gd name="T1" fmla="*/ 101 h 160"/>
                  <a:gd name="T2" fmla="*/ 297 w 488"/>
                  <a:gd name="T3" fmla="*/ 101 h 160"/>
                  <a:gd name="T4" fmla="*/ 231 w 488"/>
                  <a:gd name="T5" fmla="*/ 34 h 160"/>
                  <a:gd name="T6" fmla="*/ 297 w 488"/>
                  <a:gd name="T7" fmla="*/ 0 h 1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8"/>
                  <a:gd name="T13" fmla="*/ 0 h 160"/>
                  <a:gd name="T14" fmla="*/ 488 w 488"/>
                  <a:gd name="T15" fmla="*/ 160 h 1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8" h="160">
                    <a:moveTo>
                      <a:pt x="0" y="144"/>
                    </a:moveTo>
                    <a:cubicBezTo>
                      <a:pt x="188" y="152"/>
                      <a:pt x="376" y="160"/>
                      <a:pt x="432" y="144"/>
                    </a:cubicBezTo>
                    <a:cubicBezTo>
                      <a:pt x="488" y="128"/>
                      <a:pt x="336" y="72"/>
                      <a:pt x="336" y="48"/>
                    </a:cubicBezTo>
                    <a:cubicBezTo>
                      <a:pt x="336" y="24"/>
                      <a:pt x="416" y="8"/>
                      <a:pt x="432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bg1"/>
                    </a:solidFill>
                    <a:latin typeface="宋体" panose="02010600030101010101" pitchFamily="2" charset="-122"/>
                    <a:ea typeface="Arial Unicode MS" pitchFamily="34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bg1"/>
                    </a:solidFill>
                    <a:latin typeface="宋体" panose="02010600030101010101" pitchFamily="2" charset="-122"/>
                    <a:ea typeface="Arial Unicode MS" pitchFamily="34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bg1"/>
                    </a:solidFill>
                    <a:latin typeface="宋体" panose="02010600030101010101" pitchFamily="2" charset="-122"/>
                    <a:ea typeface="Arial Unicode MS" pitchFamily="34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bg1"/>
                    </a:solidFill>
                    <a:latin typeface="宋体" panose="02010600030101010101" pitchFamily="2" charset="-122"/>
                    <a:ea typeface="Arial Unicode MS" pitchFamily="34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bg1"/>
                    </a:solidFill>
                    <a:latin typeface="宋体" panose="02010600030101010101" pitchFamily="2" charset="-122"/>
                    <a:ea typeface="Arial Unicode MS" pitchFamily="34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bg1"/>
                    </a:solidFill>
                    <a:latin typeface="宋体" panose="02010600030101010101" pitchFamily="2" charset="-122"/>
                    <a:ea typeface="Arial Unicode MS" pitchFamily="34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bg1"/>
                    </a:solidFill>
                    <a:latin typeface="宋体" panose="02010600030101010101" pitchFamily="2" charset="-122"/>
                    <a:ea typeface="Arial Unicode MS" pitchFamily="34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bg1"/>
                    </a:solidFill>
                    <a:latin typeface="宋体" panose="02010600030101010101" pitchFamily="2" charset="-122"/>
                    <a:ea typeface="Arial Unicode MS" pitchFamily="34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bg1"/>
                    </a:solidFill>
                    <a:latin typeface="宋体" panose="02010600030101010101" pitchFamily="2" charset="-122"/>
                    <a:ea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7" name="Freeform 23"/>
            <p:cNvSpPr>
              <a:spLocks/>
            </p:cNvSpPr>
            <p:nvPr/>
          </p:nvSpPr>
          <p:spPr bwMode="auto">
            <a:xfrm>
              <a:off x="2130" y="3264"/>
              <a:ext cx="48" cy="56"/>
            </a:xfrm>
            <a:custGeom>
              <a:avLst/>
              <a:gdLst>
                <a:gd name="T0" fmla="*/ 0 w 48"/>
                <a:gd name="T1" fmla="*/ 0 h 104"/>
                <a:gd name="T2" fmla="*/ 48 w 48"/>
                <a:gd name="T3" fmla="*/ 52 h 104"/>
                <a:gd name="T4" fmla="*/ 0 w 48"/>
                <a:gd name="T5" fmla="*/ 0 h 104"/>
                <a:gd name="T6" fmla="*/ 0 60000 65536"/>
                <a:gd name="T7" fmla="*/ 0 60000 65536"/>
                <a:gd name="T8" fmla="*/ 0 60000 65536"/>
                <a:gd name="T9" fmla="*/ 0 w 48"/>
                <a:gd name="T10" fmla="*/ 0 h 104"/>
                <a:gd name="T11" fmla="*/ 48 w 48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104">
                  <a:moveTo>
                    <a:pt x="0" y="0"/>
                  </a:moveTo>
                  <a:cubicBezTo>
                    <a:pt x="0" y="0"/>
                    <a:pt x="48" y="88"/>
                    <a:pt x="48" y="96"/>
                  </a:cubicBezTo>
                  <a:cubicBezTo>
                    <a:pt x="48" y="10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0" name="Group 25"/>
          <p:cNvGrpSpPr>
            <a:grpSpLocks/>
          </p:cNvGrpSpPr>
          <p:nvPr/>
        </p:nvGrpSpPr>
        <p:grpSpPr bwMode="auto">
          <a:xfrm rot="-5564366">
            <a:off x="6551612" y="3849688"/>
            <a:ext cx="409575" cy="101600"/>
            <a:chOff x="1920" y="3264"/>
            <a:chExt cx="258" cy="64"/>
          </a:xfrm>
        </p:grpSpPr>
        <p:grpSp>
          <p:nvGrpSpPr>
            <p:cNvPr id="21" name="Group 26"/>
            <p:cNvGrpSpPr>
              <a:grpSpLocks/>
            </p:cNvGrpSpPr>
            <p:nvPr/>
          </p:nvGrpSpPr>
          <p:grpSpPr bwMode="auto">
            <a:xfrm>
              <a:off x="1920" y="3264"/>
              <a:ext cx="240" cy="64"/>
              <a:chOff x="528" y="3696"/>
              <a:chExt cx="336" cy="112"/>
            </a:xfrm>
          </p:grpSpPr>
          <p:sp>
            <p:nvSpPr>
              <p:cNvPr id="23" name="Line 27"/>
              <p:cNvSpPr>
                <a:spLocks noChangeShapeType="1"/>
              </p:cNvSpPr>
              <p:nvPr/>
            </p:nvSpPr>
            <p:spPr bwMode="auto">
              <a:xfrm>
                <a:off x="576" y="374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28"/>
              <p:cNvSpPr>
                <a:spLocks/>
              </p:cNvSpPr>
              <p:nvPr/>
            </p:nvSpPr>
            <p:spPr bwMode="auto">
              <a:xfrm>
                <a:off x="528" y="3696"/>
                <a:ext cx="336" cy="112"/>
              </a:xfrm>
              <a:custGeom>
                <a:avLst/>
                <a:gdLst>
                  <a:gd name="T0" fmla="*/ 0 w 488"/>
                  <a:gd name="T1" fmla="*/ 101 h 160"/>
                  <a:gd name="T2" fmla="*/ 297 w 488"/>
                  <a:gd name="T3" fmla="*/ 101 h 160"/>
                  <a:gd name="T4" fmla="*/ 231 w 488"/>
                  <a:gd name="T5" fmla="*/ 34 h 160"/>
                  <a:gd name="T6" fmla="*/ 297 w 488"/>
                  <a:gd name="T7" fmla="*/ 0 h 1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8"/>
                  <a:gd name="T13" fmla="*/ 0 h 160"/>
                  <a:gd name="T14" fmla="*/ 488 w 488"/>
                  <a:gd name="T15" fmla="*/ 160 h 1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8" h="160">
                    <a:moveTo>
                      <a:pt x="0" y="144"/>
                    </a:moveTo>
                    <a:cubicBezTo>
                      <a:pt x="188" y="152"/>
                      <a:pt x="376" y="160"/>
                      <a:pt x="432" y="144"/>
                    </a:cubicBezTo>
                    <a:cubicBezTo>
                      <a:pt x="488" y="128"/>
                      <a:pt x="336" y="72"/>
                      <a:pt x="336" y="48"/>
                    </a:cubicBezTo>
                    <a:cubicBezTo>
                      <a:pt x="336" y="24"/>
                      <a:pt x="416" y="8"/>
                      <a:pt x="432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bg1"/>
                    </a:solidFill>
                    <a:latin typeface="宋体" panose="02010600030101010101" pitchFamily="2" charset="-122"/>
                    <a:ea typeface="Arial Unicode MS" pitchFamily="34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bg1"/>
                    </a:solidFill>
                    <a:latin typeface="宋体" panose="02010600030101010101" pitchFamily="2" charset="-122"/>
                    <a:ea typeface="Arial Unicode MS" pitchFamily="34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bg1"/>
                    </a:solidFill>
                    <a:latin typeface="宋体" panose="02010600030101010101" pitchFamily="2" charset="-122"/>
                    <a:ea typeface="Arial Unicode MS" pitchFamily="34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bg1"/>
                    </a:solidFill>
                    <a:latin typeface="宋体" panose="02010600030101010101" pitchFamily="2" charset="-122"/>
                    <a:ea typeface="Arial Unicode MS" pitchFamily="34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bg1"/>
                    </a:solidFill>
                    <a:latin typeface="宋体" panose="02010600030101010101" pitchFamily="2" charset="-122"/>
                    <a:ea typeface="Arial Unicode MS" pitchFamily="34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bg1"/>
                    </a:solidFill>
                    <a:latin typeface="宋体" panose="02010600030101010101" pitchFamily="2" charset="-122"/>
                    <a:ea typeface="Arial Unicode MS" pitchFamily="34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bg1"/>
                    </a:solidFill>
                    <a:latin typeface="宋体" panose="02010600030101010101" pitchFamily="2" charset="-122"/>
                    <a:ea typeface="Arial Unicode MS" pitchFamily="34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bg1"/>
                    </a:solidFill>
                    <a:latin typeface="宋体" panose="02010600030101010101" pitchFamily="2" charset="-122"/>
                    <a:ea typeface="Arial Unicode MS" pitchFamily="34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bg1"/>
                    </a:solidFill>
                    <a:latin typeface="宋体" panose="02010600030101010101" pitchFamily="2" charset="-122"/>
                    <a:ea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2" name="Freeform 29"/>
            <p:cNvSpPr>
              <a:spLocks/>
            </p:cNvSpPr>
            <p:nvPr/>
          </p:nvSpPr>
          <p:spPr bwMode="auto">
            <a:xfrm>
              <a:off x="2130" y="3264"/>
              <a:ext cx="48" cy="56"/>
            </a:xfrm>
            <a:custGeom>
              <a:avLst/>
              <a:gdLst>
                <a:gd name="T0" fmla="*/ 0 w 48"/>
                <a:gd name="T1" fmla="*/ 0 h 104"/>
                <a:gd name="T2" fmla="*/ 48 w 48"/>
                <a:gd name="T3" fmla="*/ 52 h 104"/>
                <a:gd name="T4" fmla="*/ 0 w 48"/>
                <a:gd name="T5" fmla="*/ 0 h 104"/>
                <a:gd name="T6" fmla="*/ 0 60000 65536"/>
                <a:gd name="T7" fmla="*/ 0 60000 65536"/>
                <a:gd name="T8" fmla="*/ 0 60000 65536"/>
                <a:gd name="T9" fmla="*/ 0 w 48"/>
                <a:gd name="T10" fmla="*/ 0 h 104"/>
                <a:gd name="T11" fmla="*/ 48 w 48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104">
                  <a:moveTo>
                    <a:pt x="0" y="0"/>
                  </a:moveTo>
                  <a:cubicBezTo>
                    <a:pt x="0" y="0"/>
                    <a:pt x="48" y="88"/>
                    <a:pt x="48" y="96"/>
                  </a:cubicBezTo>
                  <a:cubicBezTo>
                    <a:pt x="48" y="10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5" name="Line 30"/>
          <p:cNvSpPr>
            <a:spLocks noChangeShapeType="1"/>
          </p:cNvSpPr>
          <p:nvPr/>
        </p:nvSpPr>
        <p:spPr bwMode="auto">
          <a:xfrm flipV="1">
            <a:off x="5334000" y="32861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1"/>
          <p:cNvSpPr>
            <a:spLocks noChangeShapeType="1"/>
          </p:cNvSpPr>
          <p:nvPr/>
        </p:nvSpPr>
        <p:spPr bwMode="auto">
          <a:xfrm>
            <a:off x="5562600" y="37719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9924" y="1218890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/>
              <a:t>（三）</a:t>
            </a:r>
            <a:r>
              <a:rPr lang="zh-CN" altLang="en-US" sz="2400" b="1" dirty="0"/>
              <a:t>内外源性抗原交叉提呈途径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16120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1E2F9C-1FAD-41F9-9FA8-4F4D766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第二节 </a:t>
            </a:r>
            <a:r>
              <a:rPr lang="en-US" altLang="zh-CN" dirty="0"/>
              <a:t>T</a:t>
            </a:r>
            <a:r>
              <a:rPr lang="zh-CN" altLang="en-US" dirty="0"/>
              <a:t>细胞识别抗原及其活化、增殖和分</a:t>
            </a:r>
            <a:r>
              <a:rPr lang="zh-CN" altLang="en-US" dirty="0" smtClean="0"/>
              <a:t>化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AD78C2-2410-40BD-A8D6-211DD4C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669924" y="1174903"/>
            <a:ext cx="5639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/>
              <a:t>（一）</a:t>
            </a:r>
            <a:r>
              <a:rPr lang="en-US" altLang="zh-CN" sz="2400" b="1" dirty="0"/>
              <a:t>T</a:t>
            </a:r>
            <a:r>
              <a:rPr lang="zh-CN" altLang="en-US" sz="2400" b="1" dirty="0"/>
              <a:t>细胞</a:t>
            </a:r>
            <a:r>
              <a:rPr lang="en-US" altLang="zh-CN" sz="2400" b="1" dirty="0"/>
              <a:t>TCR</a:t>
            </a:r>
            <a:r>
              <a:rPr lang="zh-CN" altLang="en-US" sz="2400" b="1" dirty="0"/>
              <a:t>识别</a:t>
            </a:r>
            <a:r>
              <a:rPr lang="en-US" altLang="zh-CN" sz="2400" b="1" dirty="0"/>
              <a:t>APC</a:t>
            </a:r>
            <a:r>
              <a:rPr lang="zh-CN" altLang="en-US" sz="2400" b="1" dirty="0"/>
              <a:t>所提呈的抗原</a:t>
            </a:r>
            <a:endParaRPr lang="en-US" sz="2400" b="1" dirty="0"/>
          </a:p>
        </p:txBody>
      </p:sp>
      <p:pic>
        <p:nvPicPr>
          <p:cNvPr id="6" name="Picture 2" descr="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104" y="2189163"/>
            <a:ext cx="7010400" cy="383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31304" y="2743200"/>
            <a:ext cx="16160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r>
              <a:rPr kumimoji="0"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MHC-</a:t>
            </a:r>
            <a:r>
              <a:rPr kumimoji="0"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肽复合物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059904" y="2209800"/>
            <a:ext cx="8318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r>
              <a:rPr kumimoji="0" lang="en-US" altLang="zh-CN" sz="16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APC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059904" y="5486400"/>
            <a:ext cx="1236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r>
              <a:rPr kumimoji="0" lang="en-US" altLang="zh-CN" sz="16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CD8</a:t>
            </a:r>
            <a:r>
              <a:rPr kumimoji="0" lang="en-US" altLang="zh-CN" sz="1600" baseline="300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kumimoji="0" lang="en-US" altLang="zh-CN" sz="16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0" lang="zh-CN" altLang="en-US" sz="16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细胞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021304" y="3841750"/>
            <a:ext cx="1666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r>
              <a:rPr kumimoji="0"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ICAM-1</a:t>
            </a:r>
          </a:p>
          <a:p>
            <a:r>
              <a:rPr kumimoji="0"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(CD54)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868904" y="5057775"/>
            <a:ext cx="18192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r>
              <a:rPr kumimoji="0"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LFA-1</a:t>
            </a:r>
          </a:p>
          <a:p>
            <a:r>
              <a:rPr kumimoji="0"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(CD11a/CD18)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307304" y="3581400"/>
            <a:ext cx="1136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r>
              <a:rPr kumimoji="0"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CD80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383504" y="4267200"/>
            <a:ext cx="909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r>
              <a:rPr kumimoji="0"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CD28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745704" y="3505200"/>
            <a:ext cx="909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r>
              <a:rPr kumimoji="0" lang="en-US" altLang="zh-CN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CD8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734467" y="4657725"/>
            <a:ext cx="181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r>
              <a:rPr kumimoji="0"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TCR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7736304" y="3352800"/>
            <a:ext cx="9096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r>
              <a:rPr kumimoji="0"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LFA-3</a:t>
            </a:r>
          </a:p>
          <a:p>
            <a:r>
              <a:rPr kumimoji="0"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CD48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7664867" y="4343400"/>
            <a:ext cx="909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r>
              <a:rPr kumimoji="0"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CD2</a:t>
            </a:r>
          </a:p>
        </p:txBody>
      </p:sp>
    </p:spTree>
    <p:extLst>
      <p:ext uri="{BB962C8B-B14F-4D97-AF65-F5344CB8AC3E}">
        <p14:creationId xmlns:p14="http://schemas.microsoft.com/office/powerpoint/2010/main" val="85678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1E2F9C-1FAD-41F9-9FA8-4F4D766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第二节 </a:t>
            </a:r>
            <a:r>
              <a:rPr lang="en-US" altLang="zh-CN" dirty="0"/>
              <a:t>T</a:t>
            </a:r>
            <a:r>
              <a:rPr lang="zh-CN" altLang="en-US" dirty="0"/>
              <a:t>细胞识别抗原及其活化、增殖和分化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AD78C2-2410-40BD-A8D6-211DD4C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400800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>
                <a:latin typeface="+mn-ea"/>
              </a:rPr>
              <a:pPr/>
              <a:t>15</a:t>
            </a:fld>
            <a:endParaRPr lang="zh-CN" altLang="en-US" dirty="0">
              <a:latin typeface="+mn-e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399" y="1295400"/>
            <a:ext cx="1098590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lvl="0"/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（一）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T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细胞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TCR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识别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APC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所提呈的抗原</a:t>
            </a:r>
            <a:endParaRPr 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43000" y="1788166"/>
            <a:ext cx="575452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buClr>
                <a:srgbClr val="80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kumimoji="0" lang="en-US" altLang="zh-CN" sz="2200" dirty="0">
                <a:solidFill>
                  <a:srgbClr val="003366"/>
                </a:solidFill>
                <a:latin typeface="+mn-ea"/>
                <a:ea typeface="+mn-ea"/>
              </a:rPr>
              <a:t> T</a:t>
            </a:r>
            <a:r>
              <a:rPr kumimoji="0" lang="zh-CN" altLang="en-US" sz="2200" dirty="0">
                <a:solidFill>
                  <a:srgbClr val="003366"/>
                </a:solidFill>
                <a:latin typeface="+mn-ea"/>
                <a:ea typeface="+mn-ea"/>
              </a:rPr>
              <a:t>细胞与</a:t>
            </a:r>
            <a:r>
              <a:rPr kumimoji="0" lang="en-US" altLang="zh-CN" sz="2200" dirty="0">
                <a:solidFill>
                  <a:srgbClr val="003366"/>
                </a:solidFill>
                <a:latin typeface="+mn-ea"/>
                <a:ea typeface="+mn-ea"/>
              </a:rPr>
              <a:t>APC</a:t>
            </a:r>
            <a:r>
              <a:rPr kumimoji="0" lang="zh-CN" altLang="en-US" sz="2200" dirty="0">
                <a:solidFill>
                  <a:srgbClr val="003366"/>
                </a:solidFill>
                <a:latin typeface="+mn-ea"/>
                <a:ea typeface="+mn-ea"/>
              </a:rPr>
              <a:t>的非特异结合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71599" y="2189664"/>
            <a:ext cx="101477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rgbClr val="800000"/>
              </a:buClr>
              <a:buSzPct val="125000"/>
              <a:buFont typeface="Wingdings" panose="05000000000000000000" pitchFamily="2" charset="2"/>
              <a:buBlip>
                <a:blip r:embed="rId3"/>
              </a:buBlip>
            </a:pP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  T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细胞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—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粘附分子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(IFA-1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、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CD2)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与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APC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表面相应配</a:t>
            </a:r>
            <a:r>
              <a:rPr kumimoji="0" lang="zh-CN" altLang="en-US" sz="2000" b="0" dirty="0" smtClean="0">
                <a:solidFill>
                  <a:srgbClr val="003366"/>
                </a:solidFill>
                <a:latin typeface="+mn-ea"/>
                <a:ea typeface="+mn-ea"/>
              </a:rPr>
              <a:t>基</a:t>
            </a:r>
            <a:r>
              <a:rPr kumimoji="0" lang="en-US" altLang="zh-CN" sz="2000" b="0" dirty="0" smtClean="0">
                <a:solidFill>
                  <a:srgbClr val="003366"/>
                </a:solidFill>
                <a:latin typeface="+mn-ea"/>
                <a:ea typeface="+mn-ea"/>
              </a:rPr>
              <a:t>(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ICAM-1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、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IFA-3)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结合。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70421" y="2617549"/>
            <a:ext cx="101488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rgbClr val="800000"/>
              </a:buClr>
              <a:buSzPct val="125000"/>
              <a:buFont typeface="Wingdings" panose="05000000000000000000" pitchFamily="2" charset="2"/>
              <a:buBlip>
                <a:blip r:embed="rId3"/>
              </a:buBlip>
            </a:pP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 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这种结合是可逆而短暂的，仅是为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T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细胞表面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TCR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提供特异</a:t>
            </a:r>
            <a:r>
              <a:rPr kumimoji="0" lang="zh-CN" altLang="en-US" sz="2000" b="0" dirty="0" smtClean="0">
                <a:solidFill>
                  <a:srgbClr val="003366"/>
                </a:solidFill>
                <a:latin typeface="+mn-ea"/>
                <a:ea typeface="+mn-ea"/>
              </a:rPr>
              <a:t>性识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别和结合抗原肽的机会，即由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T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细胞从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APC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表面大量抗原</a:t>
            </a:r>
            <a:r>
              <a:rPr kumimoji="0" lang="zh-CN" altLang="en-US" sz="2000" b="0" dirty="0" smtClean="0">
                <a:solidFill>
                  <a:srgbClr val="003366"/>
                </a:solidFill>
                <a:latin typeface="+mn-ea"/>
                <a:ea typeface="+mn-ea"/>
              </a:rPr>
              <a:t>肽</a:t>
            </a:r>
            <a:r>
              <a:rPr kumimoji="0" lang="en-US" altLang="zh-CN" sz="2000" b="0" dirty="0" smtClean="0">
                <a:solidFill>
                  <a:srgbClr val="003366"/>
                </a:solidFill>
                <a:latin typeface="+mn-ea"/>
                <a:ea typeface="+mn-ea"/>
              </a:rPr>
              <a:t>-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MHC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分子复合物中筛选相应的特异性抗原肽。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370421" y="3479122"/>
            <a:ext cx="101477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rgbClr val="800000"/>
              </a:buClr>
              <a:buSzPct val="125000"/>
              <a:buFont typeface="Wingdings" panose="05000000000000000000" pitchFamily="2" charset="2"/>
              <a:buBlip>
                <a:blip r:embed="rId3"/>
              </a:buBlip>
            </a:pP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 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未能识别相应的特异性抗原肽的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T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细胞随即与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APC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分离</a:t>
            </a:r>
            <a:r>
              <a:rPr kumimoji="0" lang="zh-CN" altLang="en-US" sz="2000" b="0" dirty="0" smtClean="0">
                <a:solidFill>
                  <a:srgbClr val="003366"/>
                </a:solidFill>
                <a:latin typeface="+mn-ea"/>
                <a:ea typeface="+mn-ea"/>
              </a:rPr>
              <a:t>，并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再次进入淋巴细胞循环。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370421" y="4433229"/>
            <a:ext cx="1037630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rgbClr val="800000"/>
              </a:buClr>
              <a:buSzPct val="125000"/>
              <a:buFont typeface="Wingdings" panose="05000000000000000000" pitchFamily="2" charset="2"/>
              <a:buBlip>
                <a:blip r:embed="rId3"/>
              </a:buBlip>
            </a:pP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  T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细胞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TCR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特异性识别、结合可与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APC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抗原肽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-MHC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复合物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370421" y="4818383"/>
            <a:ext cx="1037630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rgbClr val="800000"/>
              </a:buClr>
              <a:buSzPct val="125000"/>
              <a:buFont typeface="Wingdings" panose="05000000000000000000" pitchFamily="2" charset="2"/>
              <a:buBlip>
                <a:blip r:embed="rId3"/>
              </a:buBlip>
            </a:pP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  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特异性识别信号，导致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  <a:hlinkClick r:id="" action="ppaction://hlinkshowjump?jump=nextslide"/>
              </a:rPr>
              <a:t>LFA-1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分子构象改变并增强其与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ICAM</a:t>
            </a:r>
            <a:r>
              <a:rPr kumimoji="0" lang="zh-CN" altLang="en-US" sz="2000" b="0" dirty="0" smtClean="0">
                <a:solidFill>
                  <a:srgbClr val="003366"/>
                </a:solidFill>
                <a:latin typeface="+mn-ea"/>
                <a:ea typeface="+mn-ea"/>
              </a:rPr>
              <a:t>的亲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和力，从而稳定并延长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APC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与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T 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细胞间结合的时间（可持续</a:t>
            </a:r>
            <a:r>
              <a:rPr kumimoji="0" lang="zh-CN" altLang="en-US" sz="2000" b="0" dirty="0" smtClean="0">
                <a:solidFill>
                  <a:srgbClr val="003366"/>
                </a:solidFill>
                <a:latin typeface="+mn-ea"/>
                <a:ea typeface="+mn-ea"/>
              </a:rPr>
              <a:t>数天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），以便有效地诱导抗原特异性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T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细胞激活和增殖。 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370421" y="5720425"/>
            <a:ext cx="1037630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rgbClr val="800000"/>
              </a:buClr>
              <a:buSzPct val="125000"/>
              <a:buFont typeface="Wingdings" panose="05000000000000000000" pitchFamily="2" charset="2"/>
              <a:buBlip>
                <a:blip r:embed="rId3"/>
              </a:buBlip>
            </a:pP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  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在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T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细胞与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APC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的特异性结合中，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CD4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和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CD8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可分别识别和结</a:t>
            </a:r>
            <a:r>
              <a:rPr kumimoji="0" lang="zh-CN" altLang="en-US" sz="2000" b="0" dirty="0" smtClean="0">
                <a:solidFill>
                  <a:srgbClr val="003366"/>
                </a:solidFill>
                <a:latin typeface="+mn-ea"/>
                <a:ea typeface="+mn-ea"/>
              </a:rPr>
              <a:t>合</a:t>
            </a:r>
            <a:r>
              <a:rPr kumimoji="0" lang="en-US" altLang="zh-CN" sz="2000" b="0" dirty="0" smtClean="0">
                <a:solidFill>
                  <a:srgbClr val="003366"/>
                </a:solidFill>
                <a:latin typeface="+mn-ea"/>
                <a:ea typeface="+mn-ea"/>
              </a:rPr>
              <a:t>APC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或靶细胞表面的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MHC-Ⅱ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和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MHC-Ⅰ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类分子，增强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TCR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与</a:t>
            </a:r>
            <a:r>
              <a:rPr kumimoji="0" lang="zh-CN" altLang="en-US" sz="2000" b="0" dirty="0" smtClean="0">
                <a:solidFill>
                  <a:srgbClr val="003366"/>
                </a:solidFill>
                <a:latin typeface="+mn-ea"/>
                <a:ea typeface="+mn-ea"/>
              </a:rPr>
              <a:t>特异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性抗原肽与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MHC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分子复合物结合的亲和力。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1143000" y="4054887"/>
            <a:ext cx="575452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buClr>
                <a:srgbClr val="80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kumimoji="0" lang="en-US" altLang="zh-CN" sz="2200" dirty="0">
                <a:solidFill>
                  <a:srgbClr val="003366"/>
                </a:solidFill>
                <a:latin typeface="+mn-ea"/>
                <a:ea typeface="+mn-ea"/>
              </a:rPr>
              <a:t> T</a:t>
            </a:r>
            <a:r>
              <a:rPr kumimoji="0" lang="zh-CN" altLang="en-US" sz="2200" dirty="0">
                <a:solidFill>
                  <a:srgbClr val="003366"/>
                </a:solidFill>
                <a:latin typeface="+mn-ea"/>
                <a:ea typeface="+mn-ea"/>
              </a:rPr>
              <a:t>细胞与</a:t>
            </a:r>
            <a:r>
              <a:rPr kumimoji="0" lang="en-US" altLang="zh-CN" sz="2200" dirty="0" smtClean="0">
                <a:solidFill>
                  <a:srgbClr val="003366"/>
                </a:solidFill>
                <a:latin typeface="+mn-ea"/>
                <a:ea typeface="+mn-ea"/>
              </a:rPr>
              <a:t>APC</a:t>
            </a:r>
            <a:r>
              <a:rPr kumimoji="0" lang="zh-CN" altLang="en-US" sz="2200" dirty="0" smtClean="0">
                <a:solidFill>
                  <a:srgbClr val="003366"/>
                </a:solidFill>
                <a:latin typeface="+mn-ea"/>
                <a:ea typeface="+mn-ea"/>
              </a:rPr>
              <a:t>的特</a:t>
            </a:r>
            <a:r>
              <a:rPr kumimoji="0" lang="zh-CN" altLang="en-US" sz="2200" dirty="0">
                <a:solidFill>
                  <a:srgbClr val="003366"/>
                </a:solidFill>
                <a:latin typeface="+mn-ea"/>
                <a:ea typeface="+mn-ea"/>
              </a:rPr>
              <a:t>异结合 </a:t>
            </a:r>
          </a:p>
        </p:txBody>
      </p:sp>
    </p:spTree>
    <p:extLst>
      <p:ext uri="{BB962C8B-B14F-4D97-AF65-F5344CB8AC3E}">
        <p14:creationId xmlns:p14="http://schemas.microsoft.com/office/powerpoint/2010/main" val="406267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  <p:bldP spid="18" grpId="0" autoUpdateAnimBg="0"/>
      <p:bldP spid="19" grpId="0" autoUpdateAnimBg="0"/>
      <p:bldP spid="2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1E2F9C-1FAD-41F9-9FA8-4F4D766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第二节 </a:t>
            </a:r>
            <a:r>
              <a:rPr lang="en-US" altLang="zh-CN" dirty="0"/>
              <a:t>T</a:t>
            </a:r>
            <a:r>
              <a:rPr lang="zh-CN" altLang="en-US" dirty="0"/>
              <a:t>细胞识别抗原及其活化、增殖和分化</a:t>
            </a:r>
          </a:p>
        </p:txBody>
      </p:sp>
      <p:pic>
        <p:nvPicPr>
          <p:cNvPr id="11" name="Picture 17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5"/>
          <a:stretch>
            <a:fillRect/>
          </a:stretch>
        </p:blipFill>
        <p:spPr bwMode="auto">
          <a:xfrm>
            <a:off x="1165111" y="2632081"/>
            <a:ext cx="9722483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69924" y="1790772"/>
            <a:ext cx="10850563" cy="70788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r>
              <a:rPr kumimoji="0" lang="en-US" altLang="zh-CN" sz="20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Recognition by T cells of peptide/MHC on dendritic cell leads to stronger adhesion and a more prolonged interaction.</a:t>
            </a:r>
          </a:p>
        </p:txBody>
      </p:sp>
      <p:sp>
        <p:nvSpPr>
          <p:cNvPr id="13" name="灯片编号占位符 3">
            <a:extLst>
              <a:ext uri="{FF2B5EF4-FFF2-40B4-BE49-F238E27FC236}">
                <a16:creationId xmlns="" xmlns:a16="http://schemas.microsoft.com/office/drawing/2014/main" id="{76AD78C2-2410-40BD-A8D6-211DD4C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515100"/>
            <a:ext cx="2909888" cy="206381"/>
          </a:xfrm>
        </p:spPr>
        <p:txBody>
          <a:bodyPr/>
          <a:lstStyle/>
          <a:p>
            <a:r>
              <a:rPr lang="en-US" altLang="zh-CN" dirty="0" smtClean="0"/>
              <a:t>15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533399" y="1200150"/>
            <a:ext cx="1098590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lvl="0"/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（一）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T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细胞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TCR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识别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APC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所提呈的抗原</a:t>
            </a:r>
            <a:endParaRPr 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7085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1E2F9C-1FAD-41F9-9FA8-4F4D766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第二节 </a:t>
            </a:r>
            <a:r>
              <a:rPr lang="en-US" altLang="zh-CN" dirty="0"/>
              <a:t>T</a:t>
            </a:r>
            <a:r>
              <a:rPr lang="zh-CN" altLang="en-US" dirty="0"/>
              <a:t>细胞识别抗原及其活化、增殖和分化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AD78C2-2410-40BD-A8D6-211DD4C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+mn-ea"/>
              </a:rPr>
              <a:pPr/>
              <a:t>17</a:t>
            </a:fld>
            <a:endParaRPr lang="zh-CN" altLang="en-US">
              <a:latin typeface="+mn-e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399" y="1295400"/>
            <a:ext cx="1098590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lvl="0"/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（一）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T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细胞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TCR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识别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APC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所提呈的抗原</a:t>
            </a:r>
            <a:endParaRPr 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69924" y="2170896"/>
            <a:ext cx="755202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buClr>
                <a:srgbClr val="80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kumimoji="0" lang="en-US" altLang="zh-CN" sz="2400" dirty="0">
                <a:solidFill>
                  <a:srgbClr val="003366"/>
                </a:solidFill>
                <a:latin typeface="+mn-ea"/>
                <a:ea typeface="+mn-ea"/>
              </a:rPr>
              <a:t>  </a:t>
            </a:r>
            <a:r>
              <a:rPr kumimoji="0" lang="zh-CN" altLang="en-US" sz="2400" dirty="0">
                <a:solidFill>
                  <a:srgbClr val="003366"/>
                </a:solidFill>
                <a:latin typeface="+mn-ea"/>
                <a:ea typeface="+mn-ea"/>
              </a:rPr>
              <a:t>免疫突触</a:t>
            </a:r>
            <a:r>
              <a:rPr kumimoji="0" lang="en-US" altLang="zh-CN" sz="2400" dirty="0">
                <a:solidFill>
                  <a:srgbClr val="003366"/>
                </a:solidFill>
                <a:latin typeface="+mn-ea"/>
                <a:ea typeface="+mn-ea"/>
              </a:rPr>
              <a:t>(immunological synapse)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9924" y="2819400"/>
            <a:ext cx="10849384" cy="907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rgbClr val="800000"/>
              </a:buClr>
              <a:buSzPct val="125000"/>
              <a:buFont typeface="Wingdings" panose="05000000000000000000" pitchFamily="2" charset="2"/>
              <a:buBlip>
                <a:blip r:embed="rId3"/>
              </a:buBlip>
            </a:pP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  APC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和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T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细胞相互作用过程中，在细胞与细胞接触部位形成了一个特殊的结构，称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T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细胞突触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(T cell synapse)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，又被称为免疫突触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(immunological synapse)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； 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69924" y="4087158"/>
            <a:ext cx="10530285" cy="907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rgbClr val="800000"/>
              </a:buClr>
              <a:buSzPct val="125000"/>
              <a:buFont typeface="Wingdings" panose="05000000000000000000" pitchFamily="2" charset="2"/>
              <a:buBlip>
                <a:blip r:embed="rId3"/>
              </a:buBlip>
            </a:pP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 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有助于增强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TCR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与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MHC-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多肽复合物相互作用的</a:t>
            </a:r>
            <a:r>
              <a:rPr kumimoji="0" lang="zh-CN" altLang="en-US" sz="2000" b="0" dirty="0">
                <a:solidFill>
                  <a:srgbClr val="DE6F00"/>
                </a:solidFill>
                <a:latin typeface="+mn-ea"/>
                <a:ea typeface="+mn-ea"/>
              </a:rPr>
              <a:t>亲和力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和促进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T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细胞信号转导分子的相互作用、信号通路的激活及细胞内亚显微结构极化，从而参与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T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细胞的激活和细胞效应的有效发挥。 </a:t>
            </a:r>
          </a:p>
        </p:txBody>
      </p:sp>
    </p:spTree>
    <p:extLst>
      <p:ext uri="{BB962C8B-B14F-4D97-AF65-F5344CB8AC3E}">
        <p14:creationId xmlns:p14="http://schemas.microsoft.com/office/powerpoint/2010/main" val="3142193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1E2F9C-1FAD-41F9-9FA8-4F4D766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第二节 </a:t>
            </a:r>
            <a:r>
              <a:rPr lang="en-US" altLang="zh-CN" dirty="0"/>
              <a:t>T</a:t>
            </a:r>
            <a:r>
              <a:rPr lang="zh-CN" altLang="en-US" dirty="0"/>
              <a:t>细胞识别抗原及其活化、增殖和分化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AD78C2-2410-40BD-A8D6-211DD4C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1266030" y="1839912"/>
            <a:ext cx="9658350" cy="4675188"/>
            <a:chOff x="432" y="1344"/>
            <a:chExt cx="5088" cy="2945"/>
          </a:xfrm>
        </p:grpSpPr>
        <p:pic>
          <p:nvPicPr>
            <p:cNvPr id="6" name="Picture 8" descr="000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680"/>
              <a:ext cx="5088" cy="2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46"/>
            <p:cNvSpPr txBox="1">
              <a:spLocks noChangeArrowheads="1"/>
            </p:cNvSpPr>
            <p:nvPr/>
          </p:nvSpPr>
          <p:spPr bwMode="auto">
            <a:xfrm>
              <a:off x="1881" y="1980"/>
              <a:ext cx="4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9pPr>
            </a:lstStyle>
            <a:p>
              <a:r>
                <a:rPr kumimoji="0"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LFA-1</a:t>
              </a:r>
            </a:p>
          </p:txBody>
        </p:sp>
        <p:sp>
          <p:nvSpPr>
            <p:cNvPr id="8" name="Rectangle 53"/>
            <p:cNvSpPr>
              <a:spLocks noChangeArrowheads="1"/>
            </p:cNvSpPr>
            <p:nvPr/>
          </p:nvSpPr>
          <p:spPr bwMode="auto">
            <a:xfrm>
              <a:off x="432" y="1344"/>
              <a:ext cx="3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9pPr>
            </a:lstStyle>
            <a:p>
              <a:pPr algn="l" eaLnBrk="1" hangingPunct="1">
                <a:buClr>
                  <a:srgbClr val="800000"/>
                </a:buClr>
                <a:buFont typeface="Wingdings" panose="05000000000000000000" pitchFamily="2" charset="2"/>
                <a:buBlip>
                  <a:blip r:embed="rId3"/>
                </a:buBlip>
              </a:pPr>
              <a:r>
                <a:rPr kumimoji="0" lang="en-US" altLang="zh-CN" sz="2400" dirty="0">
                  <a:solidFill>
                    <a:srgbClr val="003366"/>
                  </a:solidFill>
                  <a:latin typeface="+mn-ea"/>
                  <a:ea typeface="+mn-ea"/>
                </a:rPr>
                <a:t>  </a:t>
              </a:r>
              <a:r>
                <a:rPr kumimoji="0" lang="zh-CN" altLang="en-US" sz="2400" dirty="0">
                  <a:solidFill>
                    <a:srgbClr val="003366"/>
                  </a:solidFill>
                  <a:latin typeface="+mn-ea"/>
                  <a:ea typeface="+mn-ea"/>
                </a:rPr>
                <a:t>免疫突触</a:t>
              </a:r>
              <a:r>
                <a:rPr kumimoji="0" lang="en-US" altLang="zh-CN" sz="2400" dirty="0">
                  <a:solidFill>
                    <a:srgbClr val="003366"/>
                  </a:solidFill>
                  <a:latin typeface="+mn-ea"/>
                  <a:ea typeface="+mn-ea"/>
                </a:rPr>
                <a:t>(immunological synapse)</a:t>
              </a:r>
            </a:p>
          </p:txBody>
        </p:sp>
      </p:grp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3399" y="1295400"/>
            <a:ext cx="1098590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lvl="0"/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（一）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T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细胞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TCR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识别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APC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所提呈的抗原</a:t>
            </a:r>
            <a:endParaRPr 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5254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1E2F9C-1FAD-41F9-9FA8-4F4D766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第二节 </a:t>
            </a:r>
            <a:r>
              <a:rPr lang="en-US" altLang="zh-CN" dirty="0"/>
              <a:t>T</a:t>
            </a:r>
            <a:r>
              <a:rPr lang="zh-CN" altLang="en-US" dirty="0"/>
              <a:t>细胞识别抗原及其活化、增殖和分化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AD78C2-2410-40BD-A8D6-211DD4C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669924" y="1263134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zh-CN" altLang="en-US" sz="2400" b="1" dirty="0">
                <a:latin typeface="+mn-ea"/>
              </a:rPr>
              <a:t>（二）</a:t>
            </a:r>
            <a:r>
              <a:rPr kumimoji="1" lang="en-US" altLang="zh-CN" sz="2400" b="1" dirty="0">
                <a:latin typeface="+mn-ea"/>
              </a:rPr>
              <a:t>T</a:t>
            </a:r>
            <a:r>
              <a:rPr kumimoji="1" lang="zh-CN" altLang="en-US" sz="2400" b="1" dirty="0">
                <a:latin typeface="+mn-ea"/>
              </a:rPr>
              <a:t>细胞活化、增值和分化</a:t>
            </a:r>
            <a:endParaRPr kumimoji="1" lang="en-US" sz="2400" b="1" dirty="0">
              <a:latin typeface="+mn-ea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82625" y="2057400"/>
            <a:ext cx="8357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buClr>
                <a:srgbClr val="80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kumimoji="0" lang="en-US" altLang="zh-CN" sz="2400" dirty="0">
                <a:solidFill>
                  <a:srgbClr val="660066"/>
                </a:solidFill>
                <a:latin typeface="+mn-ea"/>
                <a:ea typeface="+mn-ea"/>
              </a:rPr>
              <a:t>  T</a:t>
            </a:r>
            <a:r>
              <a:rPr kumimoji="0" lang="zh-CN" altLang="en-US" sz="2400" dirty="0">
                <a:solidFill>
                  <a:srgbClr val="660066"/>
                </a:solidFill>
                <a:latin typeface="+mn-ea"/>
                <a:ea typeface="+mn-ea"/>
              </a:rPr>
              <a:t>细胞活化的第一信号 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69925" y="3576638"/>
            <a:ext cx="8357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buClr>
                <a:srgbClr val="80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kumimoji="0" lang="en-US" altLang="zh-CN" sz="2400">
                <a:solidFill>
                  <a:srgbClr val="660066"/>
                </a:solidFill>
                <a:latin typeface="+mn-ea"/>
                <a:ea typeface="+mn-ea"/>
              </a:rPr>
              <a:t>  T</a:t>
            </a:r>
            <a:r>
              <a:rPr kumimoji="0" lang="zh-CN" altLang="en-US" sz="2400">
                <a:solidFill>
                  <a:srgbClr val="660066"/>
                </a:solidFill>
                <a:latin typeface="+mn-ea"/>
                <a:ea typeface="+mn-ea"/>
              </a:rPr>
              <a:t>细胞活化的第二信号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9925" y="4800600"/>
            <a:ext cx="8357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buClr>
                <a:srgbClr val="80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kumimoji="0" lang="en-US" altLang="zh-CN" sz="2400">
                <a:solidFill>
                  <a:srgbClr val="660066"/>
                </a:solidFill>
                <a:latin typeface="+mn-ea"/>
                <a:ea typeface="+mn-ea"/>
              </a:rPr>
              <a:t>  </a:t>
            </a:r>
            <a:r>
              <a:rPr kumimoji="0" lang="zh-CN" altLang="en-US" sz="2400">
                <a:solidFill>
                  <a:srgbClr val="660066"/>
                </a:solidFill>
                <a:latin typeface="+mn-ea"/>
                <a:ea typeface="+mn-ea"/>
              </a:rPr>
              <a:t>细胞因子促进</a:t>
            </a:r>
            <a:r>
              <a:rPr kumimoji="0" lang="en-US" altLang="zh-CN" sz="2400">
                <a:solidFill>
                  <a:srgbClr val="660066"/>
                </a:solidFill>
                <a:latin typeface="+mn-ea"/>
                <a:ea typeface="+mn-ea"/>
              </a:rPr>
              <a:t>T</a:t>
            </a:r>
            <a:r>
              <a:rPr kumimoji="0" lang="zh-CN" altLang="en-US" sz="2400">
                <a:solidFill>
                  <a:srgbClr val="660066"/>
                </a:solidFill>
                <a:latin typeface="+mn-ea"/>
                <a:ea typeface="+mn-ea"/>
              </a:rPr>
              <a:t>细胞充分活化 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941247" y="2590800"/>
            <a:ext cx="1057924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800000"/>
              </a:buClr>
              <a:buSzPct val="125000"/>
              <a:buFont typeface="Wingdings" panose="05000000000000000000" pitchFamily="2" charset="2"/>
              <a:buBlip>
                <a:blip r:embed="rId3"/>
              </a:buBlip>
            </a:pPr>
            <a:r>
              <a:rPr kumimoji="0" lang="en-US" altLang="zh-CN" sz="2000" b="0">
                <a:solidFill>
                  <a:srgbClr val="003366"/>
                </a:solidFill>
                <a:latin typeface="+mn-ea"/>
                <a:ea typeface="+mn-ea"/>
              </a:rPr>
              <a:t>  TCR</a:t>
            </a:r>
            <a:r>
              <a:rPr kumimoji="0" lang="zh-CN" altLang="en-US" sz="2000" b="0">
                <a:solidFill>
                  <a:srgbClr val="003366"/>
                </a:solidFill>
                <a:latin typeface="+mn-ea"/>
                <a:ea typeface="+mn-ea"/>
              </a:rPr>
              <a:t>特异性识别结合在</a:t>
            </a:r>
            <a:r>
              <a:rPr kumimoji="0" lang="en-US" altLang="zh-CN" sz="2000" b="0">
                <a:solidFill>
                  <a:srgbClr val="003366"/>
                </a:solidFill>
                <a:latin typeface="+mn-ea"/>
                <a:ea typeface="+mn-ea"/>
              </a:rPr>
              <a:t>MHC</a:t>
            </a:r>
            <a:r>
              <a:rPr kumimoji="0" lang="zh-CN" altLang="en-US" sz="2000" b="0">
                <a:solidFill>
                  <a:srgbClr val="003366"/>
                </a:solidFill>
                <a:latin typeface="+mn-ea"/>
                <a:ea typeface="+mn-ea"/>
              </a:rPr>
              <a:t>分子槽中的抗原肽，启动抗原</a:t>
            </a:r>
          </a:p>
          <a:p>
            <a:pPr algn="l" eaLnBrk="1" hangingPunct="1">
              <a:spcBef>
                <a:spcPct val="50000"/>
              </a:spcBef>
              <a:buClr>
                <a:srgbClr val="800000"/>
              </a:buClr>
              <a:buSzPct val="125000"/>
              <a:buFont typeface="Wingdings" panose="05000000000000000000" pitchFamily="2" charset="2"/>
              <a:buNone/>
            </a:pPr>
            <a:r>
              <a:rPr kumimoji="0" lang="zh-CN" altLang="en-US" sz="2000" b="0">
                <a:solidFill>
                  <a:srgbClr val="003366"/>
                </a:solidFill>
                <a:latin typeface="+mn-ea"/>
                <a:ea typeface="+mn-ea"/>
              </a:rPr>
              <a:t>     识别信号 </a:t>
            </a:r>
            <a:r>
              <a:rPr kumimoji="0" lang="en-US" altLang="zh-CN" sz="2000" b="0">
                <a:solidFill>
                  <a:srgbClr val="003366"/>
                </a:solidFill>
                <a:latin typeface="+mn-ea"/>
                <a:ea typeface="+mn-ea"/>
              </a:rPr>
              <a:t>(</a:t>
            </a:r>
            <a:r>
              <a:rPr kumimoji="0" lang="zh-CN" altLang="en-US" sz="2000" b="0">
                <a:solidFill>
                  <a:srgbClr val="003366"/>
                </a:solidFill>
                <a:latin typeface="+mn-ea"/>
                <a:ea typeface="+mn-ea"/>
              </a:rPr>
              <a:t>即第一信号</a:t>
            </a:r>
            <a:r>
              <a:rPr kumimoji="0" lang="en-US" altLang="zh-CN" sz="2000" b="0">
                <a:solidFill>
                  <a:srgbClr val="003366"/>
                </a:solidFill>
                <a:latin typeface="+mn-ea"/>
                <a:ea typeface="+mn-ea"/>
              </a:rPr>
              <a:t>)</a:t>
            </a:r>
            <a:r>
              <a:rPr kumimoji="0" lang="zh-CN" altLang="en-US" sz="2000" b="0">
                <a:solidFill>
                  <a:srgbClr val="003366"/>
                </a:solidFill>
                <a:latin typeface="+mn-ea"/>
                <a:ea typeface="+mn-ea"/>
              </a:rPr>
              <a:t>：</a:t>
            </a:r>
            <a:r>
              <a:rPr kumimoji="0" lang="en-US" altLang="zh-CN" sz="2000" b="0">
                <a:solidFill>
                  <a:srgbClr val="003366"/>
                </a:solidFill>
                <a:latin typeface="+mn-ea"/>
                <a:ea typeface="+mn-ea"/>
              </a:rPr>
              <a:t>CD3</a:t>
            </a:r>
            <a:r>
              <a:rPr kumimoji="0" lang="zh-CN" altLang="en-US" sz="2000" b="0">
                <a:solidFill>
                  <a:srgbClr val="003366"/>
                </a:solidFill>
                <a:latin typeface="+mn-ea"/>
                <a:ea typeface="+mn-ea"/>
              </a:rPr>
              <a:t>、辅助受体</a:t>
            </a:r>
            <a:r>
              <a:rPr kumimoji="0" lang="en-US" altLang="zh-CN" sz="2000" b="0">
                <a:solidFill>
                  <a:srgbClr val="003366"/>
                </a:solidFill>
                <a:latin typeface="+mn-ea"/>
                <a:ea typeface="+mn-ea"/>
              </a:rPr>
              <a:t>(CD4</a:t>
            </a:r>
            <a:r>
              <a:rPr kumimoji="0" lang="zh-CN" altLang="en-US" sz="2000" b="0">
                <a:solidFill>
                  <a:srgbClr val="003366"/>
                </a:solidFill>
                <a:latin typeface="+mn-ea"/>
                <a:ea typeface="+mn-ea"/>
              </a:rPr>
              <a:t>或</a:t>
            </a:r>
            <a:r>
              <a:rPr kumimoji="0" lang="en-US" altLang="zh-CN" sz="2000" b="0">
                <a:solidFill>
                  <a:srgbClr val="003366"/>
                </a:solidFill>
                <a:latin typeface="+mn-ea"/>
                <a:ea typeface="+mn-ea"/>
              </a:rPr>
              <a:t>CD8) 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70383" y="4175125"/>
            <a:ext cx="100502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800000"/>
              </a:buClr>
              <a:buSzPct val="125000"/>
              <a:buFont typeface="Wingdings" panose="05000000000000000000" pitchFamily="2" charset="2"/>
              <a:buBlip>
                <a:blip r:embed="rId3"/>
              </a:buBlip>
            </a:pPr>
            <a:r>
              <a:rPr kumimoji="0" lang="en-US" altLang="zh-CN" sz="2000" b="0">
                <a:solidFill>
                  <a:srgbClr val="003366"/>
                </a:solidFill>
                <a:latin typeface="+mn-ea"/>
                <a:ea typeface="+mn-ea"/>
              </a:rPr>
              <a:t>   B7/CD28</a:t>
            </a:r>
            <a:r>
              <a:rPr kumimoji="0" lang="zh-CN" altLang="en-US" sz="2000" b="0">
                <a:solidFill>
                  <a:srgbClr val="003366"/>
                </a:solidFill>
                <a:latin typeface="+mn-ea"/>
                <a:ea typeface="+mn-ea"/>
              </a:rPr>
              <a:t>、</a:t>
            </a:r>
            <a:r>
              <a:rPr kumimoji="0" lang="en-US" altLang="zh-CN" sz="2000" b="0">
                <a:solidFill>
                  <a:srgbClr val="003366"/>
                </a:solidFill>
                <a:latin typeface="+mn-ea"/>
                <a:ea typeface="+mn-ea"/>
              </a:rPr>
              <a:t>LFA-1/ICAM-1</a:t>
            </a:r>
            <a:r>
              <a:rPr kumimoji="0" lang="zh-CN" altLang="en-US" sz="2000" b="0">
                <a:solidFill>
                  <a:srgbClr val="003366"/>
                </a:solidFill>
                <a:latin typeface="+mn-ea"/>
                <a:ea typeface="+mn-ea"/>
              </a:rPr>
              <a:t>或</a:t>
            </a:r>
            <a:r>
              <a:rPr kumimoji="0" lang="en-US" altLang="zh-CN" sz="2000" b="0">
                <a:solidFill>
                  <a:srgbClr val="003366"/>
                </a:solidFill>
                <a:latin typeface="+mn-ea"/>
                <a:ea typeface="+mn-ea"/>
              </a:rPr>
              <a:t>ICAM-2</a:t>
            </a:r>
            <a:r>
              <a:rPr kumimoji="0" lang="zh-CN" altLang="en-US" sz="2000" b="0">
                <a:solidFill>
                  <a:srgbClr val="003366"/>
                </a:solidFill>
                <a:latin typeface="+mn-ea"/>
                <a:ea typeface="+mn-ea"/>
              </a:rPr>
              <a:t>、</a:t>
            </a:r>
            <a:r>
              <a:rPr kumimoji="0" lang="en-US" altLang="zh-CN" sz="2000" b="0">
                <a:solidFill>
                  <a:srgbClr val="003366"/>
                </a:solidFill>
                <a:latin typeface="+mn-ea"/>
                <a:ea typeface="+mn-ea"/>
              </a:rPr>
              <a:t>CD2/LFA-3 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970383" y="5410200"/>
            <a:ext cx="100502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800000"/>
              </a:buClr>
              <a:buSzPct val="125000"/>
              <a:buFont typeface="Wingdings" panose="05000000000000000000" pitchFamily="2" charset="2"/>
              <a:buBlip>
                <a:blip r:embed="rId3"/>
              </a:buBlip>
            </a:pPr>
            <a:r>
              <a:rPr kumimoji="0" lang="en-US" altLang="zh-CN" sz="2000" b="0">
                <a:solidFill>
                  <a:srgbClr val="003366"/>
                </a:solidFill>
                <a:latin typeface="+mn-ea"/>
                <a:ea typeface="+mn-ea"/>
              </a:rPr>
              <a:t>   IL-1</a:t>
            </a:r>
            <a:r>
              <a:rPr kumimoji="0" lang="zh-CN" altLang="en-US" sz="2000" b="0">
                <a:solidFill>
                  <a:srgbClr val="003366"/>
                </a:solidFill>
                <a:latin typeface="+mn-ea"/>
                <a:ea typeface="+mn-ea"/>
              </a:rPr>
              <a:t>、</a:t>
            </a:r>
            <a:r>
              <a:rPr kumimoji="0" lang="en-US" altLang="zh-CN" sz="2000" b="0">
                <a:solidFill>
                  <a:srgbClr val="003366"/>
                </a:solidFill>
                <a:latin typeface="+mn-ea"/>
                <a:ea typeface="+mn-ea"/>
              </a:rPr>
              <a:t>IL-2</a:t>
            </a:r>
            <a:r>
              <a:rPr kumimoji="0" lang="zh-CN" altLang="en-US" sz="2000" b="0">
                <a:solidFill>
                  <a:srgbClr val="003366"/>
                </a:solidFill>
                <a:latin typeface="+mn-ea"/>
                <a:ea typeface="+mn-ea"/>
              </a:rPr>
              <a:t>、</a:t>
            </a:r>
            <a:r>
              <a:rPr kumimoji="0" lang="en-US" altLang="zh-CN" sz="2000" b="0">
                <a:solidFill>
                  <a:srgbClr val="003366"/>
                </a:solidFill>
                <a:latin typeface="+mn-ea"/>
                <a:ea typeface="+mn-ea"/>
              </a:rPr>
              <a:t>IL-6</a:t>
            </a:r>
            <a:r>
              <a:rPr kumimoji="0" lang="zh-CN" altLang="en-US" sz="2000" b="0">
                <a:solidFill>
                  <a:srgbClr val="003366"/>
                </a:solidFill>
                <a:latin typeface="+mn-ea"/>
                <a:ea typeface="+mn-ea"/>
              </a:rPr>
              <a:t>、</a:t>
            </a:r>
            <a:r>
              <a:rPr kumimoji="0" lang="en-US" altLang="zh-CN" sz="2000" b="0">
                <a:solidFill>
                  <a:srgbClr val="003366"/>
                </a:solidFill>
                <a:latin typeface="+mn-ea"/>
                <a:ea typeface="+mn-ea"/>
              </a:rPr>
              <a:t>IL-12 </a:t>
            </a:r>
          </a:p>
        </p:txBody>
      </p:sp>
    </p:spTree>
    <p:extLst>
      <p:ext uri="{BB962C8B-B14F-4D97-AF65-F5344CB8AC3E}">
        <p14:creationId xmlns:p14="http://schemas.microsoft.com/office/powerpoint/2010/main" val="15980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第十</a:t>
            </a:r>
            <a:r>
              <a:rPr lang="zh-CN" altLang="en-US" dirty="0" smtClean="0"/>
              <a:t>章 免疫应答之一：</a:t>
            </a:r>
            <a:r>
              <a:rPr lang="en-US" altLang="zh-CN" dirty="0" smtClean="0"/>
              <a:t>T</a:t>
            </a:r>
            <a:r>
              <a:rPr lang="zh-CN" altLang="en-US" dirty="0" smtClean="0"/>
              <a:t>细胞介导的细胞免疫应答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44718BFE-9234-433B-A06B-44C99520478F}"/>
              </a:ext>
            </a:extLst>
          </p:cNvPr>
          <p:cNvCxnSpPr>
            <a:cxnSpLocks/>
          </p:cNvCxnSpPr>
          <p:nvPr/>
        </p:nvCxnSpPr>
        <p:spPr>
          <a:xfrm>
            <a:off x="3578469" y="3320703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1E2F9C-1FAD-41F9-9FA8-4F4D766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第二节 </a:t>
            </a:r>
            <a:r>
              <a:rPr lang="en-US" altLang="zh-CN" dirty="0"/>
              <a:t>T</a:t>
            </a:r>
            <a:r>
              <a:rPr lang="zh-CN" altLang="en-US" dirty="0"/>
              <a:t>细胞识别抗原及其活化、增殖和分</a:t>
            </a:r>
            <a:r>
              <a:rPr lang="zh-CN" altLang="en-US" dirty="0" smtClean="0"/>
              <a:t>化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AD78C2-2410-40BD-A8D6-211DD4C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5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037" y="2328475"/>
            <a:ext cx="7458336" cy="4341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69924" y="1263134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zh-CN" altLang="en-US" sz="2400" b="1" dirty="0">
                <a:latin typeface="+mn-ea"/>
              </a:rPr>
              <a:t>（二）</a:t>
            </a:r>
            <a:r>
              <a:rPr kumimoji="1" lang="en-US" altLang="zh-CN" sz="2400" b="1" dirty="0">
                <a:latin typeface="+mn-ea"/>
              </a:rPr>
              <a:t>T</a:t>
            </a:r>
            <a:r>
              <a:rPr kumimoji="1" lang="zh-CN" altLang="en-US" sz="2400" b="1" dirty="0">
                <a:latin typeface="+mn-ea"/>
              </a:rPr>
              <a:t>细胞活化、增值和分化</a:t>
            </a:r>
            <a:endParaRPr kumimoji="1" lang="en-US" sz="2400" b="1" dirty="0">
              <a:latin typeface="+mn-ea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00200" y="1843474"/>
            <a:ext cx="8001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003366"/>
              </a:buClr>
              <a:buFont typeface="Wingdings" panose="05000000000000000000" pitchFamily="2" charset="2"/>
              <a:buChar char="q"/>
            </a:pPr>
            <a:r>
              <a:rPr kumimoji="0"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APC</a:t>
            </a:r>
            <a:r>
              <a:rPr kumimoji="0"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向初始</a:t>
            </a:r>
            <a:r>
              <a:rPr kumimoji="0"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T</a:t>
            </a:r>
            <a:r>
              <a:rPr kumimoji="0"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细胞提供活化和分化信号</a:t>
            </a:r>
            <a:endParaRPr kumimoji="0" lang="zh-CN" altLang="en-US" sz="200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7912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1E2F9C-1FAD-41F9-9FA8-4F4D766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第二节 </a:t>
            </a:r>
            <a:r>
              <a:rPr lang="en-US" altLang="zh-CN" dirty="0"/>
              <a:t>T</a:t>
            </a:r>
            <a:r>
              <a:rPr lang="zh-CN" altLang="en-US" dirty="0"/>
              <a:t>细胞识别抗原及其活化、增殖和分化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AD78C2-2410-40BD-A8D6-211DD4C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5" name="Picture 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805" y="2376370"/>
            <a:ext cx="64008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69924" y="1263134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zh-CN" altLang="en-US" sz="2400" b="1" dirty="0">
                <a:latin typeface="+mn-ea"/>
              </a:rPr>
              <a:t>（二）</a:t>
            </a:r>
            <a:r>
              <a:rPr kumimoji="1" lang="en-US" altLang="zh-CN" sz="2400" b="1" dirty="0">
                <a:latin typeface="+mn-ea"/>
              </a:rPr>
              <a:t>T</a:t>
            </a:r>
            <a:r>
              <a:rPr kumimoji="1" lang="zh-CN" altLang="en-US" sz="2400" b="1" dirty="0">
                <a:latin typeface="+mn-ea"/>
              </a:rPr>
              <a:t>细胞活化、增值和分化</a:t>
            </a:r>
            <a:endParaRPr kumimoji="1" lang="en-US" sz="2400" b="1" dirty="0">
              <a:latin typeface="+mn-ea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00200" y="1843474"/>
            <a:ext cx="38671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003366"/>
              </a:buClr>
              <a:buFont typeface="Wingdings" panose="05000000000000000000" pitchFamily="2" charset="2"/>
              <a:buChar char="q"/>
            </a:pPr>
            <a:r>
              <a:rPr kumimoji="0"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T</a:t>
            </a:r>
            <a:r>
              <a:rPr kumimoji="0" lang="zh-CN" altLang="en-US" sz="20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细</a:t>
            </a:r>
            <a:r>
              <a:rPr kumimoji="0"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胞激活的第一信号及传导</a:t>
            </a:r>
            <a:endParaRPr kumimoji="0" lang="zh-CN" altLang="en-US" sz="200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3716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1E2F9C-1FAD-41F9-9FA8-4F4D766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第二节 </a:t>
            </a:r>
            <a:r>
              <a:rPr lang="en-US" altLang="zh-CN" dirty="0"/>
              <a:t>T</a:t>
            </a:r>
            <a:r>
              <a:rPr lang="zh-CN" altLang="en-US" dirty="0"/>
              <a:t>细胞识别抗原及其活化、增殖和分化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AD78C2-2410-40BD-A8D6-211DD4C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3316111"/>
            <a:ext cx="11034889" cy="316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69924" y="1263134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zh-CN" altLang="en-US" sz="2400" b="1" dirty="0">
                <a:latin typeface="+mn-ea"/>
              </a:rPr>
              <a:t>（二）</a:t>
            </a:r>
            <a:r>
              <a:rPr kumimoji="1" lang="en-US" altLang="zh-CN" sz="2400" b="1" dirty="0">
                <a:latin typeface="+mn-ea"/>
              </a:rPr>
              <a:t>T</a:t>
            </a:r>
            <a:r>
              <a:rPr kumimoji="1" lang="zh-CN" altLang="en-US" sz="2400" b="1" dirty="0">
                <a:latin typeface="+mn-ea"/>
              </a:rPr>
              <a:t>细胞活化、增值和分化</a:t>
            </a:r>
            <a:endParaRPr kumimoji="1" lang="en-US" sz="2400" b="1" dirty="0">
              <a:latin typeface="+mn-ea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00200" y="1843474"/>
            <a:ext cx="38671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3366"/>
              </a:buClr>
              <a:buFont typeface="Wingdings" panose="05000000000000000000" pitchFamily="2" charset="2"/>
              <a:buChar char="q"/>
            </a:pPr>
            <a:r>
              <a:rPr kumimoji="0" lang="en-US" altLang="zh-CN" sz="2000" dirty="0">
                <a:solidFill>
                  <a:srgbClr val="800000"/>
                </a:solidFill>
                <a:latin typeface="Arial" panose="020B0604020202020204" pitchFamily="34" charset="0"/>
                <a:ea typeface="黑体" pitchFamily="2" charset="-122"/>
              </a:rPr>
              <a:t> </a:t>
            </a:r>
            <a:r>
              <a:rPr kumimoji="0" lang="en-US" altLang="zh-CN" sz="20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T</a:t>
            </a:r>
            <a:r>
              <a:rPr kumimoji="0" lang="zh-CN" altLang="en-US" sz="20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细胞活化的信号转导途径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893886" y="2323193"/>
            <a:ext cx="9626600" cy="7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  <a:buClr>
                <a:srgbClr val="80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kumimoji="0" lang="en-US" altLang="zh-CN" sz="2000" b="0" dirty="0">
                <a:solidFill>
                  <a:srgbClr val="003366"/>
                </a:solidFill>
                <a:latin typeface="+mn-lt"/>
              </a:rPr>
              <a:t> CD4</a:t>
            </a:r>
            <a:r>
              <a:rPr kumimoji="0" lang="en-US" altLang="zh-CN" sz="2000" b="0" baseline="30000" dirty="0">
                <a:solidFill>
                  <a:srgbClr val="003366"/>
                </a:solidFill>
                <a:latin typeface="+mn-lt"/>
              </a:rPr>
              <a:t>+</a:t>
            </a:r>
            <a:r>
              <a:rPr kumimoji="0" lang="en-US" altLang="zh-CN" sz="2000" b="0" dirty="0">
                <a:solidFill>
                  <a:srgbClr val="003366"/>
                </a:solidFill>
                <a:latin typeface="+mn-lt"/>
              </a:rPr>
              <a:t> effector T cells form one mature synapse with B </a:t>
            </a:r>
            <a:r>
              <a:rPr kumimoji="0" lang="en-US" altLang="zh-CN" sz="2000" b="0" dirty="0" smtClean="0">
                <a:solidFill>
                  <a:srgbClr val="003366"/>
                </a:solidFill>
                <a:latin typeface="+mn-lt"/>
              </a:rPr>
              <a:t>cells within </a:t>
            </a:r>
            <a:r>
              <a:rPr kumimoji="0" lang="en-US" altLang="zh-CN" sz="2000" b="0" dirty="0">
                <a:solidFill>
                  <a:srgbClr val="800000"/>
                </a:solidFill>
                <a:latin typeface="+mn-lt"/>
              </a:rPr>
              <a:t>5–30 minutes</a:t>
            </a:r>
            <a:r>
              <a:rPr kumimoji="0" lang="en-US" altLang="zh-CN" sz="2000" b="0" dirty="0">
                <a:solidFill>
                  <a:srgbClr val="003366"/>
                </a:solidFill>
                <a:latin typeface="+mn-lt"/>
              </a:rPr>
              <a:t> after initial cell contact.</a:t>
            </a:r>
          </a:p>
        </p:txBody>
      </p:sp>
    </p:spTree>
    <p:extLst>
      <p:ext uri="{BB962C8B-B14F-4D97-AF65-F5344CB8AC3E}">
        <p14:creationId xmlns:p14="http://schemas.microsoft.com/office/powerpoint/2010/main" val="683323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1E2F9C-1FAD-41F9-9FA8-4F4D766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第二节 </a:t>
            </a:r>
            <a:r>
              <a:rPr lang="en-US" altLang="zh-CN" dirty="0"/>
              <a:t>T</a:t>
            </a:r>
            <a:r>
              <a:rPr lang="zh-CN" altLang="en-US" dirty="0"/>
              <a:t>细胞识别抗原及其活化、增殖和分化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AD78C2-2410-40BD-A8D6-211DD4C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84020" y="2101334"/>
            <a:ext cx="47214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003366"/>
              </a:buClr>
              <a:buFont typeface="Wingdings" panose="05000000000000000000" pitchFamily="2" charset="2"/>
              <a:buChar char="q"/>
            </a:pPr>
            <a:r>
              <a:rPr kumimoji="0" lang="en-US" altLang="zh-CN" sz="2400" dirty="0">
                <a:solidFill>
                  <a:srgbClr val="800000"/>
                </a:solidFill>
                <a:latin typeface="Arial" panose="020B0604020202020204" pitchFamily="34" charset="0"/>
                <a:ea typeface="黑体" pitchFamily="2" charset="-122"/>
              </a:rPr>
              <a:t>  </a:t>
            </a:r>
            <a:r>
              <a:rPr kumimoji="0" lang="zh-CN" altLang="en-US" sz="20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抗原特异性</a:t>
            </a:r>
            <a:r>
              <a:rPr kumimoji="0" lang="en-US" altLang="zh-CN" sz="20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T</a:t>
            </a:r>
            <a:r>
              <a:rPr kumimoji="0" lang="zh-CN" altLang="en-US" sz="20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细胞克隆性增殖和分化 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69924" y="2590800"/>
            <a:ext cx="48355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0" lang="zh-CN" altLang="en-US" sz="2000" b="0" dirty="0" smtClean="0">
                <a:solidFill>
                  <a:srgbClr val="003366"/>
                </a:solidFill>
                <a:latin typeface="+mn-ea"/>
                <a:ea typeface="+mn-ea"/>
              </a:rPr>
              <a:t>    被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活化的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T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细胞迅速进入细胞周期，通过有丝分裂而大量增殖，并进一步分化，成为</a:t>
            </a:r>
            <a:r>
              <a:rPr kumimoji="0" lang="zh-CN" altLang="en-US" sz="2000" b="0" u="sng" dirty="0">
                <a:solidFill>
                  <a:srgbClr val="800000"/>
                </a:solidFill>
                <a:latin typeface="+mn-ea"/>
                <a:ea typeface="+mn-ea"/>
              </a:rPr>
              <a:t>效应细胞</a:t>
            </a:r>
            <a:r>
              <a:rPr kumimoji="0" lang="zh-CN" altLang="en-US" sz="2000" b="0" dirty="0" smtClean="0">
                <a:solidFill>
                  <a:srgbClr val="003366"/>
                </a:solidFill>
                <a:latin typeface="+mn-ea"/>
                <a:ea typeface="+mn-ea"/>
              </a:rPr>
              <a:t>，然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后离开淋巴器官随</a:t>
            </a:r>
            <a:r>
              <a:rPr kumimoji="0" lang="zh-CN" altLang="en-US" sz="2000" b="0" dirty="0">
                <a:solidFill>
                  <a:srgbClr val="800000"/>
                </a:solidFill>
                <a:latin typeface="+mn-ea"/>
                <a:ea typeface="+mn-ea"/>
              </a:rPr>
              <a:t>血液循环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到达特异性抗原聚集部位。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75" y="1298495"/>
            <a:ext cx="5728812" cy="4985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69924" y="1263134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zh-CN" altLang="en-US" sz="2400" b="1" dirty="0">
                <a:latin typeface="+mn-ea"/>
              </a:rPr>
              <a:t>（二）</a:t>
            </a:r>
            <a:r>
              <a:rPr kumimoji="1" lang="en-US" altLang="zh-CN" sz="2400" b="1" dirty="0">
                <a:latin typeface="+mn-ea"/>
              </a:rPr>
              <a:t>T</a:t>
            </a:r>
            <a:r>
              <a:rPr kumimoji="1" lang="zh-CN" altLang="en-US" sz="2400" b="1" dirty="0">
                <a:latin typeface="+mn-ea"/>
              </a:rPr>
              <a:t>细胞活化、增值和分化</a:t>
            </a:r>
            <a:endParaRPr kumimoji="1" 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3574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1E2F9C-1FAD-41F9-9FA8-4F4D766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第二节 </a:t>
            </a:r>
            <a:r>
              <a:rPr lang="en-US" altLang="zh-CN" dirty="0"/>
              <a:t>T</a:t>
            </a:r>
            <a:r>
              <a:rPr lang="zh-CN" altLang="en-US" dirty="0"/>
              <a:t>细胞识别抗原及其活化、增殖和分化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AD78C2-2410-40BD-A8D6-211DD4C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66849" y="1700213"/>
            <a:ext cx="100536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0" lang="en-US" altLang="zh-CN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0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T</a:t>
            </a:r>
            <a:r>
              <a:rPr kumimoji="0" lang="zh-CN" altLang="en-US" sz="20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细胞活化信号启动的靶基因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69924" y="2716729"/>
            <a:ext cx="9959976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0"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原癌基因、</a:t>
            </a:r>
            <a:r>
              <a:rPr kumimoji="0"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CK</a:t>
            </a:r>
            <a:r>
              <a:rPr kumimoji="0"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基因、</a:t>
            </a:r>
            <a:r>
              <a:rPr kumimoji="0"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CKR</a:t>
            </a:r>
            <a:r>
              <a:rPr kumimoji="0"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基因</a:t>
            </a:r>
            <a:r>
              <a:rPr kumimoji="0" lang="zh-CN" altLang="en-US" sz="28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、分</a:t>
            </a:r>
            <a:r>
              <a:rPr kumimoji="0"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化抗原基因、</a:t>
            </a:r>
            <a:r>
              <a:rPr kumimoji="0"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MHC</a:t>
            </a:r>
            <a:r>
              <a:rPr kumimoji="0"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</a:t>
            </a:r>
            <a:r>
              <a:rPr kumimoji="0" lang="zh-CN" altLang="en-US" sz="28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因、</a:t>
            </a:r>
            <a:r>
              <a:rPr kumimoji="0"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kumimoji="0"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IL-2</a:t>
            </a:r>
            <a:r>
              <a:rPr kumimoji="0"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kumimoji="0"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IL-2R</a:t>
            </a:r>
            <a:r>
              <a:rPr kumimoji="0"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基因）</a:t>
            </a:r>
          </a:p>
          <a:p>
            <a:pPr algn="l">
              <a:spcBef>
                <a:spcPct val="50000"/>
              </a:spcBef>
            </a:pPr>
            <a:endParaRPr kumimoji="0" lang="zh-CN" altLang="en-US" sz="2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9924" y="1263134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zh-CN" altLang="en-US" sz="2400" b="1" dirty="0">
                <a:latin typeface="+mn-ea"/>
              </a:rPr>
              <a:t>（二）</a:t>
            </a:r>
            <a:r>
              <a:rPr kumimoji="1" lang="en-US" altLang="zh-CN" sz="2400" b="1" dirty="0">
                <a:latin typeface="+mn-ea"/>
              </a:rPr>
              <a:t>T</a:t>
            </a:r>
            <a:r>
              <a:rPr kumimoji="1" lang="zh-CN" altLang="en-US" sz="2400" b="1" dirty="0">
                <a:latin typeface="+mn-ea"/>
              </a:rPr>
              <a:t>细胞活化、增值和分化</a:t>
            </a:r>
            <a:endParaRPr kumimoji="1" 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9854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1E2F9C-1FAD-41F9-9FA8-4F4D766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第二节 </a:t>
            </a:r>
            <a:r>
              <a:rPr lang="en-US" altLang="zh-CN" dirty="0"/>
              <a:t>T</a:t>
            </a:r>
            <a:r>
              <a:rPr lang="zh-CN" altLang="en-US" dirty="0"/>
              <a:t>细胞识别抗原及其活化、增殖和分化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AD78C2-2410-40BD-A8D6-211DD4C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+mn-ea"/>
              </a:rPr>
              <a:pPr/>
              <a:t>25</a:t>
            </a:fld>
            <a:endParaRPr lang="zh-CN" altLang="en-US">
              <a:latin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90600" y="178435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003366"/>
              </a:buClr>
              <a:buFont typeface="Wingdings" panose="05000000000000000000" pitchFamily="2" charset="2"/>
              <a:buChar char="q"/>
            </a:pPr>
            <a:r>
              <a:rPr kumimoji="0" lang="en-US" altLang="zh-CN" sz="2400" dirty="0">
                <a:solidFill>
                  <a:srgbClr val="800000"/>
                </a:solidFill>
                <a:latin typeface="+mn-ea"/>
                <a:ea typeface="+mn-ea"/>
              </a:rPr>
              <a:t>  </a:t>
            </a:r>
            <a:r>
              <a:rPr kumimoji="0" lang="zh-CN" altLang="en-US" sz="20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抗原特异性</a:t>
            </a:r>
            <a:r>
              <a:rPr kumimoji="0" lang="en-US" altLang="zh-CN" sz="20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T</a:t>
            </a:r>
            <a:r>
              <a:rPr kumimoji="0" lang="zh-CN" altLang="en-US" sz="20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细胞克隆性增殖和分化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2308225"/>
            <a:ext cx="7391400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lnSpc>
                <a:spcPct val="150000"/>
              </a:lnSpc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kumimoji="0" lang="en-US" altLang="zh-CN" sz="2000" dirty="0">
                <a:solidFill>
                  <a:srgbClr val="003366"/>
                </a:solidFill>
                <a:latin typeface="+mn-ea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  <a:cs typeface="Times New Roman" panose="02020603050405020304" pitchFamily="18" charset="0"/>
              </a:rPr>
              <a:t>CD4</a:t>
            </a:r>
            <a:r>
              <a:rPr kumimoji="0" lang="en-US" altLang="zh-CN" sz="2000" b="0" baseline="30000" dirty="0">
                <a:solidFill>
                  <a:srgbClr val="003366"/>
                </a:solidFill>
                <a:latin typeface="+mn-ea"/>
                <a:ea typeface="+mn-ea"/>
                <a:cs typeface="Times New Roman" panose="02020603050405020304" pitchFamily="18" charset="0"/>
              </a:rPr>
              <a:t>+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  <a:cs typeface="Times New Roman" panose="02020603050405020304" pitchFamily="18" charset="0"/>
              </a:rPr>
              <a:t>细胞的增殖分化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676400" y="2924175"/>
            <a:ext cx="60198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  <a:buClr>
                <a:srgbClr val="800000"/>
              </a:buClr>
              <a:buFont typeface="Wingdings" panose="05000000000000000000" pitchFamily="2" charset="2"/>
              <a:buChar char="§"/>
            </a:pPr>
            <a:r>
              <a:rPr kumimoji="0" lang="en-US" altLang="zh-CN" sz="2000" b="0" dirty="0">
                <a:solidFill>
                  <a:srgbClr val="660066"/>
                </a:solidFill>
                <a:latin typeface="+mn-ea"/>
                <a:ea typeface="+mn-ea"/>
              </a:rPr>
              <a:t> IL-12</a:t>
            </a:r>
            <a:r>
              <a:rPr kumimoji="0" lang="zh-CN" altLang="en-US" sz="2000" b="0" dirty="0">
                <a:solidFill>
                  <a:srgbClr val="660066"/>
                </a:solidFill>
                <a:latin typeface="+mn-ea"/>
                <a:ea typeface="+mn-ea"/>
              </a:rPr>
              <a:t>等细胞因子可促进</a:t>
            </a:r>
            <a:r>
              <a:rPr kumimoji="0" lang="en-US" altLang="zh-CN" sz="2000" b="0" dirty="0">
                <a:solidFill>
                  <a:srgbClr val="660066"/>
                </a:solidFill>
                <a:latin typeface="+mn-ea"/>
                <a:ea typeface="+mn-ea"/>
              </a:rPr>
              <a:t>Th0</a:t>
            </a:r>
            <a:r>
              <a:rPr kumimoji="0" lang="zh-CN" altLang="en-US" sz="2000" b="0" dirty="0">
                <a:solidFill>
                  <a:srgbClr val="660066"/>
                </a:solidFill>
                <a:latin typeface="+mn-ea"/>
                <a:ea typeface="+mn-ea"/>
              </a:rPr>
              <a:t>细胞向</a:t>
            </a:r>
            <a:r>
              <a:rPr kumimoji="0" lang="en-US" altLang="zh-CN" sz="2000" b="0" dirty="0">
                <a:solidFill>
                  <a:srgbClr val="660066"/>
                </a:solidFill>
                <a:latin typeface="+mn-ea"/>
                <a:ea typeface="+mn-ea"/>
              </a:rPr>
              <a:t>Th1</a:t>
            </a:r>
            <a:r>
              <a:rPr kumimoji="0" lang="zh-CN" altLang="en-US" sz="2000" b="0" dirty="0">
                <a:solidFill>
                  <a:srgbClr val="660066"/>
                </a:solidFill>
                <a:latin typeface="+mn-ea"/>
                <a:ea typeface="+mn-ea"/>
              </a:rPr>
              <a:t>细胞极化；</a:t>
            </a: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  <a:buClr>
                <a:srgbClr val="800000"/>
              </a:buClr>
              <a:buFont typeface="Wingdings" panose="05000000000000000000" pitchFamily="2" charset="2"/>
              <a:buChar char="§"/>
            </a:pPr>
            <a:r>
              <a:rPr kumimoji="0" lang="zh-CN" altLang="en-US" sz="2000" b="0" dirty="0">
                <a:solidFill>
                  <a:srgbClr val="660066"/>
                </a:solidFill>
                <a:latin typeface="+mn-ea"/>
                <a:ea typeface="+mn-ea"/>
              </a:rPr>
              <a:t> </a:t>
            </a:r>
            <a:r>
              <a:rPr kumimoji="0" lang="en-US" altLang="zh-CN" sz="2000" b="0" dirty="0">
                <a:solidFill>
                  <a:srgbClr val="660066"/>
                </a:solidFill>
                <a:latin typeface="+mn-ea"/>
                <a:ea typeface="+mn-ea"/>
              </a:rPr>
              <a:t>IL-4</a:t>
            </a:r>
            <a:r>
              <a:rPr kumimoji="0" lang="zh-CN" altLang="en-US" sz="2000" b="0" dirty="0">
                <a:solidFill>
                  <a:srgbClr val="660066"/>
                </a:solidFill>
                <a:latin typeface="+mn-ea"/>
                <a:ea typeface="+mn-ea"/>
              </a:rPr>
              <a:t>等细胞因子可促进</a:t>
            </a:r>
            <a:r>
              <a:rPr kumimoji="0" lang="en-US" altLang="zh-CN" sz="2000" b="0" dirty="0">
                <a:solidFill>
                  <a:srgbClr val="660066"/>
                </a:solidFill>
                <a:latin typeface="+mn-ea"/>
                <a:ea typeface="+mn-ea"/>
              </a:rPr>
              <a:t>Th0</a:t>
            </a:r>
            <a:r>
              <a:rPr kumimoji="0" lang="zh-CN" altLang="en-US" sz="2000" b="0" dirty="0">
                <a:solidFill>
                  <a:srgbClr val="660066"/>
                </a:solidFill>
                <a:latin typeface="+mn-ea"/>
                <a:ea typeface="+mn-ea"/>
              </a:rPr>
              <a:t>细胞向</a:t>
            </a:r>
            <a:r>
              <a:rPr kumimoji="0" lang="en-US" altLang="zh-CN" sz="2000" b="0" dirty="0">
                <a:solidFill>
                  <a:srgbClr val="660066"/>
                </a:solidFill>
                <a:latin typeface="+mn-ea"/>
                <a:ea typeface="+mn-ea"/>
              </a:rPr>
              <a:t>Th2</a:t>
            </a:r>
            <a:r>
              <a:rPr kumimoji="0" lang="zh-CN" altLang="en-US" sz="2000" b="0" dirty="0">
                <a:solidFill>
                  <a:srgbClr val="660066"/>
                </a:solidFill>
                <a:latin typeface="+mn-ea"/>
                <a:ea typeface="+mn-ea"/>
              </a:rPr>
              <a:t>细胞极化。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676400" y="4078726"/>
            <a:ext cx="67056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  <a:buClr>
                <a:srgbClr val="800000"/>
              </a:buClr>
              <a:buFont typeface="Wingdings" panose="05000000000000000000" pitchFamily="2" charset="2"/>
              <a:buChar char="§"/>
            </a:pPr>
            <a:r>
              <a:rPr kumimoji="0" lang="en-US" altLang="zh-CN" sz="2000" dirty="0">
                <a:solidFill>
                  <a:srgbClr val="003366"/>
                </a:solidFill>
                <a:latin typeface="+mn-ea"/>
                <a:ea typeface="+mn-ea"/>
              </a:rPr>
              <a:t> 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Th0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细胞的极化方向决定机体免疫应答的类型，</a:t>
            </a: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  <a:buClr>
                <a:srgbClr val="800000"/>
              </a:buClr>
              <a:buFont typeface="Wingdings" panose="05000000000000000000" pitchFamily="2" charset="2"/>
              <a:buChar char="§"/>
            </a:pP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 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Th1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细胞主要介导细胞免疫应答，</a:t>
            </a: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  <a:buClr>
                <a:srgbClr val="800000"/>
              </a:buClr>
              <a:buFont typeface="Wingdings" panose="05000000000000000000" pitchFamily="2" charset="2"/>
              <a:buChar char="§"/>
            </a:pP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  </a:t>
            </a: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</a:rPr>
              <a:t>Th2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</a:rPr>
              <a:t>细胞主要介导体液免疫应答。 </a:t>
            </a:r>
          </a:p>
        </p:txBody>
      </p:sp>
      <p:sp>
        <p:nvSpPr>
          <p:cNvPr id="9" name="Rectangle 8"/>
          <p:cNvSpPr/>
          <p:nvPr/>
        </p:nvSpPr>
        <p:spPr>
          <a:xfrm>
            <a:off x="669924" y="1263134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zh-CN" altLang="en-US" sz="2400" b="1" dirty="0">
                <a:latin typeface="+mn-ea"/>
              </a:rPr>
              <a:t>（二）</a:t>
            </a:r>
            <a:r>
              <a:rPr kumimoji="1" lang="en-US" altLang="zh-CN" sz="2400" b="1" dirty="0">
                <a:latin typeface="+mn-ea"/>
              </a:rPr>
              <a:t>T</a:t>
            </a:r>
            <a:r>
              <a:rPr kumimoji="1" lang="zh-CN" altLang="en-US" sz="2400" b="1" dirty="0">
                <a:latin typeface="+mn-ea"/>
              </a:rPr>
              <a:t>细胞活化、增值和分化</a:t>
            </a:r>
            <a:endParaRPr kumimoji="1" 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8845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1E2F9C-1FAD-41F9-9FA8-4F4D766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第二节 </a:t>
            </a:r>
            <a:r>
              <a:rPr lang="en-US" altLang="zh-CN" dirty="0"/>
              <a:t>T</a:t>
            </a:r>
            <a:r>
              <a:rPr lang="zh-CN" altLang="en-US" dirty="0"/>
              <a:t>细胞识别抗原及其活化、增殖和分化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AD78C2-2410-40BD-A8D6-211DD4C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90600" y="1845449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003366"/>
              </a:buClr>
              <a:buFont typeface="Wingdings" panose="05000000000000000000" pitchFamily="2" charset="2"/>
              <a:buChar char="q"/>
            </a:pPr>
            <a:r>
              <a:rPr kumimoji="0" lang="en-US" altLang="zh-CN" sz="2400" dirty="0">
                <a:solidFill>
                  <a:srgbClr val="800000"/>
                </a:solidFill>
                <a:latin typeface="Arial" panose="020B0604020202020204" pitchFamily="34" charset="0"/>
                <a:ea typeface="黑体" pitchFamily="2" charset="-122"/>
              </a:rPr>
              <a:t>  </a:t>
            </a:r>
            <a:r>
              <a:rPr kumimoji="0" lang="zh-CN" altLang="en-US" sz="20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抗原特异性</a:t>
            </a:r>
            <a:r>
              <a:rPr kumimoji="0" lang="en-US" altLang="zh-CN" sz="20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T</a:t>
            </a:r>
            <a:r>
              <a:rPr kumimoji="0" lang="zh-CN" altLang="en-US" sz="20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细胞克隆性增殖和分化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2348686"/>
            <a:ext cx="7391400" cy="49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lnSpc>
                <a:spcPct val="150000"/>
              </a:lnSpc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kumimoji="0"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000" b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CD8</a:t>
            </a:r>
            <a:r>
              <a:rPr kumimoji="0" lang="en-US" altLang="zh-CN" sz="2000" b="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2000" b="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细胞的增殖分化</a:t>
            </a:r>
            <a:r>
              <a:rPr kumimoji="0" lang="zh-CN" altLang="en-US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33499" y="2933700"/>
            <a:ext cx="10186987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  <a:buClr>
                <a:srgbClr val="800000"/>
              </a:buClr>
              <a:buFont typeface="Wingdings" panose="05000000000000000000" pitchFamily="2" charset="2"/>
              <a:buChar char="§"/>
            </a:pPr>
            <a:r>
              <a:rPr kumimoji="0" lang="en-US" altLang="zh-CN" sz="200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kumimoji="0" lang="en-US" altLang="zh-CN" sz="2000" b="0" u="sng" dirty="0" err="1">
                <a:solidFill>
                  <a:srgbClr val="800000"/>
                </a:solidFill>
                <a:latin typeface="Arial" panose="020B0604020202020204" pitchFamily="34" charset="0"/>
                <a:ea typeface="楷体_GB2312" pitchFamily="49" charset="-122"/>
              </a:rPr>
              <a:t>Th</a:t>
            </a:r>
            <a:r>
              <a:rPr kumimoji="0" lang="zh-CN" altLang="en-US" sz="2000" b="0" u="sng" dirty="0">
                <a:solidFill>
                  <a:srgbClr val="800000"/>
                </a:solidFill>
                <a:latin typeface="Arial" panose="020B0604020202020204" pitchFamily="34" charset="0"/>
                <a:ea typeface="楷体_GB2312" pitchFamily="49" charset="-122"/>
              </a:rPr>
              <a:t>细胞非依赖性</a:t>
            </a:r>
            <a:r>
              <a:rPr kumimoji="0" lang="zh-CN" altLang="en-US" sz="2000" b="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：主要是指高表达协同刺激分子的</a:t>
            </a:r>
            <a:r>
              <a:rPr kumimoji="0" lang="zh-CN" altLang="en-US" sz="2000" b="0" dirty="0">
                <a:solidFill>
                  <a:srgbClr val="DE6F00"/>
                </a:solidFill>
                <a:latin typeface="Arial" panose="020B0604020202020204" pitchFamily="34" charset="0"/>
                <a:ea typeface="楷体_GB2312" pitchFamily="49" charset="-122"/>
              </a:rPr>
              <a:t>病毒感染</a:t>
            </a:r>
            <a:r>
              <a:rPr kumimoji="0" lang="en-US" altLang="zh-CN" sz="2000" b="0" dirty="0">
                <a:solidFill>
                  <a:srgbClr val="DE6F00"/>
                </a:solidFill>
                <a:latin typeface="Arial" panose="020B0604020202020204" pitchFamily="34" charset="0"/>
                <a:ea typeface="楷体_GB2312" pitchFamily="49" charset="-122"/>
              </a:rPr>
              <a:t>DC</a:t>
            </a:r>
            <a:r>
              <a:rPr kumimoji="0" lang="zh-CN" altLang="en-US" sz="2000" b="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，可无需</a:t>
            </a:r>
            <a:r>
              <a:rPr kumimoji="0" lang="en-US" altLang="zh-CN" sz="2000" b="0" dirty="0" err="1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Th</a:t>
            </a:r>
            <a:r>
              <a:rPr kumimoji="0" lang="zh-CN" altLang="en-US" sz="2000" b="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细胞辅助而直接刺激</a:t>
            </a:r>
            <a:r>
              <a:rPr kumimoji="0" lang="en-US" altLang="zh-CN" sz="2000" b="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CD8</a:t>
            </a:r>
            <a:r>
              <a:rPr kumimoji="0" lang="en-US" altLang="zh-CN" sz="2000" b="0" baseline="3000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+</a:t>
            </a:r>
            <a:r>
              <a:rPr kumimoji="0" lang="en-US" altLang="zh-CN" sz="2000" b="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T</a:t>
            </a:r>
            <a:r>
              <a:rPr kumimoji="0" lang="zh-CN" altLang="en-US" sz="2000" b="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细胞合成</a:t>
            </a:r>
            <a:r>
              <a:rPr kumimoji="0" lang="en-US" altLang="zh-CN" sz="2000" b="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IL-2</a:t>
            </a:r>
            <a:r>
              <a:rPr kumimoji="0" lang="zh-CN" altLang="en-US" sz="2000" b="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，促使</a:t>
            </a:r>
            <a:r>
              <a:rPr kumimoji="0" lang="en-US" altLang="zh-CN" sz="2000" b="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CD8</a:t>
            </a:r>
            <a:r>
              <a:rPr kumimoji="0" lang="en-US" altLang="zh-CN" sz="2000" b="0" baseline="3000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+</a:t>
            </a:r>
            <a:r>
              <a:rPr kumimoji="0" lang="en-US" altLang="zh-CN" sz="2000" b="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T</a:t>
            </a:r>
            <a:r>
              <a:rPr kumimoji="0" lang="zh-CN" altLang="en-US" sz="2000" b="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细胞自身增殖并分化为细胞毒</a:t>
            </a:r>
            <a:r>
              <a:rPr kumimoji="0" lang="en-US" altLang="zh-CN" sz="2000" b="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T</a:t>
            </a:r>
            <a:r>
              <a:rPr kumimoji="0" lang="zh-CN" altLang="en-US" sz="2000" b="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细胞。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33498" y="4302995"/>
            <a:ext cx="10186987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  <a:buClr>
                <a:srgbClr val="800000"/>
              </a:buClr>
              <a:buFont typeface="Wingdings" panose="05000000000000000000" pitchFamily="2" charset="2"/>
              <a:buChar char="§"/>
            </a:pPr>
            <a:r>
              <a:rPr kumimoji="0" lang="en-US" altLang="zh-CN" sz="2000" b="0" dirty="0">
                <a:solidFill>
                  <a:srgbClr val="008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kumimoji="0" lang="en-US" altLang="zh-CN" sz="2000" b="0" u="sng" dirty="0" err="1">
                <a:solidFill>
                  <a:srgbClr val="800000"/>
                </a:solidFill>
                <a:latin typeface="Arial" panose="020B0604020202020204" pitchFamily="34" charset="0"/>
                <a:ea typeface="楷体_GB2312" pitchFamily="49" charset="-122"/>
              </a:rPr>
              <a:t>Th</a:t>
            </a:r>
            <a:r>
              <a:rPr kumimoji="0" lang="zh-CN" altLang="en-US" sz="2000" b="0" u="sng" dirty="0">
                <a:solidFill>
                  <a:srgbClr val="800000"/>
                </a:solidFill>
                <a:latin typeface="Arial" panose="020B0604020202020204" pitchFamily="34" charset="0"/>
                <a:ea typeface="楷体_GB2312" pitchFamily="49" charset="-122"/>
              </a:rPr>
              <a:t>细胞依赖性</a:t>
            </a:r>
            <a:r>
              <a:rPr kumimoji="0" lang="zh-CN" altLang="en-US" sz="2000" b="0" dirty="0">
                <a:solidFill>
                  <a:srgbClr val="008080"/>
                </a:solidFill>
                <a:latin typeface="Arial" panose="020B0604020202020204" pitchFamily="34" charset="0"/>
                <a:ea typeface="楷体_GB2312" pitchFamily="49" charset="-122"/>
              </a:rPr>
              <a:t>：</a:t>
            </a:r>
            <a:r>
              <a:rPr kumimoji="0" lang="en-US" altLang="zh-CN" sz="2000" b="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CD8</a:t>
            </a:r>
            <a:r>
              <a:rPr kumimoji="0" lang="en-US" altLang="zh-CN" sz="2000" b="0" baseline="3000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+</a:t>
            </a:r>
            <a:r>
              <a:rPr kumimoji="0" lang="en-US" altLang="zh-CN" sz="2000" b="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T</a:t>
            </a:r>
            <a:r>
              <a:rPr kumimoji="0" lang="zh-CN" altLang="en-US" sz="2000" b="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细胞作用的靶细胞一般低表达或不表达协同刺激分子，不能有效激活初始</a:t>
            </a:r>
            <a:r>
              <a:rPr kumimoji="0" lang="en-US" altLang="zh-CN" sz="2000" b="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CD8</a:t>
            </a:r>
            <a:r>
              <a:rPr kumimoji="0" lang="en-US" altLang="zh-CN" sz="2000" b="0" baseline="3000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+</a:t>
            </a:r>
            <a:r>
              <a:rPr kumimoji="0" lang="en-US" altLang="zh-CN" sz="2000" b="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T</a:t>
            </a:r>
            <a:r>
              <a:rPr kumimoji="0" lang="zh-CN" altLang="en-US" sz="2000" b="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细胞，而需要</a:t>
            </a:r>
            <a:r>
              <a:rPr kumimoji="0" lang="en-US" altLang="zh-CN" sz="2000" b="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APC</a:t>
            </a:r>
            <a:r>
              <a:rPr kumimoji="0" lang="zh-CN" altLang="en-US" sz="2000" b="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kumimoji="0" lang="en-US" altLang="zh-CN" sz="2000" b="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CD4</a:t>
            </a:r>
            <a:r>
              <a:rPr kumimoji="0" lang="en-US" altLang="zh-CN" sz="2000" b="0" baseline="3000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+</a:t>
            </a:r>
            <a:r>
              <a:rPr kumimoji="0" lang="en-US" altLang="zh-CN" sz="2000" b="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T</a:t>
            </a:r>
            <a:r>
              <a:rPr kumimoji="0" lang="zh-CN" altLang="en-US" sz="2000" b="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细胞的辅助。 </a:t>
            </a:r>
          </a:p>
        </p:txBody>
      </p:sp>
      <p:sp>
        <p:nvSpPr>
          <p:cNvPr id="9" name="Rectangle 8"/>
          <p:cNvSpPr/>
          <p:nvPr/>
        </p:nvSpPr>
        <p:spPr>
          <a:xfrm>
            <a:off x="669924" y="1263134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zh-CN" altLang="en-US" sz="2400" b="1" dirty="0">
                <a:latin typeface="+mn-ea"/>
              </a:rPr>
              <a:t>（二）</a:t>
            </a:r>
            <a:r>
              <a:rPr kumimoji="1" lang="en-US" altLang="zh-CN" sz="2400" b="1" dirty="0">
                <a:latin typeface="+mn-ea"/>
              </a:rPr>
              <a:t>T</a:t>
            </a:r>
            <a:r>
              <a:rPr kumimoji="1" lang="zh-CN" altLang="en-US" sz="2400" b="1" dirty="0">
                <a:latin typeface="+mn-ea"/>
              </a:rPr>
              <a:t>细胞活化、增值和分化</a:t>
            </a:r>
            <a:endParaRPr kumimoji="1" 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321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1E2F9C-1FAD-41F9-9FA8-4F4D766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第二节 </a:t>
            </a:r>
            <a:r>
              <a:rPr lang="en-US" altLang="zh-CN" dirty="0"/>
              <a:t>T</a:t>
            </a:r>
            <a:r>
              <a:rPr lang="zh-CN" altLang="en-US" dirty="0"/>
              <a:t>细胞识别抗原及其活化、增殖和分化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AD78C2-2410-40BD-A8D6-211DD4C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14350" y="198019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003366"/>
              </a:buClr>
              <a:buFont typeface="Wingdings" panose="05000000000000000000" pitchFamily="2" charset="2"/>
              <a:buChar char="q"/>
            </a:pPr>
            <a:r>
              <a:rPr kumimoji="0" lang="en-US" altLang="zh-CN" sz="2400" dirty="0">
                <a:solidFill>
                  <a:srgbClr val="800000"/>
                </a:solidFill>
                <a:latin typeface="Arial" panose="020B0604020202020204" pitchFamily="34" charset="0"/>
                <a:ea typeface="黑体" pitchFamily="2" charset="-122"/>
              </a:rPr>
              <a:t>  </a:t>
            </a:r>
            <a:r>
              <a:rPr kumimoji="0" lang="zh-CN" altLang="en-US" sz="20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抗原特异性</a:t>
            </a:r>
            <a:r>
              <a:rPr kumimoji="0" lang="en-US" altLang="zh-CN" sz="20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T</a:t>
            </a:r>
            <a:r>
              <a:rPr kumimoji="0" lang="zh-CN" altLang="en-US" sz="20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细胞克隆性增殖和分化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52498" y="2479675"/>
            <a:ext cx="997141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lnSpc>
                <a:spcPct val="150000"/>
              </a:lnSpc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kumimoji="0" lang="en-US" altLang="zh-CN" sz="2000" b="0" dirty="0">
                <a:solidFill>
                  <a:srgbClr val="003366"/>
                </a:solidFill>
                <a:latin typeface="+mn-ea"/>
                <a:ea typeface="+mn-ea"/>
                <a:cs typeface="Times New Roman" panose="02020603050405020304" pitchFamily="18" charset="0"/>
              </a:rPr>
              <a:t>  CD8</a:t>
            </a:r>
            <a:r>
              <a:rPr kumimoji="0" lang="en-US" altLang="zh-CN" sz="2000" b="0" baseline="30000" dirty="0">
                <a:solidFill>
                  <a:srgbClr val="003366"/>
                </a:solidFill>
                <a:latin typeface="+mn-ea"/>
                <a:ea typeface="+mn-ea"/>
                <a:cs typeface="Times New Roman" panose="02020603050405020304" pitchFamily="18" charset="0"/>
              </a:rPr>
              <a:t>+</a:t>
            </a:r>
            <a:r>
              <a:rPr kumimoji="0" lang="zh-CN" altLang="en-US" sz="2000" b="0" dirty="0">
                <a:solidFill>
                  <a:srgbClr val="003366"/>
                </a:solidFill>
                <a:latin typeface="+mn-ea"/>
                <a:ea typeface="+mn-ea"/>
                <a:cs typeface="Times New Roman" panose="02020603050405020304" pitchFamily="18" charset="0"/>
              </a:rPr>
              <a:t>细胞的增殖分化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428749" y="3028950"/>
            <a:ext cx="1009173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rgbClr val="800000"/>
              </a:buClr>
              <a:buFont typeface="Wingdings" panose="05000000000000000000" pitchFamily="2" charset="2"/>
              <a:buChar char="§"/>
            </a:pPr>
            <a:r>
              <a:rPr kumimoji="0" lang="en-US" altLang="zh-CN" sz="1800" b="0" dirty="0">
                <a:solidFill>
                  <a:srgbClr val="003366"/>
                </a:solidFill>
                <a:latin typeface="+mn-ea"/>
                <a:ea typeface="+mn-ea"/>
              </a:rPr>
              <a:t> </a:t>
            </a:r>
            <a:r>
              <a:rPr kumimoji="0" lang="zh-CN" altLang="en-US" sz="1800" b="0" dirty="0">
                <a:solidFill>
                  <a:srgbClr val="003366"/>
                </a:solidFill>
                <a:latin typeface="+mn-ea"/>
                <a:ea typeface="+mn-ea"/>
              </a:rPr>
              <a:t>病毒抗原、肿瘤抗原、同种异体</a:t>
            </a:r>
            <a:r>
              <a:rPr kumimoji="0" lang="en-US" altLang="zh-CN" sz="1800" b="0" dirty="0">
                <a:solidFill>
                  <a:srgbClr val="003366"/>
                </a:solidFill>
                <a:latin typeface="+mn-ea"/>
                <a:ea typeface="+mn-ea"/>
              </a:rPr>
              <a:t>MHC</a:t>
            </a:r>
            <a:r>
              <a:rPr kumimoji="0" lang="zh-CN" altLang="en-US" sz="1800" b="0" dirty="0">
                <a:solidFill>
                  <a:srgbClr val="003366"/>
                </a:solidFill>
                <a:latin typeface="+mn-ea"/>
                <a:ea typeface="+mn-ea"/>
              </a:rPr>
              <a:t>抗原从宿主细胞表面脱落，以可溶性抗原的形式被</a:t>
            </a:r>
            <a:r>
              <a:rPr kumimoji="0" lang="en-US" altLang="zh-CN" sz="1800" b="0" dirty="0">
                <a:solidFill>
                  <a:srgbClr val="003366"/>
                </a:solidFill>
                <a:latin typeface="+mn-ea"/>
                <a:ea typeface="+mn-ea"/>
              </a:rPr>
              <a:t>APC</a:t>
            </a:r>
            <a:r>
              <a:rPr kumimoji="0" lang="zh-CN" altLang="en-US" sz="1800" b="0" dirty="0">
                <a:solidFill>
                  <a:srgbClr val="003366"/>
                </a:solidFill>
                <a:latin typeface="+mn-ea"/>
                <a:ea typeface="+mn-ea"/>
              </a:rPr>
              <a:t>摄取，并在细胞内分别与</a:t>
            </a:r>
            <a:r>
              <a:rPr kumimoji="0" lang="en-US" altLang="zh-CN" sz="1800" b="0" dirty="0">
                <a:solidFill>
                  <a:srgbClr val="003366"/>
                </a:solidFill>
                <a:latin typeface="+mn-ea"/>
                <a:ea typeface="+mn-ea"/>
              </a:rPr>
              <a:t>MHC-Ⅰ</a:t>
            </a:r>
            <a:r>
              <a:rPr kumimoji="0" lang="zh-CN" altLang="en-US" sz="1800" b="0" dirty="0">
                <a:solidFill>
                  <a:srgbClr val="003366"/>
                </a:solidFill>
                <a:latin typeface="+mn-ea"/>
                <a:ea typeface="+mn-ea"/>
              </a:rPr>
              <a:t>类分子或</a:t>
            </a:r>
            <a:r>
              <a:rPr kumimoji="0" lang="en-US" altLang="zh-CN" sz="1800" b="0" dirty="0">
                <a:solidFill>
                  <a:srgbClr val="003366"/>
                </a:solidFill>
                <a:latin typeface="+mn-ea"/>
                <a:ea typeface="+mn-ea"/>
              </a:rPr>
              <a:t>MHC-Ⅱ</a:t>
            </a:r>
            <a:r>
              <a:rPr kumimoji="0" lang="zh-CN" altLang="en-US" sz="1800" b="0" dirty="0">
                <a:solidFill>
                  <a:srgbClr val="003366"/>
                </a:solidFill>
                <a:latin typeface="+mn-ea"/>
                <a:ea typeface="+mn-ea"/>
              </a:rPr>
              <a:t>类分子结合形成复合物，表达于</a:t>
            </a:r>
            <a:r>
              <a:rPr kumimoji="0" lang="en-US" altLang="zh-CN" sz="1800" b="0" dirty="0">
                <a:solidFill>
                  <a:srgbClr val="003366"/>
                </a:solidFill>
                <a:latin typeface="+mn-ea"/>
                <a:ea typeface="+mn-ea"/>
              </a:rPr>
              <a:t>APC</a:t>
            </a:r>
            <a:r>
              <a:rPr kumimoji="0" lang="zh-CN" altLang="en-US" sz="1800" b="0" dirty="0">
                <a:solidFill>
                  <a:srgbClr val="003366"/>
                </a:solidFill>
                <a:latin typeface="+mn-ea"/>
                <a:ea typeface="+mn-ea"/>
              </a:rPr>
              <a:t>细胞表面。 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026317" y="4133469"/>
            <a:ext cx="5448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400" b="0" u="sng" dirty="0">
                <a:solidFill>
                  <a:srgbClr val="800000"/>
                </a:solidFill>
                <a:latin typeface="+mn-ea"/>
                <a:ea typeface="+mn-ea"/>
              </a:rPr>
              <a:t>交叉递呈</a:t>
            </a:r>
            <a:r>
              <a:rPr kumimoji="0" lang="en-US" altLang="zh-CN" sz="2400" b="0" u="sng" dirty="0">
                <a:solidFill>
                  <a:srgbClr val="800000"/>
                </a:solidFill>
                <a:latin typeface="+mn-ea"/>
                <a:ea typeface="+mn-ea"/>
              </a:rPr>
              <a:t>(cross-presentation)</a:t>
            </a: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057400" y="5086350"/>
            <a:ext cx="1066800" cy="914400"/>
          </a:xfrm>
          <a:prstGeom prst="ellipse">
            <a:avLst/>
          </a:prstGeom>
          <a:noFill/>
          <a:ln w="2857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3810000" y="6076950"/>
            <a:ext cx="1066800" cy="6858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352800" y="6076950"/>
            <a:ext cx="152400" cy="76200"/>
          </a:xfrm>
          <a:prstGeom prst="ellipse">
            <a:avLst/>
          </a:prstGeom>
          <a:solidFill>
            <a:srgbClr val="0033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4038600" y="5238750"/>
            <a:ext cx="381000" cy="381000"/>
          </a:xfrm>
          <a:prstGeom prst="ellipse">
            <a:avLst/>
          </a:prstGeom>
          <a:solidFill>
            <a:srgbClr val="FF66FF"/>
          </a:solidFill>
          <a:ln w="952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28600" y="539115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Target cells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971800" y="622935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Ag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5029200" y="630555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pAPC/MHC I-peptide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4572000" y="516255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CD8 T cells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2667000" y="5619750"/>
            <a:ext cx="152400" cy="76200"/>
          </a:xfrm>
          <a:prstGeom prst="ellipse">
            <a:avLst/>
          </a:prstGeom>
          <a:solidFill>
            <a:srgbClr val="0033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8" name="Group 24"/>
          <p:cNvGrpSpPr>
            <a:grpSpLocks/>
          </p:cNvGrpSpPr>
          <p:nvPr/>
        </p:nvGrpSpPr>
        <p:grpSpPr bwMode="auto">
          <a:xfrm>
            <a:off x="3048000" y="5391150"/>
            <a:ext cx="409575" cy="101600"/>
            <a:chOff x="1920" y="3264"/>
            <a:chExt cx="258" cy="64"/>
          </a:xfrm>
        </p:grpSpPr>
        <p:grpSp>
          <p:nvGrpSpPr>
            <p:cNvPr id="19" name="Group 22"/>
            <p:cNvGrpSpPr>
              <a:grpSpLocks/>
            </p:cNvGrpSpPr>
            <p:nvPr/>
          </p:nvGrpSpPr>
          <p:grpSpPr bwMode="auto">
            <a:xfrm>
              <a:off x="1920" y="3264"/>
              <a:ext cx="240" cy="64"/>
              <a:chOff x="528" y="3696"/>
              <a:chExt cx="336" cy="112"/>
            </a:xfrm>
          </p:grpSpPr>
          <p:sp>
            <p:nvSpPr>
              <p:cNvPr id="21" name="Line 20"/>
              <p:cNvSpPr>
                <a:spLocks noChangeShapeType="1"/>
              </p:cNvSpPr>
              <p:nvPr/>
            </p:nvSpPr>
            <p:spPr bwMode="auto">
              <a:xfrm>
                <a:off x="576" y="374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528" y="3696"/>
                <a:ext cx="336" cy="112"/>
              </a:xfrm>
              <a:custGeom>
                <a:avLst/>
                <a:gdLst>
                  <a:gd name="T0" fmla="*/ 0 w 488"/>
                  <a:gd name="T1" fmla="*/ 101 h 160"/>
                  <a:gd name="T2" fmla="*/ 297 w 488"/>
                  <a:gd name="T3" fmla="*/ 101 h 160"/>
                  <a:gd name="T4" fmla="*/ 231 w 488"/>
                  <a:gd name="T5" fmla="*/ 34 h 160"/>
                  <a:gd name="T6" fmla="*/ 297 w 488"/>
                  <a:gd name="T7" fmla="*/ 0 h 1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8"/>
                  <a:gd name="T13" fmla="*/ 0 h 160"/>
                  <a:gd name="T14" fmla="*/ 488 w 488"/>
                  <a:gd name="T15" fmla="*/ 160 h 1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8" h="160">
                    <a:moveTo>
                      <a:pt x="0" y="144"/>
                    </a:moveTo>
                    <a:cubicBezTo>
                      <a:pt x="188" y="152"/>
                      <a:pt x="376" y="160"/>
                      <a:pt x="432" y="144"/>
                    </a:cubicBezTo>
                    <a:cubicBezTo>
                      <a:pt x="488" y="128"/>
                      <a:pt x="336" y="72"/>
                      <a:pt x="336" y="48"/>
                    </a:cubicBezTo>
                    <a:cubicBezTo>
                      <a:pt x="336" y="24"/>
                      <a:pt x="416" y="8"/>
                      <a:pt x="432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bg1"/>
                    </a:solidFill>
                    <a:latin typeface="宋体" panose="02010600030101010101" pitchFamily="2" charset="-122"/>
                    <a:ea typeface="Arial Unicode MS" pitchFamily="34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bg1"/>
                    </a:solidFill>
                    <a:latin typeface="宋体" panose="02010600030101010101" pitchFamily="2" charset="-122"/>
                    <a:ea typeface="Arial Unicode MS" pitchFamily="34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bg1"/>
                    </a:solidFill>
                    <a:latin typeface="宋体" panose="02010600030101010101" pitchFamily="2" charset="-122"/>
                    <a:ea typeface="Arial Unicode MS" pitchFamily="34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bg1"/>
                    </a:solidFill>
                    <a:latin typeface="宋体" panose="02010600030101010101" pitchFamily="2" charset="-122"/>
                    <a:ea typeface="Arial Unicode MS" pitchFamily="34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bg1"/>
                    </a:solidFill>
                    <a:latin typeface="宋体" panose="02010600030101010101" pitchFamily="2" charset="-122"/>
                    <a:ea typeface="Arial Unicode MS" pitchFamily="34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bg1"/>
                    </a:solidFill>
                    <a:latin typeface="宋体" panose="02010600030101010101" pitchFamily="2" charset="-122"/>
                    <a:ea typeface="Arial Unicode MS" pitchFamily="34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bg1"/>
                    </a:solidFill>
                    <a:latin typeface="宋体" panose="02010600030101010101" pitchFamily="2" charset="-122"/>
                    <a:ea typeface="Arial Unicode MS" pitchFamily="34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bg1"/>
                    </a:solidFill>
                    <a:latin typeface="宋体" panose="02010600030101010101" pitchFamily="2" charset="-122"/>
                    <a:ea typeface="Arial Unicode MS" pitchFamily="34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bg1"/>
                    </a:solidFill>
                    <a:latin typeface="宋体" panose="02010600030101010101" pitchFamily="2" charset="-122"/>
                    <a:ea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2130" y="3264"/>
              <a:ext cx="48" cy="56"/>
            </a:xfrm>
            <a:custGeom>
              <a:avLst/>
              <a:gdLst>
                <a:gd name="T0" fmla="*/ 0 w 48"/>
                <a:gd name="T1" fmla="*/ 0 h 104"/>
                <a:gd name="T2" fmla="*/ 48 w 48"/>
                <a:gd name="T3" fmla="*/ 52 h 104"/>
                <a:gd name="T4" fmla="*/ 0 w 48"/>
                <a:gd name="T5" fmla="*/ 0 h 104"/>
                <a:gd name="T6" fmla="*/ 0 60000 65536"/>
                <a:gd name="T7" fmla="*/ 0 60000 65536"/>
                <a:gd name="T8" fmla="*/ 0 60000 65536"/>
                <a:gd name="T9" fmla="*/ 0 w 48"/>
                <a:gd name="T10" fmla="*/ 0 h 104"/>
                <a:gd name="T11" fmla="*/ 48 w 48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104">
                  <a:moveTo>
                    <a:pt x="0" y="0"/>
                  </a:moveTo>
                  <a:cubicBezTo>
                    <a:pt x="0" y="0"/>
                    <a:pt x="48" y="88"/>
                    <a:pt x="48" y="96"/>
                  </a:cubicBezTo>
                  <a:cubicBezTo>
                    <a:pt x="48" y="10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3" name="Group 25"/>
          <p:cNvGrpSpPr>
            <a:grpSpLocks/>
          </p:cNvGrpSpPr>
          <p:nvPr/>
        </p:nvGrpSpPr>
        <p:grpSpPr bwMode="auto">
          <a:xfrm rot="-5564366">
            <a:off x="4037012" y="6002338"/>
            <a:ext cx="409575" cy="101600"/>
            <a:chOff x="1920" y="3264"/>
            <a:chExt cx="258" cy="64"/>
          </a:xfrm>
        </p:grpSpPr>
        <p:grpSp>
          <p:nvGrpSpPr>
            <p:cNvPr id="24" name="Group 26"/>
            <p:cNvGrpSpPr>
              <a:grpSpLocks/>
            </p:cNvGrpSpPr>
            <p:nvPr/>
          </p:nvGrpSpPr>
          <p:grpSpPr bwMode="auto">
            <a:xfrm>
              <a:off x="1920" y="3264"/>
              <a:ext cx="240" cy="64"/>
              <a:chOff x="528" y="3696"/>
              <a:chExt cx="336" cy="112"/>
            </a:xfrm>
          </p:grpSpPr>
          <p:sp>
            <p:nvSpPr>
              <p:cNvPr id="26" name="Line 27"/>
              <p:cNvSpPr>
                <a:spLocks noChangeShapeType="1"/>
              </p:cNvSpPr>
              <p:nvPr/>
            </p:nvSpPr>
            <p:spPr bwMode="auto">
              <a:xfrm>
                <a:off x="576" y="374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28"/>
              <p:cNvSpPr>
                <a:spLocks/>
              </p:cNvSpPr>
              <p:nvPr/>
            </p:nvSpPr>
            <p:spPr bwMode="auto">
              <a:xfrm>
                <a:off x="528" y="3696"/>
                <a:ext cx="336" cy="112"/>
              </a:xfrm>
              <a:custGeom>
                <a:avLst/>
                <a:gdLst>
                  <a:gd name="T0" fmla="*/ 0 w 488"/>
                  <a:gd name="T1" fmla="*/ 101 h 160"/>
                  <a:gd name="T2" fmla="*/ 297 w 488"/>
                  <a:gd name="T3" fmla="*/ 101 h 160"/>
                  <a:gd name="T4" fmla="*/ 231 w 488"/>
                  <a:gd name="T5" fmla="*/ 34 h 160"/>
                  <a:gd name="T6" fmla="*/ 297 w 488"/>
                  <a:gd name="T7" fmla="*/ 0 h 1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8"/>
                  <a:gd name="T13" fmla="*/ 0 h 160"/>
                  <a:gd name="T14" fmla="*/ 488 w 488"/>
                  <a:gd name="T15" fmla="*/ 160 h 1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8" h="160">
                    <a:moveTo>
                      <a:pt x="0" y="144"/>
                    </a:moveTo>
                    <a:cubicBezTo>
                      <a:pt x="188" y="152"/>
                      <a:pt x="376" y="160"/>
                      <a:pt x="432" y="144"/>
                    </a:cubicBezTo>
                    <a:cubicBezTo>
                      <a:pt x="488" y="128"/>
                      <a:pt x="336" y="72"/>
                      <a:pt x="336" y="48"/>
                    </a:cubicBezTo>
                    <a:cubicBezTo>
                      <a:pt x="336" y="24"/>
                      <a:pt x="416" y="8"/>
                      <a:pt x="432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bg1"/>
                    </a:solidFill>
                    <a:latin typeface="宋体" panose="02010600030101010101" pitchFamily="2" charset="-122"/>
                    <a:ea typeface="Arial Unicode MS" pitchFamily="34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bg1"/>
                    </a:solidFill>
                    <a:latin typeface="宋体" panose="02010600030101010101" pitchFamily="2" charset="-122"/>
                    <a:ea typeface="Arial Unicode MS" pitchFamily="34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bg1"/>
                    </a:solidFill>
                    <a:latin typeface="宋体" panose="02010600030101010101" pitchFamily="2" charset="-122"/>
                    <a:ea typeface="Arial Unicode MS" pitchFamily="34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bg1"/>
                    </a:solidFill>
                    <a:latin typeface="宋体" panose="02010600030101010101" pitchFamily="2" charset="-122"/>
                    <a:ea typeface="Arial Unicode MS" pitchFamily="34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bg1"/>
                    </a:solidFill>
                    <a:latin typeface="宋体" panose="02010600030101010101" pitchFamily="2" charset="-122"/>
                    <a:ea typeface="Arial Unicode MS" pitchFamily="34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bg1"/>
                    </a:solidFill>
                    <a:latin typeface="宋体" panose="02010600030101010101" pitchFamily="2" charset="-122"/>
                    <a:ea typeface="Arial Unicode MS" pitchFamily="34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bg1"/>
                    </a:solidFill>
                    <a:latin typeface="宋体" panose="02010600030101010101" pitchFamily="2" charset="-122"/>
                    <a:ea typeface="Arial Unicode MS" pitchFamily="34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bg1"/>
                    </a:solidFill>
                    <a:latin typeface="宋体" panose="02010600030101010101" pitchFamily="2" charset="-122"/>
                    <a:ea typeface="Arial Unicode MS" pitchFamily="34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bg1"/>
                    </a:solidFill>
                    <a:latin typeface="宋体" panose="02010600030101010101" pitchFamily="2" charset="-122"/>
                    <a:ea typeface="Arial Unicode MS" pitchFamily="34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2130" y="3264"/>
              <a:ext cx="48" cy="56"/>
            </a:xfrm>
            <a:custGeom>
              <a:avLst/>
              <a:gdLst>
                <a:gd name="T0" fmla="*/ 0 w 48"/>
                <a:gd name="T1" fmla="*/ 0 h 104"/>
                <a:gd name="T2" fmla="*/ 48 w 48"/>
                <a:gd name="T3" fmla="*/ 52 h 104"/>
                <a:gd name="T4" fmla="*/ 0 w 48"/>
                <a:gd name="T5" fmla="*/ 0 h 104"/>
                <a:gd name="T6" fmla="*/ 0 60000 65536"/>
                <a:gd name="T7" fmla="*/ 0 60000 65536"/>
                <a:gd name="T8" fmla="*/ 0 60000 65536"/>
                <a:gd name="T9" fmla="*/ 0 w 48"/>
                <a:gd name="T10" fmla="*/ 0 h 104"/>
                <a:gd name="T11" fmla="*/ 48 w 48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104">
                  <a:moveTo>
                    <a:pt x="0" y="0"/>
                  </a:moveTo>
                  <a:cubicBezTo>
                    <a:pt x="0" y="0"/>
                    <a:pt x="48" y="88"/>
                    <a:pt x="48" y="96"/>
                  </a:cubicBezTo>
                  <a:cubicBezTo>
                    <a:pt x="48" y="10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8" name="Line 30"/>
          <p:cNvSpPr>
            <a:spLocks noChangeShapeType="1"/>
          </p:cNvSpPr>
          <p:nvPr/>
        </p:nvSpPr>
        <p:spPr bwMode="auto">
          <a:xfrm flipV="1">
            <a:off x="2819400" y="543877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3048000" y="592455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69924" y="1263134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zh-CN" altLang="en-US" sz="2400" b="1" dirty="0">
                <a:latin typeface="+mn-ea"/>
              </a:rPr>
              <a:t>（二）</a:t>
            </a:r>
            <a:r>
              <a:rPr kumimoji="1" lang="en-US" altLang="zh-CN" sz="2400" b="1" dirty="0">
                <a:latin typeface="+mn-ea"/>
              </a:rPr>
              <a:t>T</a:t>
            </a:r>
            <a:r>
              <a:rPr kumimoji="1" lang="zh-CN" altLang="en-US" sz="2400" b="1" dirty="0">
                <a:latin typeface="+mn-ea"/>
              </a:rPr>
              <a:t>细胞活化、增值和分化</a:t>
            </a:r>
            <a:endParaRPr kumimoji="1" 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0293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1E2F9C-1FAD-41F9-9FA8-4F4D766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第二节 </a:t>
            </a:r>
            <a:r>
              <a:rPr lang="en-US" altLang="zh-CN" dirty="0"/>
              <a:t>T</a:t>
            </a:r>
            <a:r>
              <a:rPr lang="zh-CN" altLang="en-US" dirty="0"/>
              <a:t>细胞识别抗原及其活化、增殖和分化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AD78C2-2410-40BD-A8D6-211DD4C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pic>
        <p:nvPicPr>
          <p:cNvPr id="5" name="Picture 2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61" y="2009781"/>
            <a:ext cx="7405688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69924" y="1263134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zh-CN" altLang="en-US" sz="2400" b="1" dirty="0">
                <a:latin typeface="+mn-ea"/>
              </a:rPr>
              <a:t>（二）</a:t>
            </a:r>
            <a:r>
              <a:rPr kumimoji="1" lang="en-US" altLang="zh-CN" sz="2400" b="1" dirty="0">
                <a:latin typeface="+mn-ea"/>
              </a:rPr>
              <a:t>T</a:t>
            </a:r>
            <a:r>
              <a:rPr kumimoji="1" lang="zh-CN" altLang="en-US" sz="2400" b="1" dirty="0">
                <a:latin typeface="+mn-ea"/>
              </a:rPr>
              <a:t>细胞活化、增值和分化</a:t>
            </a:r>
            <a:endParaRPr kumimoji="1" 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7994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1E2F9C-1FAD-41F9-9FA8-4F4D766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第三节 </a:t>
            </a:r>
            <a:r>
              <a:rPr lang="en-US" altLang="zh-CN" dirty="0"/>
              <a:t>T</a:t>
            </a:r>
            <a:r>
              <a:rPr lang="zh-CN" altLang="en-US" dirty="0"/>
              <a:t>细胞生物学功能及机制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AD78C2-2410-40BD-A8D6-211DD4C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  <p:pic>
        <p:nvPicPr>
          <p:cNvPr id="6" name="Picture 8" descr="15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31" y="1959233"/>
            <a:ext cx="6805174" cy="465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69924" y="1263134"/>
            <a:ext cx="4201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003366"/>
              </a:buClr>
            </a:pPr>
            <a:r>
              <a:rPr kumimoji="1" lang="zh-CN" altLang="en-US" sz="2400" b="1" dirty="0" smtClean="0">
                <a:latin typeface="+mn-ea"/>
              </a:rPr>
              <a:t>（一）</a:t>
            </a:r>
            <a:r>
              <a:rPr kumimoji="1" lang="en-US" altLang="zh-CN" sz="2400" b="1" dirty="0">
                <a:latin typeface="+mn-ea"/>
              </a:rPr>
              <a:t>Th1</a:t>
            </a:r>
            <a:r>
              <a:rPr kumimoji="1" lang="zh-CN" altLang="en-US" sz="2400" b="1" dirty="0">
                <a:latin typeface="+mn-ea"/>
              </a:rPr>
              <a:t>细胞的生物学活性 </a:t>
            </a:r>
          </a:p>
        </p:txBody>
      </p:sp>
    </p:spTree>
    <p:extLst>
      <p:ext uri="{BB962C8B-B14F-4D97-AF65-F5344CB8AC3E}">
        <p14:creationId xmlns:p14="http://schemas.microsoft.com/office/powerpoint/2010/main" val="144884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1E2F9C-1FAD-41F9-9FA8-4F4D766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免疫应答概述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AD78C2-2410-40BD-A8D6-211DD4C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669925" y="1574006"/>
            <a:ext cx="10850562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210000"/>
              </a:lnSpc>
            </a:pPr>
            <a:r>
              <a:rPr lang="zh-CN" altLang="en-US" sz="2000" b="1" dirty="0" smtClean="0">
                <a:solidFill>
                  <a:srgbClr val="003300"/>
                </a:solidFill>
                <a:latin typeface="+mn-ea"/>
              </a:rPr>
              <a:t>免疫应答：</a:t>
            </a:r>
            <a:r>
              <a:rPr lang="zh-CN" altLang="en-US" sz="2000" dirty="0" smtClean="0">
                <a:solidFill>
                  <a:srgbClr val="003300"/>
                </a:solidFill>
                <a:latin typeface="+mn-ea"/>
              </a:rPr>
              <a:t>指抗原特异性淋巴细胞对抗原分子的</a:t>
            </a:r>
            <a:r>
              <a:rPr lang="zh-CN" altLang="en-US" sz="2000" dirty="0" smtClean="0">
                <a:solidFill>
                  <a:srgbClr val="FF9933"/>
                </a:solidFill>
                <a:latin typeface="+mn-ea"/>
              </a:rPr>
              <a:t>识别</a:t>
            </a:r>
            <a:r>
              <a:rPr lang="zh-CN" altLang="en-US" sz="2000" dirty="0" smtClean="0">
                <a:solidFill>
                  <a:srgbClr val="003300"/>
                </a:solidFill>
                <a:latin typeface="+mn-ea"/>
              </a:rPr>
              <a:t>（自己、非己），而后自身</a:t>
            </a:r>
            <a:r>
              <a:rPr lang="zh-CN" altLang="en-US" sz="2000" dirty="0" smtClean="0">
                <a:solidFill>
                  <a:srgbClr val="FF9933"/>
                </a:solidFill>
                <a:latin typeface="+mn-ea"/>
              </a:rPr>
              <a:t>活化</a:t>
            </a:r>
            <a:r>
              <a:rPr lang="zh-CN" altLang="en-US" sz="2000" dirty="0" smtClean="0">
                <a:solidFill>
                  <a:srgbClr val="003300"/>
                </a:solidFill>
                <a:latin typeface="+mn-ea"/>
              </a:rPr>
              <a:t>（平时淋巴细胞处于相对静止状态），</a:t>
            </a:r>
            <a:r>
              <a:rPr lang="zh-CN" altLang="en-US" sz="2000" dirty="0" smtClean="0">
                <a:solidFill>
                  <a:srgbClr val="FF9933"/>
                </a:solidFill>
                <a:latin typeface="+mn-ea"/>
              </a:rPr>
              <a:t>增殖</a:t>
            </a:r>
            <a:r>
              <a:rPr lang="zh-CN" altLang="en-US" sz="2000" dirty="0" smtClean="0">
                <a:solidFill>
                  <a:srgbClr val="003300"/>
                </a:solidFill>
                <a:latin typeface="+mn-ea"/>
              </a:rPr>
              <a:t>，</a:t>
            </a:r>
            <a:r>
              <a:rPr lang="zh-CN" altLang="en-US" sz="2000" dirty="0" smtClean="0">
                <a:solidFill>
                  <a:srgbClr val="FF9933"/>
                </a:solidFill>
                <a:latin typeface="+mn-ea"/>
              </a:rPr>
              <a:t>分化</a:t>
            </a:r>
            <a:r>
              <a:rPr lang="zh-CN" altLang="en-US" sz="2000" dirty="0" smtClean="0">
                <a:solidFill>
                  <a:srgbClr val="003300"/>
                </a:solidFill>
                <a:latin typeface="+mn-ea"/>
              </a:rPr>
              <a:t>（或失去活性潜能），并产生</a:t>
            </a:r>
            <a:r>
              <a:rPr lang="zh-CN" altLang="en-US" sz="2000" dirty="0" smtClean="0">
                <a:solidFill>
                  <a:srgbClr val="FF9933"/>
                </a:solidFill>
                <a:latin typeface="+mn-ea"/>
              </a:rPr>
              <a:t>免疫效应</a:t>
            </a:r>
            <a:r>
              <a:rPr lang="zh-CN" altLang="en-US" sz="2000" dirty="0" smtClean="0">
                <a:solidFill>
                  <a:srgbClr val="003300"/>
                </a:solidFill>
                <a:latin typeface="+mn-ea"/>
              </a:rPr>
              <a:t>（细胞免疫</a:t>
            </a:r>
            <a:r>
              <a:rPr lang="en-US" altLang="zh-CN" sz="2000" dirty="0" smtClean="0">
                <a:solidFill>
                  <a:srgbClr val="003300"/>
                </a:solidFill>
                <a:latin typeface="+mn-ea"/>
              </a:rPr>
              <a:t>/</a:t>
            </a:r>
            <a:r>
              <a:rPr lang="zh-CN" altLang="en-US" sz="2000" dirty="0" smtClean="0">
                <a:solidFill>
                  <a:srgbClr val="003300"/>
                </a:solidFill>
                <a:latin typeface="+mn-ea"/>
              </a:rPr>
              <a:t>体液免疫）的一系列复杂的生物学过程。抗原是启动免疫应答的引火器。</a:t>
            </a:r>
            <a:endParaRPr lang="en-US" altLang="zh-CN" sz="2000" dirty="0" smtClean="0">
              <a:solidFill>
                <a:srgbClr val="003300"/>
              </a:solidFill>
              <a:latin typeface="+mn-ea"/>
            </a:endParaRPr>
          </a:p>
          <a:p>
            <a:pPr algn="just" eaLnBrk="1" hangingPunct="1">
              <a:lnSpc>
                <a:spcPct val="180000"/>
              </a:lnSpc>
            </a:pPr>
            <a:r>
              <a:rPr lang="zh-CN" altLang="en-US" sz="2000" b="1" dirty="0">
                <a:solidFill>
                  <a:srgbClr val="003300"/>
                </a:solidFill>
                <a:latin typeface="+mn-ea"/>
              </a:rPr>
              <a:t>非特异性免疫：</a:t>
            </a:r>
            <a:r>
              <a:rPr lang="zh-CN" altLang="en-US" sz="2000" dirty="0">
                <a:solidFill>
                  <a:srgbClr val="003300"/>
                </a:solidFill>
                <a:latin typeface="+mn-ea"/>
              </a:rPr>
              <a:t>先天具有，无针对性，第一道屏障，应答迅速，能启动和协同特异性免疫应答。</a:t>
            </a:r>
          </a:p>
          <a:p>
            <a:pPr algn="just" eaLnBrk="1" hangingPunct="1">
              <a:lnSpc>
                <a:spcPct val="180000"/>
              </a:lnSpc>
            </a:pPr>
            <a:r>
              <a:rPr lang="zh-CN" altLang="en-US" sz="2000" dirty="0">
                <a:solidFill>
                  <a:srgbClr val="003300"/>
                </a:solidFill>
                <a:latin typeface="+mn-ea"/>
              </a:rPr>
              <a:t> </a:t>
            </a:r>
            <a:r>
              <a:rPr lang="zh-CN" altLang="en-US" sz="2000" b="1" dirty="0">
                <a:solidFill>
                  <a:srgbClr val="003300"/>
                </a:solidFill>
                <a:latin typeface="+mn-ea"/>
              </a:rPr>
              <a:t>特异性免疫：</a:t>
            </a:r>
            <a:r>
              <a:rPr lang="zh-CN" altLang="en-US" sz="2000" dirty="0">
                <a:solidFill>
                  <a:srgbClr val="003300"/>
                </a:solidFill>
                <a:latin typeface="+mn-ea"/>
              </a:rPr>
              <a:t>后天获得，有针对性，作用强大。免疫记忆，识别异已，特异性，扩大性，限制性，多样性。</a:t>
            </a:r>
          </a:p>
          <a:p>
            <a:pPr algn="just" eaLnBrk="1" hangingPunct="1"/>
            <a:endParaRPr lang="en-US" altLang="zh-CN" sz="2400" dirty="0">
              <a:solidFill>
                <a:srgbClr val="00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210000"/>
              </a:lnSpc>
            </a:pPr>
            <a:endParaRPr lang="zh-CN" altLang="en-US" sz="2400" dirty="0" smtClean="0">
              <a:solidFill>
                <a:srgbClr val="00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5744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1E2F9C-1FAD-41F9-9FA8-4F4D766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第三节 </a:t>
            </a:r>
            <a:r>
              <a:rPr lang="en-US" altLang="zh-CN" dirty="0"/>
              <a:t>T</a:t>
            </a:r>
            <a:r>
              <a:rPr lang="zh-CN" altLang="en-US" dirty="0"/>
              <a:t>细胞生物学功能及机制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AD78C2-2410-40BD-A8D6-211DD4C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69924" y="2009775"/>
            <a:ext cx="10850562" cy="4505325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zh-CN" b="1" dirty="0" smtClean="0">
                <a:solidFill>
                  <a:srgbClr val="003300"/>
                </a:solidFill>
                <a:latin typeface="+mn-ea"/>
              </a:rPr>
              <a:t>IL-2</a:t>
            </a:r>
            <a:r>
              <a:rPr lang="zh-CN" altLang="en-US" dirty="0" smtClean="0">
                <a:solidFill>
                  <a:srgbClr val="003300"/>
                </a:solidFill>
                <a:latin typeface="+mn-ea"/>
              </a:rPr>
              <a:t>：可促进</a:t>
            </a:r>
            <a:r>
              <a:rPr lang="en-US" altLang="zh-CN" dirty="0" smtClean="0">
                <a:solidFill>
                  <a:srgbClr val="003300"/>
                </a:solidFill>
                <a:latin typeface="+mn-ea"/>
              </a:rPr>
              <a:t>CD8</a:t>
            </a:r>
            <a:r>
              <a:rPr lang="en-US" altLang="zh-CN" baseline="30000" dirty="0" smtClean="0">
                <a:solidFill>
                  <a:srgbClr val="003300"/>
                </a:solidFill>
                <a:latin typeface="+mn-ea"/>
              </a:rPr>
              <a:t>+</a:t>
            </a:r>
            <a:r>
              <a:rPr lang="en-US" altLang="zh-CN" dirty="0" smtClean="0">
                <a:solidFill>
                  <a:srgbClr val="003300"/>
                </a:solidFill>
                <a:latin typeface="+mn-ea"/>
              </a:rPr>
              <a:t>Tc</a:t>
            </a:r>
            <a:r>
              <a:rPr lang="zh-CN" altLang="en-US" dirty="0" smtClean="0">
                <a:solidFill>
                  <a:srgbClr val="003300"/>
                </a:solidFill>
                <a:latin typeface="+mn-ea"/>
              </a:rPr>
              <a:t>细胞增殖分化为</a:t>
            </a:r>
            <a:r>
              <a:rPr lang="zh-CN" altLang="en-US" b="1" dirty="0" smtClean="0">
                <a:solidFill>
                  <a:srgbClr val="DE6F00"/>
                </a:solidFill>
                <a:latin typeface="+mn-ea"/>
              </a:rPr>
              <a:t>致敏</a:t>
            </a:r>
            <a:r>
              <a:rPr lang="en-US" altLang="zh-CN" b="1" dirty="0" smtClean="0">
                <a:solidFill>
                  <a:srgbClr val="DE6F00"/>
                </a:solidFill>
                <a:latin typeface="+mn-ea"/>
              </a:rPr>
              <a:t>Tc</a:t>
            </a:r>
            <a:r>
              <a:rPr lang="zh-CN" altLang="en-US" b="1" dirty="0" smtClean="0">
                <a:solidFill>
                  <a:srgbClr val="DE6F00"/>
                </a:solidFill>
                <a:latin typeface="+mn-ea"/>
              </a:rPr>
              <a:t>细胞</a:t>
            </a:r>
            <a:r>
              <a:rPr lang="zh-CN" altLang="en-US" dirty="0" smtClean="0">
                <a:solidFill>
                  <a:srgbClr val="003300"/>
                </a:solidFill>
                <a:latin typeface="+mn-ea"/>
              </a:rPr>
              <a:t>；促进</a:t>
            </a:r>
            <a:r>
              <a:rPr lang="en-US" altLang="zh-CN" dirty="0" smtClean="0">
                <a:solidFill>
                  <a:srgbClr val="003300"/>
                </a:solidFill>
                <a:latin typeface="+mn-ea"/>
              </a:rPr>
              <a:t>CD4</a:t>
            </a:r>
            <a:r>
              <a:rPr lang="en-US" altLang="zh-CN" baseline="30000" dirty="0" smtClean="0">
                <a:solidFill>
                  <a:srgbClr val="003300"/>
                </a:solidFill>
                <a:latin typeface="+mn-ea"/>
              </a:rPr>
              <a:t>+</a:t>
            </a:r>
            <a:r>
              <a:rPr lang="en-US" altLang="zh-CN" dirty="0" smtClean="0">
                <a:solidFill>
                  <a:srgbClr val="003300"/>
                </a:solidFill>
                <a:latin typeface="+mn-ea"/>
              </a:rPr>
              <a:t>T</a:t>
            </a:r>
            <a:r>
              <a:rPr lang="en-US" altLang="zh-CN" baseline="-25000" dirty="0" smtClean="0">
                <a:solidFill>
                  <a:srgbClr val="003300"/>
                </a:solidFill>
                <a:latin typeface="+mn-ea"/>
              </a:rPr>
              <a:t>H</a:t>
            </a:r>
            <a:r>
              <a:rPr lang="en-US" altLang="zh-CN" dirty="0" smtClean="0">
                <a:solidFill>
                  <a:srgbClr val="003300"/>
                </a:solidFill>
                <a:latin typeface="+mn-ea"/>
              </a:rPr>
              <a:t>1</a:t>
            </a:r>
            <a:r>
              <a:rPr lang="zh-CN" altLang="en-US" dirty="0" smtClean="0">
                <a:solidFill>
                  <a:srgbClr val="003300"/>
                </a:solidFill>
                <a:latin typeface="+mn-ea"/>
              </a:rPr>
              <a:t>细胞合成分泌</a:t>
            </a:r>
            <a:r>
              <a:rPr lang="en-US" altLang="zh-CN" dirty="0" smtClean="0">
                <a:solidFill>
                  <a:srgbClr val="003300"/>
                </a:solidFill>
                <a:latin typeface="+mn-ea"/>
              </a:rPr>
              <a:t>IL-2</a:t>
            </a:r>
            <a:r>
              <a:rPr lang="zh-CN" altLang="en-US" dirty="0" smtClean="0">
                <a:solidFill>
                  <a:srgbClr val="003300"/>
                </a:solidFill>
                <a:latin typeface="+mn-ea"/>
              </a:rPr>
              <a:t>、</a:t>
            </a:r>
            <a:r>
              <a:rPr lang="en-US" altLang="zh-CN" dirty="0" smtClean="0">
                <a:solidFill>
                  <a:srgbClr val="003300"/>
                </a:solidFill>
                <a:latin typeface="+mn-ea"/>
              </a:rPr>
              <a:t>TNF-</a:t>
            </a:r>
            <a:r>
              <a:rPr lang="en-US" altLang="zh-CN" dirty="0" smtClean="0">
                <a:solidFill>
                  <a:srgbClr val="003300"/>
                </a:solidFill>
                <a:latin typeface="+mn-ea"/>
                <a:sym typeface="Symbol" panose="05050102010706020507" pitchFamily="18" charset="2"/>
              </a:rPr>
              <a:t></a:t>
            </a:r>
            <a:r>
              <a:rPr lang="zh-CN" altLang="en-US" dirty="0" smtClean="0">
                <a:solidFill>
                  <a:srgbClr val="003300"/>
                </a:solidFill>
                <a:latin typeface="+mn-ea"/>
                <a:sym typeface="Symbol" panose="05050102010706020507" pitchFamily="18" charset="2"/>
              </a:rPr>
              <a:t>和</a:t>
            </a:r>
            <a:r>
              <a:rPr lang="en-US" altLang="zh-CN" dirty="0" smtClean="0">
                <a:solidFill>
                  <a:srgbClr val="003300"/>
                </a:solidFill>
                <a:latin typeface="+mn-ea"/>
                <a:sym typeface="Symbol" panose="05050102010706020507" pitchFamily="18" charset="2"/>
              </a:rPr>
              <a:t>IFN-</a:t>
            </a:r>
            <a:r>
              <a:rPr lang="zh-CN" altLang="en-US" dirty="0" smtClean="0">
                <a:solidFill>
                  <a:srgbClr val="003300"/>
                </a:solidFill>
                <a:latin typeface="+mn-ea"/>
                <a:sym typeface="Symbol" panose="05050102010706020507" pitchFamily="18" charset="2"/>
              </a:rPr>
              <a:t>等效应性细胞因子，经</a:t>
            </a:r>
            <a:r>
              <a:rPr lang="zh-CN" altLang="en-US" b="1" dirty="0" smtClean="0">
                <a:solidFill>
                  <a:srgbClr val="DE6F00"/>
                </a:solidFill>
                <a:latin typeface="+mn-ea"/>
                <a:sym typeface="Symbol" panose="05050102010706020507" pitchFamily="18" charset="2"/>
              </a:rPr>
              <a:t>正反馈</a:t>
            </a:r>
            <a:r>
              <a:rPr lang="zh-CN" altLang="en-US" dirty="0" smtClean="0">
                <a:solidFill>
                  <a:srgbClr val="003300"/>
                </a:solidFill>
                <a:latin typeface="+mn-ea"/>
                <a:sym typeface="Symbol" panose="05050102010706020507" pitchFamily="18" charset="2"/>
              </a:rPr>
              <a:t>机制而扩大免疫效应。</a:t>
            </a:r>
          </a:p>
          <a:p>
            <a:pPr>
              <a:lnSpc>
                <a:spcPct val="170000"/>
              </a:lnSpc>
            </a:pPr>
            <a:r>
              <a:rPr lang="en-US" altLang="zh-CN" b="1" dirty="0" smtClean="0">
                <a:solidFill>
                  <a:srgbClr val="003300"/>
                </a:solidFill>
                <a:latin typeface="+mn-ea"/>
              </a:rPr>
              <a:t>TNF-</a:t>
            </a:r>
            <a:r>
              <a:rPr lang="en-US" altLang="zh-CN" b="1" dirty="0" smtClean="0">
                <a:solidFill>
                  <a:srgbClr val="003300"/>
                </a:solidFill>
                <a:latin typeface="+mn-ea"/>
                <a:sym typeface="Symbol" panose="05050102010706020507" pitchFamily="18" charset="2"/>
              </a:rPr>
              <a:t></a:t>
            </a:r>
            <a:r>
              <a:rPr lang="zh-CN" altLang="en-US" dirty="0" smtClean="0">
                <a:solidFill>
                  <a:srgbClr val="003300"/>
                </a:solidFill>
                <a:latin typeface="+mn-ea"/>
                <a:sym typeface="Symbol" panose="05050102010706020507" pitchFamily="18" charset="2"/>
              </a:rPr>
              <a:t>：促进血管内皮细胞表达</a:t>
            </a:r>
            <a:r>
              <a:rPr lang="zh-CN" altLang="en-US" b="1" dirty="0" smtClean="0">
                <a:solidFill>
                  <a:srgbClr val="DE6F00"/>
                </a:solidFill>
                <a:latin typeface="+mn-ea"/>
                <a:sym typeface="Symbol" panose="05050102010706020507" pitchFamily="18" charset="2"/>
              </a:rPr>
              <a:t>黏附分子和趋化因子</a:t>
            </a:r>
            <a:r>
              <a:rPr lang="zh-CN" altLang="en-US" dirty="0" smtClean="0">
                <a:solidFill>
                  <a:srgbClr val="003300"/>
                </a:solidFill>
                <a:latin typeface="+mn-ea"/>
                <a:sym typeface="Symbol" panose="05050102010706020507" pitchFamily="18" charset="2"/>
              </a:rPr>
              <a:t>，诱导血液中的中性粒细胞、淋巴细胞和单核细胞等向炎症局部</a:t>
            </a:r>
            <a:r>
              <a:rPr lang="zh-CN" altLang="en-US" b="1" dirty="0" smtClean="0">
                <a:solidFill>
                  <a:srgbClr val="DE6F00"/>
                </a:solidFill>
                <a:latin typeface="+mn-ea"/>
                <a:sym typeface="Symbol" panose="05050102010706020507" pitchFamily="18" charset="2"/>
              </a:rPr>
              <a:t>迁移</a:t>
            </a:r>
            <a:r>
              <a:rPr lang="zh-CN" altLang="en-US" dirty="0" smtClean="0">
                <a:solidFill>
                  <a:srgbClr val="003300"/>
                </a:solidFill>
                <a:latin typeface="+mn-ea"/>
                <a:sym typeface="Symbol" panose="05050102010706020507" pitchFamily="18" charset="2"/>
              </a:rPr>
              <a:t>并发生慢性炎症反应；激活</a:t>
            </a:r>
            <a:r>
              <a:rPr lang="zh-CN" altLang="en-US" b="1" dirty="0" smtClean="0">
                <a:solidFill>
                  <a:srgbClr val="DE6F00"/>
                </a:solidFill>
                <a:latin typeface="+mn-ea"/>
                <a:sym typeface="Symbol" panose="05050102010706020507" pitchFamily="18" charset="2"/>
              </a:rPr>
              <a:t>中性粒细胞</a:t>
            </a:r>
            <a:r>
              <a:rPr lang="zh-CN" altLang="en-US" dirty="0" smtClean="0">
                <a:solidFill>
                  <a:srgbClr val="003300"/>
                </a:solidFill>
                <a:latin typeface="+mn-ea"/>
                <a:sym typeface="Symbol" panose="05050102010706020507" pitchFamily="18" charset="2"/>
              </a:rPr>
              <a:t>并增强其吞噬杀菌能力；导致局部组织发生损伤和坏死。</a:t>
            </a:r>
          </a:p>
          <a:p>
            <a:pPr>
              <a:lnSpc>
                <a:spcPct val="170000"/>
              </a:lnSpc>
            </a:pPr>
            <a:r>
              <a:rPr lang="en-US" altLang="zh-CN" b="1" dirty="0" smtClean="0">
                <a:solidFill>
                  <a:srgbClr val="003300"/>
                </a:solidFill>
                <a:latin typeface="+mn-ea"/>
                <a:sym typeface="Symbol" panose="05050102010706020507" pitchFamily="18" charset="2"/>
              </a:rPr>
              <a:t>IFN-</a:t>
            </a:r>
            <a:r>
              <a:rPr lang="zh-CN" altLang="en-US" dirty="0" smtClean="0">
                <a:solidFill>
                  <a:srgbClr val="003300"/>
                </a:solidFill>
                <a:latin typeface="+mn-ea"/>
                <a:sym typeface="Symbol" panose="05050102010706020507" pitchFamily="18" charset="2"/>
              </a:rPr>
              <a:t>：促进</a:t>
            </a:r>
            <a:r>
              <a:rPr lang="en-US" altLang="zh-CN" dirty="0" smtClean="0">
                <a:solidFill>
                  <a:srgbClr val="003300"/>
                </a:solidFill>
                <a:latin typeface="+mn-ea"/>
                <a:sym typeface="Symbol" panose="05050102010706020507" pitchFamily="18" charset="2"/>
              </a:rPr>
              <a:t>APC</a:t>
            </a:r>
            <a:r>
              <a:rPr lang="zh-CN" altLang="en-US" dirty="0" smtClean="0">
                <a:solidFill>
                  <a:srgbClr val="003300"/>
                </a:solidFill>
                <a:latin typeface="+mn-ea"/>
                <a:sym typeface="Symbol" panose="05050102010706020507" pitchFamily="18" charset="2"/>
              </a:rPr>
              <a:t>表达</a:t>
            </a:r>
            <a:r>
              <a:rPr lang="en-US" altLang="zh-CN" b="1" dirty="0" smtClean="0">
                <a:solidFill>
                  <a:srgbClr val="DE6F00"/>
                </a:solidFill>
                <a:latin typeface="+mn-ea"/>
                <a:sym typeface="Symbol" panose="05050102010706020507" pitchFamily="18" charset="2"/>
              </a:rPr>
              <a:t>MHC-II</a:t>
            </a:r>
            <a:r>
              <a:rPr lang="zh-CN" altLang="en-US" b="1" dirty="0" smtClean="0">
                <a:solidFill>
                  <a:srgbClr val="DE6F00"/>
                </a:solidFill>
                <a:latin typeface="+mn-ea"/>
                <a:sym typeface="Symbol" panose="05050102010706020507" pitchFamily="18" charset="2"/>
              </a:rPr>
              <a:t>类分子</a:t>
            </a:r>
            <a:r>
              <a:rPr lang="zh-CN" altLang="en-US" dirty="0" smtClean="0">
                <a:solidFill>
                  <a:srgbClr val="003300"/>
                </a:solidFill>
                <a:latin typeface="+mn-ea"/>
                <a:sym typeface="Symbol" panose="05050102010706020507" pitchFamily="18" charset="2"/>
              </a:rPr>
              <a:t>以使其</a:t>
            </a:r>
            <a:r>
              <a:rPr lang="zh-CN" altLang="en-US" b="1" dirty="0" smtClean="0">
                <a:solidFill>
                  <a:srgbClr val="DE6F00"/>
                </a:solidFill>
                <a:latin typeface="+mn-ea"/>
                <a:sym typeface="Symbol" panose="05050102010706020507" pitchFamily="18" charset="2"/>
              </a:rPr>
              <a:t>抗原呈递作用</a:t>
            </a:r>
            <a:r>
              <a:rPr lang="zh-CN" altLang="en-US" dirty="0" smtClean="0">
                <a:solidFill>
                  <a:srgbClr val="003300"/>
                </a:solidFill>
                <a:latin typeface="+mn-ea"/>
                <a:sym typeface="Symbol" panose="05050102010706020507" pitchFamily="18" charset="2"/>
              </a:rPr>
              <a:t>增强；</a:t>
            </a:r>
            <a:r>
              <a:rPr lang="zh-CN" altLang="en-US" b="1" dirty="0" smtClean="0">
                <a:solidFill>
                  <a:srgbClr val="DE6F00"/>
                </a:solidFill>
                <a:latin typeface="+mn-ea"/>
                <a:sym typeface="Symbol" panose="05050102010706020507" pitchFamily="18" charset="2"/>
              </a:rPr>
              <a:t>活化</a:t>
            </a:r>
            <a:r>
              <a:rPr lang="en-US" altLang="zh-CN" b="1" dirty="0" smtClean="0">
                <a:solidFill>
                  <a:srgbClr val="DE6F00"/>
                </a:solidFill>
                <a:latin typeface="+mn-ea"/>
                <a:sym typeface="Symbol" panose="05050102010706020507" pitchFamily="18" charset="2"/>
              </a:rPr>
              <a:t>M</a:t>
            </a:r>
            <a:r>
              <a:rPr lang="zh-CN" altLang="en-US" dirty="0" smtClean="0">
                <a:solidFill>
                  <a:srgbClr val="003300"/>
                </a:solidFill>
                <a:latin typeface="+mn-ea"/>
                <a:sym typeface="Symbol" panose="05050102010706020507" pitchFamily="18" charset="2"/>
              </a:rPr>
              <a:t>，增强其吞噬和胞内杀伤能力，使之获得杀伤肿瘤细胞的能力；促进</a:t>
            </a:r>
            <a:r>
              <a:rPr lang="en-US" altLang="zh-CN" dirty="0" smtClean="0">
                <a:solidFill>
                  <a:srgbClr val="003300"/>
                </a:solidFill>
                <a:latin typeface="+mn-ea"/>
                <a:sym typeface="Symbol" panose="05050102010706020507" pitchFamily="18" charset="2"/>
              </a:rPr>
              <a:t>M</a:t>
            </a:r>
            <a:r>
              <a:rPr lang="zh-CN" altLang="en-US" dirty="0" smtClean="0">
                <a:solidFill>
                  <a:srgbClr val="003300"/>
                </a:solidFill>
                <a:latin typeface="+mn-ea"/>
                <a:sym typeface="Symbol" panose="05050102010706020507" pitchFamily="18" charset="2"/>
              </a:rPr>
              <a:t>产生多种细胞因子（</a:t>
            </a:r>
            <a:r>
              <a:rPr lang="en-US" altLang="zh-CN" dirty="0" smtClean="0">
                <a:solidFill>
                  <a:srgbClr val="003300"/>
                </a:solidFill>
                <a:latin typeface="+mn-ea"/>
                <a:sym typeface="Symbol" panose="05050102010706020507" pitchFamily="18" charset="2"/>
              </a:rPr>
              <a:t>IL-1,2,6</a:t>
            </a:r>
            <a:r>
              <a:rPr lang="zh-CN" altLang="en-US" dirty="0" smtClean="0">
                <a:solidFill>
                  <a:srgbClr val="003300"/>
                </a:solidFill>
                <a:latin typeface="+mn-ea"/>
                <a:sym typeface="Symbol" panose="05050102010706020507" pitchFamily="18" charset="2"/>
              </a:rPr>
              <a:t>等）和炎性介质（</a:t>
            </a:r>
            <a:r>
              <a:rPr lang="en-US" altLang="zh-CN" dirty="0" smtClean="0">
                <a:solidFill>
                  <a:srgbClr val="003300"/>
                </a:solidFill>
                <a:latin typeface="+mn-ea"/>
                <a:sym typeface="Symbol" panose="05050102010706020507" pitchFamily="18" charset="2"/>
              </a:rPr>
              <a:t>PEG</a:t>
            </a:r>
            <a:r>
              <a:rPr lang="zh-CN" altLang="en-US" dirty="0" smtClean="0">
                <a:solidFill>
                  <a:srgbClr val="003300"/>
                </a:solidFill>
                <a:latin typeface="+mn-ea"/>
                <a:sym typeface="Symbol" panose="05050102010706020507" pitchFamily="18" charset="2"/>
              </a:rPr>
              <a:t>等）来调节免疫效应；</a:t>
            </a:r>
            <a:r>
              <a:rPr lang="zh-CN" altLang="en-US" b="1" dirty="0" smtClean="0">
                <a:solidFill>
                  <a:srgbClr val="DE6F00"/>
                </a:solidFill>
                <a:latin typeface="+mn-ea"/>
                <a:sym typeface="Symbol" panose="05050102010706020507" pitchFamily="18" charset="2"/>
              </a:rPr>
              <a:t>活化</a:t>
            </a:r>
            <a:r>
              <a:rPr lang="en-US" altLang="zh-CN" b="1" dirty="0" smtClean="0">
                <a:solidFill>
                  <a:srgbClr val="DE6F00"/>
                </a:solidFill>
                <a:latin typeface="+mn-ea"/>
                <a:sym typeface="Symbol" panose="05050102010706020507" pitchFamily="18" charset="2"/>
              </a:rPr>
              <a:t>NK</a:t>
            </a:r>
            <a:r>
              <a:rPr lang="zh-CN" altLang="en-US" b="1" dirty="0" smtClean="0">
                <a:solidFill>
                  <a:srgbClr val="DE6F00"/>
                </a:solidFill>
                <a:latin typeface="+mn-ea"/>
                <a:sym typeface="Symbol" panose="05050102010706020507" pitchFamily="18" charset="2"/>
              </a:rPr>
              <a:t>细胞</a:t>
            </a:r>
            <a:r>
              <a:rPr lang="zh-CN" altLang="en-US" dirty="0" smtClean="0">
                <a:solidFill>
                  <a:srgbClr val="003300"/>
                </a:solidFill>
                <a:latin typeface="+mn-ea"/>
                <a:sym typeface="Symbol" panose="05050102010706020507" pitchFamily="18" charset="2"/>
              </a:rPr>
              <a:t>，增强杀瘤和抗病毒作用，提高机体的免疫监视机能。</a:t>
            </a:r>
          </a:p>
        </p:txBody>
      </p:sp>
      <p:sp>
        <p:nvSpPr>
          <p:cNvPr id="3" name="Rectangle 2"/>
          <p:cNvSpPr/>
          <p:nvPr/>
        </p:nvSpPr>
        <p:spPr>
          <a:xfrm>
            <a:off x="669922" y="1530499"/>
            <a:ext cx="10245727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170000"/>
              </a:lnSpc>
              <a:spcBef>
                <a:spcPct val="50000"/>
              </a:spcBef>
              <a:buClr>
                <a:srgbClr val="003366"/>
              </a:buClr>
              <a:buFont typeface="Wingdings" panose="05000000000000000000" pitchFamily="2" charset="2"/>
              <a:buChar char="q"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CD4+Th1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细胞的效应机制：主要是通过释放的三种细胞因子来实现</a:t>
            </a:r>
          </a:p>
        </p:txBody>
      </p:sp>
      <p:sp>
        <p:nvSpPr>
          <p:cNvPr id="7" name="Rectangle 6"/>
          <p:cNvSpPr/>
          <p:nvPr/>
        </p:nvSpPr>
        <p:spPr>
          <a:xfrm>
            <a:off x="669924" y="1263134"/>
            <a:ext cx="4201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003366"/>
              </a:buClr>
            </a:pPr>
            <a:r>
              <a:rPr kumimoji="1" lang="zh-CN" altLang="en-US" sz="2400" b="1" dirty="0" smtClean="0">
                <a:latin typeface="+mn-ea"/>
              </a:rPr>
              <a:t>（一）</a:t>
            </a:r>
            <a:r>
              <a:rPr kumimoji="1" lang="en-US" altLang="zh-CN" sz="2400" b="1" dirty="0">
                <a:latin typeface="+mn-ea"/>
              </a:rPr>
              <a:t>Th1</a:t>
            </a:r>
            <a:r>
              <a:rPr kumimoji="1" lang="zh-CN" altLang="en-US" sz="2400" b="1" dirty="0">
                <a:latin typeface="+mn-ea"/>
              </a:rPr>
              <a:t>细胞的生物学活性 </a:t>
            </a:r>
          </a:p>
        </p:txBody>
      </p:sp>
    </p:spTree>
    <p:extLst>
      <p:ext uri="{BB962C8B-B14F-4D97-AF65-F5344CB8AC3E}">
        <p14:creationId xmlns:p14="http://schemas.microsoft.com/office/powerpoint/2010/main" val="232509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1E2F9C-1FAD-41F9-9FA8-4F4D766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第</a:t>
            </a:r>
            <a:r>
              <a:rPr lang="zh-CN" altLang="en-US" dirty="0"/>
              <a:t>三</a:t>
            </a:r>
            <a:r>
              <a:rPr lang="zh-CN" altLang="en-US" dirty="0" smtClean="0"/>
              <a:t>节 </a:t>
            </a:r>
            <a:r>
              <a:rPr lang="en-US" altLang="zh-CN" dirty="0"/>
              <a:t>T</a:t>
            </a:r>
            <a:r>
              <a:rPr lang="zh-CN" altLang="en-US" dirty="0"/>
              <a:t>细胞生物学功能及机制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AD78C2-2410-40BD-A8D6-211DD4C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46857" y="1945217"/>
            <a:ext cx="10263186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just" eaLnBrk="1" hangingPunct="1">
              <a:lnSpc>
                <a:spcPct val="160000"/>
              </a:lnSpc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kumimoji="0" lang="zh-CN" altLang="en-US" sz="2800" u="sng" dirty="0">
                <a:solidFill>
                  <a:srgbClr val="800000"/>
                </a:solidFill>
                <a:latin typeface="Arial" panose="020B0604020202020204" pitchFamily="34" charset="0"/>
                <a:ea typeface="楷体_GB2312" pitchFamily="49" charset="-122"/>
              </a:rPr>
              <a:t>辅助体液免疫应答</a:t>
            </a:r>
            <a:r>
              <a:rPr kumimoji="0" lang="zh-CN" altLang="en-US" sz="280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kumimoji="0" lang="en-US" altLang="zh-CN" sz="280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Th2</a:t>
            </a:r>
            <a:r>
              <a:rPr kumimoji="0" lang="zh-CN" altLang="en-US" sz="280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细胞通过产生</a:t>
            </a:r>
            <a:r>
              <a:rPr kumimoji="0" lang="en-US" altLang="zh-CN" sz="280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IL-4</a:t>
            </a:r>
            <a:r>
              <a:rPr kumimoji="0" lang="zh-CN" altLang="en-US" sz="280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kumimoji="0" lang="en-US" altLang="zh-CN" sz="280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IL-5</a:t>
            </a:r>
            <a:r>
              <a:rPr kumimoji="0" lang="zh-CN" altLang="en-US" sz="280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kumimoji="0" lang="en-US" altLang="zh-CN" sz="280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IL-10</a:t>
            </a:r>
            <a:r>
              <a:rPr kumimoji="0" lang="zh-CN" altLang="en-US" sz="280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kumimoji="0" lang="en-US" altLang="zh-CN" sz="280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IL-13</a:t>
            </a:r>
            <a:r>
              <a:rPr kumimoji="0" lang="zh-CN" altLang="en-US" sz="280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等细胞因子，协助和促进</a:t>
            </a:r>
            <a:r>
              <a:rPr kumimoji="0" lang="en-US" altLang="zh-CN" sz="280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kumimoji="0" lang="zh-CN" altLang="en-US" sz="280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细胞的增殖和分化为浆细胞，产生抗体</a:t>
            </a:r>
            <a:r>
              <a:rPr kumimoji="0" lang="zh-CN" altLang="en-US" sz="2800" dirty="0" smtClean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kumimoji="0" lang="zh-CN" altLang="en-US" sz="2800" dirty="0">
              <a:solidFill>
                <a:srgbClr val="003366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just" eaLnBrk="1" hangingPunct="1">
              <a:buClr>
                <a:srgbClr val="800000"/>
              </a:buClr>
              <a:buFont typeface="Wingdings" panose="05000000000000000000" pitchFamily="2" charset="2"/>
              <a:buChar char="Ø"/>
            </a:pPr>
            <a:endParaRPr kumimoji="0" lang="zh-CN" altLang="en-US" sz="2800" dirty="0">
              <a:solidFill>
                <a:srgbClr val="003366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l">
              <a:lnSpc>
                <a:spcPct val="160000"/>
              </a:lnSpc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kumimoji="0" lang="zh-CN" altLang="en-US" sz="2800" u="sng" dirty="0">
                <a:solidFill>
                  <a:srgbClr val="800000"/>
                </a:solidFill>
                <a:latin typeface="Arial" panose="020B0604020202020204" pitchFamily="34" charset="0"/>
                <a:ea typeface="楷体_GB2312" pitchFamily="49" charset="-122"/>
              </a:rPr>
              <a:t>参与超敏反应性炎症</a:t>
            </a:r>
            <a:r>
              <a:rPr kumimoji="0" lang="zh-CN" altLang="en-US" sz="280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kumimoji="0" lang="en-US" altLang="zh-CN" sz="280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Th2</a:t>
            </a:r>
            <a:r>
              <a:rPr kumimoji="0" lang="zh-CN" altLang="en-US" sz="2800" dirty="0">
                <a:solidFill>
                  <a:srgbClr val="003366"/>
                </a:solidFill>
                <a:latin typeface="Arial" panose="020B0604020202020204" pitchFamily="34" charset="0"/>
                <a:ea typeface="楷体_GB2312" pitchFamily="49" charset="-122"/>
              </a:rPr>
              <a:t>细胞分泌的细胞因子可激活肥大细胞、嗜碱性粒细胞和嗜酸性粒细胞，参与超敏反应和抗寄生虫感染。 </a:t>
            </a:r>
          </a:p>
        </p:txBody>
      </p:sp>
      <p:sp>
        <p:nvSpPr>
          <p:cNvPr id="8" name="Rectangle 7"/>
          <p:cNvSpPr/>
          <p:nvPr/>
        </p:nvSpPr>
        <p:spPr>
          <a:xfrm>
            <a:off x="669924" y="1263134"/>
            <a:ext cx="42434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003366"/>
              </a:buClr>
            </a:pPr>
            <a:r>
              <a:rPr kumimoji="1" lang="zh-CN" altLang="en-US" sz="2400" b="1" dirty="0" smtClean="0">
                <a:latin typeface="+mn-ea"/>
              </a:rPr>
              <a:t>（二）</a:t>
            </a:r>
            <a:r>
              <a:rPr kumimoji="1" lang="en-US" altLang="zh-CN" sz="2400" b="1" dirty="0" smtClean="0">
                <a:latin typeface="+mn-ea"/>
              </a:rPr>
              <a:t>Th2</a:t>
            </a:r>
            <a:r>
              <a:rPr kumimoji="1" lang="zh-CN" altLang="en-US" sz="2400" b="1" dirty="0" smtClean="0">
                <a:latin typeface="+mn-ea"/>
              </a:rPr>
              <a:t>细</a:t>
            </a:r>
            <a:r>
              <a:rPr kumimoji="1" lang="zh-CN" altLang="en-US" sz="2400" b="1" dirty="0">
                <a:latin typeface="+mn-ea"/>
              </a:rPr>
              <a:t>胞的生物学活性 </a:t>
            </a:r>
          </a:p>
        </p:txBody>
      </p:sp>
    </p:spTree>
    <p:extLst>
      <p:ext uri="{BB962C8B-B14F-4D97-AF65-F5344CB8AC3E}">
        <p14:creationId xmlns:p14="http://schemas.microsoft.com/office/powerpoint/2010/main" val="1649000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1E2F9C-1FAD-41F9-9FA8-4F4D766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第三节 </a:t>
            </a:r>
            <a:r>
              <a:rPr lang="en-US" altLang="zh-CN" dirty="0"/>
              <a:t>T</a:t>
            </a:r>
            <a:r>
              <a:rPr lang="zh-CN" altLang="en-US" dirty="0"/>
              <a:t>细胞生物学功能及机制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AD78C2-2410-40BD-A8D6-211DD4C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669924" y="1263134"/>
            <a:ext cx="2906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003366"/>
              </a:buClr>
            </a:pPr>
            <a:r>
              <a:rPr kumimoji="1" lang="zh-CN" altLang="en-US" sz="2400" b="1" dirty="0" smtClean="0">
                <a:latin typeface="+mn-ea"/>
              </a:rPr>
              <a:t>（三）</a:t>
            </a:r>
            <a:r>
              <a:rPr kumimoji="1" lang="en-US" altLang="zh-CN" sz="2400" b="1" dirty="0" smtClean="0">
                <a:latin typeface="+mn-ea"/>
              </a:rPr>
              <a:t>CTL</a:t>
            </a:r>
            <a:r>
              <a:rPr kumimoji="1" lang="zh-CN" altLang="en-US" sz="2400" b="1" dirty="0" smtClean="0">
                <a:latin typeface="+mn-ea"/>
              </a:rPr>
              <a:t>细胞效应</a:t>
            </a:r>
            <a:endParaRPr kumimoji="1" lang="zh-CN" altLang="en-US" sz="2400" b="1" dirty="0">
              <a:latin typeface="+mn-ea"/>
            </a:endParaRPr>
          </a:p>
        </p:txBody>
      </p:sp>
      <p:pic>
        <p:nvPicPr>
          <p:cNvPr id="6" name="Picture 6" descr="15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69" y="1959233"/>
            <a:ext cx="5793936" cy="435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15-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05" y="1959233"/>
            <a:ext cx="5794030" cy="435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935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1E2F9C-1FAD-41F9-9FA8-4F4D766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第三节 </a:t>
            </a:r>
            <a:r>
              <a:rPr lang="en-US" altLang="zh-CN" dirty="0"/>
              <a:t>T</a:t>
            </a:r>
            <a:r>
              <a:rPr lang="zh-CN" altLang="en-US" dirty="0"/>
              <a:t>细胞生物学功能及机制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AD78C2-2410-40BD-A8D6-211DD4C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1127124" y="1850295"/>
            <a:ext cx="26869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致敏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CTL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的效应机制：</a:t>
            </a:r>
          </a:p>
        </p:txBody>
      </p:sp>
      <p:sp>
        <p:nvSpPr>
          <p:cNvPr id="5" name="Rectangle 4"/>
          <p:cNvSpPr/>
          <p:nvPr/>
        </p:nvSpPr>
        <p:spPr>
          <a:xfrm>
            <a:off x="669924" y="1263134"/>
            <a:ext cx="2906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003366"/>
              </a:buClr>
            </a:pPr>
            <a:r>
              <a:rPr kumimoji="1" lang="zh-CN" altLang="en-US" sz="2400" b="1" dirty="0" smtClean="0">
                <a:latin typeface="+mn-ea"/>
              </a:rPr>
              <a:t>（三）</a:t>
            </a:r>
            <a:r>
              <a:rPr kumimoji="1" lang="en-US" altLang="zh-CN" sz="2400" b="1" dirty="0" smtClean="0">
                <a:latin typeface="+mn-ea"/>
              </a:rPr>
              <a:t>CTL</a:t>
            </a:r>
            <a:r>
              <a:rPr kumimoji="1" lang="zh-CN" altLang="en-US" sz="2400" b="1" dirty="0" smtClean="0">
                <a:latin typeface="+mn-ea"/>
              </a:rPr>
              <a:t>细胞效应</a:t>
            </a:r>
            <a:endParaRPr kumimoji="1" lang="zh-CN" altLang="en-US" sz="2400" b="1" dirty="0">
              <a:latin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127124" y="2375902"/>
            <a:ext cx="10112376" cy="4139198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FontTx/>
              <a:buNone/>
            </a:pPr>
            <a:r>
              <a:rPr lang="en-US" altLang="zh-CN" smtClean="0">
                <a:solidFill>
                  <a:srgbClr val="003300"/>
                </a:solidFill>
                <a:latin typeface="+mn-ea"/>
              </a:rPr>
              <a:t>1</a:t>
            </a:r>
            <a:r>
              <a:rPr lang="en-US" altLang="zh-CN" b="1" smtClean="0">
                <a:solidFill>
                  <a:srgbClr val="003300"/>
                </a:solidFill>
                <a:latin typeface="+mn-ea"/>
              </a:rPr>
              <a:t>.</a:t>
            </a:r>
            <a:r>
              <a:rPr lang="zh-CN" altLang="en-US" b="1" smtClean="0">
                <a:solidFill>
                  <a:srgbClr val="003300"/>
                </a:solidFill>
                <a:latin typeface="+mn-ea"/>
              </a:rPr>
              <a:t>穿孔素</a:t>
            </a:r>
            <a:r>
              <a:rPr lang="en-US" altLang="zh-CN" b="1" smtClean="0">
                <a:solidFill>
                  <a:srgbClr val="003300"/>
                </a:solidFill>
                <a:latin typeface="+mn-ea"/>
              </a:rPr>
              <a:t>(Perforin)</a:t>
            </a:r>
            <a:r>
              <a:rPr lang="zh-CN" altLang="en-US" b="1" smtClean="0">
                <a:solidFill>
                  <a:srgbClr val="003300"/>
                </a:solidFill>
                <a:latin typeface="+mn-ea"/>
              </a:rPr>
              <a:t>：</a:t>
            </a:r>
            <a:r>
              <a:rPr lang="zh-CN" altLang="en-US" smtClean="0">
                <a:solidFill>
                  <a:srgbClr val="003300"/>
                </a:solidFill>
                <a:latin typeface="+mn-ea"/>
              </a:rPr>
              <a:t>在</a:t>
            </a:r>
            <a:r>
              <a:rPr lang="en-US" altLang="zh-CN" smtClean="0">
                <a:solidFill>
                  <a:srgbClr val="003300"/>
                </a:solidFill>
                <a:latin typeface="+mn-ea"/>
              </a:rPr>
              <a:t>Ca</a:t>
            </a:r>
            <a:r>
              <a:rPr lang="en-US" altLang="zh-CN" baseline="30000" smtClean="0">
                <a:solidFill>
                  <a:srgbClr val="003300"/>
                </a:solidFill>
                <a:latin typeface="+mn-ea"/>
              </a:rPr>
              <a:t>++</a:t>
            </a:r>
            <a:r>
              <a:rPr lang="zh-CN" altLang="en-US" smtClean="0">
                <a:solidFill>
                  <a:srgbClr val="003300"/>
                </a:solidFill>
                <a:latin typeface="+mn-ea"/>
              </a:rPr>
              <a:t>参与下可以</a:t>
            </a:r>
            <a:r>
              <a:rPr lang="zh-CN" altLang="en-US" b="1" smtClean="0">
                <a:solidFill>
                  <a:srgbClr val="003300"/>
                </a:solidFill>
                <a:latin typeface="+mn-ea"/>
              </a:rPr>
              <a:t>插入靶细胞膜内</a:t>
            </a:r>
            <a:r>
              <a:rPr lang="zh-CN" altLang="en-US" smtClean="0">
                <a:solidFill>
                  <a:srgbClr val="003300"/>
                </a:solidFill>
                <a:latin typeface="+mn-ea"/>
              </a:rPr>
              <a:t>形成管状孔道（类似于补体的攻膜复合物结构），最后导致细胞渗透压改变，水分子和</a:t>
            </a:r>
            <a:r>
              <a:rPr lang="en-US" altLang="zh-CN" smtClean="0">
                <a:solidFill>
                  <a:srgbClr val="003300"/>
                </a:solidFill>
                <a:latin typeface="+mn-ea"/>
              </a:rPr>
              <a:t>Ca</a:t>
            </a:r>
            <a:r>
              <a:rPr lang="en-US" altLang="zh-CN" baseline="30000" smtClean="0">
                <a:solidFill>
                  <a:srgbClr val="003300"/>
                </a:solidFill>
                <a:latin typeface="+mn-ea"/>
              </a:rPr>
              <a:t>2+</a:t>
            </a:r>
            <a:r>
              <a:rPr lang="zh-CN" altLang="en-US" smtClean="0">
                <a:solidFill>
                  <a:srgbClr val="003300"/>
                </a:solidFill>
                <a:latin typeface="+mn-ea"/>
              </a:rPr>
              <a:t>入胞、</a:t>
            </a:r>
            <a:r>
              <a:rPr lang="en-US" altLang="zh-CN" smtClean="0">
                <a:solidFill>
                  <a:srgbClr val="003300"/>
                </a:solidFill>
                <a:latin typeface="+mn-ea"/>
              </a:rPr>
              <a:t>K</a:t>
            </a:r>
            <a:r>
              <a:rPr lang="en-US" altLang="zh-CN" baseline="30000" smtClean="0">
                <a:solidFill>
                  <a:srgbClr val="003300"/>
                </a:solidFill>
                <a:latin typeface="+mn-ea"/>
              </a:rPr>
              <a:t>+</a:t>
            </a:r>
            <a:r>
              <a:rPr lang="zh-CN" altLang="en-US" smtClean="0">
                <a:solidFill>
                  <a:srgbClr val="003300"/>
                </a:solidFill>
                <a:latin typeface="+mn-ea"/>
              </a:rPr>
              <a:t>和蛋白大分子出胞，细胞死亡。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smtClean="0">
                <a:solidFill>
                  <a:srgbClr val="003300"/>
                </a:solidFill>
                <a:latin typeface="+mn-ea"/>
              </a:rPr>
              <a:t>2.</a:t>
            </a:r>
            <a:r>
              <a:rPr lang="zh-CN" altLang="en-US" b="1" smtClean="0">
                <a:solidFill>
                  <a:srgbClr val="003300"/>
                </a:solidFill>
                <a:latin typeface="+mn-ea"/>
              </a:rPr>
              <a:t>丝氨酸蛋白酶</a:t>
            </a:r>
            <a:r>
              <a:rPr lang="zh-CN" altLang="en-US" smtClean="0">
                <a:solidFill>
                  <a:srgbClr val="003300"/>
                </a:solidFill>
                <a:latin typeface="+mn-ea"/>
              </a:rPr>
              <a:t>：即颗粒酶类，由</a:t>
            </a:r>
            <a:r>
              <a:rPr lang="en-US" altLang="zh-CN" smtClean="0">
                <a:solidFill>
                  <a:srgbClr val="003300"/>
                </a:solidFill>
                <a:latin typeface="+mn-ea"/>
              </a:rPr>
              <a:t>Tc</a:t>
            </a:r>
            <a:r>
              <a:rPr lang="zh-CN" altLang="en-US" smtClean="0">
                <a:solidFill>
                  <a:srgbClr val="003300"/>
                </a:solidFill>
                <a:latin typeface="+mn-ea"/>
              </a:rPr>
              <a:t>释放并经穿孔素通道进入靶细胞内，通过</a:t>
            </a:r>
            <a:r>
              <a:rPr lang="zh-CN" altLang="en-US" b="1" smtClean="0">
                <a:solidFill>
                  <a:srgbClr val="003300"/>
                </a:solidFill>
                <a:latin typeface="+mn-ea"/>
              </a:rPr>
              <a:t>激活靶细胞内的内切酶系统</a:t>
            </a:r>
            <a:r>
              <a:rPr lang="zh-CN" altLang="en-US" smtClean="0">
                <a:solidFill>
                  <a:srgbClr val="003300"/>
                </a:solidFill>
                <a:latin typeface="+mn-ea"/>
              </a:rPr>
              <a:t>使后者</a:t>
            </a:r>
            <a:r>
              <a:rPr lang="en-US" altLang="zh-CN" smtClean="0">
                <a:solidFill>
                  <a:srgbClr val="003300"/>
                </a:solidFill>
                <a:latin typeface="+mn-ea"/>
              </a:rPr>
              <a:t>DNA</a:t>
            </a:r>
            <a:r>
              <a:rPr lang="zh-CN" altLang="en-US" smtClean="0">
                <a:solidFill>
                  <a:srgbClr val="003300"/>
                </a:solidFill>
                <a:latin typeface="+mn-ea"/>
              </a:rPr>
              <a:t>断裂，细胞发生凋亡。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smtClean="0">
                <a:solidFill>
                  <a:srgbClr val="003300"/>
                </a:solidFill>
                <a:latin typeface="+mn-ea"/>
              </a:rPr>
              <a:t>3.</a:t>
            </a:r>
            <a:r>
              <a:rPr lang="en-US" altLang="zh-CN" b="1" smtClean="0">
                <a:solidFill>
                  <a:srgbClr val="003300"/>
                </a:solidFill>
                <a:latin typeface="+mn-ea"/>
              </a:rPr>
              <a:t>Fas-FasL</a:t>
            </a:r>
            <a:r>
              <a:rPr lang="zh-CN" altLang="en-US" b="1" smtClean="0">
                <a:solidFill>
                  <a:srgbClr val="003300"/>
                </a:solidFill>
                <a:latin typeface="+mn-ea"/>
              </a:rPr>
              <a:t>介导的凋亡</a:t>
            </a:r>
            <a:r>
              <a:rPr lang="zh-CN" altLang="en-US" smtClean="0">
                <a:solidFill>
                  <a:srgbClr val="003300"/>
                </a:solidFill>
                <a:latin typeface="+mn-ea"/>
              </a:rPr>
              <a:t>：活化</a:t>
            </a:r>
            <a:r>
              <a:rPr lang="en-US" altLang="zh-CN" smtClean="0">
                <a:solidFill>
                  <a:srgbClr val="003300"/>
                </a:solidFill>
                <a:latin typeface="+mn-ea"/>
              </a:rPr>
              <a:t>Tc</a:t>
            </a:r>
            <a:r>
              <a:rPr lang="zh-CN" altLang="en-US" smtClean="0">
                <a:solidFill>
                  <a:srgbClr val="003300"/>
                </a:solidFill>
                <a:latin typeface="+mn-ea"/>
              </a:rPr>
              <a:t>可高表达</a:t>
            </a:r>
            <a:r>
              <a:rPr lang="en-US" altLang="zh-CN" smtClean="0">
                <a:solidFill>
                  <a:srgbClr val="003300"/>
                </a:solidFill>
                <a:latin typeface="+mn-ea"/>
              </a:rPr>
              <a:t>FasL</a:t>
            </a:r>
            <a:r>
              <a:rPr lang="zh-CN" altLang="en-US" smtClean="0">
                <a:solidFill>
                  <a:srgbClr val="003300"/>
                </a:solidFill>
                <a:latin typeface="+mn-ea"/>
              </a:rPr>
              <a:t>，在</a:t>
            </a:r>
            <a:r>
              <a:rPr lang="en-US" altLang="zh-CN" smtClean="0">
                <a:solidFill>
                  <a:srgbClr val="003300"/>
                </a:solidFill>
                <a:latin typeface="+mn-ea"/>
              </a:rPr>
              <a:t>Tc</a:t>
            </a:r>
            <a:r>
              <a:rPr lang="zh-CN" altLang="en-US" smtClean="0">
                <a:solidFill>
                  <a:srgbClr val="003300"/>
                </a:solidFill>
                <a:latin typeface="+mn-ea"/>
              </a:rPr>
              <a:t>同靶细胞结合时可释出</a:t>
            </a:r>
            <a:r>
              <a:rPr lang="en-US" altLang="zh-CN" smtClean="0">
                <a:solidFill>
                  <a:srgbClr val="003300"/>
                </a:solidFill>
                <a:latin typeface="+mn-ea"/>
              </a:rPr>
              <a:t>FasL</a:t>
            </a:r>
            <a:r>
              <a:rPr lang="zh-CN" altLang="en-US" smtClean="0">
                <a:solidFill>
                  <a:srgbClr val="003300"/>
                </a:solidFill>
                <a:latin typeface="+mn-ea"/>
              </a:rPr>
              <a:t>同靶细胞表面的</a:t>
            </a:r>
            <a:r>
              <a:rPr lang="en-US" altLang="zh-CN" smtClean="0">
                <a:solidFill>
                  <a:srgbClr val="003300"/>
                </a:solidFill>
                <a:latin typeface="+mn-ea"/>
              </a:rPr>
              <a:t>Fas</a:t>
            </a:r>
            <a:r>
              <a:rPr lang="zh-CN" altLang="en-US" smtClean="0">
                <a:solidFill>
                  <a:srgbClr val="003300"/>
                </a:solidFill>
                <a:latin typeface="+mn-ea"/>
              </a:rPr>
              <a:t>分子结合，进一步启动凋亡信号通路，导致靶细胞的凋亡。</a:t>
            </a:r>
            <a:endParaRPr lang="zh-CN" altLang="en-US" dirty="0" smtClean="0">
              <a:solidFill>
                <a:srgbClr val="0033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2441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1E2F9C-1FAD-41F9-9FA8-4F4D766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第三节 </a:t>
            </a:r>
            <a:r>
              <a:rPr lang="en-US" altLang="zh-CN" dirty="0"/>
              <a:t>T</a:t>
            </a:r>
            <a:r>
              <a:rPr lang="zh-CN" altLang="en-US" dirty="0"/>
              <a:t>细胞生物学功能及机制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AD78C2-2410-40BD-A8D6-211DD4C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34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205" y="1724799"/>
            <a:ext cx="9144000" cy="4618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69924" y="1263134"/>
            <a:ext cx="2906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003366"/>
              </a:buClr>
            </a:pPr>
            <a:r>
              <a:rPr kumimoji="1" lang="zh-CN" altLang="en-US" sz="2400" b="1" dirty="0" smtClean="0">
                <a:latin typeface="+mn-ea"/>
              </a:rPr>
              <a:t>（三）</a:t>
            </a:r>
            <a:r>
              <a:rPr kumimoji="1" lang="en-US" altLang="zh-CN" sz="2400" b="1" dirty="0" smtClean="0">
                <a:latin typeface="+mn-ea"/>
              </a:rPr>
              <a:t>CTL</a:t>
            </a:r>
            <a:r>
              <a:rPr kumimoji="1" lang="zh-CN" altLang="en-US" sz="2400" b="1" dirty="0" smtClean="0">
                <a:latin typeface="+mn-ea"/>
              </a:rPr>
              <a:t>细胞效应</a:t>
            </a:r>
            <a:endParaRPr kumimoji="1"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2411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1E2F9C-1FAD-41F9-9FA8-4F4D766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第三节 </a:t>
            </a:r>
            <a:r>
              <a:rPr lang="en-US" altLang="zh-CN" dirty="0"/>
              <a:t>T</a:t>
            </a:r>
            <a:r>
              <a:rPr lang="zh-CN" altLang="en-US" dirty="0"/>
              <a:t>细胞生物学功能及机制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AD78C2-2410-40BD-A8D6-211DD4C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35</a:t>
            </a:fld>
            <a:endParaRPr lang="zh-CN" altLang="en-US"/>
          </a:p>
        </p:txBody>
      </p:sp>
      <p:pic>
        <p:nvPicPr>
          <p:cNvPr id="5" name="Picture 2" descr="figure14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444" y="1774654"/>
            <a:ext cx="9934223" cy="4545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69924" y="1263134"/>
            <a:ext cx="2906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003366"/>
              </a:buClr>
            </a:pPr>
            <a:r>
              <a:rPr kumimoji="1" lang="zh-CN" altLang="en-US" sz="2400" b="1" dirty="0" smtClean="0">
                <a:latin typeface="+mn-ea"/>
              </a:rPr>
              <a:t>（三）</a:t>
            </a:r>
            <a:r>
              <a:rPr kumimoji="1" lang="en-US" altLang="zh-CN" sz="2400" b="1" dirty="0" smtClean="0">
                <a:latin typeface="+mn-ea"/>
              </a:rPr>
              <a:t>CTL</a:t>
            </a:r>
            <a:r>
              <a:rPr kumimoji="1" lang="zh-CN" altLang="en-US" sz="2400" b="1" dirty="0" smtClean="0">
                <a:latin typeface="+mn-ea"/>
              </a:rPr>
              <a:t>细胞效应</a:t>
            </a:r>
            <a:endParaRPr kumimoji="1"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801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1E2F9C-1FAD-41F9-9FA8-4F4D766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第三节 </a:t>
            </a:r>
            <a:r>
              <a:rPr lang="en-US" altLang="zh-CN" dirty="0"/>
              <a:t>T</a:t>
            </a:r>
            <a:r>
              <a:rPr lang="zh-CN" altLang="en-US" dirty="0"/>
              <a:t>细胞生物学功能及机制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AD78C2-2410-40BD-A8D6-211DD4C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36</a:t>
            </a:fld>
            <a:endParaRPr lang="zh-CN" altLang="en-US"/>
          </a:p>
        </p:txBody>
      </p:sp>
      <p:pic>
        <p:nvPicPr>
          <p:cNvPr id="5" name="Picture 2" descr="Unfortunately we are unable to provide accessible alternative text for this. If you require assistance to access this image, please contact help@nature.com or the auth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40"/>
          <a:stretch>
            <a:fillRect/>
          </a:stretch>
        </p:blipFill>
        <p:spPr bwMode="auto">
          <a:xfrm>
            <a:off x="1931988" y="1959234"/>
            <a:ext cx="4017962" cy="4685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6343650" y="1959234"/>
            <a:ext cx="3719513" cy="4489191"/>
            <a:chOff x="567" y="210"/>
            <a:chExt cx="3006" cy="3991"/>
          </a:xfrm>
        </p:grpSpPr>
        <p:pic>
          <p:nvPicPr>
            <p:cNvPr id="7" name="Picture 4" descr="Unfortunately we are unable to provide accessible alternative text for this. If you require assistance to access this image, please contact help@nature.com or the autho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776"/>
            <a:stretch>
              <a:fillRect/>
            </a:stretch>
          </p:blipFill>
          <p:spPr bwMode="auto">
            <a:xfrm>
              <a:off x="567" y="210"/>
              <a:ext cx="3006" cy="3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699" y="210"/>
              <a:ext cx="63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669924" y="1263134"/>
            <a:ext cx="2906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003366"/>
              </a:buClr>
            </a:pPr>
            <a:r>
              <a:rPr kumimoji="1" lang="zh-CN" altLang="en-US" sz="2400" b="1" dirty="0" smtClean="0">
                <a:latin typeface="+mn-ea"/>
              </a:rPr>
              <a:t>（三）</a:t>
            </a:r>
            <a:r>
              <a:rPr kumimoji="1" lang="en-US" altLang="zh-CN" sz="2400" b="1" dirty="0" smtClean="0">
                <a:latin typeface="+mn-ea"/>
              </a:rPr>
              <a:t>CTL</a:t>
            </a:r>
            <a:r>
              <a:rPr kumimoji="1" lang="zh-CN" altLang="en-US" sz="2400" b="1" dirty="0" smtClean="0">
                <a:latin typeface="+mn-ea"/>
              </a:rPr>
              <a:t>细胞效应</a:t>
            </a:r>
            <a:endParaRPr kumimoji="1"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87913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1E2F9C-1FAD-41F9-9FA8-4F4D766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第三节 </a:t>
            </a:r>
            <a:r>
              <a:rPr lang="en-US" altLang="zh-CN" dirty="0"/>
              <a:t>T</a:t>
            </a:r>
            <a:r>
              <a:rPr lang="zh-CN" altLang="en-US" dirty="0"/>
              <a:t>细胞生物学功能及机制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AD78C2-2410-40BD-A8D6-211DD4C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37</a:t>
            </a:fld>
            <a:endParaRPr lang="zh-CN" altLang="en-US"/>
          </a:p>
        </p:txBody>
      </p:sp>
      <p:pic>
        <p:nvPicPr>
          <p:cNvPr id="5" name="Picture 6" descr="F14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67" y="2190750"/>
            <a:ext cx="9031111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69924" y="1263134"/>
            <a:ext cx="2906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003366"/>
              </a:buClr>
            </a:pPr>
            <a:r>
              <a:rPr kumimoji="1" lang="zh-CN" altLang="en-US" sz="2400" b="1" dirty="0" smtClean="0">
                <a:latin typeface="+mn-ea"/>
              </a:rPr>
              <a:t>（三）</a:t>
            </a:r>
            <a:r>
              <a:rPr kumimoji="1" lang="en-US" altLang="zh-CN" sz="2400" b="1" dirty="0" smtClean="0">
                <a:latin typeface="+mn-ea"/>
              </a:rPr>
              <a:t>CTL</a:t>
            </a:r>
            <a:r>
              <a:rPr kumimoji="1" lang="zh-CN" altLang="en-US" sz="2400" b="1" dirty="0" smtClean="0">
                <a:latin typeface="+mn-ea"/>
              </a:rPr>
              <a:t>细胞效应</a:t>
            </a:r>
            <a:endParaRPr kumimoji="1"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5672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1E2F9C-1FAD-41F9-9FA8-4F4D766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第三节 </a:t>
            </a:r>
            <a:r>
              <a:rPr lang="en-US" altLang="zh-CN" dirty="0"/>
              <a:t>T</a:t>
            </a:r>
            <a:r>
              <a:rPr lang="zh-CN" altLang="en-US" dirty="0"/>
              <a:t>细胞生物学功能及机制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AD78C2-2410-40BD-A8D6-211DD4C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38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" t="4201" r="22681"/>
          <a:stretch>
            <a:fillRect/>
          </a:stretch>
        </p:blipFill>
        <p:spPr bwMode="auto">
          <a:xfrm>
            <a:off x="1676400" y="1716088"/>
            <a:ext cx="4992688" cy="483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05238" y="6324600"/>
            <a:ext cx="2519362" cy="39687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/>
            <a:r>
              <a:rPr kumimoji="0" lang="en-US" altLang="zh-CN" sz="200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Dead target cell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91288" y="1962150"/>
            <a:ext cx="503237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" name="Picture 8" descr="perfor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057400"/>
            <a:ext cx="24003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553200" y="5715000"/>
            <a:ext cx="39703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/>
            <a:r>
              <a:rPr kumimoji="0" lang="en-US" altLang="zh-CN" sz="2000" b="0">
                <a:solidFill>
                  <a:srgbClr val="800000"/>
                </a:solidFill>
                <a:latin typeface="Times New Roman" panose="02020603050405020304" pitchFamily="18" charset="0"/>
              </a:rPr>
              <a:t>Perforin :</a:t>
            </a:r>
          </a:p>
          <a:p>
            <a:pPr algn="l" eaLnBrk="1" hangingPunct="1"/>
            <a:r>
              <a:rPr kumimoji="0"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rPr>
              <a:t>creates a hole in the target membrane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9924" y="1263134"/>
            <a:ext cx="2906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003366"/>
              </a:buClr>
            </a:pPr>
            <a:r>
              <a:rPr kumimoji="1" lang="zh-CN" altLang="en-US" sz="2400" b="1" dirty="0" smtClean="0">
                <a:latin typeface="+mn-ea"/>
              </a:rPr>
              <a:t>（三）</a:t>
            </a:r>
            <a:r>
              <a:rPr kumimoji="1" lang="en-US" altLang="zh-CN" sz="2400" b="1" dirty="0" smtClean="0">
                <a:latin typeface="+mn-ea"/>
              </a:rPr>
              <a:t>CTL</a:t>
            </a:r>
            <a:r>
              <a:rPr kumimoji="1" lang="zh-CN" altLang="en-US" sz="2400" b="1" dirty="0" smtClean="0">
                <a:latin typeface="+mn-ea"/>
              </a:rPr>
              <a:t>细胞效应</a:t>
            </a:r>
            <a:endParaRPr kumimoji="1"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152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1E2F9C-1FAD-41F9-9FA8-4F4D766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第三节 </a:t>
            </a:r>
            <a:r>
              <a:rPr lang="en-US" altLang="zh-CN" dirty="0"/>
              <a:t>T</a:t>
            </a:r>
            <a:r>
              <a:rPr lang="zh-CN" altLang="en-US" dirty="0"/>
              <a:t>细胞生物学功能及机制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AD78C2-2410-40BD-A8D6-211DD4C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68111" y="2103778"/>
            <a:ext cx="11712222" cy="4044434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zh-CN" altLang="en-US" sz="2800" dirty="0" smtClean="0">
                <a:solidFill>
                  <a:srgbClr val="003300"/>
                </a:solidFill>
                <a:latin typeface="+mn-ea"/>
              </a:rPr>
              <a:t>只能杀伤携带有</a:t>
            </a:r>
            <a:r>
              <a:rPr lang="zh-CN" altLang="en-US" sz="2800" b="1" dirty="0" smtClean="0">
                <a:solidFill>
                  <a:srgbClr val="003300"/>
                </a:solidFill>
                <a:latin typeface="+mn-ea"/>
              </a:rPr>
              <a:t>特异性抗原</a:t>
            </a:r>
            <a:r>
              <a:rPr lang="zh-CN" altLang="en-US" sz="2800" dirty="0" smtClean="0">
                <a:solidFill>
                  <a:srgbClr val="003300"/>
                </a:solidFill>
                <a:latin typeface="+mn-ea"/>
              </a:rPr>
              <a:t>的靶细胞或微生物；</a:t>
            </a:r>
          </a:p>
          <a:p>
            <a:pPr>
              <a:lnSpc>
                <a:spcPct val="170000"/>
              </a:lnSpc>
            </a:pPr>
            <a:r>
              <a:rPr lang="zh-CN" altLang="en-US" sz="2800" dirty="0" smtClean="0">
                <a:solidFill>
                  <a:srgbClr val="003300"/>
                </a:solidFill>
                <a:latin typeface="+mn-ea"/>
              </a:rPr>
              <a:t>杀伤靶细胞时受</a:t>
            </a:r>
            <a:r>
              <a:rPr lang="en-US" altLang="zh-CN" sz="2800" b="1" dirty="0" smtClean="0">
                <a:solidFill>
                  <a:srgbClr val="003300"/>
                </a:solidFill>
                <a:latin typeface="+mn-ea"/>
              </a:rPr>
              <a:t>MHC-I</a:t>
            </a:r>
            <a:r>
              <a:rPr lang="zh-CN" altLang="en-US" sz="2800" b="1" dirty="0" smtClean="0">
                <a:solidFill>
                  <a:srgbClr val="003300"/>
                </a:solidFill>
                <a:latin typeface="+mn-ea"/>
              </a:rPr>
              <a:t>类分子的限制</a:t>
            </a:r>
            <a:r>
              <a:rPr lang="zh-CN" altLang="en-US" sz="2800" dirty="0" smtClean="0">
                <a:solidFill>
                  <a:srgbClr val="003300"/>
                </a:solidFill>
                <a:latin typeface="+mn-ea"/>
              </a:rPr>
              <a:t>；</a:t>
            </a:r>
          </a:p>
          <a:p>
            <a:pPr>
              <a:lnSpc>
                <a:spcPct val="170000"/>
              </a:lnSpc>
            </a:pPr>
            <a:r>
              <a:rPr lang="en-US" altLang="zh-CN" sz="2800" dirty="0" smtClean="0">
                <a:solidFill>
                  <a:srgbClr val="003300"/>
                </a:solidFill>
                <a:latin typeface="+mn-ea"/>
              </a:rPr>
              <a:t>Tc</a:t>
            </a:r>
            <a:r>
              <a:rPr lang="zh-CN" altLang="en-US" sz="2800" dirty="0" smtClean="0">
                <a:solidFill>
                  <a:srgbClr val="003300"/>
                </a:solidFill>
                <a:latin typeface="+mn-ea"/>
              </a:rPr>
              <a:t>细胞在分化为致敏</a:t>
            </a:r>
            <a:r>
              <a:rPr lang="en-US" altLang="zh-CN" sz="2800" dirty="0" smtClean="0">
                <a:solidFill>
                  <a:srgbClr val="003300"/>
                </a:solidFill>
                <a:latin typeface="+mn-ea"/>
              </a:rPr>
              <a:t>Tc</a:t>
            </a:r>
            <a:r>
              <a:rPr lang="zh-CN" altLang="en-US" sz="2800" dirty="0" smtClean="0">
                <a:solidFill>
                  <a:srgbClr val="003300"/>
                </a:solidFill>
                <a:latin typeface="+mn-ea"/>
              </a:rPr>
              <a:t>时有部分细胞可以成为</a:t>
            </a:r>
            <a:r>
              <a:rPr lang="zh-CN" altLang="en-US" sz="2800" b="1" dirty="0" smtClean="0">
                <a:solidFill>
                  <a:srgbClr val="003300"/>
                </a:solidFill>
                <a:latin typeface="+mn-ea"/>
              </a:rPr>
              <a:t>记忆性</a:t>
            </a:r>
            <a:r>
              <a:rPr lang="en-US" altLang="zh-CN" sz="2800" b="1" dirty="0" smtClean="0">
                <a:solidFill>
                  <a:srgbClr val="003300"/>
                </a:solidFill>
                <a:latin typeface="+mn-ea"/>
              </a:rPr>
              <a:t>Tc</a:t>
            </a:r>
            <a:r>
              <a:rPr lang="zh-CN" altLang="en-US" sz="2800" dirty="0" smtClean="0">
                <a:solidFill>
                  <a:srgbClr val="003300"/>
                </a:solidFill>
                <a:latin typeface="+mn-ea"/>
              </a:rPr>
              <a:t>细胞，参与再次应答时的细胞免疫反应；</a:t>
            </a:r>
          </a:p>
          <a:p>
            <a:pPr>
              <a:lnSpc>
                <a:spcPct val="170000"/>
              </a:lnSpc>
            </a:pPr>
            <a:r>
              <a:rPr lang="zh-CN" altLang="en-US" sz="2800" dirty="0" smtClean="0">
                <a:solidFill>
                  <a:srgbClr val="003300"/>
                </a:solidFill>
                <a:latin typeface="+mn-ea"/>
              </a:rPr>
              <a:t>致敏</a:t>
            </a:r>
            <a:r>
              <a:rPr lang="en-US" altLang="zh-CN" sz="2800" dirty="0" smtClean="0">
                <a:solidFill>
                  <a:srgbClr val="003300"/>
                </a:solidFill>
                <a:latin typeface="+mn-ea"/>
              </a:rPr>
              <a:t>Tc</a:t>
            </a:r>
            <a:r>
              <a:rPr lang="zh-CN" altLang="en-US" sz="2800" dirty="0" smtClean="0">
                <a:solidFill>
                  <a:srgbClr val="003300"/>
                </a:solidFill>
                <a:latin typeface="+mn-ea"/>
              </a:rPr>
              <a:t>细胞在杀伤靶细胞后，可以</a:t>
            </a:r>
            <a:r>
              <a:rPr lang="zh-CN" altLang="en-US" sz="2800" b="1" dirty="0" smtClean="0">
                <a:solidFill>
                  <a:srgbClr val="003300"/>
                </a:solidFill>
                <a:latin typeface="+mn-ea"/>
              </a:rPr>
              <a:t>继续杀伤</a:t>
            </a:r>
            <a:r>
              <a:rPr lang="zh-CN" altLang="en-US" sz="2800" dirty="0" smtClean="0">
                <a:solidFill>
                  <a:srgbClr val="003300"/>
                </a:solidFill>
                <a:latin typeface="+mn-ea"/>
              </a:rPr>
              <a:t>带有相应抗原的其它靶细胞，即</a:t>
            </a:r>
            <a:r>
              <a:rPr lang="en-US" altLang="zh-CN" sz="2800" dirty="0" smtClean="0">
                <a:solidFill>
                  <a:srgbClr val="003300"/>
                </a:solidFill>
                <a:latin typeface="+mn-ea"/>
              </a:rPr>
              <a:t>Tc</a:t>
            </a:r>
            <a:r>
              <a:rPr lang="zh-CN" altLang="en-US" sz="2800" dirty="0" smtClean="0">
                <a:solidFill>
                  <a:srgbClr val="003300"/>
                </a:solidFill>
                <a:latin typeface="+mn-ea"/>
              </a:rPr>
              <a:t>细胞的再循环。</a:t>
            </a:r>
          </a:p>
        </p:txBody>
      </p:sp>
      <p:sp>
        <p:nvSpPr>
          <p:cNvPr id="6" name="Rectangle 5"/>
          <p:cNvSpPr/>
          <p:nvPr/>
        </p:nvSpPr>
        <p:spPr>
          <a:xfrm>
            <a:off x="669924" y="1263134"/>
            <a:ext cx="2906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003366"/>
              </a:buClr>
            </a:pPr>
            <a:r>
              <a:rPr kumimoji="1" lang="zh-CN" altLang="en-US" sz="2400" b="1" dirty="0" smtClean="0">
                <a:latin typeface="+mn-ea"/>
              </a:rPr>
              <a:t>（三）</a:t>
            </a:r>
            <a:r>
              <a:rPr kumimoji="1" lang="en-US" altLang="zh-CN" sz="2400" b="1" dirty="0" smtClean="0">
                <a:latin typeface="+mn-ea"/>
              </a:rPr>
              <a:t>CTL</a:t>
            </a:r>
            <a:r>
              <a:rPr kumimoji="1" lang="zh-CN" altLang="en-US" sz="2400" b="1" dirty="0" smtClean="0">
                <a:latin typeface="+mn-ea"/>
              </a:rPr>
              <a:t>细胞效应</a:t>
            </a:r>
            <a:endParaRPr kumimoji="1" lang="zh-CN" altLang="en-US" sz="2400" b="1" dirty="0">
              <a:latin typeface="+mn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69243" y="1897677"/>
            <a:ext cx="311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致敏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Tc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细胞的功能特征：</a:t>
            </a:r>
          </a:p>
        </p:txBody>
      </p:sp>
    </p:spTree>
    <p:extLst>
      <p:ext uri="{BB962C8B-B14F-4D97-AF65-F5344CB8AC3E}">
        <p14:creationId xmlns:p14="http://schemas.microsoft.com/office/powerpoint/2010/main" val="171991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1E2F9C-1FAD-41F9-9FA8-4F4D7668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0"/>
            <a:ext cx="10850563" cy="1028699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免疫应答概述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AD78C2-2410-40BD-A8D6-211DD4C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775514" y="2673423"/>
            <a:ext cx="106283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9pPr>
          </a:lstStyle>
          <a:p>
            <a:endParaRPr lang="en-US">
              <a:latin typeface="+mn-ea"/>
              <a:ea typeface="+mn-ea"/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2495006" y="2063823"/>
            <a:ext cx="17869" cy="46576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9pPr>
          </a:lstStyle>
          <a:p>
            <a:endParaRPr lang="en-US">
              <a:latin typeface="+mn-ea"/>
              <a:ea typeface="+mn-ea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328669" y="200826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9pPr>
          </a:lstStyle>
          <a:p>
            <a:pPr algn="l" eaLnBrk="1" hangingPunct="1"/>
            <a:r>
              <a:rPr lang="zh-CN" altLang="en-US" sz="2400" b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正常免疫应答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533367" y="2063823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9pPr>
          </a:lstStyle>
          <a:p>
            <a:pPr algn="l" eaLnBrk="1" hangingPunct="1"/>
            <a:r>
              <a:rPr lang="zh-CN" altLang="en-US" sz="2400" b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异常免疫应答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992596" y="292266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9pPr>
          </a:lstStyle>
          <a:p>
            <a:pPr algn="l" eaLnBrk="1" hangingPunct="1"/>
            <a:r>
              <a:rPr lang="zh-CN" altLang="en-US" sz="2400" b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正应答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56071" y="5111823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9pPr>
          </a:lstStyle>
          <a:p>
            <a:pPr algn="l" eaLnBrk="1" hangingPunct="1"/>
            <a:r>
              <a:rPr lang="zh-CN" altLang="en-US" sz="2400" b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负应答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192144" y="2978223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9pPr>
          </a:lstStyle>
          <a:p>
            <a:pPr algn="l" eaLnBrk="1" hangingPunct="1"/>
            <a:r>
              <a:rPr lang="zh-CN" altLang="en-US" sz="2400" b="0">
                <a:solidFill>
                  <a:schemeClr val="tx1"/>
                </a:solidFill>
                <a:latin typeface="+mn-ea"/>
                <a:ea typeface="+mn-ea"/>
              </a:rPr>
              <a:t>体液免疫应答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268344" y="3664023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9pPr>
          </a:lstStyle>
          <a:p>
            <a:pPr algn="l" eaLnBrk="1" hangingPunct="1"/>
            <a:r>
              <a:rPr lang="zh-CN" altLang="en-US" sz="2400" b="0">
                <a:solidFill>
                  <a:schemeClr val="tx1"/>
                </a:solidFill>
                <a:latin typeface="+mn-ea"/>
                <a:ea typeface="+mn-ea"/>
              </a:rPr>
              <a:t>细胞免疫应答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344544" y="5188023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9pPr>
          </a:lstStyle>
          <a:p>
            <a:pPr algn="l" eaLnBrk="1" hangingPunct="1"/>
            <a:r>
              <a:rPr lang="zh-CN" altLang="en-US" sz="2400" b="0">
                <a:solidFill>
                  <a:schemeClr val="tx1"/>
                </a:solidFill>
                <a:latin typeface="+mn-ea"/>
                <a:ea typeface="+mn-ea"/>
              </a:rPr>
              <a:t>自身耐受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7609567" y="2902023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9pPr>
          </a:lstStyle>
          <a:p>
            <a:pPr algn="l" eaLnBrk="1" hangingPunct="1"/>
            <a:r>
              <a:rPr lang="zh-CN" altLang="en-US" sz="2400" b="0">
                <a:solidFill>
                  <a:schemeClr val="tx1"/>
                </a:solidFill>
                <a:latin typeface="+mn-ea"/>
                <a:ea typeface="+mn-ea"/>
              </a:rPr>
              <a:t>自身免疫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7746092" y="360846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9pPr>
          </a:lstStyle>
          <a:p>
            <a:pPr algn="l" eaLnBrk="1" hangingPunct="1"/>
            <a:r>
              <a:rPr lang="zh-CN" altLang="en-US" sz="2400" b="0">
                <a:solidFill>
                  <a:schemeClr val="tx1"/>
                </a:solidFill>
                <a:latin typeface="+mn-ea"/>
                <a:ea typeface="+mn-ea"/>
              </a:rPr>
              <a:t>超敏反应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7746092" y="414186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9pPr>
          </a:lstStyle>
          <a:p>
            <a:pPr algn="l" eaLnBrk="1" hangingPunct="1"/>
            <a:r>
              <a:rPr lang="zh-CN" altLang="en-US" sz="2400" b="0">
                <a:solidFill>
                  <a:schemeClr val="tx1"/>
                </a:solidFill>
                <a:latin typeface="+mn-ea"/>
                <a:ea typeface="+mn-ea"/>
              </a:rPr>
              <a:t>免疫缺陷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822292" y="536106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9pPr>
          </a:lstStyle>
          <a:p>
            <a:pPr algn="l" eaLnBrk="1" hangingPunct="1"/>
            <a:r>
              <a:rPr lang="zh-CN" altLang="en-US" sz="2400" b="0">
                <a:solidFill>
                  <a:schemeClr val="tx1"/>
                </a:solidFill>
                <a:latin typeface="+mn-ea"/>
                <a:ea typeface="+mn-ea"/>
              </a:rPr>
              <a:t>免疫耐受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989828" y="1444698"/>
            <a:ext cx="3455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  <a:cs typeface="+mn-cs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免疫应答类型</a:t>
            </a:r>
          </a:p>
        </p:txBody>
      </p:sp>
    </p:spTree>
    <p:extLst>
      <p:ext uri="{BB962C8B-B14F-4D97-AF65-F5344CB8AC3E}">
        <p14:creationId xmlns:p14="http://schemas.microsoft.com/office/powerpoint/2010/main" val="22853896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1E2F9C-1FAD-41F9-9FA8-4F4D766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第三节 </a:t>
            </a:r>
            <a:r>
              <a:rPr lang="en-US" altLang="zh-CN" dirty="0"/>
              <a:t>T</a:t>
            </a:r>
            <a:r>
              <a:rPr lang="zh-CN" altLang="en-US" dirty="0"/>
              <a:t>细胞生物学功能及机制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AD78C2-2410-40BD-A8D6-211DD4C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40</a:t>
            </a:fld>
            <a:endParaRPr lang="zh-CN" altLang="en-US"/>
          </a:p>
        </p:txBody>
      </p:sp>
      <p:pic>
        <p:nvPicPr>
          <p:cNvPr id="5" name="Picture 4" descr="15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667" y="2019300"/>
            <a:ext cx="9990666" cy="470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941441" y="1296491"/>
            <a:ext cx="3865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003366"/>
              </a:buClr>
              <a:buFont typeface="Wingdings" panose="05000000000000000000" pitchFamily="2" charset="2"/>
              <a:buChar char="q"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细胞免疫应答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—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基本过程</a:t>
            </a:r>
          </a:p>
        </p:txBody>
      </p:sp>
    </p:spTree>
    <p:extLst>
      <p:ext uri="{BB962C8B-B14F-4D97-AF65-F5344CB8AC3E}">
        <p14:creationId xmlns:p14="http://schemas.microsoft.com/office/powerpoint/2010/main" val="17499548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1E2F9C-1FAD-41F9-9FA8-4F4D766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第三节 </a:t>
            </a:r>
            <a:r>
              <a:rPr lang="en-US" altLang="zh-CN" dirty="0"/>
              <a:t>T</a:t>
            </a:r>
            <a:r>
              <a:rPr lang="zh-CN" altLang="en-US" dirty="0"/>
              <a:t>细胞生物学功能及机制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AD78C2-2410-40BD-A8D6-211DD4C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18468" y="2259806"/>
            <a:ext cx="8347075" cy="3024187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90000"/>
              </a:lnSpc>
            </a:pPr>
            <a:r>
              <a:rPr lang="zh-CN" altLang="en-US" sz="2800" dirty="0" smtClean="0">
                <a:latin typeface="+mn-ea"/>
              </a:rPr>
              <a:t>抗感染    胞内感染的病原体</a:t>
            </a:r>
          </a:p>
          <a:p>
            <a:pPr>
              <a:lnSpc>
                <a:spcPct val="190000"/>
              </a:lnSpc>
            </a:pPr>
            <a:r>
              <a:rPr lang="zh-CN" altLang="en-US" sz="2800" dirty="0" smtClean="0">
                <a:latin typeface="+mn-ea"/>
              </a:rPr>
              <a:t>抗肿瘤    </a:t>
            </a:r>
            <a:r>
              <a:rPr lang="en-US" altLang="zh-CN" sz="2800" dirty="0" smtClean="0">
                <a:latin typeface="+mn-ea"/>
              </a:rPr>
              <a:t>Tc</a:t>
            </a:r>
            <a:r>
              <a:rPr lang="zh-CN" altLang="en-US" sz="2800" dirty="0" smtClean="0">
                <a:latin typeface="+mn-ea"/>
              </a:rPr>
              <a:t>细胞作用</a:t>
            </a:r>
          </a:p>
          <a:p>
            <a:pPr>
              <a:lnSpc>
                <a:spcPct val="190000"/>
              </a:lnSpc>
            </a:pPr>
            <a:r>
              <a:rPr lang="zh-CN" altLang="en-US" sz="2800" dirty="0" smtClean="0">
                <a:latin typeface="+mn-ea"/>
              </a:rPr>
              <a:t>免疫损伤  参与</a:t>
            </a:r>
            <a:r>
              <a:rPr lang="en-US" altLang="zh-CN" sz="2800" dirty="0" smtClean="0">
                <a:latin typeface="+mn-ea"/>
              </a:rPr>
              <a:t>DTH</a:t>
            </a:r>
            <a:r>
              <a:rPr lang="zh-CN" altLang="en-US" sz="2800" dirty="0" smtClean="0">
                <a:latin typeface="+mn-ea"/>
              </a:rPr>
              <a:t>、移植排斥反应、自身免疫病</a:t>
            </a:r>
          </a:p>
        </p:txBody>
      </p:sp>
      <p:sp>
        <p:nvSpPr>
          <p:cNvPr id="3" name="Rectangle 2"/>
          <p:cNvSpPr/>
          <p:nvPr/>
        </p:nvSpPr>
        <p:spPr>
          <a:xfrm>
            <a:off x="669924" y="1304280"/>
            <a:ext cx="6299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003366"/>
              </a:buClr>
            </a:pPr>
            <a:r>
              <a:rPr lang="zh-CN" altLang="en-US" sz="2400" b="1" dirty="0" smtClean="0">
                <a:latin typeface="+mn-ea"/>
              </a:rPr>
              <a:t>（四）</a:t>
            </a:r>
            <a:r>
              <a:rPr lang="en-US" altLang="zh-CN" sz="2400" dirty="0"/>
              <a:t> </a:t>
            </a:r>
            <a:r>
              <a:rPr lang="en-US" altLang="zh-CN" sz="2400" b="1" dirty="0">
                <a:latin typeface="+mn-ea"/>
              </a:rPr>
              <a:t>T</a:t>
            </a:r>
            <a:r>
              <a:rPr lang="zh-CN" altLang="en-US" sz="2400" b="1" dirty="0">
                <a:latin typeface="+mn-ea"/>
              </a:rPr>
              <a:t>细胞介导细胞免疫应答的生物学意义</a:t>
            </a:r>
            <a:endParaRPr 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2149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1E2F9C-1FAD-41F9-9FA8-4F4D766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免疫应答概述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924" y="1123950"/>
            <a:ext cx="10850563" cy="53911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2800" b="1" dirty="0" smtClean="0">
                <a:latin typeface="+mj-lt"/>
                <a:ea typeface="+mj-ea"/>
                <a:cs typeface="+mj-cs"/>
              </a:rPr>
              <a:t>免疫应答的物质基础和场所</a:t>
            </a:r>
            <a:endParaRPr lang="en-US" altLang="zh-CN" sz="2800" b="1" dirty="0" smtClean="0">
              <a:latin typeface="+mj-lt"/>
              <a:ea typeface="+mj-ea"/>
              <a:cs typeface="+mj-cs"/>
            </a:endParaRPr>
          </a:p>
          <a:p>
            <a:pPr lvl="1">
              <a:lnSpc>
                <a:spcPct val="160000"/>
              </a:lnSpc>
            </a:pPr>
            <a:r>
              <a:rPr lang="zh-CN" altLang="en-US" sz="2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物质基础</a:t>
            </a:r>
            <a:r>
              <a:rPr lang="zh-CN" altLang="en-US" sz="2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：</a:t>
            </a:r>
            <a:r>
              <a:rPr lang="zh-CN" altLang="en-US" sz="2600" dirty="0">
                <a:solidFill>
                  <a:srgbClr val="003300"/>
                </a:solidFill>
                <a:latin typeface="+mn-ea"/>
              </a:rPr>
              <a:t>免疫细胞、免疫细胞与免疫分子间相互作用</a:t>
            </a:r>
          </a:p>
          <a:p>
            <a:pPr lvl="1">
              <a:lnSpc>
                <a:spcPct val="160000"/>
              </a:lnSpc>
            </a:pPr>
            <a:r>
              <a:rPr lang="zh-CN" altLang="en-US" sz="2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场所</a:t>
            </a:r>
            <a:r>
              <a:rPr lang="zh-CN" altLang="en-US" sz="2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：</a:t>
            </a:r>
            <a:r>
              <a:rPr lang="zh-CN" altLang="en-US" sz="2600" dirty="0">
                <a:solidFill>
                  <a:srgbClr val="003300"/>
                </a:solidFill>
                <a:latin typeface="+mn-ea"/>
              </a:rPr>
              <a:t>外周免疫器官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zh-CN" altLang="en-US" sz="2800" b="1" dirty="0">
                <a:solidFill>
                  <a:srgbClr val="003300"/>
                </a:solidFill>
                <a:ea typeface="宋体" panose="02010600030101010101" pitchFamily="2" charset="-122"/>
              </a:rPr>
              <a:t>共同特点</a:t>
            </a:r>
            <a:r>
              <a:rPr lang="zh-CN" altLang="en-US" sz="3200" dirty="0">
                <a:ea typeface="宋体" panose="02010600030101010101" pitchFamily="2" charset="-122"/>
              </a:rPr>
              <a:t>：</a:t>
            </a:r>
            <a:endParaRPr lang="en-US" altLang="zh-CN" sz="2800" b="1" dirty="0" smtClean="0">
              <a:solidFill>
                <a:srgbClr val="00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 sz="26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</a:t>
            </a:r>
            <a:r>
              <a:rPr lang="zh-CN" altLang="en-US" sz="26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异性</a:t>
            </a:r>
            <a:r>
              <a:rPr lang="en-US" altLang="zh-CN" sz="26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----</a:t>
            </a:r>
            <a:r>
              <a:rPr lang="zh-CN" altLang="en-US" sz="26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特异性识别  </a:t>
            </a:r>
          </a:p>
          <a:p>
            <a:pPr lvl="1" algn="just">
              <a:lnSpc>
                <a:spcPct val="130000"/>
              </a:lnSpc>
              <a:buNone/>
            </a:pPr>
            <a:r>
              <a:rPr lang="zh-CN" altLang="en-US" sz="26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26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----</a:t>
            </a:r>
            <a:r>
              <a:rPr lang="zh-CN" altLang="en-US" sz="26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特异性记忆</a:t>
            </a:r>
          </a:p>
          <a:p>
            <a:pPr lvl="1" algn="just">
              <a:lnSpc>
                <a:spcPct val="130000"/>
              </a:lnSpc>
            </a:pPr>
            <a:r>
              <a:rPr lang="zh-CN" altLang="en-US" sz="26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细胞间相互作用受</a:t>
            </a:r>
            <a:r>
              <a:rPr lang="en-US" altLang="zh-CN" sz="26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MHC</a:t>
            </a:r>
            <a:r>
              <a:rPr lang="zh-CN" altLang="en-US" sz="26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限制</a:t>
            </a:r>
          </a:p>
          <a:p>
            <a:pPr lvl="1" algn="just">
              <a:lnSpc>
                <a:spcPct val="130000"/>
              </a:lnSpc>
            </a:pPr>
            <a:r>
              <a:rPr lang="zh-CN" altLang="en-US" sz="26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遵循</a:t>
            </a:r>
            <a:r>
              <a:rPr lang="zh-CN" altLang="en-US" sz="26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再次应答规律</a:t>
            </a:r>
            <a:r>
              <a:rPr lang="zh-CN" altLang="en-US" sz="26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：二次比第一次迅速而加强</a:t>
            </a:r>
          </a:p>
          <a:p>
            <a:pPr lvl="1" algn="just">
              <a:lnSpc>
                <a:spcPct val="130000"/>
              </a:lnSpc>
            </a:pPr>
            <a:r>
              <a:rPr lang="zh-CN" altLang="en-US" sz="26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可分</a:t>
            </a:r>
            <a:r>
              <a:rPr lang="zh-CN" altLang="en-US" sz="26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三个阶段</a:t>
            </a:r>
            <a:r>
              <a:rPr lang="zh-CN" altLang="en-US" sz="26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lvl="1" algn="just">
              <a:lnSpc>
                <a:spcPct val="130000"/>
              </a:lnSpc>
              <a:buNone/>
            </a:pPr>
            <a:r>
              <a:rPr lang="zh-CN" altLang="en-US" sz="26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抗原识别和递呈；</a:t>
            </a:r>
          </a:p>
          <a:p>
            <a:pPr lvl="1" algn="just">
              <a:lnSpc>
                <a:spcPct val="130000"/>
              </a:lnSpc>
              <a:buNone/>
            </a:pPr>
            <a:r>
              <a:rPr lang="zh-CN" altLang="en-US" sz="26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活化、增殖和分化；</a:t>
            </a:r>
          </a:p>
          <a:p>
            <a:pPr lvl="1">
              <a:lnSpc>
                <a:spcPct val="130000"/>
              </a:lnSpc>
              <a:buNone/>
            </a:pPr>
            <a:r>
              <a:rPr lang="zh-CN" altLang="en-US" sz="26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效应阶段：产生特异性抗体或致敏淋巴细胞</a:t>
            </a:r>
            <a:r>
              <a:rPr lang="zh-CN" altLang="en-US" sz="22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AD78C2-2410-40BD-A8D6-211DD4C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12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1E2F9C-1FAD-41F9-9FA8-4F4D766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altLang="zh-CN" dirty="0" smtClean="0">
                <a:latin typeface="+mn-ea"/>
                <a:ea typeface="+mn-ea"/>
                <a:cs typeface="Times New Roman" pitchFamily="18" charset="0"/>
              </a:rPr>
              <a:t>T</a:t>
            </a:r>
            <a:r>
              <a:rPr lang="zh-CN" altLang="en-US" dirty="0" smtClean="0">
                <a:latin typeface="+mn-ea"/>
                <a:ea typeface="+mn-ea"/>
              </a:rPr>
              <a:t>细</a:t>
            </a:r>
            <a:r>
              <a:rPr lang="zh-CN" altLang="en-US" dirty="0">
                <a:latin typeface="+mn-ea"/>
                <a:ea typeface="+mn-ea"/>
              </a:rPr>
              <a:t>胞介导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zh-CN" altLang="en-US" dirty="0">
                <a:latin typeface="+mn-ea"/>
                <a:ea typeface="+mn-ea"/>
              </a:rPr>
              <a:t>细胞</a:t>
            </a:r>
            <a:r>
              <a:rPr lang="zh-CN" altLang="en-US" dirty="0" smtClean="0">
                <a:latin typeface="+mn-ea"/>
                <a:ea typeface="+mn-ea"/>
              </a:rPr>
              <a:t>免</a:t>
            </a:r>
            <a:r>
              <a:rPr lang="zh-CN" altLang="en-US" dirty="0">
                <a:latin typeface="+mn-ea"/>
                <a:ea typeface="+mn-ea"/>
              </a:rPr>
              <a:t>疫应答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目录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AD78C2-2410-40BD-A8D6-211DD4C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78174821"/>
              </p:ext>
            </p:extLst>
          </p:nvPr>
        </p:nvGraphicFramePr>
        <p:xfrm>
          <a:off x="2031205" y="1580606"/>
          <a:ext cx="8128000" cy="493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086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1E2F9C-1FAD-41F9-9FA8-4F4D766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节 </a:t>
            </a:r>
            <a:r>
              <a:rPr lang="en-US" altLang="zh-CN" dirty="0" smtClean="0"/>
              <a:t>APC</a:t>
            </a:r>
            <a:r>
              <a:rPr lang="zh-CN" altLang="en-US" dirty="0" smtClean="0"/>
              <a:t>向</a:t>
            </a:r>
            <a:r>
              <a:rPr lang="en-US" altLang="zh-CN" dirty="0" smtClean="0"/>
              <a:t>T</a:t>
            </a:r>
            <a:r>
              <a:rPr lang="zh-CN" altLang="en-US" dirty="0" smtClean="0"/>
              <a:t>细胞提呈抗原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AD78C2-2410-40BD-A8D6-211DD4C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785950" y="12192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marL="11430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003366"/>
              </a:buClr>
              <a:buFont typeface="Wingdings" panose="05000000000000000000" pitchFamily="2" charset="2"/>
              <a:buChar char="q"/>
            </a:pPr>
            <a:r>
              <a:rPr kumimoji="0" lang="en-US" altLang="zh-CN" sz="2400" dirty="0">
                <a:solidFill>
                  <a:srgbClr val="800000"/>
                </a:solidFill>
                <a:latin typeface="Arial" panose="020B0604020202020204" pitchFamily="34" charset="0"/>
                <a:ea typeface="黑体" pitchFamily="2" charset="-122"/>
              </a:rPr>
              <a:t>   </a:t>
            </a:r>
            <a:r>
              <a:rPr kumimoji="0" lang="en-US" altLang="zh-CN" sz="24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T</a:t>
            </a:r>
            <a:r>
              <a:rPr kumimoji="0" lang="zh-CN" altLang="en-US" sz="24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淋巴细胞介导的免疫应答：细胞免疫应答</a:t>
            </a:r>
            <a:r>
              <a:rPr kumimoji="0" lang="en-US" altLang="zh-CN" sz="24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—</a:t>
            </a:r>
            <a:r>
              <a:rPr kumimoji="0" lang="zh-CN" altLang="en-US" sz="2400" dirty="0">
                <a:solidFill>
                  <a:schemeClr val="accent2"/>
                </a:solidFill>
                <a:latin typeface="+mn-ea"/>
                <a:ea typeface="+mn-ea"/>
              </a:rPr>
              <a:t>基本过程</a:t>
            </a:r>
          </a:p>
        </p:txBody>
      </p:sp>
      <p:pic>
        <p:nvPicPr>
          <p:cNvPr id="6" name="Picture 1030" descr="15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565" y="1866900"/>
            <a:ext cx="7955279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3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1E2F9C-1FAD-41F9-9FA8-4F4D766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第一节 </a:t>
            </a:r>
            <a:r>
              <a:rPr lang="en-US" altLang="zh-CN" dirty="0"/>
              <a:t>APC</a:t>
            </a:r>
            <a:r>
              <a:rPr lang="zh-CN" altLang="en-US" dirty="0"/>
              <a:t>向</a:t>
            </a:r>
            <a:r>
              <a:rPr lang="en-US" altLang="zh-CN" dirty="0"/>
              <a:t>T</a:t>
            </a:r>
            <a:r>
              <a:rPr lang="zh-CN" altLang="en-US" dirty="0"/>
              <a:t>细胞提呈抗原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AD78C2-2410-40BD-A8D6-211DD4C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69924" y="1028086"/>
            <a:ext cx="10834687" cy="1702052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</a:pPr>
            <a:r>
              <a:rPr lang="zh-CN" altLang="en-US" b="1" dirty="0" smtClean="0">
                <a:solidFill>
                  <a:srgbClr val="003300"/>
                </a:solidFill>
                <a:latin typeface="+mn-ea"/>
              </a:rPr>
              <a:t>诱导细胞免疫的抗原：</a:t>
            </a:r>
            <a:r>
              <a:rPr lang="en-US" altLang="zh-CN" dirty="0" smtClean="0">
                <a:solidFill>
                  <a:srgbClr val="003300"/>
                </a:solidFill>
                <a:latin typeface="+mn-ea"/>
              </a:rPr>
              <a:t>TD-Ag</a:t>
            </a:r>
          </a:p>
          <a:p>
            <a:pPr algn="just">
              <a:lnSpc>
                <a:spcPct val="170000"/>
              </a:lnSpc>
            </a:pPr>
            <a:r>
              <a:rPr lang="zh-CN" altLang="en-US" b="1" dirty="0" smtClean="0">
                <a:solidFill>
                  <a:srgbClr val="003300"/>
                </a:solidFill>
                <a:latin typeface="+mn-ea"/>
              </a:rPr>
              <a:t>参与细胞免疫的细胞</a:t>
            </a:r>
            <a:r>
              <a:rPr lang="zh-CN" altLang="en-US" dirty="0" smtClean="0">
                <a:solidFill>
                  <a:srgbClr val="003300"/>
                </a:solidFill>
                <a:latin typeface="+mn-ea"/>
              </a:rPr>
              <a:t>：</a:t>
            </a:r>
            <a:r>
              <a:rPr lang="en-US" altLang="zh-CN" dirty="0" smtClean="0">
                <a:solidFill>
                  <a:srgbClr val="003300"/>
                </a:solidFill>
                <a:latin typeface="+mn-ea"/>
              </a:rPr>
              <a:t>APC</a:t>
            </a:r>
            <a:r>
              <a:rPr lang="zh-CN" altLang="en-US" dirty="0" smtClean="0">
                <a:solidFill>
                  <a:srgbClr val="003300"/>
                </a:solidFill>
                <a:latin typeface="+mn-ea"/>
              </a:rPr>
              <a:t>，免疫调节细胞（</a:t>
            </a:r>
            <a:r>
              <a:rPr lang="en-US" altLang="zh-CN" dirty="0" smtClean="0">
                <a:solidFill>
                  <a:srgbClr val="003300"/>
                </a:solidFill>
                <a:latin typeface="+mn-ea"/>
              </a:rPr>
              <a:t>T</a:t>
            </a:r>
            <a:r>
              <a:rPr lang="en-US" altLang="zh-CN" baseline="-30000" dirty="0" smtClean="0">
                <a:solidFill>
                  <a:srgbClr val="003300"/>
                </a:solidFill>
                <a:latin typeface="+mn-ea"/>
              </a:rPr>
              <a:t>H</a:t>
            </a:r>
            <a:r>
              <a:rPr lang="zh-CN" altLang="en-US" dirty="0" smtClean="0">
                <a:solidFill>
                  <a:srgbClr val="003300"/>
                </a:solidFill>
                <a:latin typeface="+mn-ea"/>
              </a:rPr>
              <a:t>，</a:t>
            </a:r>
            <a:r>
              <a:rPr lang="en-US" altLang="zh-CN" dirty="0" err="1" smtClean="0">
                <a:solidFill>
                  <a:srgbClr val="003300"/>
                </a:solidFill>
                <a:latin typeface="+mn-ea"/>
              </a:rPr>
              <a:t>T</a:t>
            </a:r>
            <a:r>
              <a:rPr lang="en-US" altLang="zh-CN" baseline="-30000" dirty="0" err="1" smtClean="0">
                <a:solidFill>
                  <a:srgbClr val="003300"/>
                </a:solidFill>
                <a:latin typeface="+mn-ea"/>
              </a:rPr>
              <a:t>r</a:t>
            </a:r>
            <a:r>
              <a:rPr lang="zh-CN" altLang="en-US" dirty="0" smtClean="0">
                <a:solidFill>
                  <a:srgbClr val="003300"/>
                </a:solidFill>
                <a:latin typeface="+mn-ea"/>
              </a:rPr>
              <a:t>），效应细胞</a:t>
            </a:r>
            <a:r>
              <a:rPr lang="en-US" altLang="zh-CN" dirty="0" smtClean="0">
                <a:solidFill>
                  <a:srgbClr val="003300"/>
                </a:solidFill>
                <a:latin typeface="+mn-ea"/>
              </a:rPr>
              <a:t>(CTL</a:t>
            </a:r>
            <a:r>
              <a:rPr lang="zh-CN" altLang="en-US" dirty="0" smtClean="0">
                <a:solidFill>
                  <a:srgbClr val="003300"/>
                </a:solidFill>
                <a:latin typeface="+mn-ea"/>
              </a:rPr>
              <a:t>，</a:t>
            </a:r>
            <a:r>
              <a:rPr lang="en-US" altLang="zh-CN" dirty="0" smtClean="0">
                <a:solidFill>
                  <a:srgbClr val="003300"/>
                </a:solidFill>
                <a:latin typeface="+mn-ea"/>
              </a:rPr>
              <a:t>CD4+Th1</a:t>
            </a:r>
            <a:r>
              <a:rPr lang="zh-CN" altLang="en-US" dirty="0" smtClean="0">
                <a:solidFill>
                  <a:srgbClr val="003300"/>
                </a:solidFill>
                <a:latin typeface="+mn-ea"/>
              </a:rPr>
              <a:t>，</a:t>
            </a:r>
            <a:r>
              <a:rPr lang="en-US" altLang="zh-CN" dirty="0" smtClean="0">
                <a:solidFill>
                  <a:srgbClr val="003300"/>
                </a:solidFill>
                <a:latin typeface="+mn-ea"/>
              </a:rPr>
              <a:t>NK</a:t>
            </a:r>
            <a:r>
              <a:rPr lang="zh-CN" altLang="en-US" dirty="0" smtClean="0">
                <a:solidFill>
                  <a:srgbClr val="003300"/>
                </a:solidFill>
                <a:latin typeface="+mn-ea"/>
              </a:rPr>
              <a:t>，</a:t>
            </a:r>
            <a:r>
              <a:rPr lang="en-US" altLang="zh-CN" dirty="0" err="1" smtClean="0">
                <a:solidFill>
                  <a:srgbClr val="003300"/>
                </a:solidFill>
                <a:latin typeface="+mn-ea"/>
              </a:rPr>
              <a:t>Mф</a:t>
            </a:r>
            <a:r>
              <a:rPr lang="en-US" altLang="zh-CN" dirty="0" smtClean="0">
                <a:solidFill>
                  <a:srgbClr val="003300"/>
                </a:solidFill>
                <a:latin typeface="+mn-ea"/>
              </a:rPr>
              <a:t>)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69925" y="2975724"/>
            <a:ext cx="10850562" cy="2169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1pPr>
            <a:lvl2pPr marL="742950" indent="-28575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2pPr>
            <a:lvl3pPr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3pPr>
            <a:lvl4pPr marL="16002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4pPr>
            <a:lvl5pPr marL="2057400" indent="-228600" eaLnBrk="0" hangingPunct="0"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003366"/>
              </a:buClr>
              <a:buFont typeface="Wingdings" panose="05000000000000000000" pitchFamily="2" charset="2"/>
              <a:buChar char="q"/>
            </a:pPr>
            <a:r>
              <a:rPr kumimoji="0" lang="en-US" altLang="zh-CN" sz="2400" dirty="0">
                <a:solidFill>
                  <a:srgbClr val="800000"/>
                </a:solidFill>
                <a:latin typeface="Arial" panose="020B0604020202020204" pitchFamily="34" charset="0"/>
                <a:ea typeface="黑体" pitchFamily="2" charset="-122"/>
              </a:rPr>
              <a:t>  </a:t>
            </a:r>
            <a:r>
              <a:rPr kumimoji="0" lang="zh-CN" altLang="en-US" sz="20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抗原识别</a:t>
            </a:r>
            <a:r>
              <a:rPr kumimoji="0" lang="en-US" altLang="zh-CN" sz="20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(antigen recognition)</a:t>
            </a:r>
            <a:r>
              <a:rPr kumimoji="0" lang="zh-CN" altLang="en-US" sz="20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：</a:t>
            </a:r>
          </a:p>
          <a:p>
            <a:pPr lvl="2" algn="l" eaLnBrk="1" hangingPunct="1">
              <a:lnSpc>
                <a:spcPct val="190000"/>
              </a:lnSpc>
              <a:spcBef>
                <a:spcPct val="5000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kumimoji="0" lang="zh-CN" altLang="en-US" sz="20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0" lang="zh-CN" altLang="en-US" sz="1800" b="0" dirty="0">
                <a:solidFill>
                  <a:schemeClr val="tx1"/>
                </a:solidFill>
                <a:latin typeface="+mn-ea"/>
                <a:ea typeface="+mn-ea"/>
              </a:rPr>
              <a:t>初始</a:t>
            </a:r>
            <a:r>
              <a:rPr kumimoji="0" lang="en-US" altLang="zh-CN" sz="1800" b="0" dirty="0">
                <a:solidFill>
                  <a:schemeClr val="tx1"/>
                </a:solidFill>
                <a:latin typeface="+mn-ea"/>
                <a:ea typeface="+mn-ea"/>
              </a:rPr>
              <a:t>T</a:t>
            </a:r>
            <a:r>
              <a:rPr kumimoji="0" lang="zh-CN" altLang="en-US" sz="1800" b="0" dirty="0">
                <a:solidFill>
                  <a:schemeClr val="tx1"/>
                </a:solidFill>
                <a:latin typeface="+mn-ea"/>
                <a:ea typeface="+mn-ea"/>
              </a:rPr>
              <a:t>细胞膜表面抗原识别的受体</a:t>
            </a:r>
            <a:r>
              <a:rPr kumimoji="0" lang="en-US" altLang="zh-CN" sz="1800" b="0" dirty="0">
                <a:solidFill>
                  <a:schemeClr val="tx1"/>
                </a:solidFill>
                <a:latin typeface="+mn-ea"/>
                <a:ea typeface="+mn-ea"/>
              </a:rPr>
              <a:t>TCR</a:t>
            </a:r>
            <a:r>
              <a:rPr kumimoji="0" lang="zh-CN" altLang="en-US" sz="1800" b="0" dirty="0">
                <a:solidFill>
                  <a:schemeClr val="tx1"/>
                </a:solidFill>
                <a:latin typeface="+mn-ea"/>
                <a:ea typeface="+mn-ea"/>
              </a:rPr>
              <a:t>与抗原提呈细胞 </a:t>
            </a:r>
            <a:r>
              <a:rPr kumimoji="0" lang="en-US" altLang="zh-CN" sz="1800" b="0" dirty="0">
                <a:solidFill>
                  <a:schemeClr val="tx1"/>
                </a:solidFill>
                <a:latin typeface="+mn-ea"/>
                <a:ea typeface="+mn-ea"/>
              </a:rPr>
              <a:t>(APC)</a:t>
            </a:r>
            <a:r>
              <a:rPr kumimoji="0" lang="zh-CN" altLang="en-US" sz="1800" b="0" dirty="0">
                <a:solidFill>
                  <a:schemeClr val="tx1"/>
                </a:solidFill>
                <a:latin typeface="+mn-ea"/>
                <a:ea typeface="+mn-ea"/>
              </a:rPr>
              <a:t>表面抗原肽</a:t>
            </a:r>
            <a:r>
              <a:rPr kumimoji="0" lang="en-US" altLang="zh-CN" sz="1800" b="0" dirty="0">
                <a:solidFill>
                  <a:schemeClr val="tx1"/>
                </a:solidFill>
                <a:latin typeface="+mn-ea"/>
                <a:ea typeface="+mn-ea"/>
              </a:rPr>
              <a:t>-MHC</a:t>
            </a:r>
            <a:r>
              <a:rPr kumimoji="0" lang="zh-CN" altLang="en-US" sz="1800" b="0" dirty="0">
                <a:solidFill>
                  <a:schemeClr val="tx1"/>
                </a:solidFill>
                <a:latin typeface="+mn-ea"/>
                <a:ea typeface="+mn-ea"/>
              </a:rPr>
              <a:t>分子复合物特异的结合；</a:t>
            </a:r>
          </a:p>
          <a:p>
            <a:pPr lvl="2" algn="l" eaLnBrk="1" hangingPunct="1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kumimoji="0" lang="zh-CN" altLang="en-US" sz="1800" b="0" dirty="0">
                <a:solidFill>
                  <a:schemeClr val="tx1"/>
                </a:solidFill>
                <a:latin typeface="+mn-ea"/>
                <a:ea typeface="+mn-ea"/>
              </a:rPr>
              <a:t> 这是</a:t>
            </a:r>
            <a:r>
              <a:rPr kumimoji="0" lang="en-US" altLang="zh-CN" sz="1800" b="0" dirty="0">
                <a:solidFill>
                  <a:schemeClr val="tx1"/>
                </a:solidFill>
                <a:latin typeface="+mn-ea"/>
                <a:ea typeface="+mn-ea"/>
              </a:rPr>
              <a:t>T</a:t>
            </a:r>
            <a:r>
              <a:rPr kumimoji="0" lang="zh-CN" altLang="en-US" sz="1800" b="0" dirty="0">
                <a:solidFill>
                  <a:schemeClr val="tx1"/>
                </a:solidFill>
                <a:latin typeface="+mn-ea"/>
                <a:ea typeface="+mn-ea"/>
              </a:rPr>
              <a:t>细胞特异活化的第一步。 </a:t>
            </a: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685800" y="5279533"/>
            <a:ext cx="10834687" cy="1126527"/>
            <a:chOff x="411" y="2688"/>
            <a:chExt cx="4869" cy="1083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411" y="2688"/>
              <a:ext cx="3120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9pPr>
            </a:lstStyle>
            <a:p>
              <a:pPr algn="l" eaLnBrk="1" hangingPunct="1">
                <a:buClr>
                  <a:srgbClr val="003366"/>
                </a:buClr>
                <a:buFont typeface="Wingdings" panose="05000000000000000000" pitchFamily="2" charset="2"/>
                <a:buChar char="q"/>
              </a:pPr>
              <a:r>
                <a:rPr kumimoji="0"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黑体" pitchFamily="2" charset="-122"/>
                </a:rPr>
                <a:t>  </a:t>
              </a:r>
              <a:r>
                <a:rPr kumimoji="0"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MHC</a:t>
              </a:r>
              <a:r>
                <a:rPr kumimoji="0" lang="zh-CN" altLang="en-US" sz="2000" dirty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限制性</a:t>
              </a:r>
              <a:r>
                <a:rPr kumimoji="0"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(MHC restriction) 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912" y="3120"/>
              <a:ext cx="4368" cy="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bg1"/>
                  </a:solidFill>
                  <a:latin typeface="宋体" panose="02010600030101010101" pitchFamily="2" charset="-122"/>
                  <a:ea typeface="Arial Unicode MS" pitchFamily="34" charset="-122"/>
                </a:defRPr>
              </a:lvl9pPr>
            </a:lstStyle>
            <a:p>
              <a:pPr algn="l" eaLnBrk="1" hangingPunct="1">
                <a:buClr>
                  <a:srgbClr val="800000"/>
                </a:buClr>
                <a:buFont typeface="Wingdings" panose="05000000000000000000" pitchFamily="2" charset="2"/>
                <a:buChar char="Ø"/>
              </a:pPr>
              <a:r>
                <a:rPr kumimoji="0" lang="en-US" altLang="zh-CN" sz="2000" b="0" dirty="0">
                  <a:solidFill>
                    <a:srgbClr val="003366"/>
                  </a:solidFill>
                  <a:latin typeface="+mn-ea"/>
                  <a:ea typeface="+mn-ea"/>
                </a:rPr>
                <a:t> </a:t>
              </a:r>
              <a:r>
                <a:rPr kumimoji="0" lang="en-US" altLang="zh-CN" sz="1800" b="0" dirty="0">
                  <a:solidFill>
                    <a:schemeClr val="tx1"/>
                  </a:solidFill>
                  <a:latin typeface="+mn-ea"/>
                  <a:ea typeface="+mn-ea"/>
                </a:rPr>
                <a:t>TCR</a:t>
              </a:r>
              <a:r>
                <a:rPr kumimoji="0" lang="zh-CN" altLang="en-US" sz="1800" b="0" dirty="0">
                  <a:solidFill>
                    <a:schemeClr val="tx1"/>
                  </a:solidFill>
                  <a:latin typeface="+mn-ea"/>
                  <a:ea typeface="+mn-ea"/>
                </a:rPr>
                <a:t>在特异性识别</a:t>
              </a:r>
              <a:r>
                <a:rPr kumimoji="0" lang="en-US" altLang="zh-CN" sz="1800" b="0" dirty="0">
                  <a:solidFill>
                    <a:schemeClr val="tx1"/>
                  </a:solidFill>
                  <a:latin typeface="+mn-ea"/>
                  <a:ea typeface="+mn-ea"/>
                </a:rPr>
                <a:t>APC</a:t>
              </a:r>
              <a:r>
                <a:rPr kumimoji="0" lang="zh-CN" altLang="en-US" sz="1800" b="0" dirty="0">
                  <a:solidFill>
                    <a:schemeClr val="tx1"/>
                  </a:solidFill>
                  <a:latin typeface="+mn-ea"/>
                  <a:ea typeface="+mn-ea"/>
                </a:rPr>
                <a:t>所提呈的抗原多肽的过程中</a:t>
              </a:r>
              <a:r>
                <a:rPr kumimoji="0" lang="zh-CN" altLang="en-US" sz="1800" b="0" dirty="0" smtClean="0">
                  <a:solidFill>
                    <a:schemeClr val="tx1"/>
                  </a:solidFill>
                  <a:latin typeface="+mn-ea"/>
                  <a:ea typeface="+mn-ea"/>
                </a:rPr>
                <a:t>，必</a:t>
              </a:r>
              <a:r>
                <a:rPr kumimoji="0" lang="zh-CN" altLang="en-US" sz="1800" b="0" dirty="0">
                  <a:solidFill>
                    <a:schemeClr val="tx1"/>
                  </a:solidFill>
                  <a:latin typeface="+mn-ea"/>
                  <a:ea typeface="+mn-ea"/>
                </a:rPr>
                <a:t>须同时识别与抗原多肽形成复合物的</a:t>
              </a:r>
              <a:r>
                <a:rPr kumimoji="0" lang="en-US" altLang="zh-CN" sz="1800" b="0" dirty="0">
                  <a:solidFill>
                    <a:schemeClr val="tx1"/>
                  </a:solidFill>
                  <a:latin typeface="+mn-ea"/>
                  <a:ea typeface="+mn-ea"/>
                </a:rPr>
                <a:t>MHC</a:t>
              </a:r>
              <a:r>
                <a:rPr kumimoji="0" lang="zh-CN" altLang="en-US" sz="1800" b="0" dirty="0">
                  <a:solidFill>
                    <a:schemeClr val="tx1"/>
                  </a:solidFill>
                  <a:latin typeface="+mn-ea"/>
                  <a:ea typeface="+mn-ea"/>
                </a:rPr>
                <a:t>分子。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9393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1E2F9C-1FAD-41F9-9FA8-4F4D7668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第一节 </a:t>
            </a:r>
            <a:r>
              <a:rPr lang="en-US" altLang="zh-CN" dirty="0"/>
              <a:t>APC</a:t>
            </a:r>
            <a:r>
              <a:rPr lang="zh-CN" altLang="en-US" dirty="0"/>
              <a:t>向</a:t>
            </a:r>
            <a:r>
              <a:rPr lang="en-US" altLang="zh-CN" dirty="0"/>
              <a:t>T</a:t>
            </a:r>
            <a:r>
              <a:rPr lang="zh-CN" altLang="en-US" dirty="0"/>
              <a:t>细胞提呈抗原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AD78C2-2410-40BD-A8D6-211DD4CD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6" name="Picture 6" descr="06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134" y="1401447"/>
            <a:ext cx="6946142" cy="5216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3281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e71014a-b5a7-4565-b35a-e52900e0317d"/>
</p:tagLst>
</file>

<file path=ppt/theme/theme1.xml><?xml version="1.0" encoding="utf-8"?>
<a:theme xmlns:a="http://schemas.openxmlformats.org/drawingml/2006/main" name="主题5">
  <a:themeElements>
    <a:clrScheme name="协鑫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48BB7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548BB7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1779</TotalTime>
  <Words>1962</Words>
  <Application>Microsoft Macintosh PowerPoint</Application>
  <PresentationFormat>自定义</PresentationFormat>
  <Paragraphs>263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主题5</vt:lpstr>
      <vt:lpstr>医学免疫学</vt:lpstr>
      <vt:lpstr>第十章 免疫应答之一：T细胞介导的细胞免疫应答</vt:lpstr>
      <vt:lpstr>免疫应答概述</vt:lpstr>
      <vt:lpstr>免疫应答概述</vt:lpstr>
      <vt:lpstr>免疫应答概述</vt:lpstr>
      <vt:lpstr>T细胞介导的细胞免疫应答</vt:lpstr>
      <vt:lpstr>第一节 APC向T细胞提呈抗原</vt:lpstr>
      <vt:lpstr>第一节 APC向T细胞提呈抗原</vt:lpstr>
      <vt:lpstr>第一节 APC向T细胞提呈抗原</vt:lpstr>
      <vt:lpstr>第一节 APC向T细胞提呈抗原</vt:lpstr>
      <vt:lpstr>第一节 APC向T细胞提呈抗原</vt:lpstr>
      <vt:lpstr>第一节 APC向T细胞提呈抗原</vt:lpstr>
      <vt:lpstr>PowerPoint 演示文稿</vt:lpstr>
      <vt:lpstr>第二节 T细胞识别抗原及其活化、增殖和分化</vt:lpstr>
      <vt:lpstr>第二节 T细胞识别抗原及其活化、增殖和分化</vt:lpstr>
      <vt:lpstr>第二节 T细胞识别抗原及其活化、增殖和分化</vt:lpstr>
      <vt:lpstr>第二节 T细胞识别抗原及其活化、增殖和分化</vt:lpstr>
      <vt:lpstr>第二节 T细胞识别抗原及其活化、增殖和分化</vt:lpstr>
      <vt:lpstr>第二节 T细胞识别抗原及其活化、增殖和分化</vt:lpstr>
      <vt:lpstr>第二节 T细胞识别抗原及其活化、增殖和分化</vt:lpstr>
      <vt:lpstr>第二节 T细胞识别抗原及其活化、增殖和分化</vt:lpstr>
      <vt:lpstr>第二节 T细胞识别抗原及其活化、增殖和分化</vt:lpstr>
      <vt:lpstr>第二节 T细胞识别抗原及其活化、增殖和分化</vt:lpstr>
      <vt:lpstr>第二节 T细胞识别抗原及其活化、增殖和分化</vt:lpstr>
      <vt:lpstr>第二节 T细胞识别抗原及其活化、增殖和分化</vt:lpstr>
      <vt:lpstr>第二节 T细胞识别抗原及其活化、增殖和分化</vt:lpstr>
      <vt:lpstr>第二节 T细胞识别抗原及其活化、增殖和分化</vt:lpstr>
      <vt:lpstr>第二节 T细胞识别抗原及其活化、增殖和分化</vt:lpstr>
      <vt:lpstr>第三节 T细胞生物学功能及机制</vt:lpstr>
      <vt:lpstr>第三节 T细胞生物学功能及机制</vt:lpstr>
      <vt:lpstr>第三节 T细胞生物学功能及机制</vt:lpstr>
      <vt:lpstr>第三节 T细胞生物学功能及机制</vt:lpstr>
      <vt:lpstr>第三节 T细胞生物学功能及机制</vt:lpstr>
      <vt:lpstr>第三节 T细胞生物学功能及机制</vt:lpstr>
      <vt:lpstr>第三节 T细胞生物学功能及机制</vt:lpstr>
      <vt:lpstr>第三节 T细胞生物学功能及机制</vt:lpstr>
      <vt:lpstr>第三节 T细胞生物学功能及机制</vt:lpstr>
      <vt:lpstr>第三节 T细胞生物学功能及机制</vt:lpstr>
      <vt:lpstr>第三节 T细胞生物学功能及机制</vt:lpstr>
      <vt:lpstr>第三节 T细胞生物学功能及机制</vt:lpstr>
      <vt:lpstr>第三节 T细胞生物学功能及机制</vt:lpstr>
    </vt:vector>
  </TitlesOfParts>
  <Manager>iSlide</Manager>
  <Company>iSlide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iSlide</dc:creator>
  <cp:keywords/>
  <dc:description/>
  <cp:lastModifiedBy>wang</cp:lastModifiedBy>
  <cp:revision>19</cp:revision>
  <cp:lastPrinted>2018-02-05T16:00:00Z</cp:lastPrinted>
  <dcterms:created xsi:type="dcterms:W3CDTF">2018-02-05T16:00:00Z</dcterms:created>
  <dcterms:modified xsi:type="dcterms:W3CDTF">2019-10-26T05:20:58Z</dcterms:modified>
  <cp:category>business proposal;oral defense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ae71014a-b5a7-4565-b35a-e52900e0317d</vt:lpwstr>
  </property>
</Properties>
</file>