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4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2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3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4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80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19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25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20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0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11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94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33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5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5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0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1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4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1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DCB9-32F6-4538-9B72-CB65D3FAF24A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5967-ADD9-42CF-862D-EF929C632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AB37-51EB-4AC3-A01E-819B59E590F5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4F116-AF14-4AAA-AFE0-199777CC5A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8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1" y="1268413"/>
            <a:ext cx="8208963" cy="3603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pPr algn="l">
              <a:lnSpc>
                <a:spcPct val="85000"/>
              </a:lnSpc>
            </a:pPr>
            <a:r>
              <a:rPr lang="zh-CN" altLang="zh-CN" sz="2400" b="1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二、压电效应的基本原理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774825" y="4652963"/>
            <a:ext cx="59055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200">
                <a:solidFill>
                  <a:srgbClr val="ED7D31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200" baseline="-25000">
                <a:solidFill>
                  <a:srgbClr val="ED7D31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200">
                <a:solidFill>
                  <a:srgbClr val="ED7D31"/>
                </a:solidFill>
                <a:latin typeface="Times New Roman" panose="02020603050405020304" pitchFamily="18" charset="0"/>
                <a:ea typeface="楷体_GB2312" pitchFamily="49" charset="-122"/>
              </a:rPr>
              <a:t>—压电系数。下标的意义为产生电荷的面的轴向及施加作用力的轴向；</a:t>
            </a:r>
            <a:r>
              <a:rPr lang="zh-CN" altLang="en-US" sz="2200" i="1">
                <a:solidFill>
                  <a:srgbClr val="ED7D3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200">
                <a:solidFill>
                  <a:srgbClr val="ED7D31"/>
                </a:solidFill>
                <a:latin typeface="Times New Roman" panose="02020603050405020304" pitchFamily="18" charset="0"/>
                <a:ea typeface="楷体_GB2312" pitchFamily="49" charset="-122"/>
              </a:rPr>
              <a:t>、b、c—石英晶片的长度、厚度和宽度。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774826" y="1547813"/>
            <a:ext cx="62658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3、石英晶体压电效应作用力与电荷关系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774825" y="1989139"/>
            <a:ext cx="5905500" cy="202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2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若从晶体上沿y方向切下一块晶片，当沿电轴x方向施加应力时，晶片将产生厚度变形，并发生极化现象。在晶体线性弹性范围内，极化强度与应力成正比。</a:t>
            </a:r>
          </a:p>
          <a:p>
            <a:pPr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2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在垂直于x轴晶面上产生的电荷量为</a:t>
            </a:r>
          </a:p>
        </p:txBody>
      </p:sp>
      <p:grpSp>
        <p:nvGrpSpPr>
          <p:cNvPr id="104454" name="Group 6"/>
          <p:cNvGrpSpPr>
            <a:grpSpLocks/>
          </p:cNvGrpSpPr>
          <p:nvPr/>
        </p:nvGrpSpPr>
        <p:grpSpPr bwMode="auto">
          <a:xfrm>
            <a:off x="8256589" y="1196975"/>
            <a:ext cx="2160587" cy="2089150"/>
            <a:chOff x="0" y="0"/>
            <a:chExt cx="1361" cy="1316"/>
          </a:xfrm>
        </p:grpSpPr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1134" y="545"/>
              <a:ext cx="22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04481" name="AutoShape 8"/>
            <p:cNvSpPr>
              <a:spLocks noChangeArrowheads="1"/>
            </p:cNvSpPr>
            <p:nvPr/>
          </p:nvSpPr>
          <p:spPr bwMode="auto">
            <a:xfrm>
              <a:off x="44" y="348"/>
              <a:ext cx="1040" cy="533"/>
            </a:xfrm>
            <a:prstGeom prst="hexagon">
              <a:avLst>
                <a:gd name="adj" fmla="val 48780"/>
                <a:gd name="vf" fmla="val 115470"/>
              </a:avLst>
            </a:prstGeom>
            <a:solidFill>
              <a:srgbClr val="CCFF33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82" name="Rectangle 9"/>
            <p:cNvSpPr>
              <a:spLocks noChangeArrowheads="1"/>
            </p:cNvSpPr>
            <p:nvPr/>
          </p:nvSpPr>
          <p:spPr bwMode="auto">
            <a:xfrm>
              <a:off x="303" y="878"/>
              <a:ext cx="489" cy="361"/>
            </a:xfrm>
            <a:prstGeom prst="rect">
              <a:avLst/>
            </a:prstGeom>
            <a:solidFill>
              <a:srgbClr val="CCFF33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83" name="AutoShape 10"/>
            <p:cNvSpPr>
              <a:spLocks noChangeArrowheads="1"/>
            </p:cNvSpPr>
            <p:nvPr/>
          </p:nvSpPr>
          <p:spPr bwMode="auto">
            <a:xfrm rot="16237432" flipH="1">
              <a:off x="622" y="789"/>
              <a:ext cx="620" cy="269"/>
            </a:xfrm>
            <a:prstGeom prst="parallelogram">
              <a:avLst>
                <a:gd name="adj" fmla="val 97603"/>
              </a:avLst>
            </a:prstGeom>
            <a:solidFill>
              <a:srgbClr val="CCFF33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84" name="AutoShape 11"/>
            <p:cNvSpPr>
              <a:spLocks noChangeArrowheads="1"/>
            </p:cNvSpPr>
            <p:nvPr/>
          </p:nvSpPr>
          <p:spPr bwMode="auto">
            <a:xfrm rot="5362568">
              <a:off x="-140" y="791"/>
              <a:ext cx="621" cy="269"/>
            </a:xfrm>
            <a:prstGeom prst="parallelogram">
              <a:avLst>
                <a:gd name="adj" fmla="val 97761"/>
              </a:avLst>
            </a:prstGeom>
            <a:solidFill>
              <a:srgbClr val="CCFF33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85" name="Line 12"/>
            <p:cNvSpPr>
              <a:spLocks noChangeShapeType="1"/>
            </p:cNvSpPr>
            <p:nvPr/>
          </p:nvSpPr>
          <p:spPr bwMode="auto">
            <a:xfrm>
              <a:off x="68" y="410"/>
              <a:ext cx="1182" cy="5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86" name="Line 13"/>
            <p:cNvSpPr>
              <a:spLocks noChangeShapeType="1"/>
            </p:cNvSpPr>
            <p:nvPr/>
          </p:nvSpPr>
          <p:spPr bwMode="auto">
            <a:xfrm flipH="1">
              <a:off x="0" y="188"/>
              <a:ext cx="971" cy="104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87" name="Line 14"/>
            <p:cNvSpPr>
              <a:spLocks noChangeShapeType="1"/>
            </p:cNvSpPr>
            <p:nvPr/>
          </p:nvSpPr>
          <p:spPr bwMode="auto">
            <a:xfrm>
              <a:off x="880" y="810"/>
              <a:ext cx="0" cy="349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88" name="Line 15"/>
            <p:cNvSpPr>
              <a:spLocks noChangeShapeType="1"/>
            </p:cNvSpPr>
            <p:nvPr/>
          </p:nvSpPr>
          <p:spPr bwMode="auto">
            <a:xfrm>
              <a:off x="954" y="726"/>
              <a:ext cx="0" cy="34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89" name="Line 16"/>
            <p:cNvSpPr>
              <a:spLocks noChangeShapeType="1"/>
            </p:cNvSpPr>
            <p:nvPr/>
          </p:nvSpPr>
          <p:spPr bwMode="auto">
            <a:xfrm rot="-130790">
              <a:off x="157" y="495"/>
              <a:ext cx="710" cy="32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90" name="Line 17"/>
            <p:cNvSpPr>
              <a:spLocks noChangeShapeType="1"/>
            </p:cNvSpPr>
            <p:nvPr/>
          </p:nvSpPr>
          <p:spPr bwMode="auto">
            <a:xfrm rot="-130790">
              <a:off x="231" y="421"/>
              <a:ext cx="710" cy="32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45" y="1060"/>
              <a:ext cx="291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590" y="0"/>
              <a:ext cx="25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424" y="586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2200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</a:t>
              </a:r>
              <a:endParaRPr lang="zh-CN" altLang="en-US" sz="22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04494" name="Line 21"/>
            <p:cNvSpPr>
              <a:spLocks noChangeShapeType="1"/>
            </p:cNvSpPr>
            <p:nvPr/>
          </p:nvSpPr>
          <p:spPr bwMode="auto">
            <a:xfrm flipV="1">
              <a:off x="564" y="71"/>
              <a:ext cx="0" cy="551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graphicFrame>
        <p:nvGraphicFramePr>
          <p:cNvPr id="104455" name="Object 22"/>
          <p:cNvGraphicFramePr>
            <a:graphicFrameLocks noChangeAspect="1"/>
          </p:cNvGraphicFramePr>
          <p:nvPr/>
        </p:nvGraphicFramePr>
        <p:xfrm>
          <a:off x="3221039" y="4051301"/>
          <a:ext cx="23653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673978" imgH="228898" progId="Equation.3">
                  <p:embed/>
                </p:oleObj>
              </mc:Choice>
              <mc:Fallback>
                <p:oleObj r:id="rId3" imgW="673978" imgH="228898" progId="Equation.3">
                  <p:embed/>
                  <p:pic>
                    <p:nvPicPr>
                      <p:cNvPr id="10445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9" y="4051301"/>
                        <a:ext cx="2365375" cy="5302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6FFFF"/>
                          </a:gs>
                          <a:gs pos="50000">
                            <a:srgbClr val="FFFFFF"/>
                          </a:gs>
                          <a:gs pos="100000">
                            <a:srgbClr val="66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56" name="Group 23"/>
          <p:cNvGrpSpPr>
            <a:grpSpLocks/>
          </p:cNvGrpSpPr>
          <p:nvPr/>
        </p:nvGrpSpPr>
        <p:grpSpPr bwMode="auto">
          <a:xfrm>
            <a:off x="7870825" y="3463925"/>
            <a:ext cx="2554288" cy="2413000"/>
            <a:chOff x="0" y="0"/>
            <a:chExt cx="1609" cy="1520"/>
          </a:xfrm>
        </p:grpSpPr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83" y="450"/>
              <a:ext cx="25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04459" name="未知"/>
            <p:cNvSpPr>
              <a:spLocks/>
            </p:cNvSpPr>
            <p:nvPr/>
          </p:nvSpPr>
          <p:spPr bwMode="auto">
            <a:xfrm>
              <a:off x="0" y="154"/>
              <a:ext cx="1331" cy="1103"/>
            </a:xfrm>
            <a:custGeom>
              <a:avLst/>
              <a:gdLst>
                <a:gd name="T0" fmla="*/ 46 w 1575"/>
                <a:gd name="T1" fmla="*/ 0 h 1310"/>
                <a:gd name="T2" fmla="*/ 292 w 1575"/>
                <a:gd name="T3" fmla="*/ 118 h 1310"/>
                <a:gd name="T4" fmla="*/ 292 w 1575"/>
                <a:gd name="T5" fmla="*/ 227 h 1310"/>
                <a:gd name="T6" fmla="*/ 262 w 1575"/>
                <a:gd name="T7" fmla="*/ 234 h 1310"/>
                <a:gd name="T8" fmla="*/ 76 w 1575"/>
                <a:gd name="T9" fmla="*/ 143 h 1310"/>
                <a:gd name="T10" fmla="*/ 76 w 1575"/>
                <a:gd name="T11" fmla="*/ 39 h 1310"/>
                <a:gd name="T12" fmla="*/ 0 w 1575"/>
                <a:gd name="T13" fmla="*/ 3 h 13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75" h="1310">
                  <a:moveTo>
                    <a:pt x="248" y="0"/>
                  </a:moveTo>
                  <a:lnTo>
                    <a:pt x="1571" y="657"/>
                  </a:lnTo>
                  <a:lnTo>
                    <a:pt x="1575" y="1272"/>
                  </a:lnTo>
                  <a:lnTo>
                    <a:pt x="1408" y="1310"/>
                  </a:lnTo>
                  <a:lnTo>
                    <a:pt x="406" y="798"/>
                  </a:lnTo>
                  <a:lnTo>
                    <a:pt x="408" y="217"/>
                  </a:lnTo>
                  <a:lnTo>
                    <a:pt x="0" y="4"/>
                  </a:lnTo>
                </a:path>
              </a:pathLst>
            </a:custGeom>
            <a:solidFill>
              <a:schemeClr val="folHlink"/>
            </a:solidFill>
            <a:ln w="19050" cmpd="sng">
              <a:solidFill>
                <a:schemeClr val="tx1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60" name="未知"/>
            <p:cNvSpPr>
              <a:spLocks/>
            </p:cNvSpPr>
            <p:nvPr/>
          </p:nvSpPr>
          <p:spPr bwMode="auto">
            <a:xfrm>
              <a:off x="338" y="278"/>
              <a:ext cx="965" cy="479"/>
            </a:xfrm>
            <a:custGeom>
              <a:avLst/>
              <a:gdLst>
                <a:gd name="T0" fmla="*/ 7 w 1314"/>
                <a:gd name="T1" fmla="*/ 0 h 695"/>
                <a:gd name="T2" fmla="*/ 0 w 1314"/>
                <a:gd name="T3" fmla="*/ 2 h 695"/>
                <a:gd name="T4" fmla="*/ 52 w 1314"/>
                <a:gd name="T5" fmla="*/ 17 h 695"/>
                <a:gd name="T6" fmla="*/ 60 w 1314"/>
                <a:gd name="T7" fmla="*/ 14 h 6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4" h="695">
                  <a:moveTo>
                    <a:pt x="165" y="0"/>
                  </a:moveTo>
                  <a:lnTo>
                    <a:pt x="0" y="75"/>
                  </a:lnTo>
                  <a:lnTo>
                    <a:pt x="1130" y="695"/>
                  </a:lnTo>
                  <a:lnTo>
                    <a:pt x="1314" y="61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61" name="未知"/>
            <p:cNvSpPr>
              <a:spLocks/>
            </p:cNvSpPr>
            <p:nvPr/>
          </p:nvSpPr>
          <p:spPr bwMode="auto">
            <a:xfrm>
              <a:off x="481" y="306"/>
              <a:ext cx="842" cy="895"/>
            </a:xfrm>
            <a:custGeom>
              <a:avLst/>
              <a:gdLst>
                <a:gd name="T0" fmla="*/ 0 w 997"/>
                <a:gd name="T1" fmla="*/ 0 h 1064"/>
                <a:gd name="T2" fmla="*/ 0 w 997"/>
                <a:gd name="T3" fmla="*/ 103 h 1064"/>
                <a:gd name="T4" fmla="*/ 184 w 997"/>
                <a:gd name="T5" fmla="*/ 189 h 10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7" h="1064">
                  <a:moveTo>
                    <a:pt x="0" y="0"/>
                  </a:moveTo>
                  <a:lnTo>
                    <a:pt x="0" y="576"/>
                  </a:lnTo>
                  <a:lnTo>
                    <a:pt x="997" y="1064"/>
                  </a:ln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62" name="Line 28"/>
            <p:cNvSpPr>
              <a:spLocks noChangeShapeType="1"/>
            </p:cNvSpPr>
            <p:nvPr/>
          </p:nvSpPr>
          <p:spPr bwMode="auto">
            <a:xfrm flipV="1">
              <a:off x="348" y="779"/>
              <a:ext cx="124" cy="4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63" name="Line 29"/>
            <p:cNvSpPr>
              <a:spLocks noChangeShapeType="1"/>
            </p:cNvSpPr>
            <p:nvPr/>
          </p:nvSpPr>
          <p:spPr bwMode="auto">
            <a:xfrm>
              <a:off x="807" y="510"/>
              <a:ext cx="802" cy="4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64" name="未知"/>
            <p:cNvSpPr>
              <a:spLocks/>
            </p:cNvSpPr>
            <p:nvPr/>
          </p:nvSpPr>
          <p:spPr bwMode="auto">
            <a:xfrm>
              <a:off x="192" y="207"/>
              <a:ext cx="128" cy="52"/>
            </a:xfrm>
            <a:custGeom>
              <a:avLst/>
              <a:gdLst>
                <a:gd name="T0" fmla="*/ 0 w 195"/>
                <a:gd name="T1" fmla="*/ 4 h 70"/>
                <a:gd name="T2" fmla="*/ 2 w 195"/>
                <a:gd name="T3" fmla="*/ 1 h 70"/>
                <a:gd name="T4" fmla="*/ 3 w 195"/>
                <a:gd name="T5" fmla="*/ 0 h 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70">
                  <a:moveTo>
                    <a:pt x="0" y="70"/>
                  </a:moveTo>
                  <a:lnTo>
                    <a:pt x="150" y="10"/>
                  </a:lnTo>
                  <a:lnTo>
                    <a:pt x="195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65" name="Line 31"/>
            <p:cNvSpPr>
              <a:spLocks noChangeShapeType="1"/>
            </p:cNvSpPr>
            <p:nvPr/>
          </p:nvSpPr>
          <p:spPr bwMode="auto">
            <a:xfrm>
              <a:off x="341" y="824"/>
              <a:ext cx="1" cy="2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66" name="Line 32"/>
            <p:cNvSpPr>
              <a:spLocks noChangeShapeType="1"/>
            </p:cNvSpPr>
            <p:nvPr/>
          </p:nvSpPr>
          <p:spPr bwMode="auto">
            <a:xfrm>
              <a:off x="1186" y="1255"/>
              <a:ext cx="344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67" name="Line 33"/>
            <p:cNvSpPr>
              <a:spLocks noChangeShapeType="1"/>
            </p:cNvSpPr>
            <p:nvPr/>
          </p:nvSpPr>
          <p:spPr bwMode="auto">
            <a:xfrm>
              <a:off x="1175" y="763"/>
              <a:ext cx="344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68" name="Line 34"/>
            <p:cNvSpPr>
              <a:spLocks noChangeShapeType="1"/>
            </p:cNvSpPr>
            <p:nvPr/>
          </p:nvSpPr>
          <p:spPr bwMode="auto">
            <a:xfrm>
              <a:off x="338" y="1039"/>
              <a:ext cx="832" cy="4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851" name="Rectangle 35"/>
            <p:cNvSpPr>
              <a:spLocks noChangeArrowheads="1"/>
            </p:cNvSpPr>
            <p:nvPr/>
          </p:nvSpPr>
          <p:spPr bwMode="auto">
            <a:xfrm>
              <a:off x="908" y="0"/>
              <a:ext cx="28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34852" name="Rectangle 36"/>
            <p:cNvSpPr>
              <a:spLocks noChangeArrowheads="1"/>
            </p:cNvSpPr>
            <p:nvPr/>
          </p:nvSpPr>
          <p:spPr bwMode="auto">
            <a:xfrm>
              <a:off x="1331" y="561"/>
              <a:ext cx="228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34853" name="Rectangle 37"/>
            <p:cNvSpPr>
              <a:spLocks noChangeArrowheads="1"/>
            </p:cNvSpPr>
            <p:nvPr/>
          </p:nvSpPr>
          <p:spPr bwMode="auto">
            <a:xfrm>
              <a:off x="665" y="1112"/>
              <a:ext cx="14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04472" name="Line 38"/>
            <p:cNvSpPr>
              <a:spLocks noChangeShapeType="1"/>
            </p:cNvSpPr>
            <p:nvPr/>
          </p:nvSpPr>
          <p:spPr bwMode="auto">
            <a:xfrm>
              <a:off x="1175" y="755"/>
              <a:ext cx="0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73" name="Line 39"/>
            <p:cNvSpPr>
              <a:spLocks noChangeShapeType="1"/>
            </p:cNvSpPr>
            <p:nvPr/>
          </p:nvSpPr>
          <p:spPr bwMode="auto">
            <a:xfrm>
              <a:off x="1416" y="887"/>
              <a:ext cx="0" cy="4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74" name="未知"/>
            <p:cNvSpPr>
              <a:spLocks/>
            </p:cNvSpPr>
            <p:nvPr/>
          </p:nvSpPr>
          <p:spPr bwMode="auto">
            <a:xfrm>
              <a:off x="33" y="272"/>
              <a:ext cx="142" cy="49"/>
            </a:xfrm>
            <a:custGeom>
              <a:avLst/>
              <a:gdLst>
                <a:gd name="T0" fmla="*/ 0 w 195"/>
                <a:gd name="T1" fmla="*/ 2 h 70"/>
                <a:gd name="T2" fmla="*/ 7 w 195"/>
                <a:gd name="T3" fmla="*/ 1 h 70"/>
                <a:gd name="T4" fmla="*/ 8 w 195"/>
                <a:gd name="T5" fmla="*/ 0 h 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70">
                  <a:moveTo>
                    <a:pt x="0" y="70"/>
                  </a:moveTo>
                  <a:lnTo>
                    <a:pt x="150" y="10"/>
                  </a:lnTo>
                  <a:lnTo>
                    <a:pt x="195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bevel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75" name="未知"/>
            <p:cNvSpPr>
              <a:spLocks/>
            </p:cNvSpPr>
            <p:nvPr/>
          </p:nvSpPr>
          <p:spPr bwMode="auto">
            <a:xfrm>
              <a:off x="323" y="153"/>
              <a:ext cx="143" cy="49"/>
            </a:xfrm>
            <a:custGeom>
              <a:avLst/>
              <a:gdLst>
                <a:gd name="T0" fmla="*/ 0 w 195"/>
                <a:gd name="T1" fmla="*/ 2 h 70"/>
                <a:gd name="T2" fmla="*/ 7 w 195"/>
                <a:gd name="T3" fmla="*/ 1 h 70"/>
                <a:gd name="T4" fmla="*/ 9 w 195"/>
                <a:gd name="T5" fmla="*/ 0 h 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70">
                  <a:moveTo>
                    <a:pt x="0" y="70"/>
                  </a:moveTo>
                  <a:lnTo>
                    <a:pt x="150" y="10"/>
                  </a:lnTo>
                  <a:lnTo>
                    <a:pt x="195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bevel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76" name="Line 42"/>
            <p:cNvSpPr>
              <a:spLocks noChangeShapeType="1"/>
            </p:cNvSpPr>
            <p:nvPr/>
          </p:nvSpPr>
          <p:spPr bwMode="auto">
            <a:xfrm flipV="1">
              <a:off x="808" y="69"/>
              <a:ext cx="0" cy="44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4477" name="Line 43"/>
            <p:cNvSpPr>
              <a:spLocks noChangeShapeType="1"/>
            </p:cNvSpPr>
            <p:nvPr/>
          </p:nvSpPr>
          <p:spPr bwMode="auto">
            <a:xfrm flipH="1">
              <a:off x="46" y="509"/>
              <a:ext cx="762" cy="20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4860" name="Rectangle 44"/>
            <p:cNvSpPr>
              <a:spLocks noChangeArrowheads="1"/>
            </p:cNvSpPr>
            <p:nvPr/>
          </p:nvSpPr>
          <p:spPr bwMode="auto">
            <a:xfrm>
              <a:off x="1442" y="966"/>
              <a:ext cx="16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34861" name="Rectangle 45"/>
            <p:cNvSpPr>
              <a:spLocks noChangeArrowheads="1"/>
            </p:cNvSpPr>
            <p:nvPr/>
          </p:nvSpPr>
          <p:spPr bwMode="auto">
            <a:xfrm>
              <a:off x="104" y="24"/>
              <a:ext cx="141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</p:grpSp>
      <p:sp>
        <p:nvSpPr>
          <p:cNvPr id="104457" name="Text Box 46"/>
          <p:cNvSpPr txBox="1">
            <a:spLocks noChangeArrowheads="1"/>
          </p:cNvSpPr>
          <p:nvPr/>
        </p:nvSpPr>
        <p:spPr bwMode="auto">
          <a:xfrm>
            <a:off x="2422526" y="228601"/>
            <a:ext cx="7345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压电效应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及工作原理</a:t>
            </a: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1" y="1268413"/>
            <a:ext cx="8208963" cy="3603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pPr algn="l">
              <a:lnSpc>
                <a:spcPct val="85000"/>
              </a:lnSpc>
            </a:pPr>
            <a:r>
              <a:rPr lang="zh-CN" altLang="zh-CN" sz="2400" b="1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二、压电效应的基本原理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1774825" y="4581525"/>
            <a:ext cx="59055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200">
                <a:solidFill>
                  <a:srgbClr val="292929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200" baseline="-25000">
                <a:solidFill>
                  <a:srgbClr val="292929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200">
                <a:solidFill>
                  <a:srgbClr val="292929"/>
                </a:solidFill>
                <a:latin typeface="Times New Roman" panose="02020603050405020304" pitchFamily="18" charset="0"/>
                <a:ea typeface="楷体_GB2312" pitchFamily="49" charset="-122"/>
              </a:rPr>
              <a:t> = -d</a:t>
            </a:r>
            <a:r>
              <a:rPr lang="zh-CN" altLang="en-US" sz="2200" baseline="-25000">
                <a:solidFill>
                  <a:srgbClr val="292929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lang="zh-CN" altLang="en-US" sz="2200">
                <a:solidFill>
                  <a:srgbClr val="292929"/>
                </a:solidFill>
                <a:latin typeface="Times New Roman" panose="02020603050405020304" pitchFamily="18" charset="0"/>
                <a:ea typeface="楷体_GB2312" pitchFamily="49" charset="-122"/>
              </a:rPr>
              <a:t> ，石英晶体轴对称条件。</a:t>
            </a:r>
            <a:r>
              <a:rPr lang="zh-CN" altLang="en-US" sz="22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774825" y="1989138"/>
            <a:ext cx="59055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2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若在同一切片上，沿机械轴y方向施加应力，则仍在与x轴垂直的平面上产生电荷为</a:t>
            </a:r>
          </a:p>
        </p:txBody>
      </p:sp>
      <p:grpSp>
        <p:nvGrpSpPr>
          <p:cNvPr id="105477" name="Group 5"/>
          <p:cNvGrpSpPr>
            <a:grpSpLocks/>
          </p:cNvGrpSpPr>
          <p:nvPr/>
        </p:nvGrpSpPr>
        <p:grpSpPr bwMode="auto">
          <a:xfrm>
            <a:off x="8256589" y="1196975"/>
            <a:ext cx="2160587" cy="2089150"/>
            <a:chOff x="0" y="0"/>
            <a:chExt cx="1361" cy="1316"/>
          </a:xfrm>
        </p:grpSpPr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1134" y="545"/>
              <a:ext cx="22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05506" name="AutoShape 7"/>
            <p:cNvSpPr>
              <a:spLocks noChangeArrowheads="1"/>
            </p:cNvSpPr>
            <p:nvPr/>
          </p:nvSpPr>
          <p:spPr bwMode="auto">
            <a:xfrm>
              <a:off x="44" y="348"/>
              <a:ext cx="1040" cy="533"/>
            </a:xfrm>
            <a:prstGeom prst="hexagon">
              <a:avLst>
                <a:gd name="adj" fmla="val 48780"/>
                <a:gd name="vf" fmla="val 115470"/>
              </a:avLst>
            </a:prstGeom>
            <a:solidFill>
              <a:srgbClr val="CCFF33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507" name="Rectangle 8"/>
            <p:cNvSpPr>
              <a:spLocks noChangeArrowheads="1"/>
            </p:cNvSpPr>
            <p:nvPr/>
          </p:nvSpPr>
          <p:spPr bwMode="auto">
            <a:xfrm>
              <a:off x="303" y="878"/>
              <a:ext cx="489" cy="361"/>
            </a:xfrm>
            <a:prstGeom prst="rect">
              <a:avLst/>
            </a:prstGeom>
            <a:solidFill>
              <a:srgbClr val="CCFF33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508" name="AutoShape 9"/>
            <p:cNvSpPr>
              <a:spLocks noChangeArrowheads="1"/>
            </p:cNvSpPr>
            <p:nvPr/>
          </p:nvSpPr>
          <p:spPr bwMode="auto">
            <a:xfrm rot="16237432" flipH="1">
              <a:off x="622" y="789"/>
              <a:ext cx="620" cy="269"/>
            </a:xfrm>
            <a:prstGeom prst="parallelogram">
              <a:avLst>
                <a:gd name="adj" fmla="val 97603"/>
              </a:avLst>
            </a:prstGeom>
            <a:solidFill>
              <a:srgbClr val="CCFF33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509" name="AutoShape 10"/>
            <p:cNvSpPr>
              <a:spLocks noChangeArrowheads="1"/>
            </p:cNvSpPr>
            <p:nvPr/>
          </p:nvSpPr>
          <p:spPr bwMode="auto">
            <a:xfrm rot="5362568">
              <a:off x="-140" y="791"/>
              <a:ext cx="621" cy="269"/>
            </a:xfrm>
            <a:prstGeom prst="parallelogram">
              <a:avLst>
                <a:gd name="adj" fmla="val 97761"/>
              </a:avLst>
            </a:prstGeom>
            <a:solidFill>
              <a:srgbClr val="CCFF33"/>
            </a:solidFill>
            <a:ln w="28575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endParaRPr lang="zh-CN" altLang="en-US" sz="24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510" name="Line 11"/>
            <p:cNvSpPr>
              <a:spLocks noChangeShapeType="1"/>
            </p:cNvSpPr>
            <p:nvPr/>
          </p:nvSpPr>
          <p:spPr bwMode="auto">
            <a:xfrm>
              <a:off x="68" y="410"/>
              <a:ext cx="1182" cy="5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511" name="Line 12"/>
            <p:cNvSpPr>
              <a:spLocks noChangeShapeType="1"/>
            </p:cNvSpPr>
            <p:nvPr/>
          </p:nvSpPr>
          <p:spPr bwMode="auto">
            <a:xfrm flipH="1">
              <a:off x="0" y="188"/>
              <a:ext cx="971" cy="1042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512" name="Line 13"/>
            <p:cNvSpPr>
              <a:spLocks noChangeShapeType="1"/>
            </p:cNvSpPr>
            <p:nvPr/>
          </p:nvSpPr>
          <p:spPr bwMode="auto">
            <a:xfrm>
              <a:off x="880" y="810"/>
              <a:ext cx="0" cy="349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513" name="Line 14"/>
            <p:cNvSpPr>
              <a:spLocks noChangeShapeType="1"/>
            </p:cNvSpPr>
            <p:nvPr/>
          </p:nvSpPr>
          <p:spPr bwMode="auto">
            <a:xfrm>
              <a:off x="954" y="726"/>
              <a:ext cx="0" cy="348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514" name="Line 15"/>
            <p:cNvSpPr>
              <a:spLocks noChangeShapeType="1"/>
            </p:cNvSpPr>
            <p:nvPr/>
          </p:nvSpPr>
          <p:spPr bwMode="auto">
            <a:xfrm rot="-130790">
              <a:off x="157" y="495"/>
              <a:ext cx="710" cy="32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515" name="Line 16"/>
            <p:cNvSpPr>
              <a:spLocks noChangeShapeType="1"/>
            </p:cNvSpPr>
            <p:nvPr/>
          </p:nvSpPr>
          <p:spPr bwMode="auto">
            <a:xfrm rot="-130790">
              <a:off x="231" y="421"/>
              <a:ext cx="710" cy="320"/>
            </a:xfrm>
            <a:prstGeom prst="line">
              <a:avLst/>
            </a:prstGeom>
            <a:noFill/>
            <a:ln w="1905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857" name="Text Box 17"/>
            <p:cNvSpPr txBox="1">
              <a:spLocks noChangeArrowheads="1"/>
            </p:cNvSpPr>
            <p:nvPr/>
          </p:nvSpPr>
          <p:spPr bwMode="auto">
            <a:xfrm>
              <a:off x="45" y="1060"/>
              <a:ext cx="291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35858" name="Text Box 18"/>
            <p:cNvSpPr txBox="1">
              <a:spLocks noChangeArrowheads="1"/>
            </p:cNvSpPr>
            <p:nvPr/>
          </p:nvSpPr>
          <p:spPr bwMode="auto">
            <a:xfrm>
              <a:off x="590" y="0"/>
              <a:ext cx="25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424" y="586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2200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</a:t>
              </a:r>
              <a:endParaRPr lang="zh-CN" altLang="en-US" sz="22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05519" name="Line 20"/>
            <p:cNvSpPr>
              <a:spLocks noChangeShapeType="1"/>
            </p:cNvSpPr>
            <p:nvPr/>
          </p:nvSpPr>
          <p:spPr bwMode="auto">
            <a:xfrm flipV="1">
              <a:off x="564" y="71"/>
              <a:ext cx="0" cy="551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graphicFrame>
        <p:nvGraphicFramePr>
          <p:cNvPr id="105478" name="Object 21"/>
          <p:cNvGraphicFramePr>
            <a:graphicFrameLocks noChangeAspect="1"/>
          </p:cNvGraphicFramePr>
          <p:nvPr/>
        </p:nvGraphicFramePr>
        <p:xfrm>
          <a:off x="3152775" y="2852739"/>
          <a:ext cx="2889250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927503" imgH="813153" progId="Equation.3">
                  <p:embed/>
                </p:oleObj>
              </mc:Choice>
              <mc:Fallback>
                <p:oleObj r:id="rId3" imgW="927503" imgH="813153" progId="Equation.3">
                  <p:embed/>
                  <p:pic>
                    <p:nvPicPr>
                      <p:cNvPr id="10547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2852739"/>
                        <a:ext cx="2889250" cy="17414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6FFFF"/>
                          </a:gs>
                          <a:gs pos="50000">
                            <a:srgbClr val="FFFFFF"/>
                          </a:gs>
                          <a:gs pos="100000">
                            <a:srgbClr val="66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79" name="Group 22"/>
          <p:cNvGrpSpPr>
            <a:grpSpLocks/>
          </p:cNvGrpSpPr>
          <p:nvPr/>
        </p:nvGrpSpPr>
        <p:grpSpPr bwMode="auto">
          <a:xfrm>
            <a:off x="7870825" y="3463925"/>
            <a:ext cx="2554288" cy="2413000"/>
            <a:chOff x="0" y="0"/>
            <a:chExt cx="1609" cy="1520"/>
          </a:xfrm>
        </p:grpSpPr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83" y="450"/>
              <a:ext cx="25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05484" name="未知"/>
            <p:cNvSpPr>
              <a:spLocks/>
            </p:cNvSpPr>
            <p:nvPr/>
          </p:nvSpPr>
          <p:spPr bwMode="auto">
            <a:xfrm>
              <a:off x="0" y="154"/>
              <a:ext cx="1331" cy="1103"/>
            </a:xfrm>
            <a:custGeom>
              <a:avLst/>
              <a:gdLst>
                <a:gd name="T0" fmla="*/ 46 w 1575"/>
                <a:gd name="T1" fmla="*/ 0 h 1310"/>
                <a:gd name="T2" fmla="*/ 292 w 1575"/>
                <a:gd name="T3" fmla="*/ 118 h 1310"/>
                <a:gd name="T4" fmla="*/ 292 w 1575"/>
                <a:gd name="T5" fmla="*/ 227 h 1310"/>
                <a:gd name="T6" fmla="*/ 262 w 1575"/>
                <a:gd name="T7" fmla="*/ 234 h 1310"/>
                <a:gd name="T8" fmla="*/ 76 w 1575"/>
                <a:gd name="T9" fmla="*/ 143 h 1310"/>
                <a:gd name="T10" fmla="*/ 76 w 1575"/>
                <a:gd name="T11" fmla="*/ 39 h 1310"/>
                <a:gd name="T12" fmla="*/ 0 w 1575"/>
                <a:gd name="T13" fmla="*/ 3 h 13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75" h="1310">
                  <a:moveTo>
                    <a:pt x="248" y="0"/>
                  </a:moveTo>
                  <a:lnTo>
                    <a:pt x="1571" y="657"/>
                  </a:lnTo>
                  <a:lnTo>
                    <a:pt x="1575" y="1272"/>
                  </a:lnTo>
                  <a:lnTo>
                    <a:pt x="1408" y="1310"/>
                  </a:lnTo>
                  <a:lnTo>
                    <a:pt x="406" y="798"/>
                  </a:lnTo>
                  <a:lnTo>
                    <a:pt x="408" y="217"/>
                  </a:lnTo>
                  <a:lnTo>
                    <a:pt x="0" y="4"/>
                  </a:lnTo>
                </a:path>
              </a:pathLst>
            </a:custGeom>
            <a:solidFill>
              <a:schemeClr val="folHlink"/>
            </a:solidFill>
            <a:ln w="19050" cmpd="sng">
              <a:solidFill>
                <a:schemeClr val="tx1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485" name="未知"/>
            <p:cNvSpPr>
              <a:spLocks/>
            </p:cNvSpPr>
            <p:nvPr/>
          </p:nvSpPr>
          <p:spPr bwMode="auto">
            <a:xfrm>
              <a:off x="338" y="278"/>
              <a:ext cx="965" cy="479"/>
            </a:xfrm>
            <a:custGeom>
              <a:avLst/>
              <a:gdLst>
                <a:gd name="T0" fmla="*/ 7 w 1314"/>
                <a:gd name="T1" fmla="*/ 0 h 695"/>
                <a:gd name="T2" fmla="*/ 0 w 1314"/>
                <a:gd name="T3" fmla="*/ 2 h 695"/>
                <a:gd name="T4" fmla="*/ 52 w 1314"/>
                <a:gd name="T5" fmla="*/ 17 h 695"/>
                <a:gd name="T6" fmla="*/ 60 w 1314"/>
                <a:gd name="T7" fmla="*/ 14 h 6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14" h="695">
                  <a:moveTo>
                    <a:pt x="165" y="0"/>
                  </a:moveTo>
                  <a:lnTo>
                    <a:pt x="0" y="75"/>
                  </a:lnTo>
                  <a:lnTo>
                    <a:pt x="1130" y="695"/>
                  </a:lnTo>
                  <a:lnTo>
                    <a:pt x="1314" y="61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486" name="未知"/>
            <p:cNvSpPr>
              <a:spLocks/>
            </p:cNvSpPr>
            <p:nvPr/>
          </p:nvSpPr>
          <p:spPr bwMode="auto">
            <a:xfrm>
              <a:off x="481" y="306"/>
              <a:ext cx="842" cy="895"/>
            </a:xfrm>
            <a:custGeom>
              <a:avLst/>
              <a:gdLst>
                <a:gd name="T0" fmla="*/ 0 w 997"/>
                <a:gd name="T1" fmla="*/ 0 h 1064"/>
                <a:gd name="T2" fmla="*/ 0 w 997"/>
                <a:gd name="T3" fmla="*/ 103 h 1064"/>
                <a:gd name="T4" fmla="*/ 184 w 997"/>
                <a:gd name="T5" fmla="*/ 189 h 10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7" h="1064">
                  <a:moveTo>
                    <a:pt x="0" y="0"/>
                  </a:moveTo>
                  <a:lnTo>
                    <a:pt x="0" y="576"/>
                  </a:lnTo>
                  <a:lnTo>
                    <a:pt x="997" y="1064"/>
                  </a:ln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dash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487" name="Line 27"/>
            <p:cNvSpPr>
              <a:spLocks noChangeShapeType="1"/>
            </p:cNvSpPr>
            <p:nvPr/>
          </p:nvSpPr>
          <p:spPr bwMode="auto">
            <a:xfrm flipV="1">
              <a:off x="348" y="779"/>
              <a:ext cx="124" cy="4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488" name="Line 28"/>
            <p:cNvSpPr>
              <a:spLocks noChangeShapeType="1"/>
            </p:cNvSpPr>
            <p:nvPr/>
          </p:nvSpPr>
          <p:spPr bwMode="auto">
            <a:xfrm>
              <a:off x="807" y="510"/>
              <a:ext cx="802" cy="4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489" name="未知"/>
            <p:cNvSpPr>
              <a:spLocks/>
            </p:cNvSpPr>
            <p:nvPr/>
          </p:nvSpPr>
          <p:spPr bwMode="auto">
            <a:xfrm>
              <a:off x="192" y="207"/>
              <a:ext cx="128" cy="52"/>
            </a:xfrm>
            <a:custGeom>
              <a:avLst/>
              <a:gdLst>
                <a:gd name="T0" fmla="*/ 0 w 195"/>
                <a:gd name="T1" fmla="*/ 4 h 70"/>
                <a:gd name="T2" fmla="*/ 2 w 195"/>
                <a:gd name="T3" fmla="*/ 1 h 70"/>
                <a:gd name="T4" fmla="*/ 3 w 195"/>
                <a:gd name="T5" fmla="*/ 0 h 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70">
                  <a:moveTo>
                    <a:pt x="0" y="70"/>
                  </a:moveTo>
                  <a:lnTo>
                    <a:pt x="150" y="10"/>
                  </a:lnTo>
                  <a:lnTo>
                    <a:pt x="195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490" name="Line 30"/>
            <p:cNvSpPr>
              <a:spLocks noChangeShapeType="1"/>
            </p:cNvSpPr>
            <p:nvPr/>
          </p:nvSpPr>
          <p:spPr bwMode="auto">
            <a:xfrm>
              <a:off x="341" y="824"/>
              <a:ext cx="1" cy="2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491" name="Line 31"/>
            <p:cNvSpPr>
              <a:spLocks noChangeShapeType="1"/>
            </p:cNvSpPr>
            <p:nvPr/>
          </p:nvSpPr>
          <p:spPr bwMode="auto">
            <a:xfrm>
              <a:off x="1186" y="1255"/>
              <a:ext cx="344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492" name="Line 32"/>
            <p:cNvSpPr>
              <a:spLocks noChangeShapeType="1"/>
            </p:cNvSpPr>
            <p:nvPr/>
          </p:nvSpPr>
          <p:spPr bwMode="auto">
            <a:xfrm>
              <a:off x="1175" y="763"/>
              <a:ext cx="344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493" name="Line 33"/>
            <p:cNvSpPr>
              <a:spLocks noChangeShapeType="1"/>
            </p:cNvSpPr>
            <p:nvPr/>
          </p:nvSpPr>
          <p:spPr bwMode="auto">
            <a:xfrm>
              <a:off x="338" y="1039"/>
              <a:ext cx="832" cy="4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874" name="Rectangle 34"/>
            <p:cNvSpPr>
              <a:spLocks noChangeArrowheads="1"/>
            </p:cNvSpPr>
            <p:nvPr/>
          </p:nvSpPr>
          <p:spPr bwMode="auto">
            <a:xfrm>
              <a:off x="908" y="0"/>
              <a:ext cx="28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35875" name="Rectangle 35"/>
            <p:cNvSpPr>
              <a:spLocks noChangeArrowheads="1"/>
            </p:cNvSpPr>
            <p:nvPr/>
          </p:nvSpPr>
          <p:spPr bwMode="auto">
            <a:xfrm>
              <a:off x="1331" y="561"/>
              <a:ext cx="228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665" y="1112"/>
              <a:ext cx="140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05497" name="Line 37"/>
            <p:cNvSpPr>
              <a:spLocks noChangeShapeType="1"/>
            </p:cNvSpPr>
            <p:nvPr/>
          </p:nvSpPr>
          <p:spPr bwMode="auto">
            <a:xfrm>
              <a:off x="1175" y="755"/>
              <a:ext cx="0" cy="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498" name="Line 38"/>
            <p:cNvSpPr>
              <a:spLocks noChangeShapeType="1"/>
            </p:cNvSpPr>
            <p:nvPr/>
          </p:nvSpPr>
          <p:spPr bwMode="auto">
            <a:xfrm>
              <a:off x="1416" y="887"/>
              <a:ext cx="0" cy="4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499" name="未知"/>
            <p:cNvSpPr>
              <a:spLocks/>
            </p:cNvSpPr>
            <p:nvPr/>
          </p:nvSpPr>
          <p:spPr bwMode="auto">
            <a:xfrm>
              <a:off x="33" y="272"/>
              <a:ext cx="142" cy="49"/>
            </a:xfrm>
            <a:custGeom>
              <a:avLst/>
              <a:gdLst>
                <a:gd name="T0" fmla="*/ 0 w 195"/>
                <a:gd name="T1" fmla="*/ 2 h 70"/>
                <a:gd name="T2" fmla="*/ 7 w 195"/>
                <a:gd name="T3" fmla="*/ 1 h 70"/>
                <a:gd name="T4" fmla="*/ 8 w 195"/>
                <a:gd name="T5" fmla="*/ 0 h 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70">
                  <a:moveTo>
                    <a:pt x="0" y="70"/>
                  </a:moveTo>
                  <a:lnTo>
                    <a:pt x="150" y="10"/>
                  </a:lnTo>
                  <a:lnTo>
                    <a:pt x="195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bevel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500" name="未知"/>
            <p:cNvSpPr>
              <a:spLocks/>
            </p:cNvSpPr>
            <p:nvPr/>
          </p:nvSpPr>
          <p:spPr bwMode="auto">
            <a:xfrm>
              <a:off x="323" y="153"/>
              <a:ext cx="143" cy="49"/>
            </a:xfrm>
            <a:custGeom>
              <a:avLst/>
              <a:gdLst>
                <a:gd name="T0" fmla="*/ 0 w 195"/>
                <a:gd name="T1" fmla="*/ 2 h 70"/>
                <a:gd name="T2" fmla="*/ 7 w 195"/>
                <a:gd name="T3" fmla="*/ 1 h 70"/>
                <a:gd name="T4" fmla="*/ 9 w 195"/>
                <a:gd name="T5" fmla="*/ 0 h 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" h="70">
                  <a:moveTo>
                    <a:pt x="0" y="70"/>
                  </a:moveTo>
                  <a:lnTo>
                    <a:pt x="150" y="10"/>
                  </a:lnTo>
                  <a:lnTo>
                    <a:pt x="195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bevel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501" name="Line 41"/>
            <p:cNvSpPr>
              <a:spLocks noChangeShapeType="1"/>
            </p:cNvSpPr>
            <p:nvPr/>
          </p:nvSpPr>
          <p:spPr bwMode="auto">
            <a:xfrm flipV="1">
              <a:off x="808" y="69"/>
              <a:ext cx="0" cy="44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5502" name="Line 42"/>
            <p:cNvSpPr>
              <a:spLocks noChangeShapeType="1"/>
            </p:cNvSpPr>
            <p:nvPr/>
          </p:nvSpPr>
          <p:spPr bwMode="auto">
            <a:xfrm flipH="1">
              <a:off x="46" y="509"/>
              <a:ext cx="762" cy="205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35883" name="Rectangle 43"/>
            <p:cNvSpPr>
              <a:spLocks noChangeArrowheads="1"/>
            </p:cNvSpPr>
            <p:nvPr/>
          </p:nvSpPr>
          <p:spPr bwMode="auto">
            <a:xfrm>
              <a:off x="1442" y="966"/>
              <a:ext cx="16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35884" name="Rectangle 44"/>
            <p:cNvSpPr>
              <a:spLocks noChangeArrowheads="1"/>
            </p:cNvSpPr>
            <p:nvPr/>
          </p:nvSpPr>
          <p:spPr bwMode="auto">
            <a:xfrm>
              <a:off x="104" y="24"/>
              <a:ext cx="141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  <a:endParaRPr lang="zh-CN" altLang="en-US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</p:grp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1703388" y="5084763"/>
            <a:ext cx="5905500" cy="86360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200">
                <a:solidFill>
                  <a:srgbClr val="ED7D31"/>
                </a:solidFill>
                <a:latin typeface="Times New Roman" panose="02020603050405020304" pitchFamily="18" charset="0"/>
                <a:ea typeface="楷体_GB2312" pitchFamily="49" charset="-122"/>
              </a:rPr>
              <a:t>产生电荷q</a:t>
            </a:r>
            <a:r>
              <a:rPr lang="zh-CN" altLang="en-US" sz="2200" baseline="-25000">
                <a:solidFill>
                  <a:srgbClr val="ED7D31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200">
                <a:solidFill>
                  <a:srgbClr val="ED7D31"/>
                </a:solidFill>
                <a:latin typeface="Times New Roman" panose="02020603050405020304" pitchFamily="18" charset="0"/>
                <a:ea typeface="楷体_GB2312" pitchFamily="49" charset="-122"/>
              </a:rPr>
              <a:t>和q</a:t>
            </a:r>
            <a:r>
              <a:rPr lang="zh-CN" altLang="en-US" sz="2200" baseline="-25000">
                <a:solidFill>
                  <a:srgbClr val="ED7D31"/>
                </a:solidFill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lang="zh-CN" altLang="en-US" sz="2200">
                <a:solidFill>
                  <a:srgbClr val="ED7D31"/>
                </a:solidFill>
                <a:latin typeface="Times New Roman" panose="02020603050405020304" pitchFamily="18" charset="0"/>
                <a:ea typeface="楷体_GB2312" pitchFamily="49" charset="-122"/>
              </a:rPr>
              <a:t>的符号，决定于受压力还是受拉力。                     </a:t>
            </a:r>
          </a:p>
        </p:txBody>
      </p:sp>
      <p:sp>
        <p:nvSpPr>
          <p:cNvPr id="105481" name="Rectangle 46"/>
          <p:cNvSpPr>
            <a:spLocks noChangeArrowheads="1"/>
          </p:cNvSpPr>
          <p:nvPr/>
        </p:nvSpPr>
        <p:spPr bwMode="auto">
          <a:xfrm>
            <a:off x="1774826" y="1547813"/>
            <a:ext cx="62658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40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3、石英晶体压电效应作用力与电荷关系</a:t>
            </a:r>
          </a:p>
        </p:txBody>
      </p:sp>
      <p:sp>
        <p:nvSpPr>
          <p:cNvPr id="105482" name="Text Box 47"/>
          <p:cNvSpPr txBox="1">
            <a:spLocks noChangeArrowheads="1"/>
          </p:cNvSpPr>
          <p:nvPr/>
        </p:nvSpPr>
        <p:spPr bwMode="auto">
          <a:xfrm>
            <a:off x="2422526" y="228601"/>
            <a:ext cx="7345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压电效应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及工作原理</a:t>
            </a: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720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auto">
          <a:xfrm>
            <a:off x="1774826" y="2024064"/>
            <a:ext cx="496887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（3）电荷量与作用力的关系</a:t>
            </a:r>
            <a:endParaRPr lang="zh-CN" altLang="en-US" sz="220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与石英晶体不同，通常取压电陶瓷的极化方向为z轴，垂直于z轴的平面上任何直线都可作为x或y轴。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1" y="1268413"/>
            <a:ext cx="8208963" cy="3603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pPr algn="l">
              <a:lnSpc>
                <a:spcPct val="85000"/>
              </a:lnSpc>
            </a:pPr>
            <a:r>
              <a:rPr lang="zh-CN" altLang="zh-CN" sz="2400" b="1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二、压电效应的基本原理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774825" y="1547813"/>
            <a:ext cx="5257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5、压电陶瓷的压电效应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774826" y="5516563"/>
            <a:ext cx="496887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292929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200" baseline="-25000">
                <a:solidFill>
                  <a:srgbClr val="292929"/>
                </a:solidFill>
                <a:latin typeface="Times New Roman" panose="02020603050405020304" pitchFamily="18" charset="0"/>
                <a:ea typeface="楷体_GB2312" pitchFamily="49" charset="-122"/>
              </a:rPr>
              <a:t>33</a:t>
            </a:r>
            <a:r>
              <a:rPr lang="zh-CN" altLang="en-US" sz="2200">
                <a:solidFill>
                  <a:srgbClr val="292929"/>
                </a:solidFill>
                <a:latin typeface="Times New Roman" panose="02020603050405020304" pitchFamily="18" charset="0"/>
                <a:ea typeface="楷体_GB2312" pitchFamily="49" charset="-122"/>
              </a:rPr>
              <a:t>为压电陶瓷的压电系数。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6959601" y="4400550"/>
            <a:ext cx="3313113" cy="1446550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3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因此，在z轴方向上受力时，在极化方向上出现电荷，与压电陶瓷几何尺寸无关。</a:t>
            </a:r>
          </a:p>
        </p:txBody>
      </p:sp>
      <p:grpSp>
        <p:nvGrpSpPr>
          <p:cNvPr id="113671" name="Group 7"/>
          <p:cNvGrpSpPr>
            <a:grpSpLocks/>
          </p:cNvGrpSpPr>
          <p:nvPr/>
        </p:nvGrpSpPr>
        <p:grpSpPr bwMode="auto">
          <a:xfrm>
            <a:off x="7356476" y="1587500"/>
            <a:ext cx="2644775" cy="2381250"/>
            <a:chOff x="0" y="0"/>
            <a:chExt cx="1666" cy="1500"/>
          </a:xfrm>
        </p:grpSpPr>
        <p:sp>
          <p:nvSpPr>
            <p:cNvPr id="44040" name="Rectangle 8"/>
            <p:cNvSpPr>
              <a:spLocks noChangeArrowheads="1"/>
            </p:cNvSpPr>
            <p:nvPr/>
          </p:nvSpPr>
          <p:spPr bwMode="auto">
            <a:xfrm>
              <a:off x="1400" y="589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244" y="936"/>
              <a:ext cx="91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-  -  -  - </a:t>
              </a: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13677" name="AutoShape 10"/>
            <p:cNvSpPr>
              <a:spLocks noChangeArrowheads="1"/>
            </p:cNvSpPr>
            <p:nvPr/>
          </p:nvSpPr>
          <p:spPr bwMode="auto">
            <a:xfrm>
              <a:off x="232" y="483"/>
              <a:ext cx="1115" cy="509"/>
            </a:xfrm>
            <a:prstGeom prst="cube">
              <a:avLst>
                <a:gd name="adj" fmla="val 73079"/>
              </a:avLst>
            </a:prstGeom>
            <a:solidFill>
              <a:srgbClr val="CCFF33"/>
            </a:solidFill>
            <a:ln w="12700">
              <a:solidFill>
                <a:srgbClr val="FFFF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3678" name="未知"/>
            <p:cNvSpPr>
              <a:spLocks/>
            </p:cNvSpPr>
            <p:nvPr/>
          </p:nvSpPr>
          <p:spPr bwMode="auto">
            <a:xfrm>
              <a:off x="578" y="995"/>
              <a:ext cx="114" cy="228"/>
            </a:xfrm>
            <a:custGeom>
              <a:avLst/>
              <a:gdLst>
                <a:gd name="T0" fmla="*/ 0 w 308"/>
                <a:gd name="T1" fmla="*/ 0 h 618"/>
                <a:gd name="T2" fmla="*/ 0 w 308"/>
                <a:gd name="T3" fmla="*/ 0 h 618"/>
                <a:gd name="T4" fmla="*/ 0 w 308"/>
                <a:gd name="T5" fmla="*/ 0 h 618"/>
                <a:gd name="T6" fmla="*/ 0 w 308"/>
                <a:gd name="T7" fmla="*/ 0 h 618"/>
                <a:gd name="T8" fmla="*/ 0 w 308"/>
                <a:gd name="T9" fmla="*/ 0 h 618"/>
                <a:gd name="T10" fmla="*/ 0 w 308"/>
                <a:gd name="T11" fmla="*/ 0 h 618"/>
                <a:gd name="T12" fmla="*/ 0 w 308"/>
                <a:gd name="T13" fmla="*/ 0 h 618"/>
                <a:gd name="T14" fmla="*/ 0 w 308"/>
                <a:gd name="T15" fmla="*/ 0 h 6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8" h="618">
                  <a:moveTo>
                    <a:pt x="308" y="155"/>
                  </a:moveTo>
                  <a:lnTo>
                    <a:pt x="216" y="155"/>
                  </a:lnTo>
                  <a:lnTo>
                    <a:pt x="216" y="618"/>
                  </a:lnTo>
                  <a:lnTo>
                    <a:pt x="93" y="618"/>
                  </a:lnTo>
                  <a:lnTo>
                    <a:pt x="93" y="155"/>
                  </a:lnTo>
                  <a:lnTo>
                    <a:pt x="0" y="155"/>
                  </a:lnTo>
                  <a:lnTo>
                    <a:pt x="154" y="0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FF99FF"/>
            </a:solidFill>
            <a:ln w="28575" cap="flat" cmpd="sng">
              <a:solidFill>
                <a:srgbClr val="FF0066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9" name="Line 12"/>
            <p:cNvSpPr>
              <a:spLocks noChangeShapeType="1"/>
            </p:cNvSpPr>
            <p:nvPr/>
          </p:nvSpPr>
          <p:spPr bwMode="auto">
            <a:xfrm>
              <a:off x="610" y="618"/>
              <a:ext cx="93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0" name="Line 13"/>
            <p:cNvSpPr>
              <a:spLocks noChangeShapeType="1"/>
            </p:cNvSpPr>
            <p:nvPr/>
          </p:nvSpPr>
          <p:spPr bwMode="auto">
            <a:xfrm flipH="1">
              <a:off x="0" y="620"/>
              <a:ext cx="610" cy="609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1" name="Line 14"/>
            <p:cNvSpPr>
              <a:spLocks noChangeShapeType="1"/>
            </p:cNvSpPr>
            <p:nvPr/>
          </p:nvSpPr>
          <p:spPr bwMode="auto">
            <a:xfrm flipV="1">
              <a:off x="605" y="47"/>
              <a:ext cx="0" cy="57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618" y="343"/>
              <a:ext cx="87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1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+  +  +  +</a:t>
              </a:r>
              <a:endParaRPr lang="zh-CN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13683" name="未知"/>
            <p:cNvSpPr>
              <a:spLocks/>
            </p:cNvSpPr>
            <p:nvPr/>
          </p:nvSpPr>
          <p:spPr bwMode="auto">
            <a:xfrm>
              <a:off x="940" y="343"/>
              <a:ext cx="114" cy="228"/>
            </a:xfrm>
            <a:custGeom>
              <a:avLst/>
              <a:gdLst>
                <a:gd name="T0" fmla="*/ 0 w 308"/>
                <a:gd name="T1" fmla="*/ 0 h 617"/>
                <a:gd name="T2" fmla="*/ 0 w 308"/>
                <a:gd name="T3" fmla="*/ 0 h 617"/>
                <a:gd name="T4" fmla="*/ 0 w 308"/>
                <a:gd name="T5" fmla="*/ 0 h 617"/>
                <a:gd name="T6" fmla="*/ 0 w 308"/>
                <a:gd name="T7" fmla="*/ 0 h 617"/>
                <a:gd name="T8" fmla="*/ 0 w 308"/>
                <a:gd name="T9" fmla="*/ 0 h 617"/>
                <a:gd name="T10" fmla="*/ 0 w 308"/>
                <a:gd name="T11" fmla="*/ 0 h 617"/>
                <a:gd name="T12" fmla="*/ 0 w 308"/>
                <a:gd name="T13" fmla="*/ 0 h 617"/>
                <a:gd name="T14" fmla="*/ 0 w 308"/>
                <a:gd name="T15" fmla="*/ 0 h 6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8" h="617">
                  <a:moveTo>
                    <a:pt x="308" y="463"/>
                  </a:moveTo>
                  <a:lnTo>
                    <a:pt x="216" y="463"/>
                  </a:lnTo>
                  <a:lnTo>
                    <a:pt x="216" y="0"/>
                  </a:lnTo>
                  <a:lnTo>
                    <a:pt x="93" y="0"/>
                  </a:lnTo>
                  <a:lnTo>
                    <a:pt x="93" y="463"/>
                  </a:lnTo>
                  <a:lnTo>
                    <a:pt x="0" y="463"/>
                  </a:lnTo>
                  <a:lnTo>
                    <a:pt x="154" y="617"/>
                  </a:lnTo>
                  <a:lnTo>
                    <a:pt x="308" y="463"/>
                  </a:lnTo>
                  <a:close/>
                </a:path>
              </a:pathLst>
            </a:custGeom>
            <a:solidFill>
              <a:srgbClr val="FF99FF"/>
            </a:solidFill>
            <a:ln w="28575" cmpd="sng">
              <a:solidFill>
                <a:srgbClr val="FF0066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Rectangle 17"/>
            <p:cNvSpPr>
              <a:spLocks noChangeArrowheads="1"/>
            </p:cNvSpPr>
            <p:nvPr/>
          </p:nvSpPr>
          <p:spPr bwMode="auto">
            <a:xfrm>
              <a:off x="1054" y="158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zh-CN" altLang="en-US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720" y="1044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zh-CN" altLang="en-US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4051" name="Rectangle 19"/>
            <p:cNvSpPr>
              <a:spLocks noChangeArrowheads="1"/>
            </p:cNvSpPr>
            <p:nvPr/>
          </p:nvSpPr>
          <p:spPr bwMode="auto">
            <a:xfrm>
              <a:off x="108" y="1114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4052" name="Rectangle 20"/>
            <p:cNvSpPr>
              <a:spLocks noChangeArrowheads="1"/>
            </p:cNvSpPr>
            <p:nvPr/>
          </p:nvSpPr>
          <p:spPr bwMode="auto">
            <a:xfrm>
              <a:off x="682" y="0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4053" name="Rectangle 21"/>
            <p:cNvSpPr>
              <a:spLocks noChangeArrowheads="1"/>
            </p:cNvSpPr>
            <p:nvPr/>
          </p:nvSpPr>
          <p:spPr bwMode="auto">
            <a:xfrm>
              <a:off x="262" y="1288"/>
              <a:ext cx="10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纵向变形</a:t>
              </a:r>
            </a:p>
          </p:txBody>
        </p:sp>
      </p:grpSp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3111501" y="4833939"/>
          <a:ext cx="28051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686993" imgH="228998" progId="Equation.3">
                  <p:embed/>
                </p:oleObj>
              </mc:Choice>
              <mc:Fallback>
                <p:oleObj r:id="rId3" imgW="686993" imgH="228998" progId="Equation.3">
                  <p:embed/>
                  <p:pic>
                    <p:nvPicPr>
                      <p:cNvPr id="440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1" y="4833939"/>
                        <a:ext cx="2805113" cy="5984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00"/>
                          </a:gs>
                          <a:gs pos="50000">
                            <a:srgbClr val="FFFFFF"/>
                          </a:gs>
                          <a:gs pos="100000">
                            <a:srgbClr val="FFFF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1774826" y="3465514"/>
            <a:ext cx="4968875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当压电陶瓷在沿极化方向受力时，则在垂直于z轴的上、下两表面上将会出现电荷，电荷量q与作用力F</a:t>
            </a:r>
            <a:r>
              <a:rPr lang="zh-CN" altLang="en-US" sz="2200" baseline="-25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成正比，即</a:t>
            </a:r>
          </a:p>
        </p:txBody>
      </p:sp>
      <p:sp>
        <p:nvSpPr>
          <p:cNvPr id="113674" name="Text Box 24"/>
          <p:cNvSpPr txBox="1">
            <a:spLocks noChangeArrowheads="1"/>
          </p:cNvSpPr>
          <p:nvPr/>
        </p:nvSpPr>
        <p:spPr bwMode="auto">
          <a:xfrm>
            <a:off x="2422526" y="228601"/>
            <a:ext cx="7345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压电效应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及工作原理</a:t>
            </a: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11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  <p:bldP spid="44038" grpId="0" animBg="1" autoUpdateAnimBg="0"/>
      <p:bldP spid="4405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774826" y="2060575"/>
            <a:ext cx="5292725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（3）电荷量与作用力的关系</a:t>
            </a:r>
            <a:endParaRPr lang="zh-CN" altLang="en-US" sz="220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压电陶瓷在受到沿y方向的作用力F</a:t>
            </a:r>
            <a:r>
              <a:rPr lang="zh-CN" altLang="en-US" sz="2200" baseline="-25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2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或沿x方向的作用力F</a:t>
            </a:r>
            <a:r>
              <a:rPr lang="zh-CN" altLang="en-US" sz="2200" baseline="-25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2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时，在垂直于z轴的上、下平面上分别出现正、负电荷，电荷量q与作用力F</a:t>
            </a:r>
            <a:r>
              <a:rPr lang="zh-CN" altLang="en-US" sz="2200" baseline="-25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2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、F</a:t>
            </a:r>
            <a:r>
              <a:rPr lang="zh-CN" altLang="en-US" sz="2200" baseline="-25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2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也成正比，即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1" y="1268413"/>
            <a:ext cx="8208963" cy="3603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pPr algn="l">
              <a:lnSpc>
                <a:spcPct val="85000"/>
              </a:lnSpc>
            </a:pPr>
            <a:r>
              <a:rPr lang="zh-CN" altLang="zh-CN" sz="2400" b="1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二、压电效应的基本原理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774825" y="1547813"/>
            <a:ext cx="5257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5、压电陶瓷的压电效应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774826" y="5116514"/>
            <a:ext cx="5292725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200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极化面面积；A</a:t>
            </a:r>
            <a:r>
              <a:rPr lang="zh-CN" altLang="en-US" sz="2200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、A</a:t>
            </a:r>
            <a:r>
              <a:rPr lang="zh-CN" altLang="en-US" sz="2200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受力面面积；d</a:t>
            </a:r>
            <a:r>
              <a:rPr lang="zh-CN" altLang="en-US" sz="2200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32</a:t>
            </a: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、d</a:t>
            </a:r>
            <a:r>
              <a:rPr lang="zh-CN" altLang="en-US" sz="2200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31</a:t>
            </a: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压电陶瓷的横向压电系数。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774825" y="3968750"/>
          <a:ext cx="28336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1016441" imgH="444693" progId="Equation.3">
                  <p:embed/>
                </p:oleObj>
              </mc:Choice>
              <mc:Fallback>
                <p:oleObj r:id="rId3" imgW="1016441" imgH="444693" progId="Equation.3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968750"/>
                        <a:ext cx="2833688" cy="10985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EE7F2"/>
                          </a:gs>
                          <a:gs pos="17999">
                            <a:srgbClr val="FBD49C"/>
                          </a:gs>
                          <a:gs pos="39000">
                            <a:srgbClr val="FBA97D"/>
                          </a:gs>
                          <a:gs pos="64000">
                            <a:srgbClr val="FAC77D"/>
                          </a:gs>
                          <a:gs pos="82001">
                            <a:srgbClr val="FEE7F2"/>
                          </a:gs>
                          <a:gs pos="100000">
                            <a:srgbClr val="FBEAC7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695" name="Group 7"/>
          <p:cNvGrpSpPr>
            <a:grpSpLocks/>
          </p:cNvGrpSpPr>
          <p:nvPr/>
        </p:nvGrpSpPr>
        <p:grpSpPr bwMode="auto">
          <a:xfrm>
            <a:off x="7356476" y="1233488"/>
            <a:ext cx="2644775" cy="2381250"/>
            <a:chOff x="0" y="0"/>
            <a:chExt cx="1666" cy="1500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1400" y="589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244" y="936"/>
              <a:ext cx="91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-  -  -  - </a:t>
              </a: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14715" name="AutoShape 10"/>
            <p:cNvSpPr>
              <a:spLocks noChangeArrowheads="1"/>
            </p:cNvSpPr>
            <p:nvPr/>
          </p:nvSpPr>
          <p:spPr bwMode="auto">
            <a:xfrm>
              <a:off x="232" y="483"/>
              <a:ext cx="1115" cy="509"/>
            </a:xfrm>
            <a:prstGeom prst="cube">
              <a:avLst>
                <a:gd name="adj" fmla="val 73079"/>
              </a:avLst>
            </a:prstGeom>
            <a:solidFill>
              <a:srgbClr val="CCFF33"/>
            </a:solidFill>
            <a:ln w="12700">
              <a:solidFill>
                <a:srgbClr val="FFFF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4716" name="未知"/>
            <p:cNvSpPr>
              <a:spLocks/>
            </p:cNvSpPr>
            <p:nvPr/>
          </p:nvSpPr>
          <p:spPr bwMode="auto">
            <a:xfrm rot="5400000">
              <a:off x="88" y="591"/>
              <a:ext cx="159" cy="250"/>
            </a:xfrm>
            <a:custGeom>
              <a:avLst/>
              <a:gdLst>
                <a:gd name="T0" fmla="*/ 1 w 308"/>
                <a:gd name="T1" fmla="*/ 0 h 618"/>
                <a:gd name="T2" fmla="*/ 1 w 308"/>
                <a:gd name="T3" fmla="*/ 0 h 618"/>
                <a:gd name="T4" fmla="*/ 1 w 308"/>
                <a:gd name="T5" fmla="*/ 0 h 618"/>
                <a:gd name="T6" fmla="*/ 1 w 308"/>
                <a:gd name="T7" fmla="*/ 0 h 618"/>
                <a:gd name="T8" fmla="*/ 1 w 308"/>
                <a:gd name="T9" fmla="*/ 0 h 618"/>
                <a:gd name="T10" fmla="*/ 0 w 308"/>
                <a:gd name="T11" fmla="*/ 0 h 618"/>
                <a:gd name="T12" fmla="*/ 1 w 308"/>
                <a:gd name="T13" fmla="*/ 0 h 618"/>
                <a:gd name="T14" fmla="*/ 1 w 308"/>
                <a:gd name="T15" fmla="*/ 0 h 6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8" h="618">
                  <a:moveTo>
                    <a:pt x="308" y="155"/>
                  </a:moveTo>
                  <a:lnTo>
                    <a:pt x="216" y="155"/>
                  </a:lnTo>
                  <a:lnTo>
                    <a:pt x="216" y="618"/>
                  </a:lnTo>
                  <a:lnTo>
                    <a:pt x="93" y="618"/>
                  </a:lnTo>
                  <a:lnTo>
                    <a:pt x="93" y="155"/>
                  </a:lnTo>
                  <a:lnTo>
                    <a:pt x="0" y="155"/>
                  </a:lnTo>
                  <a:lnTo>
                    <a:pt x="154" y="0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FF99FF"/>
            </a:solidFill>
            <a:ln w="28575" cap="flat" cmpd="sng">
              <a:solidFill>
                <a:srgbClr val="FF0066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7" name="Line 12"/>
            <p:cNvSpPr>
              <a:spLocks noChangeShapeType="1"/>
            </p:cNvSpPr>
            <p:nvPr/>
          </p:nvSpPr>
          <p:spPr bwMode="auto">
            <a:xfrm>
              <a:off x="610" y="618"/>
              <a:ext cx="93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8" name="Line 13"/>
            <p:cNvSpPr>
              <a:spLocks noChangeShapeType="1"/>
            </p:cNvSpPr>
            <p:nvPr/>
          </p:nvSpPr>
          <p:spPr bwMode="auto">
            <a:xfrm flipH="1">
              <a:off x="0" y="620"/>
              <a:ext cx="610" cy="609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9" name="Line 14"/>
            <p:cNvSpPr>
              <a:spLocks noChangeShapeType="1"/>
            </p:cNvSpPr>
            <p:nvPr/>
          </p:nvSpPr>
          <p:spPr bwMode="auto">
            <a:xfrm flipV="1">
              <a:off x="605" y="47"/>
              <a:ext cx="0" cy="57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618" y="343"/>
              <a:ext cx="87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1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+  +  +  +</a:t>
              </a:r>
              <a:endParaRPr lang="zh-CN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51" y="366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zh-CN" altLang="en-US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73" name="Rectangle 17"/>
            <p:cNvSpPr>
              <a:spLocks noChangeArrowheads="1"/>
            </p:cNvSpPr>
            <p:nvPr/>
          </p:nvSpPr>
          <p:spPr bwMode="auto">
            <a:xfrm>
              <a:off x="1111" y="1001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zh-CN" altLang="en-US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74" name="Rectangle 18"/>
            <p:cNvSpPr>
              <a:spLocks noChangeArrowheads="1"/>
            </p:cNvSpPr>
            <p:nvPr/>
          </p:nvSpPr>
          <p:spPr bwMode="auto">
            <a:xfrm>
              <a:off x="108" y="1114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75" name="Rectangle 19"/>
            <p:cNvSpPr>
              <a:spLocks noChangeArrowheads="1"/>
            </p:cNvSpPr>
            <p:nvPr/>
          </p:nvSpPr>
          <p:spPr bwMode="auto">
            <a:xfrm>
              <a:off x="682" y="0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76" name="Rectangle 20"/>
            <p:cNvSpPr>
              <a:spLocks noChangeArrowheads="1"/>
            </p:cNvSpPr>
            <p:nvPr/>
          </p:nvSpPr>
          <p:spPr bwMode="auto">
            <a:xfrm>
              <a:off x="262" y="1288"/>
              <a:ext cx="10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横向变形</a:t>
              </a:r>
            </a:p>
          </p:txBody>
        </p:sp>
        <p:sp>
          <p:nvSpPr>
            <p:cNvPr id="114726" name="未知"/>
            <p:cNvSpPr>
              <a:spLocks/>
            </p:cNvSpPr>
            <p:nvPr/>
          </p:nvSpPr>
          <p:spPr bwMode="auto">
            <a:xfrm rot="-5400000">
              <a:off x="1131" y="795"/>
              <a:ext cx="159" cy="250"/>
            </a:xfrm>
            <a:custGeom>
              <a:avLst/>
              <a:gdLst>
                <a:gd name="T0" fmla="*/ 1 w 308"/>
                <a:gd name="T1" fmla="*/ 0 h 618"/>
                <a:gd name="T2" fmla="*/ 1 w 308"/>
                <a:gd name="T3" fmla="*/ 0 h 618"/>
                <a:gd name="T4" fmla="*/ 1 w 308"/>
                <a:gd name="T5" fmla="*/ 0 h 618"/>
                <a:gd name="T6" fmla="*/ 1 w 308"/>
                <a:gd name="T7" fmla="*/ 0 h 618"/>
                <a:gd name="T8" fmla="*/ 1 w 308"/>
                <a:gd name="T9" fmla="*/ 0 h 618"/>
                <a:gd name="T10" fmla="*/ 0 w 308"/>
                <a:gd name="T11" fmla="*/ 0 h 618"/>
                <a:gd name="T12" fmla="*/ 1 w 308"/>
                <a:gd name="T13" fmla="*/ 0 h 618"/>
                <a:gd name="T14" fmla="*/ 1 w 308"/>
                <a:gd name="T15" fmla="*/ 0 h 6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8" h="618">
                  <a:moveTo>
                    <a:pt x="308" y="155"/>
                  </a:moveTo>
                  <a:lnTo>
                    <a:pt x="216" y="155"/>
                  </a:lnTo>
                  <a:lnTo>
                    <a:pt x="216" y="618"/>
                  </a:lnTo>
                  <a:lnTo>
                    <a:pt x="93" y="618"/>
                  </a:lnTo>
                  <a:lnTo>
                    <a:pt x="93" y="155"/>
                  </a:lnTo>
                  <a:lnTo>
                    <a:pt x="0" y="155"/>
                  </a:lnTo>
                  <a:lnTo>
                    <a:pt x="154" y="0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FF99FF"/>
            </a:solidFill>
            <a:ln w="28575" cap="flat" cmpd="sng">
              <a:solidFill>
                <a:srgbClr val="FF0066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4696" name="Group 22"/>
          <p:cNvGrpSpPr>
            <a:grpSpLocks/>
          </p:cNvGrpSpPr>
          <p:nvPr/>
        </p:nvGrpSpPr>
        <p:grpSpPr bwMode="auto">
          <a:xfrm>
            <a:off x="7356476" y="3644900"/>
            <a:ext cx="2644775" cy="2381250"/>
            <a:chOff x="0" y="0"/>
            <a:chExt cx="1666" cy="1500"/>
          </a:xfrm>
        </p:grpSpPr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1400" y="589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80" name="Rectangle 24"/>
            <p:cNvSpPr>
              <a:spLocks noChangeArrowheads="1"/>
            </p:cNvSpPr>
            <p:nvPr/>
          </p:nvSpPr>
          <p:spPr bwMode="auto">
            <a:xfrm>
              <a:off x="244" y="936"/>
              <a:ext cx="91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-  -  -  - </a:t>
              </a:r>
              <a:endPara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114701" name="AutoShape 25"/>
            <p:cNvSpPr>
              <a:spLocks noChangeArrowheads="1"/>
            </p:cNvSpPr>
            <p:nvPr/>
          </p:nvSpPr>
          <p:spPr bwMode="auto">
            <a:xfrm>
              <a:off x="232" y="483"/>
              <a:ext cx="1115" cy="509"/>
            </a:xfrm>
            <a:prstGeom prst="cube">
              <a:avLst>
                <a:gd name="adj" fmla="val 73079"/>
              </a:avLst>
            </a:prstGeom>
            <a:solidFill>
              <a:srgbClr val="CCFF33"/>
            </a:solidFill>
            <a:ln w="12700">
              <a:solidFill>
                <a:srgbClr val="FFFF99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4702" name="Line 26"/>
            <p:cNvSpPr>
              <a:spLocks noChangeShapeType="1"/>
            </p:cNvSpPr>
            <p:nvPr/>
          </p:nvSpPr>
          <p:spPr bwMode="auto">
            <a:xfrm>
              <a:off x="610" y="618"/>
              <a:ext cx="930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3" name="Line 27"/>
            <p:cNvSpPr>
              <a:spLocks noChangeShapeType="1"/>
            </p:cNvSpPr>
            <p:nvPr/>
          </p:nvSpPr>
          <p:spPr bwMode="auto">
            <a:xfrm flipH="1">
              <a:off x="0" y="620"/>
              <a:ext cx="610" cy="609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4" name="Line 28"/>
            <p:cNvSpPr>
              <a:spLocks noChangeShapeType="1"/>
            </p:cNvSpPr>
            <p:nvPr/>
          </p:nvSpPr>
          <p:spPr bwMode="auto">
            <a:xfrm flipV="1">
              <a:off x="605" y="47"/>
              <a:ext cx="0" cy="571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5" name="Rectangle 29"/>
            <p:cNvSpPr>
              <a:spLocks noChangeArrowheads="1"/>
            </p:cNvSpPr>
            <p:nvPr/>
          </p:nvSpPr>
          <p:spPr bwMode="auto">
            <a:xfrm>
              <a:off x="618" y="343"/>
              <a:ext cx="872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18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+  +  +  +</a:t>
              </a:r>
              <a:endParaRPr lang="zh-CN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86" name="Rectangle 30"/>
            <p:cNvSpPr>
              <a:spLocks noChangeArrowheads="1"/>
            </p:cNvSpPr>
            <p:nvPr/>
          </p:nvSpPr>
          <p:spPr bwMode="auto">
            <a:xfrm>
              <a:off x="1185" y="113"/>
              <a:ext cx="26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zh-CN" altLang="en-US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87" name="Rectangle 31"/>
            <p:cNvSpPr>
              <a:spLocks noChangeArrowheads="1"/>
            </p:cNvSpPr>
            <p:nvPr/>
          </p:nvSpPr>
          <p:spPr bwMode="auto">
            <a:xfrm>
              <a:off x="664" y="1066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  <a:r>
                <a:rPr lang="zh-CN" altLang="en-US" i="1" baseline="-250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108" y="1114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89" name="Rectangle 33"/>
            <p:cNvSpPr>
              <a:spLocks noChangeArrowheads="1"/>
            </p:cNvSpPr>
            <p:nvPr/>
          </p:nvSpPr>
          <p:spPr bwMode="auto">
            <a:xfrm>
              <a:off x="682" y="0"/>
              <a:ext cx="2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</a:t>
              </a:r>
              <a:endPara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endParaRPr>
            </a:p>
          </p:txBody>
        </p:sp>
        <p:sp>
          <p:nvSpPr>
            <p:cNvPr id="45090" name="Rectangle 34"/>
            <p:cNvSpPr>
              <a:spLocks noChangeArrowheads="1"/>
            </p:cNvSpPr>
            <p:nvPr/>
          </p:nvSpPr>
          <p:spPr bwMode="auto">
            <a:xfrm>
              <a:off x="262" y="1288"/>
              <a:ext cx="10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横向变形</a:t>
              </a:r>
            </a:p>
          </p:txBody>
        </p:sp>
        <p:sp>
          <p:nvSpPr>
            <p:cNvPr id="114711" name="未知"/>
            <p:cNvSpPr>
              <a:spLocks/>
            </p:cNvSpPr>
            <p:nvPr/>
          </p:nvSpPr>
          <p:spPr bwMode="auto">
            <a:xfrm rot="-8386500">
              <a:off x="952" y="181"/>
              <a:ext cx="159" cy="250"/>
            </a:xfrm>
            <a:custGeom>
              <a:avLst/>
              <a:gdLst>
                <a:gd name="T0" fmla="*/ 1 w 308"/>
                <a:gd name="T1" fmla="*/ 0 h 618"/>
                <a:gd name="T2" fmla="*/ 1 w 308"/>
                <a:gd name="T3" fmla="*/ 0 h 618"/>
                <a:gd name="T4" fmla="*/ 1 w 308"/>
                <a:gd name="T5" fmla="*/ 0 h 618"/>
                <a:gd name="T6" fmla="*/ 1 w 308"/>
                <a:gd name="T7" fmla="*/ 0 h 618"/>
                <a:gd name="T8" fmla="*/ 1 w 308"/>
                <a:gd name="T9" fmla="*/ 0 h 618"/>
                <a:gd name="T10" fmla="*/ 0 w 308"/>
                <a:gd name="T11" fmla="*/ 0 h 618"/>
                <a:gd name="T12" fmla="*/ 1 w 308"/>
                <a:gd name="T13" fmla="*/ 0 h 618"/>
                <a:gd name="T14" fmla="*/ 1 w 308"/>
                <a:gd name="T15" fmla="*/ 0 h 6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8" h="618">
                  <a:moveTo>
                    <a:pt x="308" y="155"/>
                  </a:moveTo>
                  <a:lnTo>
                    <a:pt x="216" y="155"/>
                  </a:lnTo>
                  <a:lnTo>
                    <a:pt x="216" y="618"/>
                  </a:lnTo>
                  <a:lnTo>
                    <a:pt x="93" y="618"/>
                  </a:lnTo>
                  <a:lnTo>
                    <a:pt x="93" y="155"/>
                  </a:lnTo>
                  <a:lnTo>
                    <a:pt x="0" y="155"/>
                  </a:lnTo>
                  <a:lnTo>
                    <a:pt x="154" y="0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FF99FF"/>
            </a:solidFill>
            <a:ln w="28575" cap="flat" cmpd="sng">
              <a:solidFill>
                <a:srgbClr val="FF0066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12" name="未知"/>
            <p:cNvSpPr>
              <a:spLocks/>
            </p:cNvSpPr>
            <p:nvPr/>
          </p:nvSpPr>
          <p:spPr bwMode="auto">
            <a:xfrm rot="2608102">
              <a:off x="430" y="1043"/>
              <a:ext cx="159" cy="250"/>
            </a:xfrm>
            <a:custGeom>
              <a:avLst/>
              <a:gdLst>
                <a:gd name="T0" fmla="*/ 1 w 308"/>
                <a:gd name="T1" fmla="*/ 0 h 618"/>
                <a:gd name="T2" fmla="*/ 1 w 308"/>
                <a:gd name="T3" fmla="*/ 0 h 618"/>
                <a:gd name="T4" fmla="*/ 1 w 308"/>
                <a:gd name="T5" fmla="*/ 0 h 618"/>
                <a:gd name="T6" fmla="*/ 1 w 308"/>
                <a:gd name="T7" fmla="*/ 0 h 618"/>
                <a:gd name="T8" fmla="*/ 1 w 308"/>
                <a:gd name="T9" fmla="*/ 0 h 618"/>
                <a:gd name="T10" fmla="*/ 0 w 308"/>
                <a:gd name="T11" fmla="*/ 0 h 618"/>
                <a:gd name="T12" fmla="*/ 1 w 308"/>
                <a:gd name="T13" fmla="*/ 0 h 618"/>
                <a:gd name="T14" fmla="*/ 1 w 308"/>
                <a:gd name="T15" fmla="*/ 0 h 6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8" h="618">
                  <a:moveTo>
                    <a:pt x="308" y="155"/>
                  </a:moveTo>
                  <a:lnTo>
                    <a:pt x="216" y="155"/>
                  </a:lnTo>
                  <a:lnTo>
                    <a:pt x="216" y="618"/>
                  </a:lnTo>
                  <a:lnTo>
                    <a:pt x="93" y="618"/>
                  </a:lnTo>
                  <a:lnTo>
                    <a:pt x="93" y="155"/>
                  </a:lnTo>
                  <a:lnTo>
                    <a:pt x="0" y="155"/>
                  </a:lnTo>
                  <a:lnTo>
                    <a:pt x="154" y="0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FF99FF"/>
            </a:solidFill>
            <a:ln w="28575" cap="flat" cmpd="sng">
              <a:solidFill>
                <a:srgbClr val="FF0066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5093" name="Object 37"/>
          <p:cNvGraphicFramePr>
            <a:graphicFrameLocks noChangeAspect="1"/>
          </p:cNvGraphicFramePr>
          <p:nvPr/>
        </p:nvGraphicFramePr>
        <p:xfrm>
          <a:off x="4727575" y="3968750"/>
          <a:ext cx="276225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5" imgW="991030" imgH="431987" progId="Equation.3">
                  <p:embed/>
                </p:oleObj>
              </mc:Choice>
              <mc:Fallback>
                <p:oleObj r:id="rId5" imgW="991030" imgH="431987" progId="Equation.3">
                  <p:embed/>
                  <p:pic>
                    <p:nvPicPr>
                      <p:cNvPr id="4509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968750"/>
                        <a:ext cx="2762250" cy="11001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EE7F2"/>
                          </a:gs>
                          <a:gs pos="17999">
                            <a:srgbClr val="FBD49C"/>
                          </a:gs>
                          <a:gs pos="39000">
                            <a:srgbClr val="FBA97D"/>
                          </a:gs>
                          <a:gs pos="64000">
                            <a:srgbClr val="FAC77D"/>
                          </a:gs>
                          <a:gs pos="82001">
                            <a:srgbClr val="FEE7F2"/>
                          </a:gs>
                          <a:gs pos="100000">
                            <a:srgbClr val="FBEAC7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8" name="Text Box 38"/>
          <p:cNvSpPr txBox="1">
            <a:spLocks noChangeArrowheads="1"/>
          </p:cNvSpPr>
          <p:nvPr/>
        </p:nvSpPr>
        <p:spPr bwMode="auto">
          <a:xfrm>
            <a:off x="2422526" y="228601"/>
            <a:ext cx="7345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压电效应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及工作原理</a:t>
            </a: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1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1" y="1268413"/>
            <a:ext cx="8208963" cy="3603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pPr algn="l">
              <a:lnSpc>
                <a:spcPct val="85000"/>
              </a:lnSpc>
            </a:pPr>
            <a:r>
              <a:rPr lang="zh-CN" altLang="zh-CN" sz="2800" b="1" dirty="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电压放大器（阻抗变换器）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2422526" y="228601"/>
            <a:ext cx="7345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压电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式传感器测量电路</a:t>
            </a: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738313" y="1557338"/>
            <a:ext cx="4824412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1、电压放大器电路原理</a:t>
            </a:r>
          </a:p>
        </p:txBody>
      </p:sp>
      <p:grpSp>
        <p:nvGrpSpPr>
          <p:cNvPr id="132101" name="Group 5"/>
          <p:cNvGrpSpPr>
            <a:grpSpLocks/>
          </p:cNvGrpSpPr>
          <p:nvPr/>
        </p:nvGrpSpPr>
        <p:grpSpPr bwMode="auto">
          <a:xfrm>
            <a:off x="7283451" y="1304926"/>
            <a:ext cx="2951163" cy="2339975"/>
            <a:chOff x="0" y="0"/>
            <a:chExt cx="1859" cy="1474"/>
          </a:xfrm>
        </p:grpSpPr>
        <p:graphicFrame>
          <p:nvGraphicFramePr>
            <p:cNvPr id="132106" name="Object 6"/>
            <p:cNvGraphicFramePr>
              <a:graphicFrameLocks noChangeAspect="1"/>
            </p:cNvGraphicFramePr>
            <p:nvPr/>
          </p:nvGraphicFramePr>
          <p:xfrm>
            <a:off x="0" y="23"/>
            <a:ext cx="1859" cy="1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r:id="rId3" imgW="4457700" imgH="1516380" progId="Visio.Drawing.4">
                    <p:embed/>
                  </p:oleObj>
                </mc:Choice>
                <mc:Fallback>
                  <p:oleObj r:id="rId3" imgW="4457700" imgH="1516380" progId="Visio.Drawing.4">
                    <p:embed/>
                    <p:pic>
                      <p:nvPicPr>
                        <p:cNvPr id="13210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64966" t="3882" r="2760" b="10419"/>
                        <a:stretch>
                          <a:fillRect/>
                        </a:stretch>
                      </p:blipFill>
                      <p:spPr bwMode="auto">
                        <a:xfrm>
                          <a:off x="0" y="23"/>
                          <a:ext cx="1859" cy="1451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07" name="Rectangle 7"/>
            <p:cNvSpPr>
              <a:spLocks noChangeArrowheads="1"/>
            </p:cNvSpPr>
            <p:nvPr/>
          </p:nvSpPr>
          <p:spPr bwMode="auto">
            <a:xfrm>
              <a:off x="477" y="0"/>
              <a:ext cx="1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FF00"/>
                      </a:gs>
                      <a:gs pos="50000">
                        <a:srgbClr val="FFFFFF"/>
                      </a:gs>
                      <a:gs pos="100000">
                        <a:srgbClr val="00FF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zh-CN" sz="200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输入等效电路</a:t>
              </a:r>
            </a:p>
          </p:txBody>
        </p:sp>
      </p:grp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1774825" y="3897314"/>
            <a:ext cx="8605838" cy="215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（1）压电传感器不能测量静态物理量。</a:t>
            </a: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（2）当ωτ&gt;&gt;1时（工程中认为ωτ&gt;3可满足要求），输入电压与信号频率无关。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优点：</a:t>
            </a: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时间常数一定时，高频响应特性好。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缺点：</a:t>
            </a:r>
            <a:r>
              <a:rPr lang="zh-CN" altLang="en-US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低频响应差。提高低频响应的办法是增大时间常数，即增大电容或提高输入电阻。</a:t>
            </a:r>
          </a:p>
        </p:txBody>
      </p:sp>
      <p:graphicFrame>
        <p:nvGraphicFramePr>
          <p:cNvPr id="132103" name="Object 9"/>
          <p:cNvGraphicFramePr>
            <a:graphicFrameLocks noChangeAspect="1"/>
          </p:cNvGraphicFramePr>
          <p:nvPr/>
        </p:nvGraphicFramePr>
        <p:xfrm>
          <a:off x="1895476" y="2060576"/>
          <a:ext cx="52879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5" imgW="2895600" imgH="469900" progId="Equation.3">
                  <p:embed/>
                </p:oleObj>
              </mc:Choice>
              <mc:Fallback>
                <p:oleObj r:id="rId5" imgW="2895600" imgH="469900" progId="Equation.3">
                  <p:embed/>
                  <p:pic>
                    <p:nvPicPr>
                      <p:cNvPr id="13210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6" y="2060576"/>
                        <a:ext cx="5287963" cy="8810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EE7F2"/>
                          </a:gs>
                          <a:gs pos="17999">
                            <a:srgbClr val="FBD49C"/>
                          </a:gs>
                          <a:gs pos="39000">
                            <a:srgbClr val="FBA97D"/>
                          </a:gs>
                          <a:gs pos="64000">
                            <a:srgbClr val="FAC77D"/>
                          </a:gs>
                          <a:gs pos="82001">
                            <a:srgbClr val="FEE7F2"/>
                          </a:gs>
                          <a:gs pos="100000">
                            <a:srgbClr val="FBEAC7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4" name="Rectangle 10"/>
          <p:cNvSpPr>
            <a:spLocks noChangeArrowheads="1"/>
          </p:cNvSpPr>
          <p:nvPr/>
        </p:nvSpPr>
        <p:spPr bwMode="auto">
          <a:xfrm>
            <a:off x="1774825" y="2960689"/>
            <a:ext cx="52212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15000"/>
              </a:spcBef>
              <a:buFontTx/>
              <a:buNone/>
            </a:pPr>
            <a:r>
              <a:rPr lang="zh-CN" altLang="zh-CN" sz="22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前置放大器输入回路的时间常数为</a:t>
            </a:r>
            <a:r>
              <a:rPr lang="zh-CN" altLang="zh-CN" sz="2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32105" name="Object 11"/>
          <p:cNvGraphicFramePr>
            <a:graphicFrameLocks noChangeAspect="1"/>
          </p:cNvGraphicFramePr>
          <p:nvPr/>
        </p:nvGraphicFramePr>
        <p:xfrm>
          <a:off x="3406775" y="3395664"/>
          <a:ext cx="2387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7" imgW="1220259" imgH="228799" progId="Equation.3">
                  <p:embed/>
                </p:oleObj>
              </mc:Choice>
              <mc:Fallback>
                <p:oleObj r:id="rId7" imgW="1220259" imgH="228799" progId="Equation.3">
                  <p:embed/>
                  <p:pic>
                    <p:nvPicPr>
                      <p:cNvPr id="13210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395664"/>
                        <a:ext cx="2387600" cy="428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FF33"/>
                          </a:gs>
                          <a:gs pos="50000">
                            <a:srgbClr val="FFFFFF"/>
                          </a:gs>
                          <a:gs pos="100000">
                            <a:srgbClr val="CCFF33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03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1" y="1268413"/>
            <a:ext cx="8208963" cy="3603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pPr algn="l">
              <a:lnSpc>
                <a:spcPct val="85000"/>
              </a:lnSpc>
            </a:pPr>
            <a:r>
              <a:rPr lang="zh-CN" altLang="zh-CN" sz="2800" b="1" dirty="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电压放大器（阻抗变换器）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2422526" y="228601"/>
            <a:ext cx="7345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压电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式传感器测量电路</a:t>
            </a: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1738313" y="1557338"/>
            <a:ext cx="4824412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2、传感器电压灵敏度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774826" y="4572000"/>
            <a:ext cx="5616575" cy="144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"/>
              </a:spcBef>
              <a:buFontTx/>
              <a:buNone/>
            </a:pPr>
            <a:r>
              <a:rPr lang="zh-CN" altLang="zh-CN" sz="2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前置电路要有高输入阻抗：</a:t>
            </a:r>
            <a:r>
              <a:rPr lang="zh-CN" altLang="zh-CN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zh-CN" altLang="zh-CN" sz="22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因为传感器电压灵敏度与电容成反比，所以提高低频响应的办法只能是增大前置输入回路电阻，这样导致电压放大器响应差。</a:t>
            </a:r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1944688" y="2438401"/>
          <a:ext cx="528796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2895600" imgH="1143000" progId="Equation.3">
                  <p:embed/>
                </p:oleObj>
              </mc:Choice>
              <mc:Fallback>
                <p:oleObj r:id="rId3" imgW="2895600" imgH="1143000" progId="Equation.3">
                  <p:embed/>
                  <p:pic>
                    <p:nvPicPr>
                      <p:cNvPr id="133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2438401"/>
                        <a:ext cx="5287962" cy="21431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EE7F2"/>
                          </a:gs>
                          <a:gs pos="17999">
                            <a:srgbClr val="FBD49C"/>
                          </a:gs>
                          <a:gs pos="39000">
                            <a:srgbClr val="FBA97D"/>
                          </a:gs>
                          <a:gs pos="64000">
                            <a:srgbClr val="FAC77D"/>
                          </a:gs>
                          <a:gs pos="82001">
                            <a:srgbClr val="FEE7F2"/>
                          </a:gs>
                          <a:gs pos="100000">
                            <a:srgbClr val="FBEAC7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1774825" y="1989139"/>
            <a:ext cx="52212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15000"/>
              </a:spcBef>
              <a:buFontTx/>
              <a:buNone/>
            </a:pPr>
            <a:r>
              <a:rPr lang="zh-CN" altLang="zh-CN" sz="22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压电式传感器的电压灵敏度为</a:t>
            </a:r>
            <a:r>
              <a:rPr lang="zh-CN" altLang="zh-CN" sz="22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5988051" y="4211639"/>
          <a:ext cx="1019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5" imgW="520700" imgH="177800" progId="Equation.3">
                  <p:embed/>
                </p:oleObj>
              </mc:Choice>
              <mc:Fallback>
                <p:oleObj r:id="rId5" imgW="520700" imgH="177800" progId="Equation.3">
                  <p:embed/>
                  <p:pic>
                    <p:nvPicPr>
                      <p:cNvPr id="63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1" y="4211639"/>
                        <a:ext cx="1019175" cy="3333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FFFFF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7319963" y="3536951"/>
            <a:ext cx="3205162" cy="2462213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3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因此，要求电压放电器前置电路具有高输入阻抗。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2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前置电压放电器采用高输入阻抗的运算放大器，具有阻抗变换的作用。</a:t>
            </a:r>
          </a:p>
        </p:txBody>
      </p:sp>
      <p:grpSp>
        <p:nvGrpSpPr>
          <p:cNvPr id="63498" name="Group 10"/>
          <p:cNvGrpSpPr>
            <a:grpSpLocks noChangeAspect="1"/>
          </p:cNvGrpSpPr>
          <p:nvPr/>
        </p:nvGrpSpPr>
        <p:grpSpPr bwMode="auto">
          <a:xfrm>
            <a:off x="7285038" y="1303339"/>
            <a:ext cx="3238500" cy="2162175"/>
            <a:chOff x="0" y="0"/>
            <a:chExt cx="2040" cy="1362"/>
          </a:xfrm>
        </p:grpSpPr>
        <p:graphicFrame>
          <p:nvGraphicFramePr>
            <p:cNvPr id="133131" name="Object 11"/>
            <p:cNvGraphicFramePr>
              <a:graphicFrameLocks noChangeAspect="1"/>
            </p:cNvGraphicFramePr>
            <p:nvPr/>
          </p:nvGraphicFramePr>
          <p:xfrm>
            <a:off x="1179" y="0"/>
            <a:ext cx="861" cy="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r:id="rId7" imgW="4457700" imgH="1516380" progId="Visio.Drawing.4">
                    <p:embed/>
                  </p:oleObj>
                </mc:Choice>
                <mc:Fallback>
                  <p:oleObj r:id="rId7" imgW="4457700" imgH="1516380" progId="Visio.Drawing.4">
                    <p:embed/>
                    <p:pic>
                      <p:nvPicPr>
                        <p:cNvPr id="13313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257" t="3882" r="39775" b="10419"/>
                        <a:stretch>
                          <a:fillRect/>
                        </a:stretch>
                      </p:blipFill>
                      <p:spPr bwMode="auto">
                        <a:xfrm>
                          <a:off x="1179" y="0"/>
                          <a:ext cx="861" cy="136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32" name="Object 12"/>
            <p:cNvGraphicFramePr>
              <a:graphicFrameLocks noChangeAspect="1"/>
            </p:cNvGraphicFramePr>
            <p:nvPr/>
          </p:nvGraphicFramePr>
          <p:xfrm>
            <a:off x="0" y="0"/>
            <a:ext cx="1179" cy="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r:id="rId9" imgW="4457700" imgH="1516380" progId="Visio.Drawing.4">
                    <p:embed/>
                  </p:oleObj>
                </mc:Choice>
                <mc:Fallback>
                  <p:oleObj r:id="rId9" imgW="4457700" imgH="1516380" progId="Visio.Drawing.4">
                    <p:embed/>
                    <p:pic>
                      <p:nvPicPr>
                        <p:cNvPr id="13313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64966" t="3882" r="8144" b="10419"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79" cy="136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6766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utoUpdateAnimBg="0"/>
      <p:bldP spid="6349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1" y="1268413"/>
            <a:ext cx="8208963" cy="3603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2075" tIns="46038" rIns="92075" bIns="46038" rtlCol="0" anchor="ctr">
            <a:normAutofit fontScale="90000"/>
          </a:bodyPr>
          <a:lstStyle/>
          <a:p>
            <a:pPr algn="l">
              <a:lnSpc>
                <a:spcPct val="85000"/>
              </a:lnSpc>
            </a:pPr>
            <a:r>
              <a:rPr lang="zh-CN" altLang="zh-CN" sz="2800" b="1" dirty="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电压放大器（阻抗变换器）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422526" y="228601"/>
            <a:ext cx="7345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压电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式传感器测量电路</a:t>
            </a: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774825" y="4016376"/>
            <a:ext cx="5473700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FF00"/>
                    </a:gs>
                    <a:gs pos="50000">
                      <a:srgbClr val="FFFFFF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15000"/>
              </a:spcBef>
              <a:buFontTx/>
              <a:buNone/>
            </a:pPr>
            <a:r>
              <a:rPr lang="zh-CN" altLang="en-US" sz="2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从传感器的输出电压和电压灵敏度可见，连接电缆的分布电容C</a:t>
            </a:r>
            <a:r>
              <a:rPr lang="zh-CN" altLang="en-US" sz="2200" baseline="-25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2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影响传感器输出电压和灵敏度，使用时更换电缆就要求重新标定，测量系统对电缆长度变化很敏感，这是电压放大器的缺点。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319963" y="3573464"/>
            <a:ext cx="3205162" cy="2462213"/>
          </a:xfrm>
          <a:prstGeom prst="rect">
            <a:avLst/>
          </a:prstGeom>
          <a:gradFill rotWithShape="1">
            <a:gsLst>
              <a:gs pos="0">
                <a:srgbClr val="00FF00"/>
              </a:gs>
              <a:gs pos="50000">
                <a:srgbClr val="FFFFFF"/>
              </a:gs>
              <a:gs pos="100000">
                <a:srgbClr val="00FF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39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zh-CN" sz="22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因此，压电传感器与前置放大器之间连接电缆不能随意更换，否则将引入测量误差。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zh-CN" sz="22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解决电缆分布电容的影响和低频响应差的缺点可采用电荷放大。 </a:t>
            </a:r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1882776" y="2097088"/>
          <a:ext cx="52879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2895600" imgH="469900" progId="Equation.3">
                  <p:embed/>
                </p:oleObj>
              </mc:Choice>
              <mc:Fallback>
                <p:oleObj r:id="rId3" imgW="2895600" imgH="469900" progId="Equation.3">
                  <p:embed/>
                  <p:pic>
                    <p:nvPicPr>
                      <p:cNvPr id="134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6" y="2097088"/>
                        <a:ext cx="5287963" cy="8810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00"/>
                          </a:gs>
                          <a:gs pos="50000">
                            <a:srgbClr val="FEE7F2"/>
                          </a:gs>
                          <a:gs pos="100000">
                            <a:srgbClr val="00FF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1882776" y="3068638"/>
          <a:ext cx="52927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5" imgW="2832100" imgH="469900" progId="Equation.3">
                  <p:embed/>
                </p:oleObj>
              </mc:Choice>
              <mc:Fallback>
                <p:oleObj r:id="rId5" imgW="2832100" imgH="469900" progId="Equation.3">
                  <p:embed/>
                  <p:pic>
                    <p:nvPicPr>
                      <p:cNvPr id="134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6" y="3068638"/>
                        <a:ext cx="5292725" cy="8810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EE7F2"/>
                          </a:gs>
                          <a:gs pos="17999">
                            <a:srgbClr val="FBD49C"/>
                          </a:gs>
                          <a:gs pos="39000">
                            <a:srgbClr val="FBA97D"/>
                          </a:gs>
                          <a:gs pos="64000">
                            <a:srgbClr val="FAC77D"/>
                          </a:gs>
                          <a:gs pos="82001">
                            <a:srgbClr val="FEE7F2"/>
                          </a:gs>
                          <a:gs pos="100000">
                            <a:srgbClr val="FBEAC7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0" name="Group 8"/>
          <p:cNvGrpSpPr>
            <a:grpSpLocks noChangeAspect="1"/>
          </p:cNvGrpSpPr>
          <p:nvPr/>
        </p:nvGrpSpPr>
        <p:grpSpPr bwMode="auto">
          <a:xfrm>
            <a:off x="7285038" y="1303339"/>
            <a:ext cx="3238500" cy="2162175"/>
            <a:chOff x="0" y="0"/>
            <a:chExt cx="2040" cy="1362"/>
          </a:xfrm>
        </p:grpSpPr>
        <p:graphicFrame>
          <p:nvGraphicFramePr>
            <p:cNvPr id="134154" name="Object 9"/>
            <p:cNvGraphicFramePr>
              <a:graphicFrameLocks noChangeAspect="1"/>
            </p:cNvGraphicFramePr>
            <p:nvPr/>
          </p:nvGraphicFramePr>
          <p:xfrm>
            <a:off x="1179" y="0"/>
            <a:ext cx="861" cy="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r:id="rId7" imgW="4457700" imgH="1516380" progId="Visio.Drawing.4">
                    <p:embed/>
                  </p:oleObj>
                </mc:Choice>
                <mc:Fallback>
                  <p:oleObj r:id="rId7" imgW="4457700" imgH="1516380" progId="Visio.Drawing.4">
                    <p:embed/>
                    <p:pic>
                      <p:nvPicPr>
                        <p:cNvPr id="13415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257" t="3882" r="39775" b="10419"/>
                        <a:stretch>
                          <a:fillRect/>
                        </a:stretch>
                      </p:blipFill>
                      <p:spPr bwMode="auto">
                        <a:xfrm>
                          <a:off x="1179" y="0"/>
                          <a:ext cx="861" cy="136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5" name="Object 10"/>
            <p:cNvGraphicFramePr>
              <a:graphicFrameLocks noChangeAspect="1"/>
            </p:cNvGraphicFramePr>
            <p:nvPr/>
          </p:nvGraphicFramePr>
          <p:xfrm>
            <a:off x="0" y="0"/>
            <a:ext cx="1179" cy="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r:id="rId9" imgW="4457700" imgH="1516380" progId="Visio.Drawing.4">
                    <p:embed/>
                  </p:oleObj>
                </mc:Choice>
                <mc:Fallback>
                  <p:oleObj r:id="rId9" imgW="4457700" imgH="1516380" progId="Visio.Drawing.4">
                    <p:embed/>
                    <p:pic>
                      <p:nvPicPr>
                        <p:cNvPr id="13415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64966" t="3882" r="8144" b="10419"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179" cy="136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53" name="Rectangle 11"/>
          <p:cNvSpPr>
            <a:spLocks noChangeArrowheads="1"/>
          </p:cNvSpPr>
          <p:nvPr/>
        </p:nvSpPr>
        <p:spPr bwMode="auto">
          <a:xfrm>
            <a:off x="1738313" y="1557338"/>
            <a:ext cx="4824412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86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2、传感器电压灵敏度</a:t>
            </a:r>
          </a:p>
        </p:txBody>
      </p:sp>
    </p:spTree>
    <p:extLst>
      <p:ext uri="{BB962C8B-B14F-4D97-AF65-F5344CB8AC3E}">
        <p14:creationId xmlns:p14="http://schemas.microsoft.com/office/powerpoint/2010/main" val="84727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2136776" y="1196975"/>
            <a:ext cx="8101013" cy="168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292929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当被测动态量变化缓慢（大多数生理信号），而测量回路时间常数不大时，会造成传感器</a:t>
            </a:r>
            <a:r>
              <a:rPr lang="zh-CN" altLang="en-US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灵敏度下降</a:t>
            </a:r>
            <a:r>
              <a:rPr lang="zh-CN" altLang="en-US" sz="2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，因而要扩大工作频带的低频端，就必须</a:t>
            </a:r>
            <a:r>
              <a:rPr lang="zh-CN" altLang="en-US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提高测量回路的时间常数τ</a:t>
            </a:r>
            <a:r>
              <a:rPr lang="zh-CN" altLang="en-US" sz="2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    但是靠增大测量回路的电容来提高时间常数，会影响传感器的灵敏度。因为传感器的电压灵敏度与电容成反比。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279651" y="3141664"/>
            <a:ext cx="7777163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</a:t>
            </a:r>
            <a:r>
              <a:rPr lang="zh-CN" altLang="en-US" sz="2000" i="1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000" i="1" baseline="-25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与回路电容成反比，增加回路电容必然使</a:t>
            </a:r>
            <a:r>
              <a:rPr lang="zh-CN" altLang="en-US" sz="2000" i="1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000" i="1" baseline="-25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sz="2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下降。为此常将</a:t>
            </a:r>
            <a:r>
              <a:rPr lang="zh-CN" altLang="en-US" sz="2000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000" baseline="-25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很大的前置放大器接入回路</a:t>
            </a:r>
            <a:r>
              <a:rPr lang="zh-CN" altLang="en-US" sz="2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。其输入内阻越大，测量回路时间常数越大（ </a:t>
            </a:r>
            <a:r>
              <a:rPr lang="el-GR" altLang="en-US" sz="2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zh-CN" altLang="en-US" sz="2000" baseline="-25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>
                <a:solidFill>
                  <a:srgbClr val="292929"/>
                </a:solidFill>
                <a:latin typeface="楷体_GB2312" pitchFamily="49" charset="-122"/>
                <a:ea typeface="楷体_GB2312" pitchFamily="49" charset="-122"/>
              </a:rPr>
              <a:t> 越小），则传感器低频响应也越好。注意：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当改变连接传感器与前置放大器的电缆长度时</a:t>
            </a:r>
            <a:r>
              <a:rPr lang="zh-CN" altLang="en-US" sz="2000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000" baseline="-3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将改变，必须重新校正灵敏度值。(与电荷放大器的主要区别)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287713" y="5013326"/>
            <a:ext cx="511175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en-US" sz="2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zh-CN" altLang="en-US" sz="20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=0时K=0,即压电传感器不能测量静态量</a:t>
            </a:r>
            <a:endParaRPr lang="el-GR" altLang="en-US" sz="200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2422526" y="228601"/>
            <a:ext cx="73453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压电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式传感器测量电路</a:t>
            </a: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360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9095002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ldLvl="0" autoUpdateAnimBg="0"/>
      <p:bldP spid="66564" grpId="0" bldLvl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904</Words>
  <Application>Microsoft Office PowerPoint</Application>
  <PresentationFormat>宽屏</PresentationFormat>
  <Paragraphs>98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等线</vt:lpstr>
      <vt:lpstr>等线 Light</vt:lpstr>
      <vt:lpstr>黑体</vt:lpstr>
      <vt:lpstr>华文中宋</vt:lpstr>
      <vt:lpstr>楷体_GB2312</vt:lpstr>
      <vt:lpstr>隶书</vt:lpstr>
      <vt:lpstr>宋体</vt:lpstr>
      <vt:lpstr>Arial</vt:lpstr>
      <vt:lpstr>Calibri</vt:lpstr>
      <vt:lpstr>Calibri Light</vt:lpstr>
      <vt:lpstr>Times New Roman</vt:lpstr>
      <vt:lpstr>Office 主题​​</vt:lpstr>
      <vt:lpstr>1_Office 主题​​</vt:lpstr>
      <vt:lpstr>Microsoft Equation 3.0</vt:lpstr>
      <vt:lpstr>Visio.Drawing.4</vt:lpstr>
      <vt:lpstr>二、压电效应的基本原理</vt:lpstr>
      <vt:lpstr>二、压电效应的基本原理</vt:lpstr>
      <vt:lpstr>二、压电效应的基本原理</vt:lpstr>
      <vt:lpstr>二、压电效应的基本原理</vt:lpstr>
      <vt:lpstr>电压放大器（阻抗变换器）</vt:lpstr>
      <vt:lpstr>电压放大器（阻抗变换器）</vt:lpstr>
      <vt:lpstr>电压放大器（阻抗变换器）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二、压电效应的基本原理</dc:title>
  <dc:creator>admin</dc:creator>
  <cp:lastModifiedBy>admin</cp:lastModifiedBy>
  <cp:revision>1</cp:revision>
  <dcterms:created xsi:type="dcterms:W3CDTF">2018-05-25T06:13:34Z</dcterms:created>
  <dcterms:modified xsi:type="dcterms:W3CDTF">2018-05-25T06:15:12Z</dcterms:modified>
</cp:coreProperties>
</file>