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20" r:id="rId3"/>
    <p:sldId id="321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816F1-1259-4B08-871F-11E8778C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8E96A-BCE1-4F20-BD8B-3A7F6E69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12719-9AA9-408D-B72D-FD646AF9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7AD94-547B-417B-89F4-DD1C8D3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9CE12-378F-472C-9789-F8A1DC97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2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5E31-783A-450A-8A17-C3447807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176C9-DCA6-4A20-B0BD-44AA84DD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6A269-63D3-4014-B9C9-4F2313E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15605-85BA-465A-9BD5-2390E89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ABE79-93A8-45A3-B9FB-A5E132EE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956442-0AE1-4548-B750-24D81DC76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5C339-21C2-4713-AE21-7DE94E071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A560-D317-4D13-BCF5-6300C4DD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5E845-24A1-4D51-B181-F1D0DCAD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CEB70-EC20-4767-A176-2DE09578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4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C07F-0533-4C6C-8CDD-7F82A42BB611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034C2-D05B-4F59-94B4-FFEE19024C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264C4-9E27-4154-9EB0-272321B0144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20ACB7-C2B0-4438-BDA0-DA541576E76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C017C-CDD4-49C3-AD3A-BF7BF1EE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235E3D-9AE2-4DFF-8E74-AE47A317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66A873-0EC7-41AD-902A-3743794D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5A520C-1A09-4172-AC00-5B7EDEE0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BBC-53CA-4DA7-BF66-9C2D8D7D2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54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E43EA7-401A-45CF-8606-3BC724D1AC2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4B9858-02D5-431D-8BBD-4B563020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DBCFE0-7AB0-4FCE-95FC-E1758083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A4908-73F0-4CEA-8FD1-77552FBB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05B97-C4FB-4325-9CD3-CC4A2D8CC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8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08A3-E257-4C96-8331-BA7E416B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6E53D-CC47-4BE4-A7AE-88F2A1C1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FBFB9-6A51-496E-B9BD-95208690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44FEC-B2D4-4701-8974-903427F7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3FBF2-C900-4BBA-9918-060AC516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C22B-5962-423A-9C5A-FFC43734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BA550-1940-4C34-BF51-07574915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66E5F-8321-438E-A9F9-407CAA5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E7E6-064D-4AF7-82BE-2E668496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A48AC-8160-485C-B78F-C6822F0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2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004-7D02-4521-835D-04E010C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8EE57-FA75-4C22-AD51-D772993C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D8B6A-FB1F-44F2-BADC-78767A03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A5664-4EEF-4A0D-8098-388130AF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F17AF-235D-495A-AB7F-430AEBB1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80CEB-289D-4A81-8C9E-CEEDC5AB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0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CC591-F5E3-4A16-A6A6-4EB0CEB0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DF351-38A9-40B8-893A-D6B595E6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2089FB-8473-41CD-A4E7-9F6ADA0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A4468-F43B-4C19-9C5B-4DA010F65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60B210-0337-4BEA-AE0E-A36B1E55A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2318F6-5437-444B-84E0-9828A32A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7C598-CD0E-4B4E-8067-3150572E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34C79-9B53-48E2-A2FA-5A6701BE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4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025CB-36E7-4194-89DA-4F0A0FDB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977DC-6F0F-439B-A1C5-32F2CA1B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706DD-EDBB-4CDF-9294-F2C414ED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D7514-EAD0-4CD3-9CAF-F89AEB66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76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3B4C7-31CC-4A2A-9AB6-7253CB38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50E3B-5650-4CAF-8C60-8F6CCFE4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20B8B-1977-40CD-8ACB-DB64990D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6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67157-7201-4102-AE77-B352D3C7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6300B-E5A3-4CF6-89A4-F8FC389D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65A5C0-2D03-4E49-AA93-C881EB98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6032D-3946-4D9D-B786-FF49747F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42E0A-E854-4358-B744-85480C5C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EB212-1B94-4658-BEE8-7FD187C2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161AA-F72C-43B9-8059-C178F0A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B810E2-7D5D-46F4-979F-94B3C47C1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22672-849D-4335-A3AB-C2296487D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26E2B-DDE4-40C2-AA46-4E39AA1D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B8ADF-B9AE-4FAD-A203-970E155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A1731-BA53-43E2-8363-494936E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2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95CC47-206F-464E-BF91-B0FC8163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6EC37-0C2F-4B29-8588-B807C908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A8558-2A65-4842-AE89-F04857B3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32EC-3E6F-4399-9F15-AD32C328B84C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974A2-F671-4D44-94EB-954F9702F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6259-FE4A-4583-97E9-F95455824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BE1F-00C8-4B0E-9C4D-2B66A8F47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>
            <a:extLst>
              <a:ext uri="{FF2B5EF4-FFF2-40B4-BE49-F238E27FC236}">
                <a16:creationId xmlns:a16="http://schemas.microsoft.com/office/drawing/2014/main" id="{7A90AA03-81E7-4027-BE00-9C8228A3746F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5159041"/>
              </p:ext>
            </p:extLst>
          </p:nvPr>
        </p:nvGraphicFramePr>
        <p:xfrm>
          <a:off x="3949700" y="1583445"/>
          <a:ext cx="101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3" imgW="101468" imgH="177569" progId="Equation.3">
                  <p:embed/>
                </p:oleObj>
              </mc:Choice>
              <mc:Fallback>
                <p:oleObj name="公式" r:id="rId3" imgW="101468" imgH="177569" progId="Equation.3">
                  <p:embed/>
                  <p:pic>
                    <p:nvPicPr>
                      <p:cNvPr id="23554" name="Object 3">
                        <a:extLst>
                          <a:ext uri="{FF2B5EF4-FFF2-40B4-BE49-F238E27FC236}">
                            <a16:creationId xmlns:a16="http://schemas.microsoft.com/office/drawing/2014/main" id="{7A90AA03-81E7-4027-BE00-9C8228A3746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583445"/>
                        <a:ext cx="1016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C96E609E-3BF1-434C-AD32-A4AF545C310B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48911787"/>
              </p:ext>
            </p:extLst>
          </p:nvPr>
        </p:nvGraphicFramePr>
        <p:xfrm>
          <a:off x="2568576" y="678571"/>
          <a:ext cx="28670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公式" r:id="rId5" imgW="825142" imgH="177723" progId="Equation.3">
                  <p:embed/>
                </p:oleObj>
              </mc:Choice>
              <mc:Fallback>
                <p:oleObj name="公式" r:id="rId5" imgW="825142" imgH="177723" progId="Equation.3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C96E609E-3BF1-434C-AD32-A4AF545C310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6" y="678571"/>
                        <a:ext cx="28670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F5ADF635-6AC7-4E0A-A3D0-8A0388A95A91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5546921"/>
              </p:ext>
            </p:extLst>
          </p:nvPr>
        </p:nvGraphicFramePr>
        <p:xfrm>
          <a:off x="3759201" y="1364371"/>
          <a:ext cx="34718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7" imgW="1612900" imgH="342900" progId="Equation.3">
                  <p:embed/>
                </p:oleObj>
              </mc:Choice>
              <mc:Fallback>
                <p:oleObj name="公式" r:id="rId7" imgW="1612900" imgH="342900" progId="Equation.3">
                  <p:embed/>
                  <p:pic>
                    <p:nvPicPr>
                      <p:cNvPr id="23556" name="Object 5">
                        <a:extLst>
                          <a:ext uri="{FF2B5EF4-FFF2-40B4-BE49-F238E27FC236}">
                            <a16:creationId xmlns:a16="http://schemas.microsoft.com/office/drawing/2014/main" id="{F5ADF635-6AC7-4E0A-A3D0-8A0388A95A9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1" y="1364371"/>
                        <a:ext cx="34718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7">
            <a:extLst>
              <a:ext uri="{FF2B5EF4-FFF2-40B4-BE49-F238E27FC236}">
                <a16:creationId xmlns:a16="http://schemas.microsoft.com/office/drawing/2014/main" id="{B7CF9835-9D67-4598-8FFB-622C356C9EB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126038" y="2514601"/>
          <a:ext cx="14732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9" imgW="520474" imgH="342751" progId="Equation.3">
                  <p:embed/>
                </p:oleObj>
              </mc:Choice>
              <mc:Fallback>
                <p:oleObj name="公式" r:id="rId9" imgW="520474" imgH="342751" progId="Equation.3">
                  <p:embed/>
                  <p:pic>
                    <p:nvPicPr>
                      <p:cNvPr id="23557" name="Object 7">
                        <a:extLst>
                          <a:ext uri="{FF2B5EF4-FFF2-40B4-BE49-F238E27FC236}">
                            <a16:creationId xmlns:a16="http://schemas.microsoft.com/office/drawing/2014/main" id="{B7CF9835-9D67-4598-8FFB-622C356C9EB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2514601"/>
                        <a:ext cx="14732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>
            <a:extLst>
              <a:ext uri="{FF2B5EF4-FFF2-40B4-BE49-F238E27FC236}">
                <a16:creationId xmlns:a16="http://schemas.microsoft.com/office/drawing/2014/main" id="{91597234-4B10-413E-94AD-DEC5BB1B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25675"/>
            <a:ext cx="345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若仅保留一次项：</a:t>
            </a:r>
          </a:p>
        </p:txBody>
      </p:sp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id="{C63AE5A3-97FC-4FA0-9401-5F49992D5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3990975"/>
          <a:ext cx="2628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11" imgW="939392" imgH="342751" progId="Equation.3">
                  <p:embed/>
                </p:oleObj>
              </mc:Choice>
              <mc:Fallback>
                <p:oleObj name="公式" r:id="rId11" imgW="939392" imgH="342751" progId="Equation.3">
                  <p:embed/>
                  <p:pic>
                    <p:nvPicPr>
                      <p:cNvPr id="23559" name="Object 8">
                        <a:extLst>
                          <a:ext uri="{FF2B5EF4-FFF2-40B4-BE49-F238E27FC236}">
                            <a16:creationId xmlns:a16="http://schemas.microsoft.com/office/drawing/2014/main" id="{C63AE5A3-97FC-4FA0-9401-5F49992D5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990975"/>
                        <a:ext cx="26289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9">
            <a:extLst>
              <a:ext uri="{FF2B5EF4-FFF2-40B4-BE49-F238E27FC236}">
                <a16:creationId xmlns:a16="http://schemas.microsoft.com/office/drawing/2014/main" id="{09078B67-CD81-4B29-94F2-37F5B934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667125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保留一次、二次项：</a:t>
            </a:r>
          </a:p>
        </p:txBody>
      </p:sp>
      <p:graphicFrame>
        <p:nvGraphicFramePr>
          <p:cNvPr id="23561" name="Object 11">
            <a:extLst>
              <a:ext uri="{FF2B5EF4-FFF2-40B4-BE49-F238E27FC236}">
                <a16:creationId xmlns:a16="http://schemas.microsoft.com/office/drawing/2014/main" id="{00953036-3A32-4199-AC4E-ED66CB925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3489" y="2514600"/>
          <a:ext cx="28924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3" imgW="1586811" imgH="393529" progId="Equation.DSMT4">
                  <p:embed/>
                </p:oleObj>
              </mc:Choice>
              <mc:Fallback>
                <p:oleObj name="Equation" r:id="rId13" imgW="1586811" imgH="393529" progId="Equation.DSMT4">
                  <p:embed/>
                  <p:pic>
                    <p:nvPicPr>
                      <p:cNvPr id="23561" name="Object 11">
                        <a:extLst>
                          <a:ext uri="{FF2B5EF4-FFF2-40B4-BE49-F238E27FC236}">
                            <a16:creationId xmlns:a16="http://schemas.microsoft.com/office/drawing/2014/main" id="{00953036-3A32-4199-AC4E-ED66CB9252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9" y="2514600"/>
                        <a:ext cx="2892425" cy="717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2">
            <a:extLst>
              <a:ext uri="{FF2B5EF4-FFF2-40B4-BE49-F238E27FC236}">
                <a16:creationId xmlns:a16="http://schemas.microsoft.com/office/drawing/2014/main" id="{D9847788-7A4A-467C-8BAD-F203CAB73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6" y="2009776"/>
            <a:ext cx="1692275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  <a:cs typeface="宋体" panose="02010600030101010101" pitchFamily="2" charset="-122"/>
              </a:rPr>
              <a:t>灵敏度</a:t>
            </a:r>
            <a:r>
              <a:rPr lang="zh-CN" altLang="en-US" sz="2800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23563" name="Rectangle 14">
            <a:extLst>
              <a:ext uri="{FF2B5EF4-FFF2-40B4-BE49-F238E27FC236}">
                <a16:creationId xmlns:a16="http://schemas.microsoft.com/office/drawing/2014/main" id="{F5B4ADEC-2636-45CC-A753-F8B28BCCD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445125"/>
            <a:ext cx="2825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6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其相对非线性误差</a:t>
            </a:r>
          </a:p>
        </p:txBody>
      </p:sp>
      <p:graphicFrame>
        <p:nvGraphicFramePr>
          <p:cNvPr id="23564" name="Object 15">
            <a:extLst>
              <a:ext uri="{FF2B5EF4-FFF2-40B4-BE49-F238E27FC236}">
                <a16:creationId xmlns:a16="http://schemas.microsoft.com/office/drawing/2014/main" id="{894DD0BF-E490-4EFD-893B-203701556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5157788"/>
          <a:ext cx="49688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5" imgW="2222500" imgH="508000" progId="Equation.DSMT4">
                  <p:embed/>
                </p:oleObj>
              </mc:Choice>
              <mc:Fallback>
                <p:oleObj name="Equation" r:id="rId15" imgW="2222500" imgH="508000" progId="Equation.DSMT4">
                  <p:embed/>
                  <p:pic>
                    <p:nvPicPr>
                      <p:cNvPr id="23564" name="Object 15">
                        <a:extLst>
                          <a:ext uri="{FF2B5EF4-FFF2-40B4-BE49-F238E27FC236}">
                            <a16:creationId xmlns:a16="http://schemas.microsoft.com/office/drawing/2014/main" id="{894DD0BF-E490-4EFD-893B-203701556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5157788"/>
                        <a:ext cx="4968875" cy="1135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>
            <a:extLst>
              <a:ext uri="{FF2B5EF4-FFF2-40B4-BE49-F238E27FC236}">
                <a16:creationId xmlns:a16="http://schemas.microsoft.com/office/drawing/2014/main" id="{C71E5F7F-6111-4B24-835C-A17585D0190E}"/>
              </a:ext>
            </a:extLst>
          </p:cNvPr>
          <p:cNvSpPr/>
          <p:nvPr/>
        </p:nvSpPr>
        <p:spPr>
          <a:xfrm>
            <a:off x="7207517" y="1907381"/>
            <a:ext cx="3652394" cy="1510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BEBF768-B6B6-4B57-B6F2-02A32046556F}"/>
              </a:ext>
            </a:extLst>
          </p:cNvPr>
          <p:cNvSpPr/>
          <p:nvPr/>
        </p:nvSpPr>
        <p:spPr>
          <a:xfrm>
            <a:off x="4979988" y="4970066"/>
            <a:ext cx="5495926" cy="1510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178735-E80C-4D17-AC26-1EC989FDF522}"/>
              </a:ext>
            </a:extLst>
          </p:cNvPr>
          <p:cNvSpPr/>
          <p:nvPr/>
        </p:nvSpPr>
        <p:spPr>
          <a:xfrm>
            <a:off x="3619147" y="2540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黑体" panose="02010609060101010101" pitchFamily="49" charset="-122"/>
              </a:rPr>
              <a:t>极距变化型电容传感器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7608581"/>
      </p:ext>
    </p:extLst>
  </p:cSld>
  <p:clrMapOvr>
    <a:masterClrMapping/>
  </p:clrMapOvr>
  <p:transition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021327C6-623D-496A-A60A-92ACF395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916" y="4481866"/>
            <a:ext cx="8229600" cy="123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  	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结论：差动式结构灵敏度提高了一倍，非线性误差按平方关系减少。</a:t>
            </a:r>
          </a:p>
        </p:txBody>
      </p:sp>
      <p:sp>
        <p:nvSpPr>
          <p:cNvPr id="26631" name="Rectangle 11">
            <a:extLst>
              <a:ext uri="{FF2B5EF4-FFF2-40B4-BE49-F238E27FC236}">
                <a16:creationId xmlns:a16="http://schemas.microsoft.com/office/drawing/2014/main" id="{EE347D62-7273-4E2B-813F-7B8E9485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354" y="177200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灵敏度</a:t>
            </a:r>
          </a:p>
        </p:txBody>
      </p:sp>
      <p:graphicFrame>
        <p:nvGraphicFramePr>
          <p:cNvPr id="26632" name="Object 12">
            <a:extLst>
              <a:ext uri="{FF2B5EF4-FFF2-40B4-BE49-F238E27FC236}">
                <a16:creationId xmlns:a16="http://schemas.microsoft.com/office/drawing/2014/main" id="{D905D91C-DC80-49A9-A86C-277628DA8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14542"/>
              </p:ext>
            </p:extLst>
          </p:nvPr>
        </p:nvGraphicFramePr>
        <p:xfrm>
          <a:off x="3842279" y="1671991"/>
          <a:ext cx="257651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205977" imgH="444307" progId="Equation.DSMT4">
                  <p:embed/>
                </p:oleObj>
              </mc:Choice>
              <mc:Fallback>
                <p:oleObj name="Equation" r:id="rId3" imgW="1205977" imgH="444307" progId="Equation.DSMT4">
                  <p:embed/>
                  <p:pic>
                    <p:nvPicPr>
                      <p:cNvPr id="26632" name="Object 12">
                        <a:extLst>
                          <a:ext uri="{FF2B5EF4-FFF2-40B4-BE49-F238E27FC236}">
                            <a16:creationId xmlns:a16="http://schemas.microsoft.com/office/drawing/2014/main" id="{D905D91C-DC80-49A9-A86C-277628DA8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79" y="1671991"/>
                        <a:ext cx="2576512" cy="9509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3">
            <a:extLst>
              <a:ext uri="{FF2B5EF4-FFF2-40B4-BE49-F238E27FC236}">
                <a16:creationId xmlns:a16="http://schemas.microsoft.com/office/drawing/2014/main" id="{ACA73DE8-57D9-4D8D-9547-66BD9E2CB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891" y="2824516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其相对非线性误差</a:t>
            </a:r>
          </a:p>
        </p:txBody>
      </p:sp>
      <p:graphicFrame>
        <p:nvGraphicFramePr>
          <p:cNvPr id="26634" name="Object 14">
            <a:extLst>
              <a:ext uri="{FF2B5EF4-FFF2-40B4-BE49-F238E27FC236}">
                <a16:creationId xmlns:a16="http://schemas.microsoft.com/office/drawing/2014/main" id="{A7509F3F-6802-455E-AB3E-FA6CD1A7E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24773"/>
              </p:ext>
            </p:extLst>
          </p:nvPr>
        </p:nvGraphicFramePr>
        <p:xfrm>
          <a:off x="4707466" y="2753079"/>
          <a:ext cx="519588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2324100" imgH="508000" progId="Equation.DSMT4">
                  <p:embed/>
                </p:oleObj>
              </mc:Choice>
              <mc:Fallback>
                <p:oleObj name="Equation" r:id="rId5" imgW="2324100" imgH="508000" progId="Equation.DSMT4">
                  <p:embed/>
                  <p:pic>
                    <p:nvPicPr>
                      <p:cNvPr id="26634" name="Object 14">
                        <a:extLst>
                          <a:ext uri="{FF2B5EF4-FFF2-40B4-BE49-F238E27FC236}">
                            <a16:creationId xmlns:a16="http://schemas.microsoft.com/office/drawing/2014/main" id="{A7509F3F-6802-455E-AB3E-FA6CD1A7E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466" y="2753079"/>
                        <a:ext cx="5195888" cy="1135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6D9D3841-25E4-45B2-AB91-943D643007FB}"/>
              </a:ext>
            </a:extLst>
          </p:cNvPr>
          <p:cNvSpPr/>
          <p:nvPr/>
        </p:nvSpPr>
        <p:spPr>
          <a:xfrm>
            <a:off x="3680177" y="1538641"/>
            <a:ext cx="3115733" cy="12144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96C517-62F5-47CF-BC60-6662BACAF2E1}"/>
              </a:ext>
            </a:extLst>
          </p:cNvPr>
          <p:cNvSpPr/>
          <p:nvPr/>
        </p:nvSpPr>
        <p:spPr>
          <a:xfrm>
            <a:off x="4630297" y="2712333"/>
            <a:ext cx="5574858" cy="1239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138A79-444C-4EBA-AEE6-5FDD636405B1}"/>
              </a:ext>
            </a:extLst>
          </p:cNvPr>
          <p:cNvSpPr/>
          <p:nvPr/>
        </p:nvSpPr>
        <p:spPr>
          <a:xfrm>
            <a:off x="4876277" y="36702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ea typeface="黑体" panose="02010609060101010101" pitchFamily="49" charset="-122"/>
              </a:rPr>
              <a:t>采用差动形式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848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>
            <a:extLst>
              <a:ext uri="{FF2B5EF4-FFF2-40B4-BE49-F238E27FC236}">
                <a16:creationId xmlns:a16="http://schemas.microsoft.com/office/drawing/2014/main" id="{6C4D6E89-6930-4D82-A921-B43E0584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756" y="2032667"/>
            <a:ext cx="8575233" cy="90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设两矩形极板间覆盖面积为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，当动极板移动</a:t>
            </a:r>
            <a:r>
              <a:rPr kumimoji="1"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△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，则面积</a:t>
            </a: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发生变化，电容量也改变。 </a:t>
            </a: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4D2891F5-D646-4C32-9690-9A69A667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56" y="3391606"/>
            <a:ext cx="3887787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6">
            <a:extLst>
              <a:ext uri="{FF2B5EF4-FFF2-40B4-BE49-F238E27FC236}">
                <a16:creationId xmlns:a16="http://schemas.microsoft.com/office/drawing/2014/main" id="{3F39D797-15C5-4EA0-8F7D-9B65C5B9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707" y="4907139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灵敏度：</a:t>
            </a:r>
          </a:p>
        </p:txBody>
      </p:sp>
      <p:graphicFrame>
        <p:nvGraphicFramePr>
          <p:cNvPr id="28677" name="Object 7">
            <a:extLst>
              <a:ext uri="{FF2B5EF4-FFF2-40B4-BE49-F238E27FC236}">
                <a16:creationId xmlns:a16="http://schemas.microsoft.com/office/drawing/2014/main" id="{B39E7322-458B-4CF6-886F-447439FE9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49680"/>
              </p:ext>
            </p:extLst>
          </p:nvPr>
        </p:nvGraphicFramePr>
        <p:xfrm>
          <a:off x="7463720" y="4700764"/>
          <a:ext cx="2551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4" imgW="1066800" imgH="431800" progId="Equation.DSMT4">
                  <p:embed/>
                </p:oleObj>
              </mc:Choice>
              <mc:Fallback>
                <p:oleObj name="Equation" r:id="rId4" imgW="1066800" imgH="431800" progId="Equation.DSMT4">
                  <p:embed/>
                  <p:pic>
                    <p:nvPicPr>
                      <p:cNvPr id="28677" name="Object 7">
                        <a:extLst>
                          <a:ext uri="{FF2B5EF4-FFF2-40B4-BE49-F238E27FC236}">
                            <a16:creationId xmlns:a16="http://schemas.microsoft.com/office/drawing/2014/main" id="{B39E7322-458B-4CF6-886F-447439FE9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720" y="4700764"/>
                        <a:ext cx="2551113" cy="863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">
            <a:extLst>
              <a:ext uri="{FF2B5EF4-FFF2-40B4-BE49-F238E27FC236}">
                <a16:creationId xmlns:a16="http://schemas.microsoft.com/office/drawing/2014/main" id="{1E6D1D9C-1B82-493C-8C3B-7072D89FF11E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400609184"/>
              </p:ext>
            </p:extLst>
          </p:nvPr>
        </p:nvGraphicFramePr>
        <p:xfrm>
          <a:off x="7478007" y="3921303"/>
          <a:ext cx="23749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6" imgW="1562100" imgH="393700" progId="Equation.DSMT4">
                  <p:embed/>
                </p:oleObj>
              </mc:Choice>
              <mc:Fallback>
                <p:oleObj name="Equation" r:id="rId6" imgW="1562100" imgH="393700" progId="Equation.DSMT4">
                  <p:embed/>
                  <p:pic>
                    <p:nvPicPr>
                      <p:cNvPr id="28680" name="Object 10">
                        <a:extLst>
                          <a:ext uri="{FF2B5EF4-FFF2-40B4-BE49-F238E27FC236}">
                            <a16:creationId xmlns:a16="http://schemas.microsoft.com/office/drawing/2014/main" id="{1E6D1D9C-1B82-493C-8C3B-7072D89FF11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007" y="3921303"/>
                        <a:ext cx="2374900" cy="5984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2">
            <a:extLst>
              <a:ext uri="{FF2B5EF4-FFF2-40B4-BE49-F238E27FC236}">
                <a16:creationId xmlns:a16="http://schemas.microsoft.com/office/drawing/2014/main" id="{6545437D-8F00-4D6F-81BC-AE1726A7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582" y="4053064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输出：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41E1976-6218-4606-A1CF-C064B6F9DB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70931" y="483883"/>
            <a:ext cx="745013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42900" indent="-342900"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342900" indent="-342900"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342900" indent="-342900"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342900" indent="-342900" algn="ctr" eaLnBrk="0" hangingPunct="0"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800100" indent="-3429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257300" indent="-3429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714500" indent="-3429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171700" indent="-3429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变面积型电容传感器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60F174-B9CE-4BEA-8BA7-3224707FE3B7}"/>
              </a:ext>
            </a:extLst>
          </p:cNvPr>
          <p:cNvSpPr/>
          <p:nvPr/>
        </p:nvSpPr>
        <p:spPr>
          <a:xfrm>
            <a:off x="7033640" y="4510264"/>
            <a:ext cx="3386004" cy="12393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9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9910ECBC-BB7C-4753-9486-4E02EE8C41F9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1016000"/>
            <a:ext cx="4425950" cy="3341688"/>
            <a:chOff x="2354" y="520"/>
            <a:chExt cx="2788" cy="2105"/>
          </a:xfrm>
        </p:grpSpPr>
        <p:sp>
          <p:nvSpPr>
            <p:cNvPr id="31775" name="Text Box 3">
              <a:extLst>
                <a:ext uri="{FF2B5EF4-FFF2-40B4-BE49-F238E27FC236}">
                  <a16:creationId xmlns:a16="http://schemas.microsoft.com/office/drawing/2014/main" id="{0A95EA0E-EEB4-4D0C-8CB3-464814AB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1085"/>
              <a:ext cx="49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ε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76" name="Text Box 4">
              <a:extLst>
                <a:ext uri="{FF2B5EF4-FFF2-40B4-BE49-F238E27FC236}">
                  <a16:creationId xmlns:a16="http://schemas.microsoft.com/office/drawing/2014/main" id="{F2A055D3-C91C-4C24-9294-E670F61A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565"/>
              <a:ext cx="49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77" name="Text Box 5">
              <a:extLst>
                <a:ext uri="{FF2B5EF4-FFF2-40B4-BE49-F238E27FC236}">
                  <a16:creationId xmlns:a16="http://schemas.microsoft.com/office/drawing/2014/main" id="{87234540-219E-4ED8-96C7-EB85FB695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1819"/>
              <a:ext cx="49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78" name="Text Box 6">
              <a:extLst>
                <a:ext uri="{FF2B5EF4-FFF2-40B4-BE49-F238E27FC236}">
                  <a16:creationId xmlns:a16="http://schemas.microsoft.com/office/drawing/2014/main" id="{35B1A5C6-7E4B-4AC4-84B2-7F5EA7736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294"/>
              <a:ext cx="49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79" name="Text Box 7">
              <a:extLst>
                <a:ext uri="{FF2B5EF4-FFF2-40B4-BE49-F238E27FC236}">
                  <a16:creationId xmlns:a16="http://schemas.microsoft.com/office/drawing/2014/main" id="{5F5F6A7E-83D2-467D-9960-D4371DC94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952"/>
              <a:ext cx="498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80" name="Rectangle 8">
              <a:extLst>
                <a:ext uri="{FF2B5EF4-FFF2-40B4-BE49-F238E27FC236}">
                  <a16:creationId xmlns:a16="http://schemas.microsoft.com/office/drawing/2014/main" id="{8B4424F6-0D89-4152-88A3-C510E350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863"/>
              <a:ext cx="1668" cy="6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81" name="Rectangle 9">
              <a:extLst>
                <a:ext uri="{FF2B5EF4-FFF2-40B4-BE49-F238E27FC236}">
                  <a16:creationId xmlns:a16="http://schemas.microsoft.com/office/drawing/2014/main" id="{D9BEAF36-3E0C-4F15-A320-42A991A0D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600"/>
              <a:ext cx="1668" cy="6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82" name="Rectangle 10" descr="球体">
              <a:extLst>
                <a:ext uri="{FF2B5EF4-FFF2-40B4-BE49-F238E27FC236}">
                  <a16:creationId xmlns:a16="http://schemas.microsoft.com/office/drawing/2014/main" id="{1359FF65-CEB6-4BCE-B66F-BEF4FEEF5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1301"/>
              <a:ext cx="1670" cy="29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83" name="Line 11">
              <a:extLst>
                <a:ext uri="{FF2B5EF4-FFF2-40B4-BE49-F238E27FC236}">
                  <a16:creationId xmlns:a16="http://schemas.microsoft.com/office/drawing/2014/main" id="{8DDF8ACF-6909-42FE-BA84-E6BC5539F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728"/>
              <a:ext cx="24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12">
              <a:extLst>
                <a:ext uri="{FF2B5EF4-FFF2-40B4-BE49-F238E27FC236}">
                  <a16:creationId xmlns:a16="http://schemas.microsoft.com/office/drawing/2014/main" id="{18F63479-254B-475A-A1D8-65CDB899A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" y="728"/>
              <a:ext cx="22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13">
              <a:extLst>
                <a:ext uri="{FF2B5EF4-FFF2-40B4-BE49-F238E27FC236}">
                  <a16:creationId xmlns:a16="http://schemas.microsoft.com/office/drawing/2014/main" id="{04902681-3722-4EBD-9B46-EF940B6B1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624"/>
              <a:ext cx="0" cy="2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14">
              <a:extLst>
                <a:ext uri="{FF2B5EF4-FFF2-40B4-BE49-F238E27FC236}">
                  <a16:creationId xmlns:a16="http://schemas.microsoft.com/office/drawing/2014/main" id="{5C4F2F2F-05A4-4CA8-AD3C-3BAA3B112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608"/>
              <a:ext cx="0" cy="2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15">
              <a:extLst>
                <a:ext uri="{FF2B5EF4-FFF2-40B4-BE49-F238E27FC236}">
                  <a16:creationId xmlns:a16="http://schemas.microsoft.com/office/drawing/2014/main" id="{E925661A-8DFC-46E2-883A-1BB09473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612"/>
              <a:ext cx="0" cy="2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16">
              <a:extLst>
                <a:ext uri="{FF2B5EF4-FFF2-40B4-BE49-F238E27FC236}">
                  <a16:creationId xmlns:a16="http://schemas.microsoft.com/office/drawing/2014/main" id="{03DB3961-B3F7-4221-88C3-288D8795D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727"/>
              <a:ext cx="27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17">
              <a:extLst>
                <a:ext uri="{FF2B5EF4-FFF2-40B4-BE49-F238E27FC236}">
                  <a16:creationId xmlns:a16="http://schemas.microsoft.com/office/drawing/2014/main" id="{34938440-6BE6-442E-80C4-90D5DA8794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0" y="727"/>
              <a:ext cx="27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18">
              <a:extLst>
                <a:ext uri="{FF2B5EF4-FFF2-40B4-BE49-F238E27FC236}">
                  <a16:creationId xmlns:a16="http://schemas.microsoft.com/office/drawing/2014/main" id="{13730D46-3364-4653-9924-D980B24B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7" y="1947"/>
              <a:ext cx="59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19">
              <a:extLst>
                <a:ext uri="{FF2B5EF4-FFF2-40B4-BE49-F238E27FC236}">
                  <a16:creationId xmlns:a16="http://schemas.microsoft.com/office/drawing/2014/main" id="{01DEF8B4-5C0A-4C11-BD42-55C64A1B4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0" y="1947"/>
              <a:ext cx="83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Line 20">
              <a:extLst>
                <a:ext uri="{FF2B5EF4-FFF2-40B4-BE49-F238E27FC236}">
                  <a16:creationId xmlns:a16="http://schemas.microsoft.com/office/drawing/2014/main" id="{BA2FE01A-B1F2-4411-9BB3-AB3FD477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702"/>
              <a:ext cx="0" cy="3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21">
              <a:extLst>
                <a:ext uri="{FF2B5EF4-FFF2-40B4-BE49-F238E27FC236}">
                  <a16:creationId xmlns:a16="http://schemas.microsoft.com/office/drawing/2014/main" id="{5ACFF87E-DDDD-4B2B-AAF2-6CB146171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8" y="1702"/>
              <a:ext cx="0" cy="3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Line 22">
              <a:extLst>
                <a:ext uri="{FF2B5EF4-FFF2-40B4-BE49-F238E27FC236}">
                  <a16:creationId xmlns:a16="http://schemas.microsoft.com/office/drawing/2014/main" id="{8AA6455F-E965-4FA7-AEB1-0BA10F11C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32" y="1477"/>
              <a:ext cx="23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23">
              <a:extLst>
                <a:ext uri="{FF2B5EF4-FFF2-40B4-BE49-F238E27FC236}">
                  <a16:creationId xmlns:a16="http://schemas.microsoft.com/office/drawing/2014/main" id="{8F92B5BF-6364-410E-A2DA-9292F7E4FA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729" y="1053"/>
              <a:ext cx="24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24">
              <a:extLst>
                <a:ext uri="{FF2B5EF4-FFF2-40B4-BE49-F238E27FC236}">
                  <a16:creationId xmlns:a16="http://schemas.microsoft.com/office/drawing/2014/main" id="{672C3EC0-E9B2-4F39-8F5F-C3DCF2D86A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7" y="1153"/>
              <a:ext cx="27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25">
              <a:extLst>
                <a:ext uri="{FF2B5EF4-FFF2-40B4-BE49-F238E27FC236}">
                  <a16:creationId xmlns:a16="http://schemas.microsoft.com/office/drawing/2014/main" id="{FBF39DBB-AED6-4FBB-B541-7312A1D6DD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2365" y="1733"/>
              <a:ext cx="27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26">
              <a:extLst>
                <a:ext uri="{FF2B5EF4-FFF2-40B4-BE49-F238E27FC236}">
                  <a16:creationId xmlns:a16="http://schemas.microsoft.com/office/drawing/2014/main" id="{3B41E62C-D670-424B-952D-1F7231B8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1600"/>
              <a:ext cx="13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27">
              <a:extLst>
                <a:ext uri="{FF2B5EF4-FFF2-40B4-BE49-F238E27FC236}">
                  <a16:creationId xmlns:a16="http://schemas.microsoft.com/office/drawing/2014/main" id="{78E264E9-B4B2-4176-8D03-E8BA2E1B9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1298"/>
              <a:ext cx="13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28">
              <a:extLst>
                <a:ext uri="{FF2B5EF4-FFF2-40B4-BE49-F238E27FC236}">
                  <a16:creationId xmlns:a16="http://schemas.microsoft.com/office/drawing/2014/main" id="{A278C906-AA58-4C3B-93D6-B62B8C96B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934"/>
              <a:ext cx="0" cy="36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29">
              <a:extLst>
                <a:ext uri="{FF2B5EF4-FFF2-40B4-BE49-F238E27FC236}">
                  <a16:creationId xmlns:a16="http://schemas.microsoft.com/office/drawing/2014/main" id="{C06C80C1-D77D-4631-8771-ABC2DD615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809"/>
              <a:ext cx="498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ε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802" name="Line 30">
              <a:extLst>
                <a:ext uri="{FF2B5EF4-FFF2-40B4-BE49-F238E27FC236}">
                  <a16:creationId xmlns:a16="http://schemas.microsoft.com/office/drawing/2014/main" id="{B81DBC9E-ABAC-4167-A061-2DD5B62E6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0" y="1152"/>
              <a:ext cx="167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Text Box 31">
              <a:extLst>
                <a:ext uri="{FF2B5EF4-FFF2-40B4-BE49-F238E27FC236}">
                  <a16:creationId xmlns:a16="http://schemas.microsoft.com/office/drawing/2014/main" id="{B6D41161-9E4F-4A52-AC17-04A520E7F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2" y="1621"/>
              <a:ext cx="49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804" name="Line 32">
              <a:extLst>
                <a:ext uri="{FF2B5EF4-FFF2-40B4-BE49-F238E27FC236}">
                  <a16:creationId xmlns:a16="http://schemas.microsoft.com/office/drawing/2014/main" id="{797AB0FB-E329-42D9-A4C9-0DF876D0A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1784"/>
              <a:ext cx="27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Line 33">
              <a:extLst>
                <a:ext uri="{FF2B5EF4-FFF2-40B4-BE49-F238E27FC236}">
                  <a16:creationId xmlns:a16="http://schemas.microsoft.com/office/drawing/2014/main" id="{3FCFCAAB-9C9C-47EF-A566-C66778127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1" y="1775"/>
              <a:ext cx="27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Line 34">
              <a:extLst>
                <a:ext uri="{FF2B5EF4-FFF2-40B4-BE49-F238E27FC236}">
                  <a16:creationId xmlns:a16="http://schemas.microsoft.com/office/drawing/2014/main" id="{F43BA7FE-FC36-462F-9DAB-DBC7051FA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711"/>
              <a:ext cx="0" cy="1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Text Box 35">
              <a:extLst>
                <a:ext uri="{FF2B5EF4-FFF2-40B4-BE49-F238E27FC236}">
                  <a16:creationId xmlns:a16="http://schemas.microsoft.com/office/drawing/2014/main" id="{CDB54756-1293-48E9-A809-D650FF30B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520"/>
              <a:ext cx="49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14372" name="Text Box 36">
              <a:extLst>
                <a:ext uri="{FF2B5EF4-FFF2-40B4-BE49-F238E27FC236}">
                  <a16:creationId xmlns:a16="http://schemas.microsoft.com/office/drawing/2014/main" id="{A72AC6A4-DD78-4E05-B937-F78BC94E4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193"/>
              <a:ext cx="166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>
                <a:defRPr/>
              </a:pPr>
              <a:r>
                <a:rPr kumimoji="1" lang="zh-CN" altLang="en-US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线位移传感器</a:t>
              </a:r>
            </a:p>
          </p:txBody>
        </p:sp>
      </p:grpSp>
      <p:grpSp>
        <p:nvGrpSpPr>
          <p:cNvPr id="31747" name="Group 37">
            <a:extLst>
              <a:ext uri="{FF2B5EF4-FFF2-40B4-BE49-F238E27FC236}">
                <a16:creationId xmlns:a16="http://schemas.microsoft.com/office/drawing/2014/main" id="{3A4FC1B9-1A2C-48AA-B877-40FB796DD5B4}"/>
              </a:ext>
            </a:extLst>
          </p:cNvPr>
          <p:cNvGrpSpPr>
            <a:grpSpLocks/>
          </p:cNvGrpSpPr>
          <p:nvPr/>
        </p:nvGrpSpPr>
        <p:grpSpPr bwMode="auto">
          <a:xfrm>
            <a:off x="6238876" y="1376363"/>
            <a:ext cx="4716463" cy="2952750"/>
            <a:chOff x="2789" y="890"/>
            <a:chExt cx="2971" cy="1860"/>
          </a:xfrm>
        </p:grpSpPr>
        <p:sp>
          <p:nvSpPr>
            <p:cNvPr id="14374" name="Text Box 38">
              <a:extLst>
                <a:ext uri="{FF2B5EF4-FFF2-40B4-BE49-F238E27FC236}">
                  <a16:creationId xmlns:a16="http://schemas.microsoft.com/office/drawing/2014/main" id="{1AFA4C89-3073-4062-8B92-113246DAE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315"/>
              <a:ext cx="2971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线位移传感器等效电路</a:t>
              </a:r>
            </a:p>
          </p:txBody>
        </p:sp>
        <p:sp>
          <p:nvSpPr>
            <p:cNvPr id="31753" name="Rectangle 39">
              <a:extLst>
                <a:ext uri="{FF2B5EF4-FFF2-40B4-BE49-F238E27FC236}">
                  <a16:creationId xmlns:a16="http://schemas.microsoft.com/office/drawing/2014/main" id="{452A9FF1-AB91-4CA6-A0B5-643DC8FF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060"/>
              <a:ext cx="353" cy="739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31754" name="Group 40">
              <a:extLst>
                <a:ext uri="{FF2B5EF4-FFF2-40B4-BE49-F238E27FC236}">
                  <a16:creationId xmlns:a16="http://schemas.microsoft.com/office/drawing/2014/main" id="{2CF5A1F7-1B03-474A-93D7-3F9DA7C52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182"/>
              <a:ext cx="236" cy="78"/>
              <a:chOff x="4176" y="3312"/>
              <a:chExt cx="144" cy="48"/>
            </a:xfrm>
          </p:grpSpPr>
          <p:sp>
            <p:nvSpPr>
              <p:cNvPr id="31773" name="Line 41">
                <a:extLst>
                  <a:ext uri="{FF2B5EF4-FFF2-40B4-BE49-F238E27FC236}">
                    <a16:creationId xmlns:a16="http://schemas.microsoft.com/office/drawing/2014/main" id="{D2E4EB57-13DE-4F2F-9A05-6866A33AF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4" name="Line 42">
                <a:extLst>
                  <a:ext uri="{FF2B5EF4-FFF2-40B4-BE49-F238E27FC236}">
                    <a16:creationId xmlns:a16="http://schemas.microsoft.com/office/drawing/2014/main" id="{97CD8DC1-662C-4040-B322-B1149E7C7F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6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5" name="Group 43">
              <a:extLst>
                <a:ext uri="{FF2B5EF4-FFF2-40B4-BE49-F238E27FC236}">
                  <a16:creationId xmlns:a16="http://schemas.microsoft.com/office/drawing/2014/main" id="{C2837BD2-0D2C-4FA0-A34C-5D8A94174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7" y="1384"/>
              <a:ext cx="237" cy="79"/>
              <a:chOff x="4176" y="3312"/>
              <a:chExt cx="144" cy="48"/>
            </a:xfrm>
          </p:grpSpPr>
          <p:sp>
            <p:nvSpPr>
              <p:cNvPr id="31771" name="Line 44">
                <a:extLst>
                  <a:ext uri="{FF2B5EF4-FFF2-40B4-BE49-F238E27FC236}">
                    <a16:creationId xmlns:a16="http://schemas.microsoft.com/office/drawing/2014/main" id="{FCE3A701-474A-4C53-B890-75B02970D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" name="Line 45">
                <a:extLst>
                  <a:ext uri="{FF2B5EF4-FFF2-40B4-BE49-F238E27FC236}">
                    <a16:creationId xmlns:a16="http://schemas.microsoft.com/office/drawing/2014/main" id="{31E11629-32E4-407A-AC29-6C07BA08B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6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756" name="Group 46">
              <a:extLst>
                <a:ext uri="{FF2B5EF4-FFF2-40B4-BE49-F238E27FC236}">
                  <a16:creationId xmlns:a16="http://schemas.microsoft.com/office/drawing/2014/main" id="{3DD7F3B2-D1CA-4179-8819-90A442F44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1601"/>
              <a:ext cx="237" cy="79"/>
              <a:chOff x="4176" y="3312"/>
              <a:chExt cx="144" cy="48"/>
            </a:xfrm>
          </p:grpSpPr>
          <p:sp>
            <p:nvSpPr>
              <p:cNvPr id="31769" name="Line 47">
                <a:extLst>
                  <a:ext uri="{FF2B5EF4-FFF2-40B4-BE49-F238E27FC236}">
                    <a16:creationId xmlns:a16="http://schemas.microsoft.com/office/drawing/2014/main" id="{BD712C18-ABE9-4A8E-BEDD-30021347B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0" name="Line 48">
                <a:extLst>
                  <a:ext uri="{FF2B5EF4-FFF2-40B4-BE49-F238E27FC236}">
                    <a16:creationId xmlns:a16="http://schemas.microsoft.com/office/drawing/2014/main" id="{F6C70023-25D1-453C-8108-B01F1930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6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7" name="Line 49">
              <a:extLst>
                <a:ext uri="{FF2B5EF4-FFF2-40B4-BE49-F238E27FC236}">
                  <a16:creationId xmlns:a16="http://schemas.microsoft.com/office/drawing/2014/main" id="{EA8B1694-CA59-4F71-8C12-F2FAA4FA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1268"/>
              <a:ext cx="0" cy="3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50">
              <a:extLst>
                <a:ext uri="{FF2B5EF4-FFF2-40B4-BE49-F238E27FC236}">
                  <a16:creationId xmlns:a16="http://schemas.microsoft.com/office/drawing/2014/main" id="{F1739F1A-E354-4B86-8CFD-D83807071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1688"/>
              <a:ext cx="0" cy="2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51">
              <a:extLst>
                <a:ext uri="{FF2B5EF4-FFF2-40B4-BE49-F238E27FC236}">
                  <a16:creationId xmlns:a16="http://schemas.microsoft.com/office/drawing/2014/main" id="{0AD6A884-67F9-4B37-A78B-107959066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933"/>
              <a:ext cx="0" cy="2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52">
              <a:extLst>
                <a:ext uri="{FF2B5EF4-FFF2-40B4-BE49-F238E27FC236}">
                  <a16:creationId xmlns:a16="http://schemas.microsoft.com/office/drawing/2014/main" id="{05532EBB-CF6D-43F5-BBD8-DEC492C62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" y="1926"/>
              <a:ext cx="116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53">
              <a:extLst>
                <a:ext uri="{FF2B5EF4-FFF2-40B4-BE49-F238E27FC236}">
                  <a16:creationId xmlns:a16="http://schemas.microsoft.com/office/drawing/2014/main" id="{68B3738A-0DF3-43C1-962A-AFA7A240A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" y="936"/>
              <a:ext cx="1161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Rectangle 54">
              <a:extLst>
                <a:ext uri="{FF2B5EF4-FFF2-40B4-BE49-F238E27FC236}">
                  <a16:creationId xmlns:a16="http://schemas.microsoft.com/office/drawing/2014/main" id="{006DEC66-F3C9-4F1C-B7CC-2C9482D13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1264"/>
              <a:ext cx="604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63" name="Rectangle 55">
              <a:extLst>
                <a:ext uri="{FF2B5EF4-FFF2-40B4-BE49-F238E27FC236}">
                  <a16:creationId xmlns:a16="http://schemas.microsoft.com/office/drawing/2014/main" id="{67C38E81-42DD-464D-99E4-ACC0F77C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263"/>
              <a:ext cx="603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64" name="Oval 56">
              <a:extLst>
                <a:ext uri="{FF2B5EF4-FFF2-40B4-BE49-F238E27FC236}">
                  <a16:creationId xmlns:a16="http://schemas.microsoft.com/office/drawing/2014/main" id="{41A2A81F-21DB-4DCE-B432-C0F7AD6F7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890"/>
              <a:ext cx="80" cy="81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5" name="Oval 57">
              <a:extLst>
                <a:ext uri="{FF2B5EF4-FFF2-40B4-BE49-F238E27FC236}">
                  <a16:creationId xmlns:a16="http://schemas.microsoft.com/office/drawing/2014/main" id="{5009FB79-B4E4-4B03-89AF-7116884E1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1883"/>
              <a:ext cx="80" cy="81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66" name="Rectangle 58">
              <a:extLst>
                <a:ext uri="{FF2B5EF4-FFF2-40B4-BE49-F238E27FC236}">
                  <a16:creationId xmlns:a16="http://schemas.microsoft.com/office/drawing/2014/main" id="{46E61273-956A-4CFD-92DB-244EAEBAF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1274"/>
              <a:ext cx="604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31767" name="Line 59">
              <a:extLst>
                <a:ext uri="{FF2B5EF4-FFF2-40B4-BE49-F238E27FC236}">
                  <a16:creationId xmlns:a16="http://schemas.microsoft.com/office/drawing/2014/main" id="{86783386-E808-4D19-BB83-3C855B97E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473"/>
              <a:ext cx="0" cy="44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60">
              <a:extLst>
                <a:ext uri="{FF2B5EF4-FFF2-40B4-BE49-F238E27FC236}">
                  <a16:creationId xmlns:a16="http://schemas.microsoft.com/office/drawing/2014/main" id="{D2E7074D-7AF0-47C9-9CD1-FD324612C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941"/>
              <a:ext cx="0" cy="43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8" name="Text Box 62">
            <a:extLst>
              <a:ext uri="{FF2B5EF4-FFF2-40B4-BE49-F238E27FC236}">
                <a16:creationId xmlns:a16="http://schemas.microsoft.com/office/drawing/2014/main" id="{2BE88368-9277-48E2-9A5D-6CEBD303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4400551"/>
            <a:ext cx="8840787" cy="60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设极板宽度为</a:t>
            </a:r>
            <a:r>
              <a:rPr kumimoji="1" lang="en-US" altLang="zh-CN" sz="2800" i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，板间无介质</a:t>
            </a:r>
            <a:r>
              <a:rPr kumimoji="1" lang="en-US" altLang="zh-CN" sz="2800" i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ε</a:t>
            </a:r>
            <a:r>
              <a:rPr kumimoji="1" lang="en-US" altLang="zh-CN" sz="2800" baseline="-250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时，传感器的电容量为：</a:t>
            </a:r>
          </a:p>
        </p:txBody>
      </p:sp>
      <p:graphicFrame>
        <p:nvGraphicFramePr>
          <p:cNvPr id="31749" name="Object 63">
            <a:extLst>
              <a:ext uri="{FF2B5EF4-FFF2-40B4-BE49-F238E27FC236}">
                <a16:creationId xmlns:a16="http://schemas.microsoft.com/office/drawing/2014/main" id="{F751BE06-2889-4879-A516-F748D192B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300664"/>
          <a:ext cx="34861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公式" r:id="rId4" imgW="1079032" imgH="342751" progId="Equation.3">
                  <p:embed/>
                </p:oleObj>
              </mc:Choice>
              <mc:Fallback>
                <p:oleObj name="公式" r:id="rId4" imgW="1079032" imgH="342751" progId="Equation.3">
                  <p:embed/>
                  <p:pic>
                    <p:nvPicPr>
                      <p:cNvPr id="31749" name="Object 63">
                        <a:extLst>
                          <a:ext uri="{FF2B5EF4-FFF2-40B4-BE49-F238E27FC236}">
                            <a16:creationId xmlns:a16="http://schemas.microsoft.com/office/drawing/2014/main" id="{F751BE06-2889-4879-A516-F748D192B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300664"/>
                        <a:ext cx="348615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4">
            <a:extLst>
              <a:ext uri="{FF2B5EF4-FFF2-40B4-BE49-F238E27FC236}">
                <a16:creationId xmlns:a16="http://schemas.microsoft.com/office/drawing/2014/main" id="{DD7327C6-4102-442E-ACAE-88DD892F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65" y="1412875"/>
            <a:ext cx="553998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chemeClr val="hlink"/>
                </a:solidFill>
                <a:ea typeface="隶书" panose="02010509060101010101" pitchFamily="49" charset="-122"/>
                <a:cs typeface="宋体" panose="02010600030101010101" pitchFamily="2" charset="-122"/>
              </a:rPr>
              <a:t>平板形线位移传感器</a:t>
            </a:r>
          </a:p>
        </p:txBody>
      </p:sp>
      <p:sp>
        <p:nvSpPr>
          <p:cNvPr id="31751" name="Rectangle 65">
            <a:extLst>
              <a:ext uri="{FF2B5EF4-FFF2-40B4-BE49-F238E27FC236}">
                <a16:creationId xmlns:a16="http://schemas.microsoft.com/office/drawing/2014/main" id="{423CB860-C2B2-42EC-AAA8-F62C41423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450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三 变介质型电容传感器</a:t>
            </a:r>
          </a:p>
        </p:txBody>
      </p:sp>
    </p:spTree>
    <p:extLst>
      <p:ext uri="{BB962C8B-B14F-4D97-AF65-F5344CB8AC3E}">
        <p14:creationId xmlns:p14="http://schemas.microsoft.com/office/powerpoint/2010/main" val="834888784"/>
      </p:ext>
    </p:extLst>
  </p:cSld>
  <p:clrMapOvr>
    <a:masterClrMapping/>
  </p:clrMapOvr>
  <p:transition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 Box 6">
            <a:extLst>
              <a:ext uri="{FF2B5EF4-FFF2-40B4-BE49-F238E27FC236}">
                <a16:creationId xmlns:a16="http://schemas.microsoft.com/office/drawing/2014/main" id="{B37A710D-3FED-4348-93E7-ED27CAFC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10" y="1802519"/>
            <a:ext cx="813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  <a:cs typeface="宋体" panose="02010600030101010101" pitchFamily="2" charset="-122"/>
              </a:rPr>
              <a:t>电容大小与介质块移入距离</a:t>
            </a:r>
            <a:r>
              <a:rPr lang="en-US" altLang="zh-CN"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  <a:r>
              <a:rPr lang="zh-CN" altLang="en-US">
                <a:ea typeface="黑体" panose="02010609060101010101" pitchFamily="49" charset="-122"/>
                <a:cs typeface="宋体" panose="02010600030101010101" pitchFamily="2" charset="-122"/>
              </a:rPr>
              <a:t>成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线性关系</a:t>
            </a:r>
            <a:r>
              <a:rPr lang="zh-CN" altLang="en-US">
                <a:solidFill>
                  <a:schemeClr val="tx2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56E71A5D-0EE5-4437-A832-D867E45F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20" y="420855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  <a:cs typeface="宋体" panose="02010600030101010101" pitchFamily="2" charset="-122"/>
              </a:rPr>
              <a:t>灵敏度</a:t>
            </a:r>
          </a:p>
        </p:txBody>
      </p:sp>
      <p:graphicFrame>
        <p:nvGraphicFramePr>
          <p:cNvPr id="33801" name="Object 10">
            <a:extLst>
              <a:ext uri="{FF2B5EF4-FFF2-40B4-BE49-F238E27FC236}">
                <a16:creationId xmlns:a16="http://schemas.microsoft.com/office/drawing/2014/main" id="{1204D75C-1002-48A4-ADC8-F22AD0CABF50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2895079"/>
              </p:ext>
            </p:extLst>
          </p:nvPr>
        </p:nvGraphicFramePr>
        <p:xfrm>
          <a:off x="5200609" y="3664038"/>
          <a:ext cx="287972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3" imgW="1485900" imgH="838200" progId="Equation.3">
                  <p:embed/>
                </p:oleObj>
              </mc:Choice>
              <mc:Fallback>
                <p:oleObj name="公式" r:id="rId3" imgW="1485900" imgH="838200" progId="Equation.3">
                  <p:embed/>
                  <p:pic>
                    <p:nvPicPr>
                      <p:cNvPr id="33801" name="Object 10">
                        <a:extLst>
                          <a:ext uri="{FF2B5EF4-FFF2-40B4-BE49-F238E27FC236}">
                            <a16:creationId xmlns:a16="http://schemas.microsoft.com/office/drawing/2014/main" id="{1204D75C-1002-48A4-ADC8-F22AD0CABF5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09" y="3664038"/>
                        <a:ext cx="2879725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41781CF8-9E21-4463-9309-1E92E7528896}"/>
              </a:ext>
            </a:extLst>
          </p:cNvPr>
          <p:cNvSpPr/>
          <p:nvPr/>
        </p:nvSpPr>
        <p:spPr>
          <a:xfrm>
            <a:off x="5200609" y="3664037"/>
            <a:ext cx="3386004" cy="16240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27004"/>
      </p:ext>
    </p:extLst>
  </p:cSld>
  <p:clrMapOvr>
    <a:masterClrMapping/>
  </p:clrMapOvr>
  <p:transition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1">
            <a:extLst>
              <a:ext uri="{FF2B5EF4-FFF2-40B4-BE49-F238E27FC236}">
                <a16:creationId xmlns:a16="http://schemas.microsoft.com/office/drawing/2014/main" id="{F356FF8A-912D-499D-91B9-51B878877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6" y="765175"/>
            <a:ext cx="4105275" cy="1943100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被测液体的液面在电容式传感器元件的两同心同柱型电极间变化时，引起极间不同介电常数的高度发生变化，导致电容的改变。 </a:t>
            </a:r>
          </a:p>
        </p:txBody>
      </p:sp>
      <p:sp>
        <p:nvSpPr>
          <p:cNvPr id="34819" name="Rectangle 22">
            <a:extLst>
              <a:ext uri="{FF2B5EF4-FFF2-40B4-BE49-F238E27FC236}">
                <a16:creationId xmlns:a16="http://schemas.microsoft.com/office/drawing/2014/main" id="{D4373C96-0A42-4057-A31A-381AC860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4" y="25251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820" name="Text Box 23">
            <a:extLst>
              <a:ext uri="{FF2B5EF4-FFF2-40B4-BE49-F238E27FC236}">
                <a16:creationId xmlns:a16="http://schemas.microsoft.com/office/drawing/2014/main" id="{E3514EAD-0322-4637-8687-B511BF258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3070225"/>
            <a:ext cx="48260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	ε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－液体介质介电常数；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ε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－空气中介电常数（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F/m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－电极板总长度（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－内电极板外径（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</a:rPr>
              <a:t>	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－外电极板内径（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）；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i="1" dirty="0">
                <a:latin typeface="Times New Roman" panose="02020603050405020304" pitchFamily="18" charset="0"/>
              </a:rPr>
              <a:t>	 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－液面高度（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可见，输出电容</a:t>
            </a:r>
            <a:r>
              <a:rPr kumimoji="1" lang="en-US" altLang="zh-CN" sz="2400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C</a:t>
            </a:r>
            <a:r>
              <a:rPr kumimoji="1" lang="zh-CN" altLang="en-US" sz="2400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与液面高度 </a:t>
            </a:r>
            <a:r>
              <a:rPr kumimoji="1" lang="en-US" altLang="zh-CN" sz="2400" i="1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i="1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        </a:t>
            </a:r>
            <a:r>
              <a:rPr kumimoji="1" lang="zh-CN" altLang="en-US" sz="2400" dirty="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成线性关系。</a:t>
            </a:r>
          </a:p>
        </p:txBody>
      </p:sp>
      <p:sp>
        <p:nvSpPr>
          <p:cNvPr id="34821" name="Text Box 24">
            <a:extLst>
              <a:ext uri="{FF2B5EF4-FFF2-40B4-BE49-F238E27FC236}">
                <a16:creationId xmlns:a16="http://schemas.microsoft.com/office/drawing/2014/main" id="{78D2E69E-F81B-4EB4-A85F-D5E2A42E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4" y="573405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液面高度</a:t>
            </a:r>
          </a:p>
        </p:txBody>
      </p:sp>
      <p:graphicFrame>
        <p:nvGraphicFramePr>
          <p:cNvPr id="34822" name="Object 25">
            <a:extLst>
              <a:ext uri="{FF2B5EF4-FFF2-40B4-BE49-F238E27FC236}">
                <a16:creationId xmlns:a16="http://schemas.microsoft.com/office/drawing/2014/main" id="{FA8C663A-2156-4366-BAA4-E74432762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3573464"/>
          <a:ext cx="424815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3" imgW="2247900" imgH="1193800" progId="Equation.DSMT4">
                  <p:embed/>
                </p:oleObj>
              </mc:Choice>
              <mc:Fallback>
                <p:oleObj name="Equation" r:id="rId3" imgW="2247900" imgH="1193800" progId="Equation.DSMT4">
                  <p:embed/>
                  <p:pic>
                    <p:nvPicPr>
                      <p:cNvPr id="34822" name="Object 25">
                        <a:extLst>
                          <a:ext uri="{FF2B5EF4-FFF2-40B4-BE49-F238E27FC236}">
                            <a16:creationId xmlns:a16="http://schemas.microsoft.com/office/drawing/2014/main" id="{FA8C663A-2156-4366-BAA4-E7443276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573464"/>
                        <a:ext cx="4248150" cy="22558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Freeform 26">
            <a:extLst>
              <a:ext uri="{FF2B5EF4-FFF2-40B4-BE49-F238E27FC236}">
                <a16:creationId xmlns:a16="http://schemas.microsoft.com/office/drawing/2014/main" id="{E79A4030-99B3-4D6F-BFED-105470D7CD0E}"/>
              </a:ext>
            </a:extLst>
          </p:cNvPr>
          <p:cNvSpPr>
            <a:spLocks/>
          </p:cNvSpPr>
          <p:nvPr/>
        </p:nvSpPr>
        <p:spPr bwMode="auto">
          <a:xfrm flipV="1">
            <a:off x="5051425" y="5302250"/>
            <a:ext cx="287338" cy="503238"/>
          </a:xfrm>
          <a:custGeom>
            <a:avLst/>
            <a:gdLst>
              <a:gd name="T0" fmla="*/ 0 w 272"/>
              <a:gd name="T1" fmla="*/ 2147483646 h 325"/>
              <a:gd name="T2" fmla="*/ 2147483646 w 272"/>
              <a:gd name="T3" fmla="*/ 2147483646 h 325"/>
              <a:gd name="T4" fmla="*/ 2147483646 w 272"/>
              <a:gd name="T5" fmla="*/ 2147483646 h 3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325">
                <a:moveTo>
                  <a:pt x="0" y="325"/>
                </a:moveTo>
                <a:cubicBezTo>
                  <a:pt x="23" y="215"/>
                  <a:pt x="46" y="106"/>
                  <a:pt x="91" y="53"/>
                </a:cubicBezTo>
                <a:cubicBezTo>
                  <a:pt x="136" y="0"/>
                  <a:pt x="242" y="15"/>
                  <a:pt x="272" y="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4" name="Picture 27">
            <a:extLst>
              <a:ext uri="{FF2B5EF4-FFF2-40B4-BE49-F238E27FC236}">
                <a16:creationId xmlns:a16="http://schemas.microsoft.com/office/drawing/2014/main" id="{95B187C1-49EF-4D02-9C58-B88ED967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830263"/>
            <a:ext cx="3629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 Box 30">
            <a:extLst>
              <a:ext uri="{FF2B5EF4-FFF2-40B4-BE49-F238E27FC236}">
                <a16:creationId xmlns:a16="http://schemas.microsoft.com/office/drawing/2014/main" id="{80C6E89B-88E1-44E6-A8FD-A1298F1CD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90" y="1412876"/>
            <a:ext cx="553998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隶书" panose="02010509060101010101" pitchFamily="49" charset="-122"/>
                <a:cs typeface="宋体" panose="02010600030101010101" pitchFamily="2" charset="-122"/>
              </a:rPr>
              <a:t>电容式液面计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3B7944D-EAB9-46DF-BD49-DEC5ED16E91E}"/>
              </a:ext>
            </a:extLst>
          </p:cNvPr>
          <p:cNvSpPr/>
          <p:nvPr/>
        </p:nvSpPr>
        <p:spPr>
          <a:xfrm>
            <a:off x="1581190" y="3411803"/>
            <a:ext cx="5197567" cy="24614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5712"/>
      </p:ext>
    </p:extLst>
  </p:cSld>
  <p:clrMapOvr>
    <a:masterClrMapping/>
  </p:clrMapOvr>
  <p:transition advTm="15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等线</vt:lpstr>
      <vt:lpstr>等线 Light</vt:lpstr>
      <vt:lpstr>仿宋_GB2312</vt:lpstr>
      <vt:lpstr>黑体</vt:lpstr>
      <vt:lpstr>华文中宋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MathType 5.0 Equation</vt:lpstr>
      <vt:lpstr>Microsoft 公式 3.0</vt:lpstr>
      <vt:lpstr>MathType 6.0 Equation</vt:lpstr>
      <vt:lpstr>PowerPoint 演示文稿</vt:lpstr>
      <vt:lpstr>PowerPoint 演示文稿</vt:lpstr>
      <vt:lpstr>PowerPoint 演示文稿</vt:lpstr>
      <vt:lpstr>三 变介质型电容传感器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2018-04-18T12:05:03Z</dcterms:created>
  <dcterms:modified xsi:type="dcterms:W3CDTF">2018-04-26T02:40:22Z</dcterms:modified>
</cp:coreProperties>
</file>