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7846B9-D778-448B-8BAD-D51AEB7C92CD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0AE7F-F8DC-437D-B002-3E011EF867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98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 左手定则： 洛伦兹力：手指电流方向，拇指就是受力方向 </a:t>
            </a:r>
          </a:p>
        </p:txBody>
      </p:sp>
    </p:spTree>
    <p:extLst>
      <p:ext uri="{BB962C8B-B14F-4D97-AF65-F5344CB8AC3E}">
        <p14:creationId xmlns:p14="http://schemas.microsoft.com/office/powerpoint/2010/main" val="728895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1" lang="zh-CN" altLang="en-US" b="1" smtClean="0"/>
              <a:t>霍耳电势</a:t>
            </a:r>
            <a:r>
              <a:rPr kumimoji="1" lang="en-US" altLang="zh-CN" b="1" i="1" smtClean="0"/>
              <a:t>VH</a:t>
            </a:r>
            <a:r>
              <a:rPr kumimoji="1" lang="zh-CN" altLang="en-US" b="1" smtClean="0"/>
              <a:t>与 </a:t>
            </a:r>
            <a:r>
              <a:rPr kumimoji="1" lang="en-US" altLang="zh-CN" b="1" i="1" smtClean="0"/>
              <a:t>I</a:t>
            </a:r>
            <a:r>
              <a:rPr kumimoji="1" lang="zh-CN" altLang="en-US" b="1" i="1" smtClean="0"/>
              <a:t>、</a:t>
            </a:r>
            <a:r>
              <a:rPr kumimoji="1" lang="en-US" altLang="zh-CN" b="1" i="1" smtClean="0"/>
              <a:t>B</a:t>
            </a:r>
            <a:r>
              <a:rPr kumimoji="1" lang="zh-CN" altLang="en-US" b="1" smtClean="0"/>
              <a:t>的乘积成正比，而与</a:t>
            </a:r>
            <a:r>
              <a:rPr kumimoji="1" lang="en-US" altLang="zh-CN" b="1" i="1" smtClean="0"/>
              <a:t>d</a:t>
            </a:r>
            <a:r>
              <a:rPr kumimoji="1" lang="zh-CN" altLang="en-US" b="1" smtClean="0"/>
              <a:t>成反比。</a:t>
            </a:r>
          </a:p>
        </p:txBody>
      </p:sp>
    </p:spTree>
    <p:extLst>
      <p:ext uri="{BB962C8B-B14F-4D97-AF65-F5344CB8AC3E}">
        <p14:creationId xmlns:p14="http://schemas.microsoft.com/office/powerpoint/2010/main" val="287717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1" lang="zh-CN" altLang="en-US" b="1" smtClean="0">
              <a:solidFill>
                <a:srgbClr val="FF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39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r>
              <a:rPr lang="zh-CN" altLang="en-US" smtClean="0"/>
              <a:t>由于金属的电子浓度很高且电阻率很小，所以其霍耳系数、磁灵敏度都很小，因而不宜于制作霍耳器件；另外，器件的厚度越薄，灵敏度</a:t>
            </a:r>
            <a:r>
              <a:rPr lang="en-US" altLang="zh-CN" i="1" smtClean="0"/>
              <a:t>K</a:t>
            </a:r>
            <a:r>
              <a:rPr lang="en-US" altLang="zh-CN" i="1" baseline="-30000" smtClean="0"/>
              <a:t>H</a:t>
            </a:r>
            <a:r>
              <a:rPr lang="zh-CN" altLang="en-US" smtClean="0"/>
              <a:t>也越大，故而制作霍耳器件时，常采用减小厚度</a:t>
            </a:r>
            <a:r>
              <a:rPr lang="en-US" altLang="zh-CN" i="1" smtClean="0"/>
              <a:t>d</a:t>
            </a:r>
            <a:r>
              <a:rPr lang="zh-CN" altLang="en-US" smtClean="0"/>
              <a:t>的办法来增加灵敏度，也就是说，霍耳器件薄膜化是提高灵敏度的一个途径。但是值得注意一点是：不能认为</a:t>
            </a:r>
            <a:r>
              <a:rPr lang="en-US" altLang="zh-CN" i="1" smtClean="0"/>
              <a:t>d</a:t>
            </a:r>
            <a:r>
              <a:rPr lang="zh-CN" altLang="en-US" smtClean="0"/>
              <a:t>越薄越好。因为越薄将会增加霍耳器件的输入和输出阻抗从而增加功耗，这对电子迁移率不大的</a:t>
            </a:r>
            <a:r>
              <a:rPr lang="en-US" altLang="zh-CN" smtClean="0"/>
              <a:t>Ge</a:t>
            </a:r>
            <a:r>
              <a:rPr lang="zh-CN" altLang="en-US" smtClean="0"/>
              <a:t>材料来说是不适当的。</a:t>
            </a:r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zh-CN" altLang="en-US" smtClean="0"/>
              <a:t>当控制电流或磁场方向换向时，霍耳电势方向也随之换向。若电流和磁场同时改变方向时，霍耳电势并不改变原来的方向。这就是说，霍耳器件的电流控制极和霍耳电势输出极具有对称性，不存在正、负之分，它们对磁场具有大小相等的正、反磁灵敏度。 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b="1" smtClean="0">
                <a:solidFill>
                  <a:srgbClr val="FFFFFF"/>
                </a:solidFill>
              </a:rPr>
              <a:t>注意：当控制电流的方向或磁场方向改变时，输出霍耳电势的方向也改变。但当磁场与电流同时改变方向时，霍耳电势并不改变方向。</a:t>
            </a:r>
          </a:p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849759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49B8-12E8-4FE0-A8D0-60D44FB7F69E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FEFF-A35F-42DE-A5A8-4C519E8BD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459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49B8-12E8-4FE0-A8D0-60D44FB7F69E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FEFF-A35F-42DE-A5A8-4C519E8BD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67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49B8-12E8-4FE0-A8D0-60D44FB7F69E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FEFF-A35F-42DE-A5A8-4C519E8BD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208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FAF0C4-B9FD-4656-A707-1E4EC9F8FBE9}" type="datetime12">
              <a:rPr lang="en-US" altLang="zh-CN"/>
              <a:pPr>
                <a:defRPr/>
              </a:pPr>
              <a:t>8:00 AM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8CC63F-B80E-48D3-BC6F-C43F76E04B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34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49B8-12E8-4FE0-A8D0-60D44FB7F69E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FEFF-A35F-42DE-A5A8-4C519E8BD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825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49B8-12E8-4FE0-A8D0-60D44FB7F69E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FEFF-A35F-42DE-A5A8-4C519E8BD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230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49B8-12E8-4FE0-A8D0-60D44FB7F69E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FEFF-A35F-42DE-A5A8-4C519E8BD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223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49B8-12E8-4FE0-A8D0-60D44FB7F69E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FEFF-A35F-42DE-A5A8-4C519E8BD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539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49B8-12E8-4FE0-A8D0-60D44FB7F69E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FEFF-A35F-42DE-A5A8-4C519E8BD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783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49B8-12E8-4FE0-A8D0-60D44FB7F69E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FEFF-A35F-42DE-A5A8-4C519E8BD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490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49B8-12E8-4FE0-A8D0-60D44FB7F69E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FEFF-A35F-42DE-A5A8-4C519E8BD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695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49B8-12E8-4FE0-A8D0-60D44FB7F69E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FEFF-A35F-42DE-A5A8-4C519E8BD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28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549B8-12E8-4FE0-A8D0-60D44FB7F69E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5FEFF-A35F-42DE-A5A8-4C519E8BD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40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Relationship Id="rId9" Type="http://schemas.openxmlformats.org/officeDocument/2006/relationships/image" Target="../media/image4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2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8"/>
          <p:cNvSpPr>
            <a:spLocks noChangeArrowheads="1"/>
          </p:cNvSpPr>
          <p:nvPr/>
        </p:nvSpPr>
        <p:spPr bwMode="auto">
          <a:xfrm>
            <a:off x="2351089" y="404814"/>
            <a:ext cx="51847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二、变气隙式自感传感器</a:t>
            </a:r>
          </a:p>
        </p:txBody>
      </p:sp>
      <p:graphicFrame>
        <p:nvGraphicFramePr>
          <p:cNvPr id="10243" name="Object 11"/>
          <p:cNvGraphicFramePr>
            <a:graphicFrameLocks noChangeAspect="1"/>
          </p:cNvGraphicFramePr>
          <p:nvPr/>
        </p:nvGraphicFramePr>
        <p:xfrm>
          <a:off x="4727576" y="1412875"/>
          <a:ext cx="1666875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774364" imgH="418918" progId="Equation.DSMT4">
                  <p:embed/>
                </p:oleObj>
              </mc:Choice>
              <mc:Fallback>
                <p:oleObj name="Equation" r:id="rId3" imgW="774364" imgH="418918" progId="Equation.DSMT4">
                  <p:embed/>
                  <p:pic>
                    <p:nvPicPr>
                      <p:cNvPr id="1024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7576" y="1412875"/>
                        <a:ext cx="1666875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12"/>
          <p:cNvGraphicFramePr>
            <a:graphicFrameLocks noChangeAspect="1"/>
          </p:cNvGraphicFramePr>
          <p:nvPr/>
        </p:nvGraphicFramePr>
        <p:xfrm>
          <a:off x="4802189" y="2578100"/>
          <a:ext cx="1639887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825500" imgH="431800" progId="Equation.DSMT4">
                  <p:embed/>
                </p:oleObj>
              </mc:Choice>
              <mc:Fallback>
                <p:oleObj name="Equation" r:id="rId5" imgW="825500" imgH="431800" progId="Equation.DSMT4">
                  <p:embed/>
                  <p:pic>
                    <p:nvPicPr>
                      <p:cNvPr id="1024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2189" y="2578100"/>
                        <a:ext cx="1639887" cy="93503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Rectangle 13"/>
          <p:cNvSpPr>
            <a:spLocks noChangeArrowheads="1"/>
          </p:cNvSpPr>
          <p:nvPr/>
        </p:nvSpPr>
        <p:spPr bwMode="auto">
          <a:xfrm>
            <a:off x="2351088" y="3933825"/>
            <a:ext cx="2506662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600" b="1">
                <a:solidFill>
                  <a:srgbClr val="99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传感器的灵敏度</a:t>
            </a:r>
          </a:p>
        </p:txBody>
      </p:sp>
      <p:graphicFrame>
        <p:nvGraphicFramePr>
          <p:cNvPr id="10246" name="Object 14"/>
          <p:cNvGraphicFramePr>
            <a:graphicFrameLocks noChangeAspect="1"/>
          </p:cNvGraphicFramePr>
          <p:nvPr/>
        </p:nvGraphicFramePr>
        <p:xfrm>
          <a:off x="4800601" y="3644901"/>
          <a:ext cx="1984375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7" imgW="965200" imgH="482600" progId="Equation.DSMT4">
                  <p:embed/>
                </p:oleObj>
              </mc:Choice>
              <mc:Fallback>
                <p:oleObj name="Equation" r:id="rId7" imgW="965200" imgH="482600" progId="Equation.DSMT4">
                  <p:embed/>
                  <p:pic>
                    <p:nvPicPr>
                      <p:cNvPr id="1024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1" y="3644901"/>
                        <a:ext cx="1984375" cy="10826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Rectangle 15"/>
          <p:cNvSpPr>
            <a:spLocks noChangeArrowheads="1"/>
          </p:cNvSpPr>
          <p:nvPr/>
        </p:nvSpPr>
        <p:spPr bwMode="auto">
          <a:xfrm>
            <a:off x="2408239" y="2781300"/>
            <a:ext cx="21748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600" b="1">
                <a:solidFill>
                  <a:srgbClr val="99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电感的变化量</a:t>
            </a:r>
          </a:p>
        </p:txBody>
      </p:sp>
      <p:sp>
        <p:nvSpPr>
          <p:cNvPr id="10248" name="Text Box 16"/>
          <p:cNvSpPr txBox="1">
            <a:spLocks noChangeArrowheads="1"/>
          </p:cNvSpPr>
          <p:nvPr/>
        </p:nvSpPr>
        <p:spPr bwMode="auto">
          <a:xfrm>
            <a:off x="1776413" y="5013325"/>
            <a:ext cx="8280400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b="1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变间隙式电感传感器的测量范围与灵敏度</a:t>
            </a:r>
            <a:r>
              <a:rPr kumimoji="1"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相矛盾</a:t>
            </a:r>
            <a:r>
              <a:rPr kumimoji="1" lang="en-US" altLang="zh-CN" sz="2400" b="1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kumimoji="1" lang="zh-CN" altLang="en-US" sz="2400" b="1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所以变气隙式电感式传感器用于</a:t>
            </a:r>
            <a:r>
              <a:rPr kumimoji="1"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测量微小位移</a:t>
            </a:r>
            <a:r>
              <a:rPr kumimoji="1" lang="zh-CN" altLang="en-US" sz="2400" b="1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时是比较精确的。为了减小</a:t>
            </a:r>
            <a:r>
              <a:rPr kumimoji="1"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非线性误差</a:t>
            </a:r>
            <a:r>
              <a:rPr kumimoji="1" lang="en-US" altLang="zh-CN" sz="2400" b="1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kumimoji="1" lang="zh-CN" altLang="en-US" sz="2400" b="1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实际测量中广泛采用</a:t>
            </a:r>
            <a:r>
              <a:rPr kumimoji="1"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差动变隙式</a:t>
            </a:r>
            <a:r>
              <a:rPr kumimoji="1" lang="zh-CN" altLang="en-US" sz="2400" b="1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电感传感器。 </a:t>
            </a:r>
          </a:p>
        </p:txBody>
      </p:sp>
      <p:pic>
        <p:nvPicPr>
          <p:cNvPr id="688145" name="内容占位符 4" descr="dh12.gi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824788" y="2446339"/>
            <a:ext cx="2436812" cy="207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78260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8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8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13" descr="C:\Users\Administrator\AppData\Roaming\Tencent\Users\9274840\QQ\WinTemp\RichOle\]P6O%`R67SIC`MXK8$YI}P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800" y="260351"/>
            <a:ext cx="8713788" cy="587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4314212"/>
      </p:ext>
    </p:extLst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7" descr="C:\Users\Administrator\AppData\Roaming\Tencent\Users\9274840\QQ\WinTemp\RichOle\[KBFN0MKSQZKLOI%M`DJ96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3" y="1588"/>
            <a:ext cx="9004300" cy="616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文本框 1"/>
          <p:cNvSpPr txBox="1">
            <a:spLocks noChangeArrowheads="1"/>
          </p:cNvSpPr>
          <p:nvPr/>
        </p:nvSpPr>
        <p:spPr bwMode="auto">
          <a:xfrm>
            <a:off x="1992313" y="5373689"/>
            <a:ext cx="19875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/>
              <a:t>电子迁移率</a:t>
            </a:r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3792538" y="4987926"/>
            <a:ext cx="1727200" cy="385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411138"/>
      </p:ext>
    </p:extLst>
  </p:cSld>
  <p:clrMapOvr>
    <a:masterClrMapping/>
  </p:clrMapOvr>
  <p:transition>
    <p:cover dir="r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2351088" y="404813"/>
            <a:ext cx="7708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FF33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讨论：</a:t>
            </a:r>
            <a:r>
              <a:rPr lang="zh-CN" altLang="en-US" sz="280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为什么只能用半导体材料作霍尔元件</a:t>
            </a:r>
            <a:r>
              <a:rPr lang="zh-CN" altLang="en-US" sz="2800">
                <a:solidFill>
                  <a:srgbClr val="FF33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？</a:t>
            </a:r>
            <a:endParaRPr lang="zh-CN" altLang="en-US" sz="2800">
              <a:solidFill>
                <a:srgbClr val="FF3300"/>
              </a:solidFill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54727" name="Rectangle 7"/>
          <p:cNvSpPr>
            <a:spLocks noChangeArrowheads="1"/>
          </p:cNvSpPr>
          <p:nvPr/>
        </p:nvSpPr>
        <p:spPr bwMode="auto">
          <a:xfrm>
            <a:off x="3000375" y="2492376"/>
            <a:ext cx="6477000" cy="265747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800">
                <a:solidFill>
                  <a:schemeClr val="bg1"/>
                </a:solidFill>
                <a:latin typeface="宋体" panose="02010600030101010101" pitchFamily="2" charset="-122"/>
              </a:rPr>
              <a:t>    </a:t>
            </a:r>
            <a:r>
              <a:rPr kumimoji="1" lang="zh-CN" altLang="en-US" sz="280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金属材料电子</a:t>
            </a:r>
            <a:r>
              <a:rPr kumimoji="1" lang="en-US" altLang="zh-CN" sz="2800" i="1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μ</a:t>
            </a:r>
            <a:r>
              <a:rPr kumimoji="1" lang="zh-CN" altLang="en-US" sz="280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很高但</a:t>
            </a:r>
            <a:r>
              <a:rPr kumimoji="1" lang="en-US" altLang="zh-CN" sz="2800" i="1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ρ</a:t>
            </a:r>
            <a:r>
              <a:rPr kumimoji="1" lang="zh-CN" altLang="en-US" sz="280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很小；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80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绝缘材料</a:t>
            </a:r>
            <a:r>
              <a:rPr kumimoji="1" lang="en-US" altLang="zh-CN" sz="2800" i="1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ρ</a:t>
            </a:r>
            <a:r>
              <a:rPr kumimoji="1" lang="zh-CN" altLang="en-US" sz="280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很高但</a:t>
            </a:r>
            <a:r>
              <a:rPr kumimoji="1" lang="en-US" altLang="zh-CN" sz="2800" i="1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μ</a:t>
            </a:r>
            <a:r>
              <a:rPr kumimoji="1" lang="zh-CN" altLang="en-US" sz="280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很小</a:t>
            </a:r>
            <a:r>
              <a:rPr kumimoji="1" lang="en-US" altLang="zh-CN" sz="280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80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</a:t>
            </a:r>
            <a:r>
              <a:rPr kumimoji="1" lang="zh-CN" altLang="en-US" sz="280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故为获得较强霍尔效应，霍尔片全部采用半导体材料制成</a:t>
            </a:r>
            <a:r>
              <a:rPr kumimoji="1" lang="zh-CN" altLang="en-US" sz="2800">
                <a:solidFill>
                  <a:schemeClr val="bg1"/>
                </a:solidFill>
                <a:latin typeface="宋体" panose="02010600030101010101" pitchFamily="2" charset="-122"/>
              </a:rPr>
              <a:t>。</a:t>
            </a:r>
          </a:p>
        </p:txBody>
      </p:sp>
      <p:sp>
        <p:nvSpPr>
          <p:cNvPr id="1054728" name="Rectangle 8"/>
          <p:cNvSpPr>
            <a:spLocks noChangeArrowheads="1"/>
          </p:cNvSpPr>
          <p:nvPr/>
        </p:nvSpPr>
        <p:spPr bwMode="auto">
          <a:xfrm>
            <a:off x="2208214" y="5445125"/>
            <a:ext cx="7920037" cy="52322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电子的迁移率比空穴大，所以以</a:t>
            </a:r>
            <a:r>
              <a:rPr kumimoji="1" lang="en-US" altLang="zh-CN" sz="280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N</a:t>
            </a:r>
            <a:r>
              <a:rPr kumimoji="1" lang="zh-CN" altLang="en-US" sz="280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型半导体居多。</a:t>
            </a:r>
          </a:p>
        </p:txBody>
      </p:sp>
      <p:pic>
        <p:nvPicPr>
          <p:cNvPr id="31749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738" y="1116013"/>
            <a:ext cx="61976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0" name="文本框 1"/>
          <p:cNvSpPr txBox="1">
            <a:spLocks noChangeArrowheads="1"/>
          </p:cNvSpPr>
          <p:nvPr/>
        </p:nvSpPr>
        <p:spPr bwMode="auto">
          <a:xfrm>
            <a:off x="2052639" y="923925"/>
            <a:ext cx="12668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电阻率</a:t>
            </a:r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3575050" y="1989139"/>
            <a:ext cx="1296988" cy="206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752" name="文本框 10"/>
          <p:cNvSpPr txBox="1">
            <a:spLocks noChangeArrowheads="1"/>
          </p:cNvSpPr>
          <p:nvPr/>
        </p:nvSpPr>
        <p:spPr bwMode="auto">
          <a:xfrm>
            <a:off x="1692275" y="2132014"/>
            <a:ext cx="19875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电子迁移率</a:t>
            </a:r>
          </a:p>
        </p:txBody>
      </p:sp>
      <p:cxnSp>
        <p:nvCxnSpPr>
          <p:cNvPr id="6" name="直接箭头连接符 5"/>
          <p:cNvCxnSpPr/>
          <p:nvPr/>
        </p:nvCxnSpPr>
        <p:spPr>
          <a:xfrm>
            <a:off x="3359151" y="1219201"/>
            <a:ext cx="1368425" cy="22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603572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547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547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054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1" y="115889"/>
            <a:ext cx="8640763" cy="609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4655114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ChangeArrowheads="1"/>
          </p:cNvSpPr>
          <p:nvPr/>
        </p:nvSpPr>
        <p:spPr bwMode="auto">
          <a:xfrm>
            <a:off x="2208213" y="404814"/>
            <a:ext cx="38924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三、差动自感传感器</a:t>
            </a:r>
          </a:p>
        </p:txBody>
      </p:sp>
      <p:pic>
        <p:nvPicPr>
          <p:cNvPr id="1126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65400"/>
            <a:ext cx="4095750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2135188" y="1989139"/>
            <a:ext cx="7783512" cy="1089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b="1">
                <a:solidFill>
                  <a:srgbClr val="99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当衔铁位于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中间位置</a:t>
            </a:r>
            <a:r>
              <a:rPr lang="zh-CN" altLang="en-US" b="1">
                <a:solidFill>
                  <a:srgbClr val="99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时，位移为零，两线圈上的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自感相同</a:t>
            </a:r>
            <a:r>
              <a:rPr lang="zh-CN" altLang="en-US" b="1">
                <a:solidFill>
                  <a:srgbClr val="99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。此时输出电压</a:t>
            </a:r>
            <a:r>
              <a:rPr lang="en-US" altLang="zh-CN" b="1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U0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=0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电桥处于平衡状态</a:t>
            </a:r>
            <a:r>
              <a:rPr lang="zh-CN" altLang="en-US" b="1">
                <a:solidFill>
                  <a:srgbClr val="99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11269" name="Rectangle 7"/>
          <p:cNvSpPr>
            <a:spLocks noChangeArrowheads="1"/>
          </p:cNvSpPr>
          <p:nvPr/>
        </p:nvSpPr>
        <p:spPr bwMode="auto">
          <a:xfrm>
            <a:off x="2135189" y="3429001"/>
            <a:ext cx="3887787" cy="1685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40000"/>
              </a:spcBef>
            </a:pPr>
            <a:r>
              <a:rPr lang="zh-CN" altLang="en-US" b="1">
                <a:solidFill>
                  <a:srgbClr val="99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当衔铁向一个方向偏移时，其中的一个线圈自感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增加</a:t>
            </a:r>
            <a:r>
              <a:rPr lang="zh-CN" altLang="en-US" b="1">
                <a:solidFill>
                  <a:srgbClr val="99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，而另一个线圈自感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减小</a:t>
            </a:r>
            <a:r>
              <a:rPr lang="zh-CN" altLang="en-US" b="1">
                <a:solidFill>
                  <a:srgbClr val="99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，电桥不平衡 ，输出电压</a:t>
            </a:r>
            <a:r>
              <a:rPr lang="en-US" altLang="zh-CN" b="1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U0</a:t>
            </a:r>
            <a:r>
              <a:rPr lang="zh-CN" altLang="en-US" b="1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≠ </a:t>
            </a:r>
            <a:r>
              <a:rPr lang="en-US" altLang="zh-CN" b="1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lang="zh-CN" altLang="en-US" b="1">
                <a:solidFill>
                  <a:srgbClr val="99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。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输出电压取决于衔铁的位移量，其极性反映了衔铁移动的方向</a:t>
            </a:r>
            <a:r>
              <a:rPr lang="zh-CN" altLang="en-US" b="1">
                <a:solidFill>
                  <a:srgbClr val="99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11270" name="Rectangle 8"/>
          <p:cNvSpPr>
            <a:spLocks noChangeArrowheads="1"/>
          </p:cNvSpPr>
          <p:nvPr/>
        </p:nvSpPr>
        <p:spPr bwMode="auto">
          <a:xfrm>
            <a:off x="2063750" y="1052513"/>
            <a:ext cx="7488238" cy="72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30000"/>
              </a:spcBef>
            </a:pPr>
            <a:r>
              <a:rPr lang="zh-CN" altLang="en-US" b="1">
                <a:solidFill>
                  <a:srgbClr val="99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实际应用中较多的是将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两个结构相同的自感线圈组合在一起形成差动式电感传感器</a:t>
            </a:r>
            <a:r>
              <a:rPr lang="zh-CN" altLang="en-US" b="1">
                <a:solidFill>
                  <a:srgbClr val="99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，如图所示。</a:t>
            </a:r>
          </a:p>
        </p:txBody>
      </p:sp>
    </p:spTree>
    <p:extLst>
      <p:ext uri="{BB962C8B-B14F-4D97-AF65-F5344CB8AC3E}">
        <p14:creationId xmlns:p14="http://schemas.microsoft.com/office/powerpoint/2010/main" val="357988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3"/>
          <p:cNvGraphicFramePr>
            <a:graphicFrameLocks noChangeAspect="1"/>
          </p:cNvGraphicFramePr>
          <p:nvPr/>
        </p:nvGraphicFramePr>
        <p:xfrm>
          <a:off x="1992313" y="836614"/>
          <a:ext cx="7620000" cy="1360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3200400" imgH="571500" progId="Equation.DSMT4">
                  <p:embed/>
                </p:oleObj>
              </mc:Choice>
              <mc:Fallback>
                <p:oleObj name="Equation" r:id="rId3" imgW="3200400" imgH="571500" progId="Equation.DSMT4">
                  <p:embed/>
                  <p:pic>
                    <p:nvPicPr>
                      <p:cNvPr id="1229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3" y="836614"/>
                        <a:ext cx="7620000" cy="1360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1" name="Text Box 4"/>
          <p:cNvSpPr txBox="1">
            <a:spLocks noChangeArrowheads="1"/>
          </p:cNvSpPr>
          <p:nvPr/>
        </p:nvSpPr>
        <p:spPr bwMode="auto">
          <a:xfrm>
            <a:off x="1919288" y="2276476"/>
            <a:ext cx="75311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99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对上式进行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线性处理</a:t>
            </a:r>
            <a:r>
              <a:rPr kumimoji="1" lang="en-US" altLang="zh-CN" sz="2400" b="1">
                <a:solidFill>
                  <a:srgbClr val="99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kumimoji="1" lang="zh-CN" altLang="en-US" sz="2400" b="1">
                <a:solidFill>
                  <a:srgbClr val="99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即忽略高次项得传感器的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灵敏度 </a:t>
            </a:r>
          </a:p>
        </p:txBody>
      </p:sp>
      <p:graphicFrame>
        <p:nvGraphicFramePr>
          <p:cNvPr id="12292" name="Object 6"/>
          <p:cNvGraphicFramePr>
            <a:graphicFrameLocks noChangeAspect="1"/>
          </p:cNvGraphicFramePr>
          <p:nvPr/>
        </p:nvGraphicFramePr>
        <p:xfrm>
          <a:off x="5087938" y="2924176"/>
          <a:ext cx="1511300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5" imgW="558558" imgH="444307" progId="Equation.DSMT4">
                  <p:embed/>
                </p:oleObj>
              </mc:Choice>
              <mc:Fallback>
                <p:oleObj name="Equation" r:id="rId5" imgW="558558" imgH="444307" progId="Equation.DSMT4">
                  <p:embed/>
                  <p:pic>
                    <p:nvPicPr>
                      <p:cNvPr id="1229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7938" y="2924176"/>
                        <a:ext cx="1511300" cy="12033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9031" name="Text Box 7"/>
          <p:cNvSpPr txBox="1">
            <a:spLocks noChangeArrowheads="1"/>
          </p:cNvSpPr>
          <p:nvPr/>
        </p:nvSpPr>
        <p:spPr bwMode="auto">
          <a:xfrm>
            <a:off x="1524000" y="4365625"/>
            <a:ext cx="8686800" cy="1311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just" eaLnBrk="1" hangingPunct="1">
              <a:lnSpc>
                <a:spcPct val="140000"/>
              </a:lnSpc>
              <a:spcBef>
                <a:spcPct val="50000"/>
              </a:spcBef>
            </a:pPr>
            <a:r>
              <a:rPr kumimoji="1" lang="zh-CN" altLang="en-US" sz="2400" b="1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① 差动式变间隙电感传感器的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灵敏度是单线圈式的两倍</a:t>
            </a:r>
            <a:r>
              <a:rPr kumimoji="1" lang="zh-CN" altLang="en-US" sz="2400" b="1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 algn="just" eaLnBrk="1" hangingPunct="1">
              <a:lnSpc>
                <a:spcPct val="140000"/>
              </a:lnSpc>
              <a:spcBef>
                <a:spcPct val="50000"/>
              </a:spcBef>
            </a:pPr>
            <a:r>
              <a:rPr kumimoji="1" lang="zh-CN" altLang="en-US" sz="2400" b="1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② 差动式的输出不存在偶次项，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非线性度得到明显改善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641471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9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9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90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1" descr="C:\Users\Administrator\AppData\Roaming\Tencent\Users\9274840\QQ\WinTemp\RichOle\YTS})ASACT~KL~XMRBUR{F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1" y="260351"/>
            <a:ext cx="8431213" cy="587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6705164"/>
      </p:ext>
    </p:extLst>
  </p:cSld>
  <p:clrMapOvr>
    <a:masterClrMapping/>
  </p:clrMapOvr>
  <p:transition advTm="1475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1828800" y="3357563"/>
            <a:ext cx="8839200" cy="2751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式中  </a:t>
            </a:r>
            <a:r>
              <a:rPr kumimoji="1" lang="en-US" altLang="zh-CN" sz="2400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——</a:t>
            </a:r>
            <a:r>
              <a:rPr kumimoji="1"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磁场的磁感应强度；</a:t>
            </a:r>
            <a:endParaRPr kumimoji="1" lang="zh-CN" altLang="en-US" sz="2400" i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kumimoji="1"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l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——</a:t>
            </a:r>
            <a:r>
              <a:rPr kumimoji="1"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单匝线圈有效长度；</a:t>
            </a:r>
            <a:endParaRPr kumimoji="1" lang="zh-CN" altLang="en-US" sz="2400" i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kumimoji="1" lang="en-US" altLang="zh-CN" sz="2400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W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——</a:t>
            </a:r>
            <a:r>
              <a:rPr kumimoji="1"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有效线圈匝数，指在均匀磁场内参与切割磁力线的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     线圈匝数；</a:t>
            </a:r>
            <a:endParaRPr kumimoji="1" lang="zh-CN" altLang="en-US" sz="2400" i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kumimoji="1" lang="en-US" altLang="zh-CN" sz="2400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——</a:t>
            </a:r>
            <a:r>
              <a:rPr kumimoji="1"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线圈与磁场的相对运动速度；</a:t>
            </a:r>
            <a:endParaRPr kumimoji="1" lang="zh-CN" altLang="en-US" sz="2400" i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kumimoji="1" lang="en-US" altLang="zh-CN" sz="2400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θ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——</a:t>
            </a:r>
            <a:r>
              <a:rPr kumimoji="1"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线圈运动方向与磁场方向的夹角。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2063750" y="333375"/>
            <a:ext cx="5562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1.线圈在磁场中作直线运动</a:t>
            </a:r>
            <a:endParaRPr kumimoji="1" lang="zh-CN" altLang="en-US" sz="2400">
              <a:solidFill>
                <a:srgbClr val="00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5148263" y="3243263"/>
            <a:ext cx="914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1269" name="Text Box 6"/>
          <p:cNvSpPr txBox="1">
            <a:spLocks noChangeArrowheads="1"/>
          </p:cNvSpPr>
          <p:nvPr/>
        </p:nvSpPr>
        <p:spPr bwMode="auto">
          <a:xfrm>
            <a:off x="2063750" y="1125538"/>
            <a:ext cx="8229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>
                <a:latin typeface="黑体" panose="02010609060101010101" pitchFamily="49" charset="-122"/>
                <a:ea typeface="隶书" panose="02010509060101010101" pitchFamily="49" charset="-122"/>
              </a:rPr>
              <a:t>永久磁铁产生一个恒定磁场，置于磁场中的线圈作直线运动，这时线圈所产生的感应电势为</a:t>
            </a:r>
            <a:endParaRPr kumimoji="1" lang="zh-CN" altLang="en-US" sz="280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aphicFrame>
        <p:nvGraphicFramePr>
          <p:cNvPr id="11270" name="Object 7"/>
          <p:cNvGraphicFramePr>
            <a:graphicFrameLocks noGrp="1" noChangeAspect="1"/>
          </p:cNvGraphicFramePr>
          <p:nvPr>
            <p:ph/>
          </p:nvPr>
        </p:nvGraphicFramePr>
        <p:xfrm>
          <a:off x="4008438" y="2276475"/>
          <a:ext cx="338455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977476" imgH="177723" progId="Equation.DSMT4">
                  <p:embed/>
                </p:oleObj>
              </mc:Choice>
              <mc:Fallback>
                <p:oleObj name="Equation" r:id="rId3" imgW="977476" imgH="177723" progId="Equation.DSMT4">
                  <p:embed/>
                  <p:pic>
                    <p:nvPicPr>
                      <p:cNvPr id="1127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8438" y="2276475"/>
                        <a:ext cx="338455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123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2314576" y="836613"/>
            <a:ext cx="8353425" cy="68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当</a:t>
            </a:r>
            <a:r>
              <a:rPr kumimoji="1" lang="en-US" altLang="zh-CN" i="1">
                <a:latin typeface="隶书" panose="02010509060101010101" pitchFamily="49" charset="-122"/>
                <a:ea typeface="隶书" panose="02010509060101010101" pitchFamily="49" charset="-122"/>
              </a:rPr>
              <a:t>θ=</a:t>
            </a:r>
            <a:r>
              <a:rPr kumimoji="1" lang="en-US" altLang="zh-CN">
                <a:latin typeface="隶书" panose="02010509060101010101" pitchFamily="49" charset="-122"/>
                <a:ea typeface="隶书" panose="02010509060101010101" pitchFamily="49" charset="-122"/>
              </a:rPr>
              <a:t>90˚</a:t>
            </a:r>
            <a:r>
              <a:rPr kumimoji="1"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时，线圈运动方向与磁场垂直时</a:t>
            </a:r>
            <a:endParaRPr kumimoji="1" lang="en-US" altLang="zh-CN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4221163" y="1844675"/>
          <a:ext cx="3892550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公式" r:id="rId3" imgW="710891" imgH="177723" progId="Equation.3">
                  <p:embed/>
                </p:oleObj>
              </mc:Choice>
              <mc:Fallback>
                <p:oleObj name="公式" r:id="rId3" imgW="710891" imgH="177723" progId="Equation.3">
                  <p:embed/>
                  <p:pic>
                    <p:nvPicPr>
                      <p:cNvPr id="1229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1163" y="1844675"/>
                        <a:ext cx="3892550" cy="966788"/>
                      </a:xfrm>
                      <a:prstGeom prst="rect">
                        <a:avLst/>
                      </a:prstGeom>
                      <a:solidFill>
                        <a:srgbClr val="00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1847850" y="3284539"/>
            <a:ext cx="8642350" cy="183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kumimoji="1" lang="zh-CN" altLang="en-US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zh-CN" altLang="en-US">
                <a:solidFill>
                  <a:srgbClr val="8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注：</a:t>
            </a:r>
            <a:r>
              <a:rPr kumimoji="1" lang="zh-CN" altLang="en-US" sz="2800">
                <a:latin typeface="隶书" panose="02010509060101010101" pitchFamily="49" charset="-122"/>
                <a:ea typeface="隶书" panose="02010509060101010101" pitchFamily="49" charset="-122"/>
              </a:rPr>
              <a:t>当</a:t>
            </a:r>
            <a:r>
              <a:rPr kumimoji="1" lang="en-US" altLang="zh-CN" sz="2800" i="1">
                <a:latin typeface="隶书" panose="02010509060101010101" pitchFamily="49" charset="-122"/>
                <a:ea typeface="隶书" panose="02010509060101010101" pitchFamily="49" charset="-122"/>
              </a:rPr>
              <a:t>W</a:t>
            </a:r>
            <a:r>
              <a:rPr kumimoji="1" lang="zh-CN" altLang="en-US" sz="2800"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kumimoji="1" lang="en-US" altLang="zh-CN" sz="2800" i="1">
                <a:latin typeface="隶书" panose="02010509060101010101" pitchFamily="49" charset="-122"/>
                <a:ea typeface="隶书" panose="02010509060101010101" pitchFamily="49" charset="-122"/>
              </a:rPr>
              <a:t>B</a:t>
            </a:r>
            <a:r>
              <a:rPr kumimoji="1" lang="zh-CN" altLang="en-US" sz="2800">
                <a:latin typeface="隶书" panose="02010509060101010101" pitchFamily="49" charset="-122"/>
                <a:ea typeface="隶书" panose="02010509060101010101" pitchFamily="49" charset="-122"/>
              </a:rPr>
              <a:t>， </a:t>
            </a:r>
            <a:r>
              <a:rPr kumimoji="1" lang="en-US" altLang="zh-CN" sz="2800" i="1">
                <a:latin typeface="隶书" panose="02010509060101010101" pitchFamily="49" charset="-122"/>
                <a:ea typeface="隶书" panose="02010509060101010101" pitchFamily="49" charset="-122"/>
              </a:rPr>
              <a:t>l </a:t>
            </a:r>
            <a:r>
              <a:rPr kumimoji="1" lang="zh-CN" altLang="en-US" sz="2800">
                <a:latin typeface="隶书" panose="02010509060101010101" pitchFamily="49" charset="-122"/>
                <a:ea typeface="隶书" panose="02010509060101010101" pitchFamily="49" charset="-122"/>
              </a:rPr>
              <a:t>均为常数时，感生电动势的大小与线圈运动的线速度成正比。这就是一般常见的</a:t>
            </a:r>
            <a:r>
              <a:rPr kumimoji="1" lang="zh-CN" altLang="en-US" sz="280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磁电速度计</a:t>
            </a:r>
            <a:r>
              <a:rPr kumimoji="1" lang="zh-CN" altLang="en-US" sz="2800">
                <a:latin typeface="隶书" panose="02010509060101010101" pitchFamily="49" charset="-122"/>
                <a:ea typeface="隶书" panose="02010509060101010101" pitchFamily="49" charset="-122"/>
              </a:rPr>
              <a:t>的工作原理。</a:t>
            </a:r>
          </a:p>
        </p:txBody>
      </p:sp>
      <p:sp>
        <p:nvSpPr>
          <p:cNvPr id="12293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0280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135188" y="260350"/>
            <a:ext cx="6019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2.线圈在磁场中作旋转运动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2063750" y="836614"/>
            <a:ext cx="8001000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kumimoji="1" lang="zh-CN" altLang="en-US">
                <a:latin typeface="黑体" panose="02010609060101010101" pitchFamily="49" charset="-122"/>
                <a:ea typeface="隶书" panose="02010509060101010101" pitchFamily="49" charset="-122"/>
              </a:rPr>
              <a:t>线圈在永久磁铁产生的恒定磁场中作旋转运动，这时线圈所产生的感应电势为</a:t>
            </a:r>
            <a:endParaRPr kumimoji="1" lang="zh-CN" altLang="en-US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5057775" y="3243263"/>
            <a:ext cx="914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3317" name="Text Box 6"/>
          <p:cNvSpPr txBox="1">
            <a:spLocks noChangeArrowheads="1"/>
          </p:cNvSpPr>
          <p:nvPr/>
        </p:nvSpPr>
        <p:spPr bwMode="auto">
          <a:xfrm>
            <a:off x="2424113" y="3644901"/>
            <a:ext cx="7315200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kumimoji="1"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式中</a:t>
            </a:r>
            <a:r>
              <a:rPr kumimoji="1" lang="zh-CN" altLang="en-US" i="1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kumimoji="1" lang="en-US" altLang="zh-CN" i="1"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隶书" panose="02010509060101010101" pitchFamily="49" charset="-122"/>
              </a:rPr>
              <a:t>——</a:t>
            </a:r>
            <a:r>
              <a:rPr kumimoji="1"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单匝线圈的截面积；</a:t>
            </a:r>
            <a:endParaRPr kumimoji="1" lang="zh-CN" altLang="en-US" i="1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kumimoji="1" lang="zh-CN" altLang="en-US" i="1">
                <a:latin typeface="隶书" panose="02010509060101010101" pitchFamily="49" charset="-122"/>
                <a:ea typeface="隶书" panose="02010509060101010101" pitchFamily="49" charset="-122"/>
              </a:rPr>
              <a:t>          </a:t>
            </a:r>
            <a:r>
              <a:rPr kumimoji="1" lang="en-US" altLang="zh-CN" i="1">
                <a:latin typeface="隶书" panose="02010509060101010101" pitchFamily="49" charset="-122"/>
                <a:ea typeface="隶书" panose="02010509060101010101" pitchFamily="49" charset="-122"/>
              </a:rPr>
              <a:t>ω</a:t>
            </a:r>
            <a:r>
              <a:rPr kumimoji="1" lang="en-US" altLang="zh-CN" i="1">
                <a:latin typeface="Times New Roman" panose="02020603050405020304" pitchFamily="18" charset="0"/>
                <a:ea typeface="隶书" panose="02010509060101010101" pitchFamily="49" charset="-122"/>
              </a:rPr>
              <a:t>——</a:t>
            </a:r>
            <a:r>
              <a:rPr kumimoji="1"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角频率；</a:t>
            </a:r>
          </a:p>
        </p:txBody>
      </p:sp>
      <p:graphicFrame>
        <p:nvGraphicFramePr>
          <p:cNvPr id="13318" name="Object 7"/>
          <p:cNvGraphicFramePr>
            <a:graphicFrameLocks noGrp="1" noChangeAspect="1"/>
          </p:cNvGraphicFramePr>
          <p:nvPr>
            <p:ph sz="half" idx="1"/>
          </p:nvPr>
        </p:nvGraphicFramePr>
        <p:xfrm>
          <a:off x="3503614" y="2565400"/>
          <a:ext cx="4897437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1053643" imgH="177723" progId="Equation.DSMT4">
                  <p:embed/>
                </p:oleObj>
              </mc:Choice>
              <mc:Fallback>
                <p:oleObj name="Equation" r:id="rId3" imgW="1053643" imgH="177723" progId="Equation.DSMT4">
                  <p:embed/>
                  <p:pic>
                    <p:nvPicPr>
                      <p:cNvPr id="1331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4" y="2565400"/>
                        <a:ext cx="4897437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499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08213" y="884238"/>
            <a:ext cx="7924800" cy="128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当线圈运动方向与磁场方向垂直，</a:t>
            </a:r>
            <a:r>
              <a:rPr kumimoji="1" lang="en-US" altLang="zh-CN" sz="2800" i="1">
                <a:latin typeface="华文楷体" panose="02010600040101010101" pitchFamily="2" charset="-122"/>
                <a:ea typeface="华文楷体" panose="02010600040101010101" pitchFamily="2" charset="-122"/>
              </a:rPr>
              <a:t>θ</a:t>
            </a:r>
            <a:r>
              <a:rPr kumimoji="1"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=90</a:t>
            </a:r>
            <a:r>
              <a:rPr kumimoji="1" lang="en-US" altLang="zh-CN" sz="2800" baseline="30000">
                <a:latin typeface="华文楷体" panose="02010600040101010101" pitchFamily="2" charset="-122"/>
                <a:ea typeface="华文楷体" panose="02010600040101010101" pitchFamily="2" charset="-122"/>
              </a:rPr>
              <a:t>o</a:t>
            </a:r>
            <a:r>
              <a:rPr kumimoji="1"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kumimoji="1"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则线圈中的感应电势为：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5381625" y="3243263"/>
            <a:ext cx="914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graphicFrame>
        <p:nvGraphicFramePr>
          <p:cNvPr id="14340" name="Object 2"/>
          <p:cNvGraphicFramePr>
            <a:graphicFrameLocks noChangeAspect="1"/>
          </p:cNvGraphicFramePr>
          <p:nvPr/>
        </p:nvGraphicFramePr>
        <p:xfrm>
          <a:off x="3952875" y="2409825"/>
          <a:ext cx="4071938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660113" imgH="177723" progId="Equation.DSMT4">
                  <p:embed/>
                </p:oleObj>
              </mc:Choice>
              <mc:Fallback>
                <p:oleObj name="Equation" r:id="rId3" imgW="660113" imgH="177723" progId="Equation.DSMT4">
                  <p:embed/>
                  <p:pic>
                    <p:nvPicPr>
                      <p:cNvPr id="1434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75" y="2409825"/>
                        <a:ext cx="4071938" cy="1079500"/>
                      </a:xfrm>
                      <a:prstGeom prst="rect">
                        <a:avLst/>
                      </a:prstGeom>
                      <a:solidFill>
                        <a:srgbClr val="00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Text Box 8"/>
          <p:cNvSpPr txBox="1">
            <a:spLocks noChangeArrowheads="1"/>
          </p:cNvSpPr>
          <p:nvPr/>
        </p:nvSpPr>
        <p:spPr bwMode="auto">
          <a:xfrm>
            <a:off x="1751013" y="3690938"/>
            <a:ext cx="8382000" cy="239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kumimoji="1"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       </a:t>
            </a:r>
            <a:r>
              <a:rPr kumimoji="1"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从上可知，当传感器结构己定时，参数</a:t>
            </a:r>
            <a:r>
              <a:rPr kumimoji="1" lang="en-US" altLang="zh-CN" sz="2800" i="1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kumimoji="1" lang="en-US" altLang="zh-CN" sz="280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 </a:t>
            </a:r>
            <a:r>
              <a:rPr kumimoji="1" lang="en-US" altLang="zh-CN" sz="2800" i="1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kumimoji="1" lang="en-US" altLang="zh-CN" sz="280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kumimoji="1" lang="en-US" altLang="zh-CN" sz="2800" i="1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</a:t>
            </a:r>
            <a:r>
              <a:rPr kumimoji="1"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等均为常数，因此，感应电势</a:t>
            </a:r>
            <a:r>
              <a:rPr kumimoji="1" lang="en-US" altLang="zh-CN" sz="2800" i="1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</a:t>
            </a:r>
            <a:r>
              <a:rPr kumimoji="1"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与线圈对磁场的相对运动速度</a:t>
            </a:r>
            <a:r>
              <a:rPr kumimoji="1" lang="en-US" altLang="zh-CN" sz="2800" i="1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v</a:t>
            </a:r>
            <a:r>
              <a:rPr kumimoji="1"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或 </a:t>
            </a:r>
            <a:r>
              <a:rPr kumimoji="1" lang="en-US" altLang="zh-CN" sz="2800" i="1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ω</a:t>
            </a:r>
            <a:r>
              <a:rPr kumimoji="1"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成正比，这就是</a:t>
            </a:r>
            <a:r>
              <a:rPr kumimoji="1" lang="zh-CN" altLang="en-US" sz="280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动圈式磁电传感器</a:t>
            </a:r>
            <a:r>
              <a:rPr kumimoji="1"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的工作原理。</a:t>
            </a:r>
          </a:p>
        </p:txBody>
      </p:sp>
    </p:spTree>
    <p:extLst>
      <p:ext uri="{BB962C8B-B14F-4D97-AF65-F5344CB8AC3E}">
        <p14:creationId xmlns:p14="http://schemas.microsoft.com/office/powerpoint/2010/main" val="70108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7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1" y="188913"/>
            <a:ext cx="8543925" cy="590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7670776"/>
      </p:ext>
    </p:extLst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800</Words>
  <Application>Microsoft Office PowerPoint</Application>
  <PresentationFormat>宽屏</PresentationFormat>
  <Paragraphs>42</Paragraphs>
  <Slides>13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13</vt:i4>
      </vt:variant>
    </vt:vector>
  </HeadingPairs>
  <TitlesOfParts>
    <vt:vector size="27" baseType="lpstr">
      <vt:lpstr>等线</vt:lpstr>
      <vt:lpstr>等线 Light</vt:lpstr>
      <vt:lpstr>黑体</vt:lpstr>
      <vt:lpstr>华文楷体</vt:lpstr>
      <vt:lpstr>楷体_GB2312</vt:lpstr>
      <vt:lpstr>隶书</vt:lpstr>
      <vt:lpstr>宋体</vt:lpstr>
      <vt:lpstr>Arial</vt:lpstr>
      <vt:lpstr>Times New Roman</vt:lpstr>
      <vt:lpstr>Office 主题​​</vt:lpstr>
      <vt:lpstr>MathType 5.0 Equation</vt:lpstr>
      <vt:lpstr>MathType 6.0 Equation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</cp:revision>
  <dcterms:created xsi:type="dcterms:W3CDTF">2018-05-02T23:56:51Z</dcterms:created>
  <dcterms:modified xsi:type="dcterms:W3CDTF">2018-05-03T00:02:10Z</dcterms:modified>
</cp:coreProperties>
</file>