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316" r:id="rId4"/>
    <p:sldId id="317" r:id="rId5"/>
    <p:sldId id="318" r:id="rId6"/>
    <p:sldId id="319" r:id="rId7"/>
    <p:sldId id="28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816F1-1259-4B08-871F-11E8778C66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48E96A-BCE1-4F20-BD8B-3A7F6E69F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612719-9AA9-408D-B72D-FD646AF9CF63}"/>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F5B7AD94-547B-417B-89F4-DD1C8D3721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9CE12-378F-472C-9789-F8A1DC97B550}"/>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109482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A5E31-783A-450A-8A17-C3447807E7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2176C9-DCA6-4A20-B0BD-44AA84DD770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66A269-63D3-4014-B9C9-4F2313E57880}"/>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2AF15605-85BA-465A-9BD5-2390E89DEC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8ABE79-93A8-45A3-B9FB-A5E132EE9F00}"/>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41177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956442-0AE1-4548-B750-24D81DC765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15C339-21C2-4713-AE21-7DE94E07163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9DA560-D317-4D13-BCF5-6300C4DDD184}"/>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4575E845-24A1-4D51-B181-F1D0DCADF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8CEB70-EC20-4767-A176-2DE095784AFA}"/>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2812040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46F48-442D-41E9-A1FA-230C43293C26}"/>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57ADB6-524F-4A2C-B1B1-598B44E97B4F}"/>
              </a:ext>
            </a:extLst>
          </p:cNvPr>
          <p:cNvSpPr>
            <a:spLocks noGrp="1"/>
          </p:cNvSpPr>
          <p:nvPr>
            <p:ph type="body" sz="half" idx="1"/>
          </p:nvPr>
        </p:nvSpPr>
        <p:spPr>
          <a:xfrm>
            <a:off x="609600" y="1600201"/>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0987C7D-A056-4913-875B-A7F3D96B549F}"/>
              </a:ext>
            </a:extLst>
          </p:cNvPr>
          <p:cNvSpPr>
            <a:spLocks noGrp="1"/>
          </p:cNvSpPr>
          <p:nvPr>
            <p:ph sz="quarter" idx="2"/>
          </p:nvPr>
        </p:nvSpPr>
        <p:spPr>
          <a:xfrm>
            <a:off x="6197600" y="1600200"/>
            <a:ext cx="53848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5C0639D-4FBE-497C-A068-568F4FB5E095}"/>
              </a:ext>
            </a:extLst>
          </p:cNvPr>
          <p:cNvSpPr>
            <a:spLocks noGrp="1"/>
          </p:cNvSpPr>
          <p:nvPr>
            <p:ph sz="quarter" idx="3"/>
          </p:nvPr>
        </p:nvSpPr>
        <p:spPr>
          <a:xfrm>
            <a:off x="6197600" y="3938589"/>
            <a:ext cx="53848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Espace réservé de la date 3">
            <a:extLst>
              <a:ext uri="{FF2B5EF4-FFF2-40B4-BE49-F238E27FC236}">
                <a16:creationId xmlns:a16="http://schemas.microsoft.com/office/drawing/2014/main" id="{7DC0F8C6-3AB6-4386-ADC2-3742DD7BAFBA}"/>
              </a:ext>
            </a:extLst>
          </p:cNvPr>
          <p:cNvSpPr>
            <a:spLocks noGrp="1"/>
          </p:cNvSpPr>
          <p:nvPr>
            <p:ph type="dt" sz="half" idx="10"/>
          </p:nvPr>
        </p:nvSpPr>
        <p:spPr/>
        <p:txBody>
          <a:bodyPr/>
          <a:lstStyle>
            <a:lvl1pPr>
              <a:defRPr/>
            </a:lvl1pPr>
          </a:lstStyle>
          <a:p>
            <a:pPr>
              <a:defRPr/>
            </a:pPr>
            <a:endParaRPr lang="fr-CA"/>
          </a:p>
        </p:txBody>
      </p:sp>
      <p:sp>
        <p:nvSpPr>
          <p:cNvPr id="7" name="Espace réservé du pied de page 4">
            <a:extLst>
              <a:ext uri="{FF2B5EF4-FFF2-40B4-BE49-F238E27FC236}">
                <a16:creationId xmlns:a16="http://schemas.microsoft.com/office/drawing/2014/main" id="{5718C927-1D74-4084-B98E-CCF641EBAB19}"/>
              </a:ext>
            </a:extLst>
          </p:cNvPr>
          <p:cNvSpPr>
            <a:spLocks noGrp="1"/>
          </p:cNvSpPr>
          <p:nvPr>
            <p:ph type="ftr" sz="quarter" idx="11"/>
          </p:nvPr>
        </p:nvSpPr>
        <p:spPr/>
        <p:txBody>
          <a:bodyPr/>
          <a:lstStyle>
            <a:lvl1pPr>
              <a:defRPr/>
            </a:lvl1pPr>
          </a:lstStyle>
          <a:p>
            <a:pPr>
              <a:defRPr/>
            </a:pPr>
            <a:endParaRPr lang="fr-CA"/>
          </a:p>
        </p:txBody>
      </p:sp>
      <p:sp>
        <p:nvSpPr>
          <p:cNvPr id="8" name="Espace réservé du numéro de diapositive 5">
            <a:extLst>
              <a:ext uri="{FF2B5EF4-FFF2-40B4-BE49-F238E27FC236}">
                <a16:creationId xmlns:a16="http://schemas.microsoft.com/office/drawing/2014/main" id="{CB0A776D-4FB7-42EB-93B0-AAD143D44BEC}"/>
              </a:ext>
            </a:extLst>
          </p:cNvPr>
          <p:cNvSpPr>
            <a:spLocks noGrp="1"/>
          </p:cNvSpPr>
          <p:nvPr>
            <p:ph type="sldNum" sz="quarter" idx="12"/>
          </p:nvPr>
        </p:nvSpPr>
        <p:spPr/>
        <p:txBody>
          <a:bodyPr/>
          <a:lstStyle>
            <a:lvl1pPr>
              <a:defRPr/>
            </a:lvl1pPr>
          </a:lstStyle>
          <a:p>
            <a:pPr>
              <a:defRPr/>
            </a:pPr>
            <a:fld id="{D8486CD4-65FF-45DC-BA24-845EC1F65C26}" type="slidenum">
              <a:rPr lang="fr-CA" altLang="zh-CN"/>
              <a:pPr>
                <a:defRPr/>
              </a:pPr>
              <a:t>‹#›</a:t>
            </a:fld>
            <a:endParaRPr lang="fr-CA" altLang="zh-CN"/>
          </a:p>
        </p:txBody>
      </p:sp>
    </p:spTree>
    <p:extLst>
      <p:ext uri="{BB962C8B-B14F-4D97-AF65-F5344CB8AC3E}">
        <p14:creationId xmlns:p14="http://schemas.microsoft.com/office/powerpoint/2010/main" val="408232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408A3-E257-4C96-8331-BA7E416B88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66E53D-CC47-4BE4-A7AE-88F2A1C140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FFBFB9-6A51-496E-B9BD-952086906BC8}"/>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B6144FEC-B2D4-4701-8974-903427F768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3FBF2-C900-4BBA-9918-060AC5168F51}"/>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57185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AC22B-5962-423A-9C5A-FFC4373455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EBA550-1940-4C34-BF51-075749158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2566E5F-8321-438E-A9F9-407CAA587052}"/>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6096E7E6-064D-4AF7-82BE-2E668496BE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A48AC-8160-485C-B78F-C6822F04A36C}"/>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335612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BF004-7D02-4521-835D-04E010C546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8EE57-FA75-4C22-AD51-D772993CB8A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5AD8B6A-FB1F-44F2-BADC-78767A0379A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8EA5664-4EEF-4A0D-8098-388130AF1D7D}"/>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6" name="页脚占位符 5">
            <a:extLst>
              <a:ext uri="{FF2B5EF4-FFF2-40B4-BE49-F238E27FC236}">
                <a16:creationId xmlns:a16="http://schemas.microsoft.com/office/drawing/2014/main" id="{575F17AF-235D-495A-AB7F-430AEBB144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080CEB-289D-4A81-8C9E-CEEDC5ABBED6}"/>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308150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CC591-F5E3-4A16-A6A6-4EB0CEB0A3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2DF351-38A9-40B8-893A-D6B595E6C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2089FB-8473-41CD-A4E7-9F6ADA0121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F1A4468-F43B-4C19-9C5B-4DA010F65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60B210-0337-4BEA-AE0E-A36B1E55A5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22318F6-5437-444B-84E0-9828A32AB4BB}"/>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8" name="页脚占位符 7">
            <a:extLst>
              <a:ext uri="{FF2B5EF4-FFF2-40B4-BE49-F238E27FC236}">
                <a16:creationId xmlns:a16="http://schemas.microsoft.com/office/drawing/2014/main" id="{D1A7C598-CD0E-4B4E-8067-3150572EB8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A34C79-9B53-48E2-A2FA-5A6701BE2BEF}"/>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63564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025CB-36E7-4194-89DA-4F0A0FDB46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1977DC-6F0F-439B-A1C5-32F2CA1B5C6E}"/>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4" name="页脚占位符 3">
            <a:extLst>
              <a:ext uri="{FF2B5EF4-FFF2-40B4-BE49-F238E27FC236}">
                <a16:creationId xmlns:a16="http://schemas.microsoft.com/office/drawing/2014/main" id="{89C706DD-EDBB-4CDF-9294-F2C414ED5C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3D7514-EAD0-4CD3-9CAF-F89AEB66A9E7}"/>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376876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43B4C7-31CC-4A2A-9AB6-7253CB383F81}"/>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3" name="页脚占位符 2">
            <a:extLst>
              <a:ext uri="{FF2B5EF4-FFF2-40B4-BE49-F238E27FC236}">
                <a16:creationId xmlns:a16="http://schemas.microsoft.com/office/drawing/2014/main" id="{3D150E3B-5650-4CAF-8C60-8F6CCFE407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420B8B-1977-40CD-8ACB-DB64990DF47D}"/>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377206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67157-7201-4102-AE77-B352D3C747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E6300B-E5A3-4CF6-89A4-F8FC389DC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65A5C0-2D03-4E49-AA93-C881EB987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36032D-3946-4D9D-B786-FF49747F3F0D}"/>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6" name="页脚占位符 5">
            <a:extLst>
              <a:ext uri="{FF2B5EF4-FFF2-40B4-BE49-F238E27FC236}">
                <a16:creationId xmlns:a16="http://schemas.microsoft.com/office/drawing/2014/main" id="{3D242E0A-E854-4358-B744-85480C5C48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EB212-1B94-4658-BEE8-7FD187C2533E}"/>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138170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161AA-F72C-43B9-8059-C178F0A529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B810E2-7D5D-46F4-979F-94B3C47C1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822672-849D-4335-A3AB-C2296487D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626E2B-DDE4-40C2-AA46-4E39AA1D6F96}"/>
              </a:ext>
            </a:extLst>
          </p:cNvPr>
          <p:cNvSpPr>
            <a:spLocks noGrp="1"/>
          </p:cNvSpPr>
          <p:nvPr>
            <p:ph type="dt" sz="half" idx="10"/>
          </p:nvPr>
        </p:nvSpPr>
        <p:spPr/>
        <p:txBody>
          <a:bodyPr/>
          <a:lstStyle/>
          <a:p>
            <a:fld id="{B9BE32EC-3E6F-4399-9F15-AD32C328B84C}" type="datetimeFigureOut">
              <a:rPr lang="zh-CN" altLang="en-US" smtClean="0"/>
              <a:t>2018/4/19</a:t>
            </a:fld>
            <a:endParaRPr lang="zh-CN" altLang="en-US"/>
          </a:p>
        </p:txBody>
      </p:sp>
      <p:sp>
        <p:nvSpPr>
          <p:cNvPr id="6" name="页脚占位符 5">
            <a:extLst>
              <a:ext uri="{FF2B5EF4-FFF2-40B4-BE49-F238E27FC236}">
                <a16:creationId xmlns:a16="http://schemas.microsoft.com/office/drawing/2014/main" id="{9E4B8ADF-B9AE-4FAD-A203-970E15525B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EA1731-BA53-43E2-8363-494936EC2309}"/>
              </a:ext>
            </a:extLst>
          </p:cNvPr>
          <p:cNvSpPr>
            <a:spLocks noGrp="1"/>
          </p:cNvSpPr>
          <p:nvPr>
            <p:ph type="sldNum" sz="quarter" idx="12"/>
          </p:nvPr>
        </p:nvSpPr>
        <p:spPr/>
        <p:txBody>
          <a:body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85742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95CC47-206F-464E-BF91-B0FC8163F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F6EC37-0C2F-4B29-8588-B807C9087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BA8558-2A65-4842-AE89-F04857B37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E32EC-3E6F-4399-9F15-AD32C328B84C}" type="datetimeFigureOut">
              <a:rPr lang="zh-CN" altLang="en-US" smtClean="0"/>
              <a:t>2018/4/19</a:t>
            </a:fld>
            <a:endParaRPr lang="zh-CN" altLang="en-US"/>
          </a:p>
        </p:txBody>
      </p:sp>
      <p:sp>
        <p:nvSpPr>
          <p:cNvPr id="5" name="页脚占位符 4">
            <a:extLst>
              <a:ext uri="{FF2B5EF4-FFF2-40B4-BE49-F238E27FC236}">
                <a16:creationId xmlns:a16="http://schemas.microsoft.com/office/drawing/2014/main" id="{BBD974A2-F671-4D44-94EB-954F9702F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4B6259-FE4A-4583-97E9-F95455824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FBE1F-00C8-4B0E-9C4D-2B66A8F47094}" type="slidenum">
              <a:rPr lang="zh-CN" altLang="en-US" smtClean="0"/>
              <a:t>‹#›</a:t>
            </a:fld>
            <a:endParaRPr lang="zh-CN" altLang="en-US"/>
          </a:p>
        </p:txBody>
      </p:sp>
    </p:spTree>
    <p:extLst>
      <p:ext uri="{BB962C8B-B14F-4D97-AF65-F5344CB8AC3E}">
        <p14:creationId xmlns:p14="http://schemas.microsoft.com/office/powerpoint/2010/main" val="233221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e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0.gif"/><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 Id="rId9"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23.png"/><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8.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90743D8-FC1F-4E4E-B631-1488A49F389F}"/>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Arial" panose="020B0604020202020204" pitchFamily="34" charset="0"/>
            </a:endParaRPr>
          </a:p>
        </p:txBody>
      </p:sp>
      <p:sp>
        <p:nvSpPr>
          <p:cNvPr id="26627" name="Rectangle 4">
            <a:extLst>
              <a:ext uri="{FF2B5EF4-FFF2-40B4-BE49-F238E27FC236}">
                <a16:creationId xmlns:a16="http://schemas.microsoft.com/office/drawing/2014/main" id="{DF1C1ED0-0983-4B56-A5D3-389FD5DAEF49}"/>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Arial" panose="020B0604020202020204" pitchFamily="34" charset="0"/>
            </a:endParaRPr>
          </a:p>
        </p:txBody>
      </p:sp>
      <p:sp>
        <p:nvSpPr>
          <p:cNvPr id="26628" name="Rectangle 8">
            <a:extLst>
              <a:ext uri="{FF2B5EF4-FFF2-40B4-BE49-F238E27FC236}">
                <a16:creationId xmlns:a16="http://schemas.microsoft.com/office/drawing/2014/main" id="{E4C99AD0-BE7C-42AE-A374-4A8CAD02A17B}"/>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Arial" panose="020B0604020202020204" pitchFamily="34" charset="0"/>
            </a:endParaRPr>
          </a:p>
        </p:txBody>
      </p:sp>
      <p:graphicFrame>
        <p:nvGraphicFramePr>
          <p:cNvPr id="26629" name="Object 6">
            <a:extLst>
              <a:ext uri="{FF2B5EF4-FFF2-40B4-BE49-F238E27FC236}">
                <a16:creationId xmlns:a16="http://schemas.microsoft.com/office/drawing/2014/main" id="{8A1F2F96-BF72-41BB-8727-3BA5E4F34013}"/>
              </a:ext>
            </a:extLst>
          </p:cNvPr>
          <p:cNvGraphicFramePr>
            <a:graphicFrameLocks noGrp="1" noChangeAspect="1"/>
          </p:cNvGraphicFramePr>
          <p:nvPr>
            <p:ph idx="1"/>
          </p:nvPr>
        </p:nvGraphicFramePr>
        <p:xfrm>
          <a:off x="1981200" y="2786064"/>
          <a:ext cx="4014788" cy="852487"/>
        </p:xfrm>
        <a:graphic>
          <a:graphicData uri="http://schemas.openxmlformats.org/presentationml/2006/ole">
            <mc:AlternateContent xmlns:mc="http://schemas.openxmlformats.org/markup-compatibility/2006">
              <mc:Choice xmlns:v="urn:schemas-microsoft-com:vml" Requires="v">
                <p:oleObj spid="_x0000_s1036" name="公式" r:id="rId3" imgW="1854200" imgH="393700" progId="Equation.3">
                  <p:embed/>
                </p:oleObj>
              </mc:Choice>
              <mc:Fallback>
                <p:oleObj name="公式" r:id="rId3" imgW="1854200" imgH="393700" progId="Equation.3">
                  <p:embed/>
                  <p:pic>
                    <p:nvPicPr>
                      <p:cNvPr id="26629" name="Object 6">
                        <a:extLst>
                          <a:ext uri="{FF2B5EF4-FFF2-40B4-BE49-F238E27FC236}">
                            <a16:creationId xmlns:a16="http://schemas.microsoft.com/office/drawing/2014/main" id="{8A1F2F96-BF72-41BB-8727-3BA5E4F34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86064"/>
                        <a:ext cx="4014788" cy="85248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7">
            <a:extLst>
              <a:ext uri="{FF2B5EF4-FFF2-40B4-BE49-F238E27FC236}">
                <a16:creationId xmlns:a16="http://schemas.microsoft.com/office/drawing/2014/main" id="{A156ADFB-4397-4657-B3A4-3464CA108D55}"/>
              </a:ext>
            </a:extLst>
          </p:cNvPr>
          <p:cNvSpPr txBox="1">
            <a:spLocks noChangeArrowheads="1"/>
          </p:cNvSpPr>
          <p:nvPr/>
        </p:nvSpPr>
        <p:spPr bwMode="auto">
          <a:xfrm>
            <a:off x="1905000" y="422276"/>
            <a:ext cx="36576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Bef>
                <a:spcPct val="0"/>
              </a:spcBef>
              <a:buFontTx/>
              <a:buNone/>
            </a:pPr>
            <a:r>
              <a:rPr kumimoji="1" lang="zh-CN" altLang="en-US" sz="2400">
                <a:latin typeface="黑体" panose="02010609060101010101" pitchFamily="49" charset="-122"/>
                <a:ea typeface="黑体" panose="02010609060101010101" pitchFamily="49" charset="-122"/>
              </a:rPr>
              <a:t>对于一长为</a:t>
            </a:r>
            <a:r>
              <a:rPr kumimoji="1" lang="en-US" altLang="zh-CN" sz="2400" i="1">
                <a:latin typeface="黑体" panose="02010609060101010101" pitchFamily="49" charset="-122"/>
                <a:ea typeface="黑体" panose="02010609060101010101" pitchFamily="49" charset="-122"/>
              </a:rPr>
              <a:t>L</a:t>
            </a:r>
            <a:r>
              <a:rPr kumimoji="1" lang="zh-CN" altLang="en-US" sz="2400">
                <a:latin typeface="黑体" panose="02010609060101010101" pitchFamily="49" charset="-122"/>
                <a:ea typeface="黑体" panose="02010609060101010101" pitchFamily="49" charset="-122"/>
              </a:rPr>
              <a:t>、横截面积为</a:t>
            </a:r>
            <a:r>
              <a:rPr kumimoji="1" lang="en-US" altLang="zh-CN" sz="2400" i="1">
                <a:latin typeface="黑体" panose="02010609060101010101" pitchFamily="49" charset="-122"/>
                <a:ea typeface="黑体" panose="02010609060101010101" pitchFamily="49" charset="-122"/>
              </a:rPr>
              <a:t>A</a:t>
            </a:r>
            <a:r>
              <a:rPr kumimoji="1" lang="zh-CN" altLang="en-US" sz="2400">
                <a:latin typeface="黑体" panose="02010609060101010101" pitchFamily="49" charset="-122"/>
                <a:ea typeface="黑体" panose="02010609060101010101" pitchFamily="49" charset="-122"/>
              </a:rPr>
              <a:t>、电阻率为</a:t>
            </a:r>
            <a:r>
              <a:rPr kumimoji="1" lang="el-GR" altLang="zh-CN" sz="2400" i="1">
                <a:latin typeface="黑体" panose="02010609060101010101" pitchFamily="49" charset="-122"/>
                <a:ea typeface="黑体" panose="02010609060101010101" pitchFamily="49" charset="-122"/>
                <a:cs typeface="Times New Roman" panose="02020603050405020304" pitchFamily="18" charset="0"/>
              </a:rPr>
              <a:t>ρ</a:t>
            </a:r>
            <a:r>
              <a:rPr kumimoji="1" lang="zh-CN" altLang="en-US" sz="2400">
                <a:latin typeface="黑体" panose="02010609060101010101" pitchFamily="49" charset="-122"/>
                <a:ea typeface="黑体" panose="02010609060101010101" pitchFamily="49" charset="-122"/>
                <a:cs typeface="Times New Roman" panose="02020603050405020304" pitchFamily="18" charset="0"/>
              </a:rPr>
              <a:t>的</a:t>
            </a:r>
            <a:r>
              <a:rPr kumimoji="1" lang="zh-CN" altLang="en-US" sz="2400">
                <a:latin typeface="黑体" panose="02010609060101010101" pitchFamily="49" charset="-122"/>
                <a:ea typeface="黑体" panose="02010609060101010101" pitchFamily="49" charset="-122"/>
              </a:rPr>
              <a:t>金属丝，其电阻值</a:t>
            </a:r>
            <a:r>
              <a:rPr kumimoji="1" lang="en-US" altLang="zh-CN" sz="2400" i="1">
                <a:latin typeface="黑体" panose="02010609060101010101" pitchFamily="49" charset="-122"/>
                <a:ea typeface="黑体" panose="02010609060101010101" pitchFamily="49" charset="-122"/>
              </a:rPr>
              <a:t>R</a:t>
            </a:r>
            <a:r>
              <a:rPr kumimoji="1" lang="zh-CN" altLang="en-US" sz="2400">
                <a:latin typeface="黑体" panose="02010609060101010101" pitchFamily="49" charset="-122"/>
                <a:ea typeface="黑体" panose="02010609060101010101" pitchFamily="49" charset="-122"/>
              </a:rPr>
              <a:t>为：</a:t>
            </a:r>
          </a:p>
        </p:txBody>
      </p:sp>
      <p:graphicFrame>
        <p:nvGraphicFramePr>
          <p:cNvPr id="26631" name="Object 8">
            <a:extLst>
              <a:ext uri="{FF2B5EF4-FFF2-40B4-BE49-F238E27FC236}">
                <a16:creationId xmlns:a16="http://schemas.microsoft.com/office/drawing/2014/main" id="{F427B881-84AE-4504-A0EC-AD79506BB771}"/>
              </a:ext>
            </a:extLst>
          </p:cNvPr>
          <p:cNvGraphicFramePr>
            <a:graphicFrameLocks noChangeAspect="1"/>
          </p:cNvGraphicFramePr>
          <p:nvPr/>
        </p:nvGraphicFramePr>
        <p:xfrm>
          <a:off x="2959101" y="1806575"/>
          <a:ext cx="2155825" cy="1022350"/>
        </p:xfrm>
        <a:graphic>
          <a:graphicData uri="http://schemas.openxmlformats.org/presentationml/2006/ole">
            <mc:AlternateContent xmlns:mc="http://schemas.openxmlformats.org/markup-compatibility/2006">
              <mc:Choice xmlns:v="urn:schemas-microsoft-com:vml" Requires="v">
                <p:oleObj spid="_x0000_s1037" name="公式" r:id="rId5" imgW="850531" imgH="393529" progId="Equation.3">
                  <p:embed/>
                </p:oleObj>
              </mc:Choice>
              <mc:Fallback>
                <p:oleObj name="公式" r:id="rId5" imgW="850531" imgH="393529" progId="Equation.3">
                  <p:embed/>
                  <p:pic>
                    <p:nvPicPr>
                      <p:cNvPr id="26631" name="Object 8">
                        <a:extLst>
                          <a:ext uri="{FF2B5EF4-FFF2-40B4-BE49-F238E27FC236}">
                            <a16:creationId xmlns:a16="http://schemas.microsoft.com/office/drawing/2014/main" id="{F427B881-84AE-4504-A0EC-AD79506BB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101" y="1806575"/>
                        <a:ext cx="2155825" cy="1022350"/>
                      </a:xfrm>
                      <a:prstGeom prst="rect">
                        <a:avLst/>
                      </a:prstGeom>
                      <a:noFill/>
                      <a:ln>
                        <a:noFill/>
                      </a:ln>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Text Box 9">
            <a:extLst>
              <a:ext uri="{FF2B5EF4-FFF2-40B4-BE49-F238E27FC236}">
                <a16:creationId xmlns:a16="http://schemas.microsoft.com/office/drawing/2014/main" id="{581A895E-4628-468F-B9A7-EC70A5841B15}"/>
              </a:ext>
            </a:extLst>
          </p:cNvPr>
          <p:cNvSpPr txBox="1">
            <a:spLocks noChangeArrowheads="1"/>
          </p:cNvSpPr>
          <p:nvPr/>
        </p:nvSpPr>
        <p:spPr bwMode="auto">
          <a:xfrm>
            <a:off x="2209800" y="3962400"/>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400">
                <a:latin typeface="黑体" panose="02010609060101010101" pitchFamily="49" charset="-122"/>
                <a:ea typeface="黑体" panose="02010609060101010101" pitchFamily="49" charset="-122"/>
              </a:rPr>
              <a:t>电阻相对变化量为： </a:t>
            </a:r>
          </a:p>
        </p:txBody>
      </p:sp>
      <p:graphicFrame>
        <p:nvGraphicFramePr>
          <p:cNvPr id="26633" name="Object 10">
            <a:extLst>
              <a:ext uri="{FF2B5EF4-FFF2-40B4-BE49-F238E27FC236}">
                <a16:creationId xmlns:a16="http://schemas.microsoft.com/office/drawing/2014/main" id="{949DBEEC-B749-4B9C-AE55-B7122BFEA6CC}"/>
              </a:ext>
            </a:extLst>
          </p:cNvPr>
          <p:cNvGraphicFramePr>
            <a:graphicFrameLocks noChangeAspect="1"/>
          </p:cNvGraphicFramePr>
          <p:nvPr/>
        </p:nvGraphicFramePr>
        <p:xfrm>
          <a:off x="2286000" y="4702176"/>
          <a:ext cx="2592388" cy="784225"/>
        </p:xfrm>
        <a:graphic>
          <a:graphicData uri="http://schemas.openxmlformats.org/presentationml/2006/ole">
            <mc:AlternateContent xmlns:mc="http://schemas.openxmlformats.org/markup-compatibility/2006">
              <mc:Choice xmlns:v="urn:schemas-microsoft-com:vml" Requires="v">
                <p:oleObj spid="_x0000_s1038" name="公式" r:id="rId7" imgW="1079500" imgH="330200" progId="Equation.3">
                  <p:embed/>
                </p:oleObj>
              </mc:Choice>
              <mc:Fallback>
                <p:oleObj name="公式" r:id="rId7" imgW="1079500" imgH="330200" progId="Equation.3">
                  <p:embed/>
                  <p:pic>
                    <p:nvPicPr>
                      <p:cNvPr id="26633" name="Object 10">
                        <a:extLst>
                          <a:ext uri="{FF2B5EF4-FFF2-40B4-BE49-F238E27FC236}">
                            <a16:creationId xmlns:a16="http://schemas.microsoft.com/office/drawing/2014/main" id="{949DBEEC-B749-4B9C-AE55-B7122BFEA6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702176"/>
                        <a:ext cx="2592388" cy="784225"/>
                      </a:xfrm>
                      <a:prstGeom prst="rect">
                        <a:avLst/>
                      </a:prstGeom>
                      <a:noFill/>
                      <a:ln>
                        <a:noFill/>
                      </a:ln>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 Box 12">
            <a:extLst>
              <a:ext uri="{FF2B5EF4-FFF2-40B4-BE49-F238E27FC236}">
                <a16:creationId xmlns:a16="http://schemas.microsoft.com/office/drawing/2014/main" id="{3D75F315-43DD-4688-9716-3EFB4E04D936}"/>
              </a:ext>
            </a:extLst>
          </p:cNvPr>
          <p:cNvSpPr txBox="1">
            <a:spLocks noChangeArrowheads="1"/>
          </p:cNvSpPr>
          <p:nvPr/>
        </p:nvSpPr>
        <p:spPr bwMode="auto">
          <a:xfrm>
            <a:off x="6248400" y="403226"/>
            <a:ext cx="4248150" cy="91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0"/>
              </a:spcBef>
              <a:buFontTx/>
              <a:buNone/>
            </a:pPr>
            <a:r>
              <a:rPr kumimoji="1" lang="zh-CN" altLang="en-US" sz="2400">
                <a:latin typeface="黑体" panose="02010609060101010101" pitchFamily="49" charset="-122"/>
                <a:ea typeface="黑体" panose="02010609060101010101" pitchFamily="49" charset="-122"/>
              </a:rPr>
              <a:t>若电阻丝是圆形的，则</a:t>
            </a:r>
            <a:r>
              <a:rPr kumimoji="1" lang="en-US" altLang="zh-CN" sz="2400" i="1">
                <a:latin typeface="黑体" panose="02010609060101010101" pitchFamily="49" charset="-122"/>
                <a:ea typeface="黑体" panose="02010609060101010101" pitchFamily="49" charset="-122"/>
              </a:rPr>
              <a:t>A</a:t>
            </a:r>
            <a:r>
              <a:rPr kumimoji="1" lang="en-US" altLang="zh-CN" sz="2400">
                <a:latin typeface="黑体" panose="02010609060101010101" pitchFamily="49" charset="-122"/>
                <a:ea typeface="黑体" panose="02010609060101010101" pitchFamily="49" charset="-122"/>
              </a:rPr>
              <a:t>=π</a:t>
            </a:r>
            <a:r>
              <a:rPr kumimoji="1" lang="en-US" altLang="zh-CN" sz="2400" i="1">
                <a:latin typeface="黑体" panose="02010609060101010101" pitchFamily="49" charset="-122"/>
                <a:ea typeface="黑体" panose="02010609060101010101" pitchFamily="49" charset="-122"/>
              </a:rPr>
              <a:t>r </a:t>
            </a:r>
            <a:r>
              <a:rPr kumimoji="1" lang="en-US" altLang="zh-CN" sz="2400">
                <a:latin typeface="Times New Roman" panose="02020603050405020304" pitchFamily="18" charset="0"/>
                <a:ea typeface="黑体" panose="02010609060101010101" pitchFamily="49" charset="-122"/>
              </a:rPr>
              <a:t>²</a:t>
            </a:r>
            <a:r>
              <a:rPr kumimoji="1" lang="en-US" altLang="zh-CN" sz="2400">
                <a:latin typeface="黑体" panose="02010609060101010101" pitchFamily="49" charset="-122"/>
                <a:ea typeface="黑体" panose="02010609060101010101" pitchFamily="49" charset="-122"/>
              </a:rPr>
              <a:t>,</a:t>
            </a:r>
            <a:r>
              <a:rPr kumimoji="1" lang="zh-CN" altLang="en-US" sz="2400">
                <a:latin typeface="黑体" panose="02010609060101010101" pitchFamily="49" charset="-122"/>
                <a:ea typeface="黑体" panose="02010609060101010101" pitchFamily="49" charset="-122"/>
              </a:rPr>
              <a:t>对</a:t>
            </a:r>
            <a:r>
              <a:rPr kumimoji="1" lang="en-US" altLang="zh-CN" sz="2400" i="1">
                <a:latin typeface="黑体" panose="02010609060101010101" pitchFamily="49" charset="-122"/>
                <a:ea typeface="黑体" panose="02010609060101010101" pitchFamily="49" charset="-122"/>
              </a:rPr>
              <a:t>r </a:t>
            </a:r>
            <a:r>
              <a:rPr kumimoji="1" lang="zh-CN" altLang="en-US" sz="2400">
                <a:latin typeface="黑体" panose="02010609060101010101" pitchFamily="49" charset="-122"/>
                <a:ea typeface="黑体" panose="02010609060101010101" pitchFamily="49" charset="-122"/>
              </a:rPr>
              <a:t>微分得</a:t>
            </a:r>
            <a:r>
              <a:rPr kumimoji="1" lang="en-US" altLang="zh-CN" sz="2400">
                <a:latin typeface="黑体" panose="02010609060101010101" pitchFamily="49" charset="-122"/>
                <a:ea typeface="黑体" panose="02010609060101010101" pitchFamily="49" charset="-122"/>
              </a:rPr>
              <a:t>d</a:t>
            </a:r>
            <a:r>
              <a:rPr kumimoji="1" lang="en-US" altLang="zh-CN" sz="2400" i="1">
                <a:latin typeface="黑体" panose="02010609060101010101" pitchFamily="49" charset="-122"/>
                <a:ea typeface="黑体" panose="02010609060101010101" pitchFamily="49" charset="-122"/>
              </a:rPr>
              <a:t>A</a:t>
            </a:r>
            <a:r>
              <a:rPr kumimoji="1" lang="en-US" altLang="zh-CN" sz="2400">
                <a:latin typeface="黑体" panose="02010609060101010101" pitchFamily="49" charset="-122"/>
                <a:ea typeface="黑体" panose="02010609060101010101" pitchFamily="49" charset="-122"/>
              </a:rPr>
              <a:t>=2π</a:t>
            </a:r>
            <a:r>
              <a:rPr kumimoji="1" lang="en-US" altLang="zh-CN" sz="2400" i="1">
                <a:latin typeface="黑体" panose="02010609060101010101" pitchFamily="49" charset="-122"/>
                <a:ea typeface="黑体" panose="02010609060101010101" pitchFamily="49" charset="-122"/>
              </a:rPr>
              <a:t>r </a:t>
            </a:r>
            <a:r>
              <a:rPr kumimoji="1" lang="en-US" altLang="zh-CN" sz="2400">
                <a:latin typeface="黑体" panose="02010609060101010101" pitchFamily="49" charset="-122"/>
                <a:ea typeface="黑体" panose="02010609060101010101" pitchFamily="49" charset="-122"/>
              </a:rPr>
              <a:t>d</a:t>
            </a:r>
            <a:r>
              <a:rPr kumimoji="1" lang="en-US" altLang="zh-CN" sz="2400" i="1">
                <a:latin typeface="黑体" panose="02010609060101010101" pitchFamily="49" charset="-122"/>
                <a:ea typeface="黑体" panose="02010609060101010101" pitchFamily="49" charset="-122"/>
              </a:rPr>
              <a:t>r</a:t>
            </a:r>
            <a:r>
              <a:rPr kumimoji="1" lang="zh-CN" altLang="en-US" sz="2400">
                <a:latin typeface="黑体" panose="02010609060101010101" pitchFamily="49" charset="-122"/>
                <a:ea typeface="黑体" panose="02010609060101010101" pitchFamily="49" charset="-122"/>
              </a:rPr>
              <a:t>，则： </a:t>
            </a:r>
          </a:p>
        </p:txBody>
      </p:sp>
      <p:graphicFrame>
        <p:nvGraphicFramePr>
          <p:cNvPr id="6157" name="Object 13">
            <a:extLst>
              <a:ext uri="{FF2B5EF4-FFF2-40B4-BE49-F238E27FC236}">
                <a16:creationId xmlns:a16="http://schemas.microsoft.com/office/drawing/2014/main" id="{3C67DB4F-A2FB-4CD3-862E-EA37D437DA07}"/>
              </a:ext>
            </a:extLst>
          </p:cNvPr>
          <p:cNvGraphicFramePr>
            <a:graphicFrameLocks noChangeAspect="1"/>
          </p:cNvGraphicFramePr>
          <p:nvPr/>
        </p:nvGraphicFramePr>
        <p:xfrm>
          <a:off x="6183313" y="1649413"/>
          <a:ext cx="3363912" cy="1077912"/>
        </p:xfrm>
        <a:graphic>
          <a:graphicData uri="http://schemas.openxmlformats.org/presentationml/2006/ole">
            <mc:AlternateContent xmlns:mc="http://schemas.openxmlformats.org/markup-compatibility/2006">
              <mc:Choice xmlns:v="urn:schemas-microsoft-com:vml" Requires="v">
                <p:oleObj spid="_x0000_s1039" name="公式" r:id="rId9" imgW="1269449" imgH="393529" progId="Equation.3">
                  <p:embed/>
                </p:oleObj>
              </mc:Choice>
              <mc:Fallback>
                <p:oleObj name="公式" r:id="rId9" imgW="1269449" imgH="393529" progId="Equation.3">
                  <p:embed/>
                  <p:pic>
                    <p:nvPicPr>
                      <p:cNvPr id="6157" name="Object 13">
                        <a:extLst>
                          <a:ext uri="{FF2B5EF4-FFF2-40B4-BE49-F238E27FC236}">
                            <a16:creationId xmlns:a16="http://schemas.microsoft.com/office/drawing/2014/main" id="{3C67DB4F-A2FB-4CD3-862E-EA37D437DA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3313" y="1649413"/>
                        <a:ext cx="3363912" cy="1077912"/>
                      </a:xfrm>
                      <a:prstGeom prst="rect">
                        <a:avLst/>
                      </a:prstGeom>
                      <a:noFill/>
                      <a:ln>
                        <a:noFill/>
                      </a:ln>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6" name="Group 15">
            <a:extLst>
              <a:ext uri="{FF2B5EF4-FFF2-40B4-BE49-F238E27FC236}">
                <a16:creationId xmlns:a16="http://schemas.microsoft.com/office/drawing/2014/main" id="{6B572B22-C838-49A0-9876-2464839C0F78}"/>
              </a:ext>
            </a:extLst>
          </p:cNvPr>
          <p:cNvGrpSpPr>
            <a:grpSpLocks/>
          </p:cNvGrpSpPr>
          <p:nvPr/>
        </p:nvGrpSpPr>
        <p:grpSpPr bwMode="auto">
          <a:xfrm>
            <a:off x="6248400" y="3716338"/>
            <a:ext cx="4343400" cy="2247900"/>
            <a:chOff x="5940" y="5666"/>
            <a:chExt cx="4557" cy="2311"/>
          </a:xfrm>
        </p:grpSpPr>
        <p:sp>
          <p:nvSpPr>
            <p:cNvPr id="26639" name="Line 16">
              <a:extLst>
                <a:ext uri="{FF2B5EF4-FFF2-40B4-BE49-F238E27FC236}">
                  <a16:creationId xmlns:a16="http://schemas.microsoft.com/office/drawing/2014/main" id="{051B08EC-80F6-4C6E-A315-09C902DAAD60}"/>
                </a:ext>
              </a:extLst>
            </p:cNvPr>
            <p:cNvSpPr>
              <a:spLocks noChangeShapeType="1"/>
            </p:cNvSpPr>
            <p:nvPr/>
          </p:nvSpPr>
          <p:spPr bwMode="auto">
            <a:xfrm flipV="1">
              <a:off x="8280" y="5792"/>
              <a:ext cx="0" cy="624"/>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17">
              <a:extLst>
                <a:ext uri="{FF2B5EF4-FFF2-40B4-BE49-F238E27FC236}">
                  <a16:creationId xmlns:a16="http://schemas.microsoft.com/office/drawing/2014/main" id="{DA307368-7BF3-4AB8-AD9E-5D345ED4587F}"/>
                </a:ext>
              </a:extLst>
            </p:cNvPr>
            <p:cNvSpPr>
              <a:spLocks noChangeShapeType="1"/>
            </p:cNvSpPr>
            <p:nvPr/>
          </p:nvSpPr>
          <p:spPr bwMode="auto">
            <a:xfrm flipV="1">
              <a:off x="7035" y="5792"/>
              <a:ext cx="0" cy="624"/>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Text Box 18">
              <a:extLst>
                <a:ext uri="{FF2B5EF4-FFF2-40B4-BE49-F238E27FC236}">
                  <a16:creationId xmlns:a16="http://schemas.microsoft.com/office/drawing/2014/main" id="{3C796B8A-E486-4B47-8172-BF9704B3BBCE}"/>
                </a:ext>
              </a:extLst>
            </p:cNvPr>
            <p:cNvSpPr txBox="1">
              <a:spLocks noChangeArrowheads="1"/>
            </p:cNvSpPr>
            <p:nvPr/>
          </p:nvSpPr>
          <p:spPr bwMode="auto">
            <a:xfrm>
              <a:off x="7470" y="5666"/>
              <a:ext cx="492"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zh-CN" sz="2400" b="1" i="1">
                  <a:solidFill>
                    <a:srgbClr val="CC3300"/>
                  </a:solidFill>
                  <a:latin typeface="Times New Roman" panose="02020603050405020304" pitchFamily="18" charset="0"/>
                </a:rPr>
                <a:t>l</a:t>
              </a:r>
            </a:p>
          </p:txBody>
        </p:sp>
        <p:sp>
          <p:nvSpPr>
            <p:cNvPr id="26642" name="AutoShape 19">
              <a:extLst>
                <a:ext uri="{FF2B5EF4-FFF2-40B4-BE49-F238E27FC236}">
                  <a16:creationId xmlns:a16="http://schemas.microsoft.com/office/drawing/2014/main" id="{B3DBCF39-2293-4E48-AC02-9D2BFDD386FD}"/>
                </a:ext>
              </a:extLst>
            </p:cNvPr>
            <p:cNvSpPr>
              <a:spLocks noChangeArrowheads="1"/>
            </p:cNvSpPr>
            <p:nvPr/>
          </p:nvSpPr>
          <p:spPr bwMode="auto">
            <a:xfrm>
              <a:off x="6780" y="6416"/>
              <a:ext cx="1800" cy="936"/>
            </a:xfrm>
            <a:prstGeom prst="flowChartMagneticDrum">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grpSp>
          <p:nvGrpSpPr>
            <p:cNvPr id="26643" name="Group 20">
              <a:extLst>
                <a:ext uri="{FF2B5EF4-FFF2-40B4-BE49-F238E27FC236}">
                  <a16:creationId xmlns:a16="http://schemas.microsoft.com/office/drawing/2014/main" id="{5D8A2CFF-D200-447B-A73C-78A1F235CAFC}"/>
                </a:ext>
              </a:extLst>
            </p:cNvPr>
            <p:cNvGrpSpPr>
              <a:grpSpLocks/>
            </p:cNvGrpSpPr>
            <p:nvPr/>
          </p:nvGrpSpPr>
          <p:grpSpPr bwMode="auto">
            <a:xfrm>
              <a:off x="6495" y="6572"/>
              <a:ext cx="2520" cy="624"/>
              <a:chOff x="5940" y="5028"/>
              <a:chExt cx="2520" cy="624"/>
            </a:xfrm>
          </p:grpSpPr>
          <p:sp>
            <p:nvSpPr>
              <p:cNvPr id="26661" name="Oval 21">
                <a:extLst>
                  <a:ext uri="{FF2B5EF4-FFF2-40B4-BE49-F238E27FC236}">
                    <a16:creationId xmlns:a16="http://schemas.microsoft.com/office/drawing/2014/main" id="{79273CF7-623F-4334-ADB9-4917B6A28221}"/>
                  </a:ext>
                </a:extLst>
              </p:cNvPr>
              <p:cNvSpPr>
                <a:spLocks noChangeArrowheads="1"/>
              </p:cNvSpPr>
              <p:nvPr/>
            </p:nvSpPr>
            <p:spPr bwMode="auto">
              <a:xfrm>
                <a:off x="8100" y="5028"/>
                <a:ext cx="360" cy="624"/>
              </a:xfrm>
              <a:prstGeom prst="ellipse">
                <a:avLst/>
              </a:prstGeom>
              <a:noFill/>
              <a:ln w="28575">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62" name="Arc 22">
                <a:extLst>
                  <a:ext uri="{FF2B5EF4-FFF2-40B4-BE49-F238E27FC236}">
                    <a16:creationId xmlns:a16="http://schemas.microsoft.com/office/drawing/2014/main" id="{21CAEEFB-56F6-401E-A9A6-E0A110D6D7BE}"/>
                  </a:ext>
                </a:extLst>
              </p:cNvPr>
              <p:cNvSpPr>
                <a:spLocks/>
              </p:cNvSpPr>
              <p:nvPr/>
            </p:nvSpPr>
            <p:spPr bwMode="auto">
              <a:xfrm flipH="1">
                <a:off x="5940" y="5028"/>
                <a:ext cx="180" cy="624"/>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29"/>
                      <a:pt x="11929" y="43199"/>
                      <a:pt x="0" y="43199"/>
                    </a:cubicBezTo>
                  </a:path>
                  <a:path w="21600" h="43200" stroke="0" extrusionOk="0">
                    <a:moveTo>
                      <a:pt x="0" y="0"/>
                    </a:moveTo>
                    <a:cubicBezTo>
                      <a:pt x="11929" y="0"/>
                      <a:pt x="21600" y="9670"/>
                      <a:pt x="21600" y="21600"/>
                    </a:cubicBezTo>
                    <a:cubicBezTo>
                      <a:pt x="21600" y="33529"/>
                      <a:pt x="11929" y="43199"/>
                      <a:pt x="0" y="43199"/>
                    </a:cubicBezTo>
                    <a:lnTo>
                      <a:pt x="0" y="21600"/>
                    </a:lnTo>
                    <a:lnTo>
                      <a:pt x="0" y="0"/>
                    </a:lnTo>
                    <a:close/>
                  </a:path>
                </a:pathLst>
              </a:custGeom>
              <a:noFill/>
              <a:ln w="19050">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3" name="Line 23">
                <a:extLst>
                  <a:ext uri="{FF2B5EF4-FFF2-40B4-BE49-F238E27FC236}">
                    <a16:creationId xmlns:a16="http://schemas.microsoft.com/office/drawing/2014/main" id="{23D267A5-0570-479A-A8F0-02EE57020A05}"/>
                  </a:ext>
                </a:extLst>
              </p:cNvPr>
              <p:cNvSpPr>
                <a:spLocks noChangeShapeType="1"/>
              </p:cNvSpPr>
              <p:nvPr/>
            </p:nvSpPr>
            <p:spPr bwMode="auto">
              <a:xfrm>
                <a:off x="6120" y="5028"/>
                <a:ext cx="2160" cy="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Line 24">
                <a:extLst>
                  <a:ext uri="{FF2B5EF4-FFF2-40B4-BE49-F238E27FC236}">
                    <a16:creationId xmlns:a16="http://schemas.microsoft.com/office/drawing/2014/main" id="{B432D79E-46A2-4B5A-A32E-CDD462634C22}"/>
                  </a:ext>
                </a:extLst>
              </p:cNvPr>
              <p:cNvSpPr>
                <a:spLocks noChangeShapeType="1"/>
              </p:cNvSpPr>
              <p:nvPr/>
            </p:nvSpPr>
            <p:spPr bwMode="auto">
              <a:xfrm>
                <a:off x="6120" y="5652"/>
                <a:ext cx="2160" cy="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4" name="Line 25">
              <a:extLst>
                <a:ext uri="{FF2B5EF4-FFF2-40B4-BE49-F238E27FC236}">
                  <a16:creationId xmlns:a16="http://schemas.microsoft.com/office/drawing/2014/main" id="{1C8458BF-733F-4EC8-A22C-4DEF4FDEECDF}"/>
                </a:ext>
              </a:extLst>
            </p:cNvPr>
            <p:cNvSpPr>
              <a:spLocks noChangeShapeType="1"/>
            </p:cNvSpPr>
            <p:nvPr/>
          </p:nvSpPr>
          <p:spPr bwMode="auto">
            <a:xfrm>
              <a:off x="5940" y="6884"/>
              <a:ext cx="3600" cy="0"/>
            </a:xfrm>
            <a:prstGeom prst="line">
              <a:avLst/>
            </a:prstGeom>
            <a:noFill/>
            <a:ln w="19050">
              <a:solidFill>
                <a:srgbClr val="FF0066"/>
              </a:solidFill>
              <a:prstDash val="lgDashDotDot"/>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45" name="Line 26">
              <a:extLst>
                <a:ext uri="{FF2B5EF4-FFF2-40B4-BE49-F238E27FC236}">
                  <a16:creationId xmlns:a16="http://schemas.microsoft.com/office/drawing/2014/main" id="{7B8CCF71-28C9-4C33-845C-6303F20D1C8F}"/>
                </a:ext>
              </a:extLst>
            </p:cNvPr>
            <p:cNvSpPr>
              <a:spLocks noChangeShapeType="1"/>
            </p:cNvSpPr>
            <p:nvPr/>
          </p:nvSpPr>
          <p:spPr bwMode="auto">
            <a:xfrm flipV="1">
              <a:off x="8040" y="6260"/>
              <a:ext cx="900" cy="900"/>
            </a:xfrm>
            <a:prstGeom prst="line">
              <a:avLst/>
            </a:prstGeom>
            <a:noFill/>
            <a:ln w="19050">
              <a:solidFill>
                <a:schemeClr val="bg2"/>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27">
              <a:extLst>
                <a:ext uri="{FF2B5EF4-FFF2-40B4-BE49-F238E27FC236}">
                  <a16:creationId xmlns:a16="http://schemas.microsoft.com/office/drawing/2014/main" id="{DC26C1F4-417D-4552-A391-4B20DCF9A91E}"/>
                </a:ext>
              </a:extLst>
            </p:cNvPr>
            <p:cNvSpPr>
              <a:spLocks noChangeShapeType="1"/>
            </p:cNvSpPr>
            <p:nvPr/>
          </p:nvSpPr>
          <p:spPr bwMode="auto">
            <a:xfrm flipV="1">
              <a:off x="8175" y="6659"/>
              <a:ext cx="360" cy="360"/>
            </a:xfrm>
            <a:prstGeom prst="line">
              <a:avLst/>
            </a:prstGeom>
            <a:noFill/>
            <a:ln w="19050">
              <a:solidFill>
                <a:schemeClr val="bg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47" name="Line 28">
              <a:extLst>
                <a:ext uri="{FF2B5EF4-FFF2-40B4-BE49-F238E27FC236}">
                  <a16:creationId xmlns:a16="http://schemas.microsoft.com/office/drawing/2014/main" id="{AC9A2BEE-92BB-41E5-ADBE-B327DEBB0142}"/>
                </a:ext>
              </a:extLst>
            </p:cNvPr>
            <p:cNvSpPr>
              <a:spLocks noChangeShapeType="1"/>
            </p:cNvSpPr>
            <p:nvPr/>
          </p:nvSpPr>
          <p:spPr bwMode="auto">
            <a:xfrm flipH="1">
              <a:off x="8925" y="6275"/>
              <a:ext cx="227"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29">
              <a:extLst>
                <a:ext uri="{FF2B5EF4-FFF2-40B4-BE49-F238E27FC236}">
                  <a16:creationId xmlns:a16="http://schemas.microsoft.com/office/drawing/2014/main" id="{CFE876DD-F553-43AA-8411-34C77D37BEE8}"/>
                </a:ext>
              </a:extLst>
            </p:cNvPr>
            <p:cNvSpPr>
              <a:spLocks noChangeShapeType="1"/>
            </p:cNvSpPr>
            <p:nvPr/>
          </p:nvSpPr>
          <p:spPr bwMode="auto">
            <a:xfrm flipV="1">
              <a:off x="8670" y="6260"/>
              <a:ext cx="810" cy="810"/>
            </a:xfrm>
            <a:prstGeom prst="line">
              <a:avLst/>
            </a:prstGeom>
            <a:noFill/>
            <a:ln w="19050">
              <a:solidFill>
                <a:schemeClr val="bg2"/>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30">
              <a:extLst>
                <a:ext uri="{FF2B5EF4-FFF2-40B4-BE49-F238E27FC236}">
                  <a16:creationId xmlns:a16="http://schemas.microsoft.com/office/drawing/2014/main" id="{F87B8DEB-7E6D-4FB2-A7B2-738C4520F438}"/>
                </a:ext>
              </a:extLst>
            </p:cNvPr>
            <p:cNvSpPr>
              <a:spLocks noChangeShapeType="1"/>
            </p:cNvSpPr>
            <p:nvPr/>
          </p:nvSpPr>
          <p:spPr bwMode="auto">
            <a:xfrm flipV="1">
              <a:off x="8865" y="6749"/>
              <a:ext cx="135" cy="135"/>
            </a:xfrm>
            <a:prstGeom prst="line">
              <a:avLst/>
            </a:prstGeom>
            <a:noFill/>
            <a:ln w="19050">
              <a:solidFill>
                <a:schemeClr val="bg2"/>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50" name="Line 31">
              <a:extLst>
                <a:ext uri="{FF2B5EF4-FFF2-40B4-BE49-F238E27FC236}">
                  <a16:creationId xmlns:a16="http://schemas.microsoft.com/office/drawing/2014/main" id="{C16CAFEB-5E56-4912-8D3F-8137EA10A546}"/>
                </a:ext>
              </a:extLst>
            </p:cNvPr>
            <p:cNvSpPr>
              <a:spLocks noChangeShapeType="1"/>
            </p:cNvSpPr>
            <p:nvPr/>
          </p:nvSpPr>
          <p:spPr bwMode="auto">
            <a:xfrm flipH="1">
              <a:off x="9465" y="6260"/>
              <a:ext cx="46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32">
              <a:extLst>
                <a:ext uri="{FF2B5EF4-FFF2-40B4-BE49-F238E27FC236}">
                  <a16:creationId xmlns:a16="http://schemas.microsoft.com/office/drawing/2014/main" id="{1D5E45A6-38B2-453C-B728-5E786F954F9B}"/>
                </a:ext>
              </a:extLst>
            </p:cNvPr>
            <p:cNvSpPr>
              <a:spLocks noChangeShapeType="1"/>
            </p:cNvSpPr>
            <p:nvPr/>
          </p:nvSpPr>
          <p:spPr bwMode="auto">
            <a:xfrm>
              <a:off x="6495" y="6884"/>
              <a:ext cx="0" cy="936"/>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33">
              <a:extLst>
                <a:ext uri="{FF2B5EF4-FFF2-40B4-BE49-F238E27FC236}">
                  <a16:creationId xmlns:a16="http://schemas.microsoft.com/office/drawing/2014/main" id="{2472E145-C546-45F7-82DA-638E4A415399}"/>
                </a:ext>
              </a:extLst>
            </p:cNvPr>
            <p:cNvSpPr>
              <a:spLocks noChangeShapeType="1"/>
            </p:cNvSpPr>
            <p:nvPr/>
          </p:nvSpPr>
          <p:spPr bwMode="auto">
            <a:xfrm>
              <a:off x="9000" y="6869"/>
              <a:ext cx="0" cy="936"/>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34">
              <a:extLst>
                <a:ext uri="{FF2B5EF4-FFF2-40B4-BE49-F238E27FC236}">
                  <a16:creationId xmlns:a16="http://schemas.microsoft.com/office/drawing/2014/main" id="{0627AB10-5E20-42B2-BBE6-987F42F05313}"/>
                </a:ext>
              </a:extLst>
            </p:cNvPr>
            <p:cNvSpPr>
              <a:spLocks noChangeShapeType="1"/>
            </p:cNvSpPr>
            <p:nvPr/>
          </p:nvSpPr>
          <p:spPr bwMode="auto">
            <a:xfrm>
              <a:off x="8100" y="7664"/>
              <a:ext cx="900" cy="0"/>
            </a:xfrm>
            <a:prstGeom prst="line">
              <a:avLst/>
            </a:prstGeom>
            <a:noFill/>
            <a:ln w="19050">
              <a:solidFill>
                <a:srgbClr val="FF00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54" name="Line 35">
              <a:extLst>
                <a:ext uri="{FF2B5EF4-FFF2-40B4-BE49-F238E27FC236}">
                  <a16:creationId xmlns:a16="http://schemas.microsoft.com/office/drawing/2014/main" id="{C0DA756E-DC16-4912-8328-E667D49FD670}"/>
                </a:ext>
              </a:extLst>
            </p:cNvPr>
            <p:cNvSpPr>
              <a:spLocks noChangeShapeType="1"/>
            </p:cNvSpPr>
            <p:nvPr/>
          </p:nvSpPr>
          <p:spPr bwMode="auto">
            <a:xfrm rot="10800000">
              <a:off x="6480" y="7664"/>
              <a:ext cx="900" cy="1"/>
            </a:xfrm>
            <a:prstGeom prst="line">
              <a:avLst/>
            </a:prstGeom>
            <a:noFill/>
            <a:ln w="19050">
              <a:solidFill>
                <a:srgbClr val="FF00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55" name="Line 36">
              <a:extLst>
                <a:ext uri="{FF2B5EF4-FFF2-40B4-BE49-F238E27FC236}">
                  <a16:creationId xmlns:a16="http://schemas.microsoft.com/office/drawing/2014/main" id="{F482F8A4-3686-4EAF-9FBD-33CB7F4D2B78}"/>
                </a:ext>
              </a:extLst>
            </p:cNvPr>
            <p:cNvSpPr>
              <a:spLocks noChangeShapeType="1"/>
            </p:cNvSpPr>
            <p:nvPr/>
          </p:nvSpPr>
          <p:spPr bwMode="auto">
            <a:xfrm>
              <a:off x="7784" y="5948"/>
              <a:ext cx="496" cy="0"/>
            </a:xfrm>
            <a:prstGeom prst="line">
              <a:avLst/>
            </a:prstGeom>
            <a:noFill/>
            <a:ln w="19050">
              <a:solidFill>
                <a:srgbClr val="FF00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56" name="Line 37">
              <a:extLst>
                <a:ext uri="{FF2B5EF4-FFF2-40B4-BE49-F238E27FC236}">
                  <a16:creationId xmlns:a16="http://schemas.microsoft.com/office/drawing/2014/main" id="{B3F5D6A3-9A90-4777-82AD-11B1A7788747}"/>
                </a:ext>
              </a:extLst>
            </p:cNvPr>
            <p:cNvSpPr>
              <a:spLocks noChangeShapeType="1"/>
            </p:cNvSpPr>
            <p:nvPr/>
          </p:nvSpPr>
          <p:spPr bwMode="auto">
            <a:xfrm rot="10800000">
              <a:off x="7041" y="5948"/>
              <a:ext cx="496" cy="1"/>
            </a:xfrm>
            <a:prstGeom prst="line">
              <a:avLst/>
            </a:prstGeom>
            <a:noFill/>
            <a:ln w="19050">
              <a:solidFill>
                <a:srgbClr val="FF00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57" name="Text Box 38">
              <a:extLst>
                <a:ext uri="{FF2B5EF4-FFF2-40B4-BE49-F238E27FC236}">
                  <a16:creationId xmlns:a16="http://schemas.microsoft.com/office/drawing/2014/main" id="{7BC55B7A-10E5-4860-8E63-EBDB2CEEEB87}"/>
                </a:ext>
              </a:extLst>
            </p:cNvPr>
            <p:cNvSpPr txBox="1">
              <a:spLocks noChangeArrowheads="1"/>
            </p:cNvSpPr>
            <p:nvPr/>
          </p:nvSpPr>
          <p:spPr bwMode="auto">
            <a:xfrm>
              <a:off x="7260" y="7403"/>
              <a:ext cx="1107"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zh-CN" sz="2400" b="1" i="1">
                  <a:solidFill>
                    <a:srgbClr val="CC3300"/>
                  </a:solidFill>
                  <a:latin typeface="Times New Roman" panose="02020603050405020304" pitchFamily="18" charset="0"/>
                </a:rPr>
                <a:t>l</a:t>
              </a:r>
              <a:r>
                <a:rPr lang="en-US" altLang="zh-CN" sz="2400" b="1">
                  <a:solidFill>
                    <a:srgbClr val="CC3300"/>
                  </a:solidFill>
                  <a:latin typeface="Times New Roman" panose="02020603050405020304" pitchFamily="18" charset="0"/>
                </a:rPr>
                <a:t>+ </a:t>
              </a:r>
              <a:r>
                <a:rPr lang="en-US" altLang="zh-CN" sz="2400" b="1" i="1">
                  <a:solidFill>
                    <a:srgbClr val="CC3300"/>
                  </a:solidFill>
                  <a:latin typeface="Times New Roman" panose="02020603050405020304" pitchFamily="18" charset="0"/>
                </a:rPr>
                <a:t>dl</a:t>
              </a:r>
            </a:p>
          </p:txBody>
        </p:sp>
        <p:sp>
          <p:nvSpPr>
            <p:cNvPr id="26658" name="Text Box 39">
              <a:extLst>
                <a:ext uri="{FF2B5EF4-FFF2-40B4-BE49-F238E27FC236}">
                  <a16:creationId xmlns:a16="http://schemas.microsoft.com/office/drawing/2014/main" id="{C2832590-2D33-4C76-8AF1-2F793F44EE88}"/>
                </a:ext>
              </a:extLst>
            </p:cNvPr>
            <p:cNvSpPr txBox="1">
              <a:spLocks noChangeArrowheads="1"/>
            </p:cNvSpPr>
            <p:nvPr/>
          </p:nvSpPr>
          <p:spPr bwMode="auto">
            <a:xfrm>
              <a:off x="8760" y="5813"/>
              <a:ext cx="747"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zh-CN" sz="2400" b="1">
                  <a:solidFill>
                    <a:srgbClr val="CC3300"/>
                  </a:solidFill>
                  <a:latin typeface="Times New Roman" panose="02020603050405020304" pitchFamily="18" charset="0"/>
                </a:rPr>
                <a:t>2</a:t>
              </a:r>
              <a:r>
                <a:rPr lang="en-US" altLang="zh-CN" sz="2400" b="1" i="1">
                  <a:solidFill>
                    <a:srgbClr val="CC3300"/>
                  </a:solidFill>
                  <a:latin typeface="Times New Roman" panose="02020603050405020304" pitchFamily="18" charset="0"/>
                </a:rPr>
                <a:t>r</a:t>
              </a:r>
            </a:p>
          </p:txBody>
        </p:sp>
        <p:sp>
          <p:nvSpPr>
            <p:cNvPr id="26659" name="Text Box 40">
              <a:extLst>
                <a:ext uri="{FF2B5EF4-FFF2-40B4-BE49-F238E27FC236}">
                  <a16:creationId xmlns:a16="http://schemas.microsoft.com/office/drawing/2014/main" id="{185C1A7C-4262-43C3-83A0-6F5EA1FFF28B}"/>
                </a:ext>
              </a:extLst>
            </p:cNvPr>
            <p:cNvSpPr txBox="1">
              <a:spLocks noChangeArrowheads="1"/>
            </p:cNvSpPr>
            <p:nvPr/>
          </p:nvSpPr>
          <p:spPr bwMode="auto">
            <a:xfrm>
              <a:off x="9195" y="5738"/>
              <a:ext cx="1302"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zh-CN" sz="2400" b="1">
                  <a:solidFill>
                    <a:srgbClr val="CC3300"/>
                  </a:solidFill>
                  <a:latin typeface="Times New Roman" panose="02020603050405020304" pitchFamily="18" charset="0"/>
                </a:rPr>
                <a:t>2</a:t>
              </a:r>
              <a:r>
                <a:rPr lang="zh-CN" altLang="en-GB" sz="2400" b="1">
                  <a:solidFill>
                    <a:srgbClr val="CC3300"/>
                  </a:solidFill>
                  <a:latin typeface="Times New Roman" panose="02020603050405020304" pitchFamily="18" charset="0"/>
                </a:rPr>
                <a:t>(</a:t>
              </a:r>
              <a:r>
                <a:rPr lang="en-US" altLang="zh-CN" sz="2400" b="1" i="1">
                  <a:solidFill>
                    <a:srgbClr val="CC3300"/>
                  </a:solidFill>
                  <a:latin typeface="Times New Roman" panose="02020603050405020304" pitchFamily="18" charset="0"/>
                </a:rPr>
                <a:t>r</a:t>
              </a:r>
              <a:r>
                <a:rPr lang="en-US" altLang="zh-CN" sz="2400" b="1">
                  <a:solidFill>
                    <a:srgbClr val="CC3300"/>
                  </a:solidFill>
                  <a:latin typeface="Times New Roman" panose="02020603050405020304" pitchFamily="18" charset="0"/>
                </a:rPr>
                <a:t>-</a:t>
              </a:r>
              <a:r>
                <a:rPr lang="en-US" altLang="zh-CN" sz="2400" b="1" i="1">
                  <a:solidFill>
                    <a:srgbClr val="CC3300"/>
                  </a:solidFill>
                  <a:latin typeface="Times New Roman" panose="02020603050405020304" pitchFamily="18" charset="0"/>
                </a:rPr>
                <a:t>dr</a:t>
              </a:r>
              <a:r>
                <a:rPr lang="en-GB" altLang="zh-CN" sz="2400" b="1">
                  <a:solidFill>
                    <a:srgbClr val="CC3300"/>
                  </a:solidFill>
                  <a:latin typeface="Times New Roman" panose="02020603050405020304" pitchFamily="18" charset="0"/>
                </a:rPr>
                <a:t>)</a:t>
              </a:r>
              <a:endParaRPr lang="en-US" altLang="zh-CN" sz="2400" b="1">
                <a:solidFill>
                  <a:srgbClr val="CC3300"/>
                </a:solidFill>
                <a:latin typeface="Times New Roman" panose="02020603050405020304" pitchFamily="18" charset="0"/>
              </a:endParaRPr>
            </a:p>
          </p:txBody>
        </p:sp>
        <p:sp>
          <p:nvSpPr>
            <p:cNvPr id="26660" name="Text Box 41">
              <a:extLst>
                <a:ext uri="{FF2B5EF4-FFF2-40B4-BE49-F238E27FC236}">
                  <a16:creationId xmlns:a16="http://schemas.microsoft.com/office/drawing/2014/main" id="{99B75DE7-4042-428C-A6C4-AB491DE09103}"/>
                </a:ext>
              </a:extLst>
            </p:cNvPr>
            <p:cNvSpPr txBox="1">
              <a:spLocks noChangeArrowheads="1"/>
            </p:cNvSpPr>
            <p:nvPr/>
          </p:nvSpPr>
          <p:spPr bwMode="auto">
            <a:xfrm>
              <a:off x="9435" y="6677"/>
              <a:ext cx="55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zh-CN" sz="2400" b="1" i="1">
                  <a:solidFill>
                    <a:srgbClr val="CC3300"/>
                  </a:solidFill>
                  <a:latin typeface="Times New Roman" panose="02020603050405020304" pitchFamily="18" charset="0"/>
                </a:rPr>
                <a:t>F</a:t>
              </a:r>
            </a:p>
          </p:txBody>
        </p:sp>
      </p:grpSp>
      <p:sp>
        <p:nvSpPr>
          <p:cNvPr id="26637" name="Text Box 42">
            <a:extLst>
              <a:ext uri="{FF2B5EF4-FFF2-40B4-BE49-F238E27FC236}">
                <a16:creationId xmlns:a16="http://schemas.microsoft.com/office/drawing/2014/main" id="{8CCD90E8-C82F-4670-B845-2B17BF0AEC3F}"/>
              </a:ext>
            </a:extLst>
          </p:cNvPr>
          <p:cNvSpPr txBox="1">
            <a:spLocks noChangeArrowheads="1"/>
          </p:cNvSpPr>
          <p:nvPr/>
        </p:nvSpPr>
        <p:spPr bwMode="auto">
          <a:xfrm>
            <a:off x="6621463" y="595788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800" b="1">
                <a:solidFill>
                  <a:srgbClr val="CC3300"/>
                </a:solidFill>
                <a:latin typeface="Times New Roman" panose="02020603050405020304" pitchFamily="18" charset="0"/>
              </a:rPr>
              <a:t>金属丝的应变效应</a:t>
            </a:r>
          </a:p>
        </p:txBody>
      </p:sp>
      <p:graphicFrame>
        <p:nvGraphicFramePr>
          <p:cNvPr id="6187" name="Object 43">
            <a:extLst>
              <a:ext uri="{FF2B5EF4-FFF2-40B4-BE49-F238E27FC236}">
                <a16:creationId xmlns:a16="http://schemas.microsoft.com/office/drawing/2014/main" id="{14348B0B-0C40-4739-A291-2FB3A8D2EB4C}"/>
              </a:ext>
            </a:extLst>
          </p:cNvPr>
          <p:cNvGraphicFramePr>
            <a:graphicFrameLocks noChangeAspect="1"/>
          </p:cNvGraphicFramePr>
          <p:nvPr/>
        </p:nvGraphicFramePr>
        <p:xfrm>
          <a:off x="5921375" y="2770188"/>
          <a:ext cx="3689350" cy="887412"/>
        </p:xfrm>
        <a:graphic>
          <a:graphicData uri="http://schemas.openxmlformats.org/presentationml/2006/ole">
            <mc:AlternateContent xmlns:mc="http://schemas.openxmlformats.org/markup-compatibility/2006">
              <mc:Choice xmlns:v="urn:schemas-microsoft-com:vml" Requires="v">
                <p:oleObj spid="_x0000_s1040" name="公式" r:id="rId11" imgW="1739900" imgH="419100" progId="Equation.3">
                  <p:embed/>
                </p:oleObj>
              </mc:Choice>
              <mc:Fallback>
                <p:oleObj name="公式" r:id="rId11" imgW="1739900" imgH="419100" progId="Equation.3">
                  <p:embed/>
                  <p:pic>
                    <p:nvPicPr>
                      <p:cNvPr id="6187" name="Object 43">
                        <a:extLst>
                          <a:ext uri="{FF2B5EF4-FFF2-40B4-BE49-F238E27FC236}">
                            <a16:creationId xmlns:a16="http://schemas.microsoft.com/office/drawing/2014/main" id="{14348B0B-0C40-4739-A291-2FB3A8D2EB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1375" y="2770188"/>
                        <a:ext cx="3689350" cy="887412"/>
                      </a:xfrm>
                      <a:prstGeom prst="rect">
                        <a:avLst/>
                      </a:prstGeom>
                      <a:noFill/>
                      <a:ln>
                        <a:noFill/>
                      </a:ln>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椭圆 1">
            <a:extLst>
              <a:ext uri="{FF2B5EF4-FFF2-40B4-BE49-F238E27FC236}">
                <a16:creationId xmlns:a16="http://schemas.microsoft.com/office/drawing/2014/main" id="{F5741CDE-D98D-46CE-A526-560C385A1767}"/>
              </a:ext>
            </a:extLst>
          </p:cNvPr>
          <p:cNvSpPr/>
          <p:nvPr/>
        </p:nvSpPr>
        <p:spPr>
          <a:xfrm>
            <a:off x="6191214" y="2714570"/>
            <a:ext cx="3431253" cy="9588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4F4F018F-8F52-49E2-9452-4AA05B72AFFA}"/>
              </a:ext>
            </a:extLst>
          </p:cNvPr>
          <p:cNvSpPr/>
          <p:nvPr/>
        </p:nvSpPr>
        <p:spPr>
          <a:xfrm>
            <a:off x="1898452" y="4549770"/>
            <a:ext cx="3431253" cy="9588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7359834"/>
      </p:ext>
    </p:extLst>
  </p:cSld>
  <p:clrMapOvr>
    <a:masterClrMapping/>
  </p:clrMapOvr>
  <p:transition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6"/>
                                        </p:tgtEl>
                                        <p:attrNameLst>
                                          <p:attrName>style.visibility</p:attrName>
                                        </p:attrNameLst>
                                      </p:cBhvr>
                                      <p:to>
                                        <p:strVal val="visible"/>
                                      </p:to>
                                    </p:set>
                                    <p:anim calcmode="lin" valueType="num">
                                      <p:cBhvr additive="base">
                                        <p:cTn id="7" dur="500" fill="hold"/>
                                        <p:tgtEl>
                                          <p:spTgt spid="6156"/>
                                        </p:tgtEl>
                                        <p:attrNameLst>
                                          <p:attrName>ppt_x</p:attrName>
                                        </p:attrNameLst>
                                      </p:cBhvr>
                                      <p:tavLst>
                                        <p:tav tm="0">
                                          <p:val>
                                            <p:strVal val="#ppt_x"/>
                                          </p:val>
                                        </p:tav>
                                        <p:tav tm="100000">
                                          <p:val>
                                            <p:strVal val="#ppt_x"/>
                                          </p:val>
                                        </p:tav>
                                      </p:tavLst>
                                    </p:anim>
                                    <p:anim calcmode="lin" valueType="num">
                                      <p:cBhvr additive="base">
                                        <p:cTn id="8" dur="500" fill="hold"/>
                                        <p:tgtEl>
                                          <p:spTgt spid="61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57"/>
                                        </p:tgtEl>
                                        <p:attrNameLst>
                                          <p:attrName>style.visibility</p:attrName>
                                        </p:attrNameLst>
                                      </p:cBhvr>
                                      <p:to>
                                        <p:strVal val="visible"/>
                                      </p:to>
                                    </p:set>
                                    <p:anim calcmode="lin" valueType="num">
                                      <p:cBhvr additive="base">
                                        <p:cTn id="11" dur="500" fill="hold"/>
                                        <p:tgtEl>
                                          <p:spTgt spid="6157"/>
                                        </p:tgtEl>
                                        <p:attrNameLst>
                                          <p:attrName>ppt_x</p:attrName>
                                        </p:attrNameLst>
                                      </p:cBhvr>
                                      <p:tavLst>
                                        <p:tav tm="0">
                                          <p:val>
                                            <p:strVal val="#ppt_x"/>
                                          </p:val>
                                        </p:tav>
                                        <p:tav tm="100000">
                                          <p:val>
                                            <p:strVal val="#ppt_x"/>
                                          </p:val>
                                        </p:tav>
                                      </p:tavLst>
                                    </p:anim>
                                    <p:anim calcmode="lin" valueType="num">
                                      <p:cBhvr additive="base">
                                        <p:cTn id="12" dur="500" fill="hold"/>
                                        <p:tgtEl>
                                          <p:spTgt spid="615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87"/>
                                        </p:tgtEl>
                                        <p:attrNameLst>
                                          <p:attrName>style.visibility</p:attrName>
                                        </p:attrNameLst>
                                      </p:cBhvr>
                                      <p:to>
                                        <p:strVal val="visible"/>
                                      </p:to>
                                    </p:set>
                                    <p:anim calcmode="lin" valueType="num">
                                      <p:cBhvr additive="base">
                                        <p:cTn id="15" dur="500" fill="hold"/>
                                        <p:tgtEl>
                                          <p:spTgt spid="6187"/>
                                        </p:tgtEl>
                                        <p:attrNameLst>
                                          <p:attrName>ppt_x</p:attrName>
                                        </p:attrNameLst>
                                      </p:cBhvr>
                                      <p:tavLst>
                                        <p:tav tm="0">
                                          <p:val>
                                            <p:strVal val="#ppt_x"/>
                                          </p:val>
                                        </p:tav>
                                        <p:tav tm="100000">
                                          <p:val>
                                            <p:strVal val="#ppt_x"/>
                                          </p:val>
                                        </p:tav>
                                      </p:tavLst>
                                    </p:anim>
                                    <p:anim calcmode="lin" valueType="num">
                                      <p:cBhvr additive="base">
                                        <p:cTn id="16" dur="500" fill="hold"/>
                                        <p:tgtEl>
                                          <p:spTgt spid="6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3">
            <a:extLst>
              <a:ext uri="{FF2B5EF4-FFF2-40B4-BE49-F238E27FC236}">
                <a16:creationId xmlns:a16="http://schemas.microsoft.com/office/drawing/2014/main" id="{793EEC44-FD03-480B-9791-C5CA33F35088}"/>
              </a:ext>
            </a:extLst>
          </p:cNvPr>
          <p:cNvGraphicFramePr>
            <a:graphicFrameLocks noChangeAspect="1"/>
          </p:cNvGraphicFramePr>
          <p:nvPr/>
        </p:nvGraphicFramePr>
        <p:xfrm>
          <a:off x="1981200" y="533400"/>
          <a:ext cx="3733800" cy="1290638"/>
        </p:xfrm>
        <a:graphic>
          <a:graphicData uri="http://schemas.openxmlformats.org/presentationml/2006/ole">
            <mc:AlternateContent xmlns:mc="http://schemas.openxmlformats.org/markup-compatibility/2006">
              <mc:Choice xmlns:v="urn:schemas-microsoft-com:vml" Requires="v">
                <p:oleObj spid="_x0000_s2058" name="公式" r:id="rId3" imgW="1663700" imgH="622300" progId="Equation.3">
                  <p:embed/>
                </p:oleObj>
              </mc:Choice>
              <mc:Fallback>
                <p:oleObj name="公式" r:id="rId3" imgW="1663700" imgH="622300" progId="Equation.3">
                  <p:embed/>
                  <p:pic>
                    <p:nvPicPr>
                      <p:cNvPr id="27650" name="Object 3">
                        <a:extLst>
                          <a:ext uri="{FF2B5EF4-FFF2-40B4-BE49-F238E27FC236}">
                            <a16:creationId xmlns:a16="http://schemas.microsoft.com/office/drawing/2014/main" id="{793EEC44-FD03-480B-9791-C5CA33F35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33400"/>
                        <a:ext cx="3733800" cy="129063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Text Box 4">
            <a:extLst>
              <a:ext uri="{FF2B5EF4-FFF2-40B4-BE49-F238E27FC236}">
                <a16:creationId xmlns:a16="http://schemas.microsoft.com/office/drawing/2014/main" id="{61058BB6-8E1D-4322-86C9-86268711287E}"/>
              </a:ext>
            </a:extLst>
          </p:cNvPr>
          <p:cNvSpPr txBox="1">
            <a:spLocks noChangeArrowheads="1"/>
          </p:cNvSpPr>
          <p:nvPr/>
        </p:nvSpPr>
        <p:spPr bwMode="auto">
          <a:xfrm>
            <a:off x="1889126" y="1981201"/>
            <a:ext cx="3825875"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Bef>
                <a:spcPct val="0"/>
              </a:spcBef>
              <a:buFontTx/>
              <a:buNone/>
            </a:pPr>
            <a:r>
              <a:rPr kumimoji="1" lang="zh-CN" altLang="en-US" sz="2400">
                <a:latin typeface="黑体" panose="02010609060101010101" pitchFamily="49" charset="-122"/>
                <a:ea typeface="黑体" panose="02010609060101010101" pitchFamily="49" charset="-122"/>
              </a:rPr>
              <a:t>由材料力学的知识：在弹性范围内，金属丝受拉力时，沿轴向伸长，沿径向缩短，则轴向应变和径向应变的关系为：</a:t>
            </a:r>
          </a:p>
          <a:p>
            <a:pPr algn="just" eaLnBrk="1" hangingPunct="1">
              <a:lnSpc>
                <a:spcPct val="120000"/>
              </a:lnSpc>
              <a:spcBef>
                <a:spcPct val="0"/>
              </a:spcBef>
              <a:buFontTx/>
              <a:buNone/>
            </a:pPr>
            <a:r>
              <a:rPr kumimoji="1" lang="zh-CN" altLang="en-US" sz="2400">
                <a:latin typeface="黑体" panose="02010609060101010101" pitchFamily="49" charset="-122"/>
                <a:ea typeface="黑体" panose="02010609060101010101" pitchFamily="49" charset="-122"/>
              </a:rPr>
              <a:t>      </a:t>
            </a:r>
            <a:r>
              <a:rPr kumimoji="1" lang="en-US" altLang="zh-CN" sz="2400" i="1">
                <a:latin typeface="黑体" panose="02010609060101010101" pitchFamily="49" charset="-122"/>
                <a:ea typeface="黑体" panose="02010609060101010101" pitchFamily="49" charset="-122"/>
              </a:rPr>
              <a:t>ε</a:t>
            </a:r>
            <a:r>
              <a:rPr kumimoji="1" lang="en-US" altLang="zh-CN" sz="2400" i="1" baseline="-30000">
                <a:latin typeface="黑体" panose="02010609060101010101" pitchFamily="49" charset="-122"/>
                <a:ea typeface="黑体" panose="02010609060101010101" pitchFamily="49" charset="-122"/>
              </a:rPr>
              <a:t>y</a:t>
            </a:r>
            <a:r>
              <a:rPr kumimoji="1" lang="en-US" altLang="zh-CN" sz="2400">
                <a:latin typeface="黑体" panose="02010609060101010101" pitchFamily="49" charset="-122"/>
                <a:ea typeface="黑体" panose="02010609060101010101" pitchFamily="49" charset="-122"/>
              </a:rPr>
              <a:t>=-</a:t>
            </a:r>
            <a:r>
              <a:rPr kumimoji="1" lang="en-US" altLang="zh-CN" sz="2400" i="1">
                <a:latin typeface="黑体" panose="02010609060101010101" pitchFamily="49" charset="-122"/>
                <a:ea typeface="黑体" panose="02010609060101010101" pitchFamily="49" charset="-122"/>
              </a:rPr>
              <a:t>με</a:t>
            </a:r>
            <a:r>
              <a:rPr kumimoji="1" lang="en-US" altLang="zh-CN" sz="2400" i="1" baseline="-30000">
                <a:latin typeface="黑体" panose="02010609060101010101" pitchFamily="49" charset="-122"/>
                <a:ea typeface="黑体" panose="02010609060101010101" pitchFamily="49" charset="-122"/>
              </a:rPr>
              <a:t>x</a:t>
            </a:r>
            <a:endParaRPr kumimoji="1" lang="en-US" altLang="zh-CN" sz="2400" baseline="-30000">
              <a:latin typeface="黑体" panose="02010609060101010101" pitchFamily="49" charset="-122"/>
              <a:ea typeface="黑体" panose="02010609060101010101" pitchFamily="49" charset="-122"/>
            </a:endParaRPr>
          </a:p>
          <a:p>
            <a:pPr algn="just" eaLnBrk="1" hangingPunct="1">
              <a:lnSpc>
                <a:spcPct val="120000"/>
              </a:lnSpc>
              <a:spcBef>
                <a:spcPct val="0"/>
              </a:spcBef>
              <a:buFontTx/>
              <a:buNone/>
            </a:pPr>
            <a:r>
              <a:rPr kumimoji="1" lang="en-US" altLang="zh-CN" sz="2400" baseline="-30000">
                <a:latin typeface="黑体" panose="02010609060101010101" pitchFamily="49" charset="-122"/>
                <a:ea typeface="黑体" panose="02010609060101010101" pitchFamily="49" charset="-122"/>
              </a:rPr>
              <a:t>                       </a:t>
            </a:r>
          </a:p>
          <a:p>
            <a:pPr algn="just" eaLnBrk="1" hangingPunct="1">
              <a:lnSpc>
                <a:spcPct val="120000"/>
              </a:lnSpc>
              <a:spcBef>
                <a:spcPct val="0"/>
              </a:spcBef>
              <a:buFontTx/>
              <a:buNone/>
            </a:pPr>
            <a:r>
              <a:rPr kumimoji="1" lang="en-US" altLang="zh-CN" sz="2400">
                <a:latin typeface="黑体" panose="02010609060101010101" pitchFamily="49" charset="-122"/>
                <a:ea typeface="黑体" panose="02010609060101010101" pitchFamily="49" charset="-122"/>
              </a:rPr>
              <a:t>  </a:t>
            </a:r>
            <a:r>
              <a:rPr kumimoji="1" lang="en-US" altLang="zh-CN" sz="2400" i="1">
                <a:latin typeface="黑体" panose="02010609060101010101" pitchFamily="49" charset="-122"/>
                <a:ea typeface="黑体" panose="02010609060101010101" pitchFamily="49" charset="-122"/>
              </a:rPr>
              <a:t>μ</a:t>
            </a:r>
            <a:r>
              <a:rPr kumimoji="1" lang="zh-CN" altLang="en-US" sz="2400">
                <a:latin typeface="黑体" panose="02010609060101010101" pitchFamily="49" charset="-122"/>
                <a:ea typeface="黑体" panose="02010609060101010101" pitchFamily="49" charset="-122"/>
              </a:rPr>
              <a:t>为金属材料的泊松系数。</a:t>
            </a:r>
          </a:p>
        </p:txBody>
      </p:sp>
      <p:graphicFrame>
        <p:nvGraphicFramePr>
          <p:cNvPr id="8197" name="Object 5">
            <a:extLst>
              <a:ext uri="{FF2B5EF4-FFF2-40B4-BE49-F238E27FC236}">
                <a16:creationId xmlns:a16="http://schemas.microsoft.com/office/drawing/2014/main" id="{BE23AE02-674E-40E7-93F6-3126E699EB4C}"/>
              </a:ext>
            </a:extLst>
          </p:cNvPr>
          <p:cNvGraphicFramePr>
            <a:graphicFrameLocks noChangeAspect="1"/>
          </p:cNvGraphicFramePr>
          <p:nvPr/>
        </p:nvGraphicFramePr>
        <p:xfrm>
          <a:off x="7612063" y="1233489"/>
          <a:ext cx="2520950" cy="649287"/>
        </p:xfrm>
        <a:graphic>
          <a:graphicData uri="http://schemas.openxmlformats.org/presentationml/2006/ole">
            <mc:AlternateContent xmlns:mc="http://schemas.openxmlformats.org/markup-compatibility/2006">
              <mc:Choice xmlns:v="urn:schemas-microsoft-com:vml" Requires="v">
                <p:oleObj spid="_x0000_s2059" name="公式" r:id="rId5" imgW="1282700" imgH="330200" progId="Equation.3">
                  <p:embed/>
                </p:oleObj>
              </mc:Choice>
              <mc:Fallback>
                <p:oleObj name="公式" r:id="rId5" imgW="1282700" imgH="330200" progId="Equation.3">
                  <p:embed/>
                  <p:pic>
                    <p:nvPicPr>
                      <p:cNvPr id="8197" name="Object 5">
                        <a:extLst>
                          <a:ext uri="{FF2B5EF4-FFF2-40B4-BE49-F238E27FC236}">
                            <a16:creationId xmlns:a16="http://schemas.microsoft.com/office/drawing/2014/main" id="{BE23AE02-674E-40E7-93F6-3126E699EB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2063" y="1233489"/>
                        <a:ext cx="2520950" cy="64928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6">
            <a:extLst>
              <a:ext uri="{FF2B5EF4-FFF2-40B4-BE49-F238E27FC236}">
                <a16:creationId xmlns:a16="http://schemas.microsoft.com/office/drawing/2014/main" id="{B51FD397-0CDF-462F-A104-25ABAE360A71}"/>
              </a:ext>
            </a:extLst>
          </p:cNvPr>
          <p:cNvGraphicFramePr>
            <a:graphicFrameLocks noChangeAspect="1"/>
          </p:cNvGraphicFramePr>
          <p:nvPr/>
        </p:nvGraphicFramePr>
        <p:xfrm>
          <a:off x="7361238" y="2278063"/>
          <a:ext cx="3205162" cy="919162"/>
        </p:xfrm>
        <a:graphic>
          <a:graphicData uri="http://schemas.openxmlformats.org/presentationml/2006/ole">
            <mc:AlternateContent xmlns:mc="http://schemas.openxmlformats.org/markup-compatibility/2006">
              <mc:Choice xmlns:v="urn:schemas-microsoft-com:vml" Requires="v">
                <p:oleObj spid="_x0000_s2060" name="公式" r:id="rId7" imgW="1548728" imgH="444307" progId="Equation.3">
                  <p:embed/>
                </p:oleObj>
              </mc:Choice>
              <mc:Fallback>
                <p:oleObj name="公式" r:id="rId7" imgW="1548728" imgH="444307" progId="Equation.3">
                  <p:embed/>
                  <p:pic>
                    <p:nvPicPr>
                      <p:cNvPr id="8198" name="Object 6">
                        <a:extLst>
                          <a:ext uri="{FF2B5EF4-FFF2-40B4-BE49-F238E27FC236}">
                            <a16:creationId xmlns:a16="http://schemas.microsoft.com/office/drawing/2014/main" id="{B51FD397-0CDF-462F-A104-25ABAE360A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238" y="2278063"/>
                        <a:ext cx="3205162" cy="91916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Text Box 7">
            <a:extLst>
              <a:ext uri="{FF2B5EF4-FFF2-40B4-BE49-F238E27FC236}">
                <a16:creationId xmlns:a16="http://schemas.microsoft.com/office/drawing/2014/main" id="{22E454BD-1AB3-455C-925D-A24227636A4C}"/>
              </a:ext>
            </a:extLst>
          </p:cNvPr>
          <p:cNvSpPr txBox="1">
            <a:spLocks noChangeArrowheads="1"/>
          </p:cNvSpPr>
          <p:nvPr/>
        </p:nvSpPr>
        <p:spPr bwMode="auto">
          <a:xfrm>
            <a:off x="6407150" y="1270000"/>
            <a:ext cx="75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400">
                <a:solidFill>
                  <a:schemeClr val="tx2"/>
                </a:solidFill>
                <a:latin typeface="Arial" panose="020B0604020202020204" pitchFamily="34" charset="0"/>
                <a:ea typeface="黑体" panose="02010609060101010101" pitchFamily="49" charset="-122"/>
              </a:rPr>
              <a:t>则</a:t>
            </a:r>
          </a:p>
        </p:txBody>
      </p:sp>
      <p:sp>
        <p:nvSpPr>
          <p:cNvPr id="8200" name="Text Box 8">
            <a:extLst>
              <a:ext uri="{FF2B5EF4-FFF2-40B4-BE49-F238E27FC236}">
                <a16:creationId xmlns:a16="http://schemas.microsoft.com/office/drawing/2014/main" id="{1AF0823A-E495-4727-856E-8F0967240A94}"/>
              </a:ext>
            </a:extLst>
          </p:cNvPr>
          <p:cNvSpPr txBox="1">
            <a:spLocks noChangeArrowheads="1"/>
          </p:cNvSpPr>
          <p:nvPr/>
        </p:nvSpPr>
        <p:spPr bwMode="auto">
          <a:xfrm>
            <a:off x="6246814" y="2493963"/>
            <a:ext cx="1296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400">
                <a:solidFill>
                  <a:schemeClr val="tx2"/>
                </a:solidFill>
                <a:latin typeface="Arial" panose="020B0604020202020204" pitchFamily="34" charset="0"/>
                <a:ea typeface="黑体" panose="02010609060101010101" pitchFamily="49" charset="-122"/>
              </a:rPr>
              <a:t>定义</a:t>
            </a:r>
          </a:p>
        </p:txBody>
      </p:sp>
      <p:sp>
        <p:nvSpPr>
          <p:cNvPr id="8201" name="AutoShape 9">
            <a:extLst>
              <a:ext uri="{FF2B5EF4-FFF2-40B4-BE49-F238E27FC236}">
                <a16:creationId xmlns:a16="http://schemas.microsoft.com/office/drawing/2014/main" id="{43133C1A-DCFC-4AE4-AD1B-C3F08C50DBCC}"/>
              </a:ext>
            </a:extLst>
          </p:cNvPr>
          <p:cNvSpPr>
            <a:spLocks noChangeArrowheads="1"/>
          </p:cNvSpPr>
          <p:nvPr/>
        </p:nvSpPr>
        <p:spPr bwMode="auto">
          <a:xfrm>
            <a:off x="7010401" y="228601"/>
            <a:ext cx="1763713" cy="576263"/>
          </a:xfrm>
          <a:prstGeom prst="wedgeRoundRectCallout">
            <a:avLst>
              <a:gd name="adj1" fmla="val 48468"/>
              <a:gd name="adj2" fmla="val 123005"/>
              <a:gd name="adj3" fmla="val 16667"/>
            </a:avLst>
          </a:prstGeom>
          <a:solidFill>
            <a:srgbClr val="8BBA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latin typeface="Arial" panose="020B0604020202020204" pitchFamily="34" charset="0"/>
                <a:ea typeface="黑体" panose="02010609060101010101" pitchFamily="49" charset="-122"/>
              </a:rPr>
              <a:t>尺寸效应</a:t>
            </a:r>
          </a:p>
        </p:txBody>
      </p:sp>
      <p:sp>
        <p:nvSpPr>
          <p:cNvPr id="8202" name="AutoShape 10">
            <a:extLst>
              <a:ext uri="{FF2B5EF4-FFF2-40B4-BE49-F238E27FC236}">
                <a16:creationId xmlns:a16="http://schemas.microsoft.com/office/drawing/2014/main" id="{5AE43A3B-5AE9-46F9-9005-D3C0479F3431}"/>
              </a:ext>
            </a:extLst>
          </p:cNvPr>
          <p:cNvSpPr>
            <a:spLocks noChangeArrowheads="1"/>
          </p:cNvSpPr>
          <p:nvPr/>
        </p:nvSpPr>
        <p:spPr bwMode="auto">
          <a:xfrm>
            <a:off x="8904288" y="228601"/>
            <a:ext cx="1763712" cy="576263"/>
          </a:xfrm>
          <a:prstGeom prst="wedgeRoundRectCallout">
            <a:avLst>
              <a:gd name="adj1" fmla="val -2204"/>
              <a:gd name="adj2" fmla="val 125208"/>
              <a:gd name="adj3" fmla="val 16667"/>
            </a:avLst>
          </a:prstGeom>
          <a:solidFill>
            <a:srgbClr val="8BBA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latin typeface="Arial" panose="020B0604020202020204" pitchFamily="34" charset="0"/>
                <a:ea typeface="黑体" panose="02010609060101010101" pitchFamily="49" charset="-122"/>
              </a:rPr>
              <a:t>压阻效应</a:t>
            </a:r>
          </a:p>
        </p:txBody>
      </p:sp>
      <p:sp>
        <p:nvSpPr>
          <p:cNvPr id="8203" name="Text Box 11">
            <a:extLst>
              <a:ext uri="{FF2B5EF4-FFF2-40B4-BE49-F238E27FC236}">
                <a16:creationId xmlns:a16="http://schemas.microsoft.com/office/drawing/2014/main" id="{521D2A47-7C7F-4B3D-ACE9-83DBA5E7E549}"/>
              </a:ext>
            </a:extLst>
          </p:cNvPr>
          <p:cNvSpPr txBox="1">
            <a:spLocks noChangeArrowheads="1"/>
          </p:cNvSpPr>
          <p:nvPr/>
        </p:nvSpPr>
        <p:spPr bwMode="auto">
          <a:xfrm>
            <a:off x="6338888" y="3465514"/>
            <a:ext cx="41767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50000"/>
              </a:spcBef>
              <a:buFontTx/>
              <a:buNone/>
            </a:pPr>
            <a:r>
              <a:rPr kumimoji="1" lang="en-US" altLang="zh-CN" sz="2400" i="1">
                <a:solidFill>
                  <a:srgbClr val="FF0000"/>
                </a:solidFill>
                <a:latin typeface="黑体" panose="02010609060101010101" pitchFamily="49" charset="-122"/>
                <a:ea typeface="黑体" panose="02010609060101010101" pitchFamily="49" charset="-122"/>
              </a:rPr>
              <a:t>K</a:t>
            </a:r>
            <a:r>
              <a:rPr kumimoji="1" lang="en-US" altLang="zh-CN" sz="2400" i="1" baseline="-25000">
                <a:solidFill>
                  <a:srgbClr val="FF0000"/>
                </a:solidFill>
                <a:latin typeface="黑体" panose="02010609060101010101" pitchFamily="49" charset="-122"/>
                <a:ea typeface="黑体" panose="02010609060101010101" pitchFamily="49" charset="-122"/>
              </a:rPr>
              <a:t>S</a:t>
            </a:r>
            <a:r>
              <a:rPr kumimoji="1" lang="zh-CN" altLang="en-US" sz="2400">
                <a:solidFill>
                  <a:srgbClr val="FF0000"/>
                </a:solidFill>
                <a:latin typeface="黑体" panose="02010609060101010101" pitchFamily="49" charset="-122"/>
                <a:ea typeface="黑体" panose="02010609060101010101" pitchFamily="49" charset="-122"/>
              </a:rPr>
              <a:t>称为金属丝的灵敏系数，</a:t>
            </a:r>
            <a:r>
              <a:rPr kumimoji="1" lang="zh-CN" altLang="en-US" sz="2400">
                <a:latin typeface="黑体" panose="02010609060101010101" pitchFamily="49" charset="-122"/>
                <a:ea typeface="黑体" panose="02010609060101010101" pitchFamily="49" charset="-122"/>
              </a:rPr>
              <a:t>对于确定的材料， </a:t>
            </a:r>
            <a:r>
              <a:rPr kumimoji="1" lang="en-US" altLang="zh-CN" sz="2400">
                <a:latin typeface="Arial" panose="020B0604020202020204" pitchFamily="34" charset="0"/>
                <a:ea typeface="黑体" panose="02010609060101010101" pitchFamily="49" charset="-122"/>
              </a:rPr>
              <a:t>K</a:t>
            </a:r>
            <a:r>
              <a:rPr kumimoji="1" lang="en-US" altLang="zh-CN" sz="2400" baseline="-25000">
                <a:latin typeface="Arial" panose="020B0604020202020204" pitchFamily="34" charset="0"/>
                <a:ea typeface="黑体" panose="02010609060101010101" pitchFamily="49" charset="-122"/>
              </a:rPr>
              <a:t>S</a:t>
            </a:r>
            <a:r>
              <a:rPr kumimoji="1" lang="zh-CN" altLang="en-US" sz="2400">
                <a:latin typeface="Arial" panose="020B0604020202020204" pitchFamily="34" charset="0"/>
                <a:ea typeface="黑体" panose="02010609060101010101" pitchFamily="49" charset="-122"/>
              </a:rPr>
              <a:t>是常数，无量纲，</a:t>
            </a:r>
            <a:r>
              <a:rPr kumimoji="1" lang="en-US" altLang="zh-CN" sz="2400">
                <a:latin typeface="黑体" panose="02010609060101010101" pitchFamily="49" charset="-122"/>
                <a:ea typeface="黑体" panose="02010609060101010101" pitchFamily="49" charset="-122"/>
              </a:rPr>
              <a:t>ε</a:t>
            </a:r>
            <a:r>
              <a:rPr kumimoji="1" lang="en-US" altLang="zh-CN" sz="2400" baseline="-25000">
                <a:latin typeface="黑体" panose="02010609060101010101" pitchFamily="49" charset="-122"/>
                <a:ea typeface="黑体" panose="02010609060101010101" pitchFamily="49" charset="-122"/>
              </a:rPr>
              <a:t>x</a:t>
            </a:r>
            <a:r>
              <a:rPr kumimoji="1" lang="zh-CN" altLang="en-US" sz="2400">
                <a:latin typeface="黑体" panose="02010609060101010101" pitchFamily="49" charset="-122"/>
                <a:ea typeface="黑体" panose="02010609060101010101" pitchFamily="49" charset="-122"/>
              </a:rPr>
              <a:t>也无量纲</a:t>
            </a:r>
            <a:r>
              <a:rPr kumimoji="1" lang="zh-CN" altLang="en-US" sz="2400">
                <a:latin typeface="Arial" panose="020B0604020202020204" pitchFamily="34" charset="0"/>
                <a:ea typeface="黑体" panose="02010609060101010101" pitchFamily="49" charset="-122"/>
              </a:rPr>
              <a:t>。</a:t>
            </a:r>
          </a:p>
        </p:txBody>
      </p:sp>
      <p:graphicFrame>
        <p:nvGraphicFramePr>
          <p:cNvPr id="8204" name="Object 12">
            <a:extLst>
              <a:ext uri="{FF2B5EF4-FFF2-40B4-BE49-F238E27FC236}">
                <a16:creationId xmlns:a16="http://schemas.microsoft.com/office/drawing/2014/main" id="{580040F7-E0AF-4098-BB5E-439D14938A76}"/>
              </a:ext>
            </a:extLst>
          </p:cNvPr>
          <p:cNvGraphicFramePr>
            <a:graphicFrameLocks noChangeAspect="1"/>
          </p:cNvGraphicFramePr>
          <p:nvPr/>
        </p:nvGraphicFramePr>
        <p:xfrm>
          <a:off x="7391400" y="4953000"/>
          <a:ext cx="1919288" cy="827088"/>
        </p:xfrm>
        <a:graphic>
          <a:graphicData uri="http://schemas.openxmlformats.org/presentationml/2006/ole">
            <mc:AlternateContent xmlns:mc="http://schemas.openxmlformats.org/markup-compatibility/2006">
              <mc:Choice xmlns:v="urn:schemas-microsoft-com:vml" Requires="v">
                <p:oleObj spid="_x0000_s2061" name="公式" r:id="rId9" imgW="583693" imgH="317225" progId="Equation.3">
                  <p:embed/>
                </p:oleObj>
              </mc:Choice>
              <mc:Fallback>
                <p:oleObj name="公式" r:id="rId9" imgW="583693" imgH="317225" progId="Equation.3">
                  <p:embed/>
                  <p:pic>
                    <p:nvPicPr>
                      <p:cNvPr id="8204" name="Object 12">
                        <a:extLst>
                          <a:ext uri="{FF2B5EF4-FFF2-40B4-BE49-F238E27FC236}">
                            <a16:creationId xmlns:a16="http://schemas.microsoft.com/office/drawing/2014/main" id="{580040F7-E0AF-4098-BB5E-439D14938A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4953000"/>
                        <a:ext cx="1919288" cy="8270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Text Box 13">
            <a:extLst>
              <a:ext uri="{FF2B5EF4-FFF2-40B4-BE49-F238E27FC236}">
                <a16:creationId xmlns:a16="http://schemas.microsoft.com/office/drawing/2014/main" id="{FC5508AE-767C-4931-A659-BC4793E8CE74}"/>
              </a:ext>
            </a:extLst>
          </p:cNvPr>
          <p:cNvSpPr txBox="1">
            <a:spLocks noChangeArrowheads="1"/>
          </p:cNvSpPr>
          <p:nvPr/>
        </p:nvSpPr>
        <p:spPr bwMode="auto">
          <a:xfrm>
            <a:off x="1524000" y="6029326"/>
            <a:ext cx="8997950" cy="64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Bef>
                <a:spcPct val="0"/>
              </a:spcBef>
              <a:buFontTx/>
              <a:buNone/>
            </a:pPr>
            <a:r>
              <a:rPr kumimoji="1" lang="zh-CN" altLang="en-US">
                <a:solidFill>
                  <a:srgbClr val="FF0000"/>
                </a:solidFill>
                <a:latin typeface="华文新魏" panose="02010800040101010101" pitchFamily="2" charset="-122"/>
                <a:ea typeface="华文新魏" panose="02010800040101010101" pitchFamily="2" charset="-122"/>
              </a:rPr>
              <a:t>金属丝的电阻相对变化与轴向应变成正比关系。</a:t>
            </a:r>
          </a:p>
        </p:txBody>
      </p:sp>
      <p:sp>
        <p:nvSpPr>
          <p:cNvPr id="13" name="椭圆 12">
            <a:extLst>
              <a:ext uri="{FF2B5EF4-FFF2-40B4-BE49-F238E27FC236}">
                <a16:creationId xmlns:a16="http://schemas.microsoft.com/office/drawing/2014/main" id="{DBEBD28D-A6B5-45BF-879D-19F4E41F8A19}"/>
              </a:ext>
            </a:extLst>
          </p:cNvPr>
          <p:cNvSpPr/>
          <p:nvPr/>
        </p:nvSpPr>
        <p:spPr>
          <a:xfrm>
            <a:off x="2574387" y="4165998"/>
            <a:ext cx="2166425" cy="648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2288EB1-227C-4875-A893-352C71619FD8}"/>
              </a:ext>
            </a:extLst>
          </p:cNvPr>
          <p:cNvSpPr/>
          <p:nvPr/>
        </p:nvSpPr>
        <p:spPr>
          <a:xfrm>
            <a:off x="7188661" y="1093205"/>
            <a:ext cx="3431253" cy="9588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1E5A247-B559-4BA3-813A-76B1AD182BA0}"/>
              </a:ext>
            </a:extLst>
          </p:cNvPr>
          <p:cNvSpPr/>
          <p:nvPr/>
        </p:nvSpPr>
        <p:spPr>
          <a:xfrm>
            <a:off x="6893170" y="4884166"/>
            <a:ext cx="2757268" cy="9588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1445079"/>
      </p:ext>
    </p:extLst>
  </p:cSld>
  <p:clrMapOvr>
    <a:masterClrMapping/>
  </p:clrMapOvr>
  <p:transition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8"/>
                                        </p:tgtEl>
                                        <p:attrNameLst>
                                          <p:attrName>style.visibility</p:attrName>
                                        </p:attrNameLst>
                                      </p:cBhvr>
                                      <p:to>
                                        <p:strVal val="visible"/>
                                      </p:to>
                                    </p:set>
                                    <p:anim calcmode="lin" valueType="num">
                                      <p:cBhvr additive="base">
                                        <p:cTn id="11" dur="500" fill="hold"/>
                                        <p:tgtEl>
                                          <p:spTgt spid="8198"/>
                                        </p:tgtEl>
                                        <p:attrNameLst>
                                          <p:attrName>ppt_x</p:attrName>
                                        </p:attrNameLst>
                                      </p:cBhvr>
                                      <p:tavLst>
                                        <p:tav tm="0">
                                          <p:val>
                                            <p:strVal val="#ppt_x"/>
                                          </p:val>
                                        </p:tav>
                                        <p:tav tm="100000">
                                          <p:val>
                                            <p:strVal val="#ppt_x"/>
                                          </p:val>
                                        </p:tav>
                                      </p:tavLst>
                                    </p:anim>
                                    <p:anim calcmode="lin" valueType="num">
                                      <p:cBhvr additive="base">
                                        <p:cTn id="12" dur="500" fill="hold"/>
                                        <p:tgtEl>
                                          <p:spTgt spid="819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9"/>
                                        </p:tgtEl>
                                        <p:attrNameLst>
                                          <p:attrName>style.visibility</p:attrName>
                                        </p:attrNameLst>
                                      </p:cBhvr>
                                      <p:to>
                                        <p:strVal val="visible"/>
                                      </p:to>
                                    </p:set>
                                    <p:anim calcmode="lin" valueType="num">
                                      <p:cBhvr additive="base">
                                        <p:cTn id="15" dur="500" fill="hold"/>
                                        <p:tgtEl>
                                          <p:spTgt spid="8199"/>
                                        </p:tgtEl>
                                        <p:attrNameLst>
                                          <p:attrName>ppt_x</p:attrName>
                                        </p:attrNameLst>
                                      </p:cBhvr>
                                      <p:tavLst>
                                        <p:tav tm="0">
                                          <p:val>
                                            <p:strVal val="#ppt_x"/>
                                          </p:val>
                                        </p:tav>
                                        <p:tav tm="100000">
                                          <p:val>
                                            <p:strVal val="#ppt_x"/>
                                          </p:val>
                                        </p:tav>
                                      </p:tavLst>
                                    </p:anim>
                                    <p:anim calcmode="lin" valueType="num">
                                      <p:cBhvr additive="base">
                                        <p:cTn id="16" dur="500" fill="hold"/>
                                        <p:tgtEl>
                                          <p:spTgt spid="819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additive="base">
                                        <p:cTn id="19" dur="500" fill="hold"/>
                                        <p:tgtEl>
                                          <p:spTgt spid="8200"/>
                                        </p:tgtEl>
                                        <p:attrNameLst>
                                          <p:attrName>ppt_x</p:attrName>
                                        </p:attrNameLst>
                                      </p:cBhvr>
                                      <p:tavLst>
                                        <p:tav tm="0">
                                          <p:val>
                                            <p:strVal val="#ppt_x"/>
                                          </p:val>
                                        </p:tav>
                                        <p:tav tm="100000">
                                          <p:val>
                                            <p:strVal val="#ppt_x"/>
                                          </p:val>
                                        </p:tav>
                                      </p:tavLst>
                                    </p:anim>
                                    <p:anim calcmode="lin" valueType="num">
                                      <p:cBhvr additive="base">
                                        <p:cTn id="20" dur="500" fill="hold"/>
                                        <p:tgtEl>
                                          <p:spTgt spid="820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201"/>
                                        </p:tgtEl>
                                        <p:attrNameLst>
                                          <p:attrName>style.visibility</p:attrName>
                                        </p:attrNameLst>
                                      </p:cBhvr>
                                      <p:to>
                                        <p:strVal val="visible"/>
                                      </p:to>
                                    </p:set>
                                    <p:anim calcmode="lin" valueType="num">
                                      <p:cBhvr additive="base">
                                        <p:cTn id="23" dur="500" fill="hold"/>
                                        <p:tgtEl>
                                          <p:spTgt spid="8201"/>
                                        </p:tgtEl>
                                        <p:attrNameLst>
                                          <p:attrName>ppt_x</p:attrName>
                                        </p:attrNameLst>
                                      </p:cBhvr>
                                      <p:tavLst>
                                        <p:tav tm="0">
                                          <p:val>
                                            <p:strVal val="#ppt_x"/>
                                          </p:val>
                                        </p:tav>
                                        <p:tav tm="100000">
                                          <p:val>
                                            <p:strVal val="#ppt_x"/>
                                          </p:val>
                                        </p:tav>
                                      </p:tavLst>
                                    </p:anim>
                                    <p:anim calcmode="lin" valueType="num">
                                      <p:cBhvr additive="base">
                                        <p:cTn id="24" dur="500" fill="hold"/>
                                        <p:tgtEl>
                                          <p:spTgt spid="820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203"/>
                                        </p:tgtEl>
                                        <p:attrNameLst>
                                          <p:attrName>style.visibility</p:attrName>
                                        </p:attrNameLst>
                                      </p:cBhvr>
                                      <p:to>
                                        <p:strVal val="visible"/>
                                      </p:to>
                                    </p:set>
                                    <p:anim calcmode="lin" valueType="num">
                                      <p:cBhvr additive="base">
                                        <p:cTn id="27" dur="500" fill="hold"/>
                                        <p:tgtEl>
                                          <p:spTgt spid="8203"/>
                                        </p:tgtEl>
                                        <p:attrNameLst>
                                          <p:attrName>ppt_x</p:attrName>
                                        </p:attrNameLst>
                                      </p:cBhvr>
                                      <p:tavLst>
                                        <p:tav tm="0">
                                          <p:val>
                                            <p:strVal val="#ppt_x"/>
                                          </p:val>
                                        </p:tav>
                                        <p:tav tm="100000">
                                          <p:val>
                                            <p:strVal val="#ppt_x"/>
                                          </p:val>
                                        </p:tav>
                                      </p:tavLst>
                                    </p:anim>
                                    <p:anim calcmode="lin" valueType="num">
                                      <p:cBhvr additive="base">
                                        <p:cTn id="28" dur="500" fill="hold"/>
                                        <p:tgtEl>
                                          <p:spTgt spid="82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204"/>
                                        </p:tgtEl>
                                        <p:attrNameLst>
                                          <p:attrName>style.visibility</p:attrName>
                                        </p:attrNameLst>
                                      </p:cBhvr>
                                      <p:to>
                                        <p:strVal val="visible"/>
                                      </p:to>
                                    </p:set>
                                    <p:anim calcmode="lin" valueType="num">
                                      <p:cBhvr additive="base">
                                        <p:cTn id="31" dur="500" fill="hold"/>
                                        <p:tgtEl>
                                          <p:spTgt spid="8204"/>
                                        </p:tgtEl>
                                        <p:attrNameLst>
                                          <p:attrName>ppt_x</p:attrName>
                                        </p:attrNameLst>
                                      </p:cBhvr>
                                      <p:tavLst>
                                        <p:tav tm="0">
                                          <p:val>
                                            <p:strVal val="#ppt_x"/>
                                          </p:val>
                                        </p:tav>
                                        <p:tav tm="100000">
                                          <p:val>
                                            <p:strVal val="#ppt_x"/>
                                          </p:val>
                                        </p:tav>
                                      </p:tavLst>
                                    </p:anim>
                                    <p:anim calcmode="lin" valueType="num">
                                      <p:cBhvr additive="base">
                                        <p:cTn id="32" dur="500" fill="hold"/>
                                        <p:tgtEl>
                                          <p:spTgt spid="820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202"/>
                                        </p:tgtEl>
                                        <p:attrNameLst>
                                          <p:attrName>style.visibility</p:attrName>
                                        </p:attrNameLst>
                                      </p:cBhvr>
                                      <p:to>
                                        <p:strVal val="visible"/>
                                      </p:to>
                                    </p:set>
                                    <p:anim calcmode="lin" valueType="num">
                                      <p:cBhvr additive="base">
                                        <p:cTn id="35" dur="500" fill="hold"/>
                                        <p:tgtEl>
                                          <p:spTgt spid="8202"/>
                                        </p:tgtEl>
                                        <p:attrNameLst>
                                          <p:attrName>ppt_x</p:attrName>
                                        </p:attrNameLst>
                                      </p:cBhvr>
                                      <p:tavLst>
                                        <p:tav tm="0">
                                          <p:val>
                                            <p:strVal val="#ppt_x"/>
                                          </p:val>
                                        </p:tav>
                                        <p:tav tm="100000">
                                          <p:val>
                                            <p:strVal val="#ppt_x"/>
                                          </p:val>
                                        </p:tav>
                                      </p:tavLst>
                                    </p:anim>
                                    <p:anim calcmode="lin" valueType="num">
                                      <p:cBhvr additive="base">
                                        <p:cTn id="36"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205"/>
                                        </p:tgtEl>
                                        <p:attrNameLst>
                                          <p:attrName>style.visibility</p:attrName>
                                        </p:attrNameLst>
                                      </p:cBhvr>
                                      <p:to>
                                        <p:strVal val="visible"/>
                                      </p:to>
                                    </p:set>
                                    <p:anim calcmode="lin" valueType="num">
                                      <p:cBhvr additive="base">
                                        <p:cTn id="41" dur="500" fill="hold"/>
                                        <p:tgtEl>
                                          <p:spTgt spid="8205"/>
                                        </p:tgtEl>
                                        <p:attrNameLst>
                                          <p:attrName>ppt_x</p:attrName>
                                        </p:attrNameLst>
                                      </p:cBhvr>
                                      <p:tavLst>
                                        <p:tav tm="0">
                                          <p:val>
                                            <p:strVal val="#ppt_x"/>
                                          </p:val>
                                        </p:tav>
                                        <p:tav tm="100000">
                                          <p:val>
                                            <p:strVal val="#ppt_x"/>
                                          </p:val>
                                        </p:tav>
                                      </p:tavLst>
                                    </p:anim>
                                    <p:anim calcmode="lin" valueType="num">
                                      <p:cBhvr additive="base">
                                        <p:cTn id="42"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8200" grpId="0"/>
      <p:bldP spid="8201" grpId="0" animBg="1"/>
      <p:bldP spid="8202" grpId="0" animBg="1"/>
      <p:bldP spid="8203" grpId="0"/>
      <p:bldP spid="82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0325FB5-2558-4F36-8715-AA3DEE70EC9F}"/>
              </a:ext>
            </a:extLst>
          </p:cNvPr>
          <p:cNvSpPr>
            <a:spLocks noGrp="1"/>
          </p:cNvSpPr>
          <p:nvPr>
            <p:ph type="title"/>
          </p:nvPr>
        </p:nvSpPr>
        <p:spPr>
          <a:xfrm>
            <a:off x="1981200" y="152400"/>
            <a:ext cx="8229600" cy="1143000"/>
          </a:xfrm>
        </p:spPr>
        <p:txBody>
          <a:bodyPr/>
          <a:lstStyle/>
          <a:p>
            <a:pPr eaLnBrk="1" hangingPunct="1"/>
            <a:r>
              <a:rPr lang="zh-CN" altLang="en-US">
                <a:latin typeface="黑体" panose="02010609060101010101" pitchFamily="49" charset="-122"/>
                <a:ea typeface="黑体" panose="02010609060101010101" pitchFamily="49" charset="-122"/>
              </a:rPr>
              <a:t>直流电桥的灵敏度</a:t>
            </a:r>
          </a:p>
        </p:txBody>
      </p:sp>
      <p:sp>
        <p:nvSpPr>
          <p:cNvPr id="5125" name="Rectangle 3">
            <a:extLst>
              <a:ext uri="{FF2B5EF4-FFF2-40B4-BE49-F238E27FC236}">
                <a16:creationId xmlns:a16="http://schemas.microsoft.com/office/drawing/2014/main" id="{64C65C24-4C95-424E-BF03-AC3A5961AE75}"/>
              </a:ext>
            </a:extLst>
          </p:cNvPr>
          <p:cNvSpPr>
            <a:spLocks noChangeArrowheads="1"/>
          </p:cNvSpPr>
          <p:nvPr/>
        </p:nvSpPr>
        <p:spPr bwMode="auto">
          <a:xfrm>
            <a:off x="1524000" y="2105026"/>
            <a:ext cx="4643438"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pPr>
            <a:r>
              <a:rPr lang="zh-CN" altLang="en-US" sz="2800">
                <a:ea typeface="黑体" panose="02010609060101010101" pitchFamily="49" charset="-122"/>
              </a:rPr>
              <a:t>直流电桥的灵敏度可以用电桥测量臂的单位相对变化量引起输出端电压或电流的变化来表示，即：</a:t>
            </a:r>
          </a:p>
        </p:txBody>
      </p:sp>
      <p:pic>
        <p:nvPicPr>
          <p:cNvPr id="5126" name="Picture 6" descr="灵敏度">
            <a:extLst>
              <a:ext uri="{FF2B5EF4-FFF2-40B4-BE49-F238E27FC236}">
                <a16:creationId xmlns:a16="http://schemas.microsoft.com/office/drawing/2014/main" id="{2A0D35C1-03F3-4DEC-A95A-93F03665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203450"/>
            <a:ext cx="3714750" cy="3511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4">
            <a:extLst>
              <a:ext uri="{FF2B5EF4-FFF2-40B4-BE49-F238E27FC236}">
                <a16:creationId xmlns:a16="http://schemas.microsoft.com/office/drawing/2014/main" id="{79096406-71E7-4C76-93EF-3E40A857F942}"/>
              </a:ext>
            </a:extLst>
          </p:cNvPr>
          <p:cNvGraphicFramePr>
            <a:graphicFrameLocks noGrp="1" noChangeAspect="1"/>
          </p:cNvGraphicFramePr>
          <p:nvPr>
            <p:ph idx="1"/>
          </p:nvPr>
        </p:nvGraphicFramePr>
        <p:xfrm>
          <a:off x="2438400" y="4413250"/>
          <a:ext cx="2667000" cy="1062038"/>
        </p:xfrm>
        <a:graphic>
          <a:graphicData uri="http://schemas.openxmlformats.org/presentationml/2006/ole">
            <mc:AlternateContent xmlns:mc="http://schemas.openxmlformats.org/markup-compatibility/2006">
              <mc:Choice xmlns:v="urn:schemas-microsoft-com:vml" Requires="v">
                <p:oleObj spid="_x0000_s3076" name="Equation" r:id="rId4" imgW="1625600" imgH="647700" progId="Equation.DSMT4">
                  <p:embed/>
                </p:oleObj>
              </mc:Choice>
              <mc:Fallback>
                <p:oleObj name="Equation" r:id="rId4" imgW="1625600" imgH="647700" progId="Equation.DSMT4">
                  <p:embed/>
                  <p:pic>
                    <p:nvPicPr>
                      <p:cNvPr id="5122" name="Object 4">
                        <a:extLst>
                          <a:ext uri="{FF2B5EF4-FFF2-40B4-BE49-F238E27FC236}">
                            <a16:creationId xmlns:a16="http://schemas.microsoft.com/office/drawing/2014/main" id="{79096406-71E7-4C76-93EF-3E40A857F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413250"/>
                        <a:ext cx="2667000" cy="1062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5" name="Rectangle 11">
            <a:extLst>
              <a:ext uri="{FF2B5EF4-FFF2-40B4-BE49-F238E27FC236}">
                <a16:creationId xmlns:a16="http://schemas.microsoft.com/office/drawing/2014/main" id="{3C6C4356-0C90-44A0-B61B-229BAA98BCDC}"/>
              </a:ext>
            </a:extLst>
          </p:cNvPr>
          <p:cNvSpPr>
            <a:spLocks noChangeArrowheads="1"/>
          </p:cNvSpPr>
          <p:nvPr/>
        </p:nvSpPr>
        <p:spPr bwMode="auto">
          <a:xfrm>
            <a:off x="1981200" y="1420813"/>
            <a:ext cx="871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accent2"/>
              </a:buClr>
              <a:buSzPct val="80000"/>
              <a:buFont typeface="Wingdings" panose="05000000000000000000" pitchFamily="2" charset="2"/>
              <a:buNone/>
            </a:pPr>
            <a:r>
              <a:rPr kumimoji="1" lang="zh-CN" altLang="en-US" sz="2400">
                <a:solidFill>
                  <a:srgbClr val="FF6600"/>
                </a:solidFill>
                <a:latin typeface="Arial" panose="020B0604020202020204" pitchFamily="34" charset="0"/>
                <a:ea typeface="黑体" panose="02010609060101010101" pitchFamily="49" charset="-122"/>
              </a:rPr>
              <a:t>灵敏度</a:t>
            </a:r>
            <a:r>
              <a:rPr kumimoji="1" lang="zh-CN" altLang="en-US" sz="2400">
                <a:solidFill>
                  <a:srgbClr val="0000FF"/>
                </a:solidFill>
                <a:latin typeface="Arial" panose="020B0604020202020204" pitchFamily="34" charset="0"/>
                <a:ea typeface="黑体" panose="02010609060101010101" pitchFamily="49" charset="-122"/>
              </a:rPr>
              <a:t>是指传感器达到稳定后输出变化量对输入变化量的比值。</a:t>
            </a:r>
          </a:p>
        </p:txBody>
      </p:sp>
    </p:spTree>
    <p:extLst>
      <p:ext uri="{BB962C8B-B14F-4D97-AF65-F5344CB8AC3E}">
        <p14:creationId xmlns:p14="http://schemas.microsoft.com/office/powerpoint/2010/main" val="2206438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15"/>
                                        </p:tgtEl>
                                        <p:attrNameLst>
                                          <p:attrName>style.visibility</p:attrName>
                                        </p:attrNameLst>
                                      </p:cBhvr>
                                      <p:to>
                                        <p:strVal val="visible"/>
                                      </p:to>
                                    </p:set>
                                    <p:anim calcmode="lin" valueType="num">
                                      <p:cBhvr additive="base">
                                        <p:cTn id="7" dur="500" fill="hold"/>
                                        <p:tgtEl>
                                          <p:spTgt spid="98315"/>
                                        </p:tgtEl>
                                        <p:attrNameLst>
                                          <p:attrName>ppt_x</p:attrName>
                                        </p:attrNameLst>
                                      </p:cBhvr>
                                      <p:tavLst>
                                        <p:tav tm="0">
                                          <p:val>
                                            <p:strVal val="#ppt_x"/>
                                          </p:val>
                                        </p:tav>
                                        <p:tav tm="100000">
                                          <p:val>
                                            <p:strVal val="#ppt_x"/>
                                          </p:val>
                                        </p:tav>
                                      </p:tavLst>
                                    </p:anim>
                                    <p:anim calcmode="lin" valueType="num">
                                      <p:cBhvr additive="base">
                                        <p:cTn id="8" dur="500" fill="hold"/>
                                        <p:tgtEl>
                                          <p:spTgt spid="983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additive="base">
                                        <p:cTn id="13" dur="500" fill="hold"/>
                                        <p:tgtEl>
                                          <p:spTgt spid="5125"/>
                                        </p:tgtEl>
                                        <p:attrNameLst>
                                          <p:attrName>ppt_x</p:attrName>
                                        </p:attrNameLst>
                                      </p:cBhvr>
                                      <p:tavLst>
                                        <p:tav tm="0">
                                          <p:val>
                                            <p:strVal val="#ppt_x"/>
                                          </p:val>
                                        </p:tav>
                                        <p:tav tm="100000">
                                          <p:val>
                                            <p:strVal val="#ppt_x"/>
                                          </p:val>
                                        </p:tav>
                                      </p:tavLst>
                                    </p:anim>
                                    <p:anim calcmode="lin" valueType="num">
                                      <p:cBhvr additive="base">
                                        <p:cTn id="14" dur="500" fill="hold"/>
                                        <p:tgtEl>
                                          <p:spTgt spid="51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6"/>
                                        </p:tgtEl>
                                        <p:attrNameLst>
                                          <p:attrName>style.visibility</p:attrName>
                                        </p:attrNameLst>
                                      </p:cBhvr>
                                      <p:to>
                                        <p:strVal val="visible"/>
                                      </p:to>
                                    </p:set>
                                    <p:anim calcmode="lin" valueType="num">
                                      <p:cBhvr additive="base">
                                        <p:cTn id="21" dur="500" fill="hold"/>
                                        <p:tgtEl>
                                          <p:spTgt spid="5126"/>
                                        </p:tgtEl>
                                        <p:attrNameLst>
                                          <p:attrName>ppt_x</p:attrName>
                                        </p:attrNameLst>
                                      </p:cBhvr>
                                      <p:tavLst>
                                        <p:tav tm="0">
                                          <p:val>
                                            <p:strVal val="#ppt_x"/>
                                          </p:val>
                                        </p:tav>
                                        <p:tav tm="100000">
                                          <p:val>
                                            <p:strVal val="#ppt_x"/>
                                          </p:val>
                                        </p:tav>
                                      </p:tavLst>
                                    </p:anim>
                                    <p:anim calcmode="lin" valueType="num">
                                      <p:cBhvr additive="base">
                                        <p:cTn id="22"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983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6">
            <a:extLst>
              <a:ext uri="{FF2B5EF4-FFF2-40B4-BE49-F238E27FC236}">
                <a16:creationId xmlns:a16="http://schemas.microsoft.com/office/drawing/2014/main" id="{C76E8200-5407-4F12-9B7B-0E84784F4612}"/>
              </a:ext>
            </a:extLst>
          </p:cNvPr>
          <p:cNvSpPr txBox="1">
            <a:spLocks noChangeArrowheads="1"/>
          </p:cNvSpPr>
          <p:nvPr/>
        </p:nvSpPr>
        <p:spPr bwMode="auto">
          <a:xfrm>
            <a:off x="10210800" y="1179514"/>
            <a:ext cx="533400" cy="954087"/>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U</a:t>
            </a:r>
            <a:r>
              <a:rPr lang="en-US" altLang="zh-CN" baseline="-25000">
                <a:effectLst>
                  <a:outerShdw blurRad="38100" dist="38100" dir="2700000" algn="tl">
                    <a:srgbClr val="C0C0C0"/>
                  </a:outerShdw>
                </a:effectLst>
                <a:latin typeface="Verdana" panose="020B0604030504040204" pitchFamily="34" charset="0"/>
              </a:rPr>
              <a:t>0</a:t>
            </a:r>
            <a:endParaRPr lang="en-US" altLang="zh-CN">
              <a:effectLst>
                <a:outerShdw blurRad="38100" dist="38100" dir="2700000" algn="tl">
                  <a:srgbClr val="C0C0C0"/>
                </a:outerShdw>
              </a:effectLst>
              <a:latin typeface="Verdana" panose="020B0604030504040204" pitchFamily="34" charset="0"/>
            </a:endParaRPr>
          </a:p>
        </p:txBody>
      </p:sp>
      <p:grpSp>
        <p:nvGrpSpPr>
          <p:cNvPr id="51203" name="Group 48">
            <a:extLst>
              <a:ext uri="{FF2B5EF4-FFF2-40B4-BE49-F238E27FC236}">
                <a16:creationId xmlns:a16="http://schemas.microsoft.com/office/drawing/2014/main" id="{4A142FB0-54C1-4D4F-9C67-EEB70DD83846}"/>
              </a:ext>
            </a:extLst>
          </p:cNvPr>
          <p:cNvGrpSpPr>
            <a:grpSpLocks/>
          </p:cNvGrpSpPr>
          <p:nvPr/>
        </p:nvGrpSpPr>
        <p:grpSpPr bwMode="auto">
          <a:xfrm>
            <a:off x="6477000" y="304800"/>
            <a:ext cx="4000500" cy="3429000"/>
            <a:chOff x="3120" y="192"/>
            <a:chExt cx="2520" cy="2160"/>
          </a:xfrm>
        </p:grpSpPr>
        <p:sp>
          <p:nvSpPr>
            <p:cNvPr id="6" name="Text Box 4">
              <a:extLst>
                <a:ext uri="{FF2B5EF4-FFF2-40B4-BE49-F238E27FC236}">
                  <a16:creationId xmlns:a16="http://schemas.microsoft.com/office/drawing/2014/main" id="{3A6679CF-F141-42D8-A1DA-FC267826619F}"/>
                </a:ext>
              </a:extLst>
            </p:cNvPr>
            <p:cNvSpPr txBox="1">
              <a:spLocks noChangeArrowheads="1"/>
            </p:cNvSpPr>
            <p:nvPr/>
          </p:nvSpPr>
          <p:spPr bwMode="auto">
            <a:xfrm>
              <a:off x="3919" y="1719"/>
              <a:ext cx="708" cy="574"/>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sz="2400">
                  <a:effectLst>
                    <a:outerShdw blurRad="38100" dist="38100" dir="2700000" algn="tl">
                      <a:srgbClr val="C0C0C0"/>
                    </a:outerShdw>
                  </a:effectLst>
                  <a:latin typeface="Verdana" panose="020B0604030504040204" pitchFamily="34" charset="0"/>
                </a:rPr>
                <a:t>U</a:t>
              </a:r>
            </a:p>
          </p:txBody>
        </p:sp>
        <p:sp>
          <p:nvSpPr>
            <p:cNvPr id="7" name="Text Box 5">
              <a:extLst>
                <a:ext uri="{FF2B5EF4-FFF2-40B4-BE49-F238E27FC236}">
                  <a16:creationId xmlns:a16="http://schemas.microsoft.com/office/drawing/2014/main" id="{D52713CF-D2CF-42E9-9F0F-9B638563F470}"/>
                </a:ext>
              </a:extLst>
            </p:cNvPr>
            <p:cNvSpPr txBox="1">
              <a:spLocks noChangeArrowheads="1"/>
            </p:cNvSpPr>
            <p:nvPr/>
          </p:nvSpPr>
          <p:spPr bwMode="auto">
            <a:xfrm>
              <a:off x="4928" y="812"/>
              <a:ext cx="513" cy="546"/>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sz="2400">
                  <a:effectLst>
                    <a:outerShdw blurRad="38100" dist="38100" dir="2700000" algn="tl">
                      <a:srgbClr val="C0C0C0"/>
                    </a:outerShdw>
                  </a:effectLst>
                  <a:latin typeface="Verdana" panose="020B0604030504040204" pitchFamily="34" charset="0"/>
                </a:rPr>
                <a:t>R</a:t>
              </a:r>
              <a:r>
                <a:rPr lang="en-GB" altLang="zh-CN" sz="2400" baseline="-25000">
                  <a:effectLst>
                    <a:outerShdw blurRad="38100" dist="38100" dir="2700000" algn="tl">
                      <a:srgbClr val="C0C0C0"/>
                    </a:outerShdw>
                  </a:effectLst>
                  <a:latin typeface="Verdana" panose="020B0604030504040204" pitchFamily="34" charset="0"/>
                </a:rPr>
                <a:t>L</a:t>
              </a:r>
              <a:endParaRPr lang="en-GB" altLang="zh-CN" sz="2400">
                <a:effectLst>
                  <a:outerShdw blurRad="38100" dist="38100" dir="2700000" algn="tl">
                    <a:srgbClr val="C0C0C0"/>
                  </a:outerShdw>
                </a:effectLst>
                <a:latin typeface="Verdana" panose="020B0604030504040204" pitchFamily="34" charset="0"/>
              </a:endParaRPr>
            </a:p>
          </p:txBody>
        </p:sp>
        <p:sp>
          <p:nvSpPr>
            <p:cNvPr id="8" name="Text Box 6">
              <a:extLst>
                <a:ext uri="{FF2B5EF4-FFF2-40B4-BE49-F238E27FC236}">
                  <a16:creationId xmlns:a16="http://schemas.microsoft.com/office/drawing/2014/main" id="{84419BF9-3F45-46A0-908F-46AF4229ECAE}"/>
                </a:ext>
              </a:extLst>
            </p:cNvPr>
            <p:cNvSpPr txBox="1">
              <a:spLocks noChangeArrowheads="1"/>
            </p:cNvSpPr>
            <p:nvPr/>
          </p:nvSpPr>
          <p:spPr bwMode="auto">
            <a:xfrm>
              <a:off x="4375" y="192"/>
              <a:ext cx="1265" cy="442"/>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2</a:t>
              </a:r>
              <a:endParaRPr lang="el-GR" altLang="zh-CN" baseline="-25000">
                <a:effectLst>
                  <a:outerShdw blurRad="38100" dist="38100" dir="2700000" algn="tl">
                    <a:srgbClr val="C0C0C0"/>
                  </a:outerShdw>
                </a:effectLst>
                <a:latin typeface="Verdana" panose="020B0604030504040204" pitchFamily="34" charset="0"/>
              </a:endParaRPr>
            </a:p>
            <a:p>
              <a:pPr algn="just">
                <a:defRPr/>
              </a:pPr>
              <a:endParaRPr lang="en-US" altLang="zh-CN">
                <a:effectLst>
                  <a:outerShdw blurRad="38100" dist="38100" dir="2700000" algn="tl">
                    <a:srgbClr val="C0C0C0"/>
                  </a:outerShdw>
                </a:effectLst>
                <a:latin typeface="Verdana" panose="020B0604030504040204" pitchFamily="34" charset="0"/>
              </a:endParaRPr>
            </a:p>
          </p:txBody>
        </p:sp>
        <p:sp>
          <p:nvSpPr>
            <p:cNvPr id="9" name="Text Box 7">
              <a:extLst>
                <a:ext uri="{FF2B5EF4-FFF2-40B4-BE49-F238E27FC236}">
                  <a16:creationId xmlns:a16="http://schemas.microsoft.com/office/drawing/2014/main" id="{23105489-D86E-4636-8EC6-A01AA6A8AB69}"/>
                </a:ext>
              </a:extLst>
            </p:cNvPr>
            <p:cNvSpPr txBox="1">
              <a:spLocks noChangeArrowheads="1"/>
            </p:cNvSpPr>
            <p:nvPr/>
          </p:nvSpPr>
          <p:spPr bwMode="auto">
            <a:xfrm>
              <a:off x="4343" y="1211"/>
              <a:ext cx="785" cy="628"/>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4</a:t>
              </a:r>
              <a:endParaRPr lang="en-US" altLang="zh-CN">
                <a:effectLst>
                  <a:outerShdw blurRad="38100" dist="38100" dir="2700000" algn="tl">
                    <a:srgbClr val="C0C0C0"/>
                  </a:outerShdw>
                </a:effectLst>
                <a:latin typeface="Verdana" panose="020B0604030504040204" pitchFamily="34" charset="0"/>
              </a:endParaRPr>
            </a:p>
          </p:txBody>
        </p:sp>
        <p:sp>
          <p:nvSpPr>
            <p:cNvPr id="10" name="Text Box 8">
              <a:extLst>
                <a:ext uri="{FF2B5EF4-FFF2-40B4-BE49-F238E27FC236}">
                  <a16:creationId xmlns:a16="http://schemas.microsoft.com/office/drawing/2014/main" id="{FE5A2961-06B7-4396-9EBA-964B1FDAC6BD}"/>
                </a:ext>
              </a:extLst>
            </p:cNvPr>
            <p:cNvSpPr txBox="1">
              <a:spLocks noChangeArrowheads="1"/>
            </p:cNvSpPr>
            <p:nvPr/>
          </p:nvSpPr>
          <p:spPr bwMode="auto">
            <a:xfrm>
              <a:off x="3120" y="202"/>
              <a:ext cx="757" cy="394"/>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1</a:t>
              </a:r>
              <a:r>
                <a:rPr lang="en-US" altLang="zh-CN">
                  <a:effectLst>
                    <a:outerShdw blurRad="38100" dist="38100" dir="2700000" algn="tl">
                      <a:srgbClr val="C0C0C0"/>
                    </a:outerShdw>
                  </a:effectLst>
                  <a:latin typeface="Verdana" panose="020B0604030504040204" pitchFamily="34" charset="0"/>
                </a:rPr>
                <a:t>+</a:t>
              </a:r>
              <a:r>
                <a:rPr lang="el-GR" altLang="zh-CN">
                  <a:effectLst>
                    <a:outerShdw blurRad="38100" dist="38100" dir="2700000" algn="tl">
                      <a:srgbClr val="C0C0C0"/>
                    </a:outerShdw>
                  </a:effectLst>
                  <a:latin typeface="Verdana" panose="020B0604030504040204" pitchFamily="34" charset="0"/>
                  <a:cs typeface="Times New Roman" panose="02020603050405020304" pitchFamily="18" charset="0"/>
                </a:rPr>
                <a:t>Δ</a:t>
              </a:r>
              <a:r>
                <a:rPr lang="en-US" altLang="zh-CN" i="1">
                  <a:effectLst>
                    <a:outerShdw blurRad="38100" dist="38100" dir="2700000" algn="tl">
                      <a:srgbClr val="C0C0C0"/>
                    </a:outerShdw>
                  </a:effectLst>
                  <a:latin typeface="Verdana" panose="020B0604030504040204" pitchFamily="34" charset="0"/>
                  <a:cs typeface="Times New Roman" panose="02020603050405020304" pitchFamily="18" charset="0"/>
                </a:rPr>
                <a:t>R</a:t>
              </a:r>
              <a:r>
                <a:rPr lang="en-US" altLang="zh-CN" baseline="-25000">
                  <a:effectLst>
                    <a:outerShdw blurRad="38100" dist="38100" dir="2700000" algn="tl">
                      <a:srgbClr val="C0C0C0"/>
                    </a:outerShdw>
                  </a:effectLst>
                  <a:latin typeface="Verdana" panose="020B0604030504040204" pitchFamily="34" charset="0"/>
                </a:rPr>
                <a:t>1</a:t>
              </a:r>
              <a:endParaRPr lang="el-GR" altLang="zh-CN" baseline="-25000">
                <a:effectLst>
                  <a:outerShdw blurRad="38100" dist="38100" dir="2700000" algn="tl">
                    <a:srgbClr val="C0C0C0"/>
                  </a:outerShdw>
                </a:effectLst>
                <a:latin typeface="Verdana" panose="020B0604030504040204" pitchFamily="34" charset="0"/>
              </a:endParaRPr>
            </a:p>
          </p:txBody>
        </p:sp>
        <p:sp>
          <p:nvSpPr>
            <p:cNvPr id="11" name="Text Box 9">
              <a:extLst>
                <a:ext uri="{FF2B5EF4-FFF2-40B4-BE49-F238E27FC236}">
                  <a16:creationId xmlns:a16="http://schemas.microsoft.com/office/drawing/2014/main" id="{1A623CB5-AA87-4BFC-BF71-C76DF644E270}"/>
                </a:ext>
              </a:extLst>
            </p:cNvPr>
            <p:cNvSpPr txBox="1">
              <a:spLocks noChangeArrowheads="1"/>
            </p:cNvSpPr>
            <p:nvPr/>
          </p:nvSpPr>
          <p:spPr bwMode="auto">
            <a:xfrm>
              <a:off x="3418" y="1174"/>
              <a:ext cx="665" cy="655"/>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3</a:t>
              </a:r>
              <a:endParaRPr lang="en-US" altLang="zh-CN">
                <a:effectLst>
                  <a:outerShdw blurRad="38100" dist="38100" dir="2700000" algn="tl">
                    <a:srgbClr val="C0C0C0"/>
                  </a:outerShdw>
                </a:effectLst>
                <a:latin typeface="Verdana" panose="020B0604030504040204" pitchFamily="34" charset="0"/>
              </a:endParaRPr>
            </a:p>
          </p:txBody>
        </p:sp>
        <p:sp>
          <p:nvSpPr>
            <p:cNvPr id="51220" name="Line 10">
              <a:extLst>
                <a:ext uri="{FF2B5EF4-FFF2-40B4-BE49-F238E27FC236}">
                  <a16:creationId xmlns:a16="http://schemas.microsoft.com/office/drawing/2014/main" id="{F79C7AE4-20C8-4B4E-869D-6C2E9FEBB4F1}"/>
                </a:ext>
              </a:extLst>
            </p:cNvPr>
            <p:cNvSpPr>
              <a:spLocks noChangeShapeType="1"/>
            </p:cNvSpPr>
            <p:nvPr/>
          </p:nvSpPr>
          <p:spPr bwMode="auto">
            <a:xfrm flipV="1">
              <a:off x="3398" y="200"/>
              <a:ext cx="652" cy="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11">
              <a:extLst>
                <a:ext uri="{FF2B5EF4-FFF2-40B4-BE49-F238E27FC236}">
                  <a16:creationId xmlns:a16="http://schemas.microsoft.com/office/drawing/2014/main" id="{AEDF47CD-7E51-42FF-82B7-E682097021C4}"/>
                </a:ext>
              </a:extLst>
            </p:cNvPr>
            <p:cNvSpPr>
              <a:spLocks noChangeShapeType="1"/>
            </p:cNvSpPr>
            <p:nvPr/>
          </p:nvSpPr>
          <p:spPr bwMode="auto">
            <a:xfrm flipV="1">
              <a:off x="4061" y="886"/>
              <a:ext cx="653" cy="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12">
              <a:extLst>
                <a:ext uri="{FF2B5EF4-FFF2-40B4-BE49-F238E27FC236}">
                  <a16:creationId xmlns:a16="http://schemas.microsoft.com/office/drawing/2014/main" id="{79E4100D-D53C-451A-9AB6-81BE28F7101B}"/>
                </a:ext>
              </a:extLst>
            </p:cNvPr>
            <p:cNvSpPr>
              <a:spLocks noChangeShapeType="1"/>
            </p:cNvSpPr>
            <p:nvPr/>
          </p:nvSpPr>
          <p:spPr bwMode="auto">
            <a:xfrm rot="16200000" flipV="1">
              <a:off x="4028" y="223"/>
              <a:ext cx="692" cy="6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13">
              <a:extLst>
                <a:ext uri="{FF2B5EF4-FFF2-40B4-BE49-F238E27FC236}">
                  <a16:creationId xmlns:a16="http://schemas.microsoft.com/office/drawing/2014/main" id="{F4F9543C-7606-4EC3-AA8A-69BAC7B4BE31}"/>
                </a:ext>
              </a:extLst>
            </p:cNvPr>
            <p:cNvSpPr>
              <a:spLocks noChangeShapeType="1"/>
            </p:cNvSpPr>
            <p:nvPr/>
          </p:nvSpPr>
          <p:spPr bwMode="auto">
            <a:xfrm rot="16200000" flipV="1">
              <a:off x="3391" y="900"/>
              <a:ext cx="692" cy="6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Rectangle 14">
              <a:extLst>
                <a:ext uri="{FF2B5EF4-FFF2-40B4-BE49-F238E27FC236}">
                  <a16:creationId xmlns:a16="http://schemas.microsoft.com/office/drawing/2014/main" id="{AC3A431C-DAD9-4822-B73B-6287962B2FD7}"/>
                </a:ext>
              </a:extLst>
            </p:cNvPr>
            <p:cNvSpPr>
              <a:spLocks noChangeArrowheads="1"/>
            </p:cNvSpPr>
            <p:nvPr/>
          </p:nvSpPr>
          <p:spPr bwMode="auto">
            <a:xfrm rot="-2700000">
              <a:off x="3528" y="493"/>
              <a:ext cx="363" cy="118"/>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1225" name="Rectangle 15">
              <a:extLst>
                <a:ext uri="{FF2B5EF4-FFF2-40B4-BE49-F238E27FC236}">
                  <a16:creationId xmlns:a16="http://schemas.microsoft.com/office/drawing/2014/main" id="{3A9D383C-71B5-4217-954A-BF0D42879631}"/>
                </a:ext>
              </a:extLst>
            </p:cNvPr>
            <p:cNvSpPr>
              <a:spLocks noChangeArrowheads="1"/>
            </p:cNvSpPr>
            <p:nvPr/>
          </p:nvSpPr>
          <p:spPr bwMode="auto">
            <a:xfrm rot="-2700000">
              <a:off x="4188" y="1179"/>
              <a:ext cx="363" cy="119"/>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1226" name="Rectangle 16">
              <a:extLst>
                <a:ext uri="{FF2B5EF4-FFF2-40B4-BE49-F238E27FC236}">
                  <a16:creationId xmlns:a16="http://schemas.microsoft.com/office/drawing/2014/main" id="{5C68B8DC-DFF8-4870-8584-F62E2D399048}"/>
                </a:ext>
              </a:extLst>
            </p:cNvPr>
            <p:cNvSpPr>
              <a:spLocks noChangeArrowheads="1"/>
            </p:cNvSpPr>
            <p:nvPr/>
          </p:nvSpPr>
          <p:spPr bwMode="auto">
            <a:xfrm rot="2700000">
              <a:off x="4195" y="506"/>
              <a:ext cx="385" cy="112"/>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1227" name="Rectangle 17">
              <a:extLst>
                <a:ext uri="{FF2B5EF4-FFF2-40B4-BE49-F238E27FC236}">
                  <a16:creationId xmlns:a16="http://schemas.microsoft.com/office/drawing/2014/main" id="{0F097513-D614-41BD-88ED-E2D240DE4408}"/>
                </a:ext>
              </a:extLst>
            </p:cNvPr>
            <p:cNvSpPr>
              <a:spLocks noChangeArrowheads="1"/>
            </p:cNvSpPr>
            <p:nvPr/>
          </p:nvSpPr>
          <p:spPr bwMode="auto">
            <a:xfrm rot="2700000">
              <a:off x="3553" y="1178"/>
              <a:ext cx="386" cy="113"/>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1228" name="Line 18">
              <a:extLst>
                <a:ext uri="{FF2B5EF4-FFF2-40B4-BE49-F238E27FC236}">
                  <a16:creationId xmlns:a16="http://schemas.microsoft.com/office/drawing/2014/main" id="{CC796A45-C61F-4527-861D-6FBF7782AC33}"/>
                </a:ext>
              </a:extLst>
            </p:cNvPr>
            <p:cNvSpPr>
              <a:spLocks noChangeShapeType="1"/>
            </p:cNvSpPr>
            <p:nvPr/>
          </p:nvSpPr>
          <p:spPr bwMode="auto">
            <a:xfrm>
              <a:off x="4038" y="204"/>
              <a:ext cx="12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29" name="Group 19">
              <a:extLst>
                <a:ext uri="{FF2B5EF4-FFF2-40B4-BE49-F238E27FC236}">
                  <a16:creationId xmlns:a16="http://schemas.microsoft.com/office/drawing/2014/main" id="{1BD9D614-3C53-434A-A15E-7BCE1139A06A}"/>
                </a:ext>
              </a:extLst>
            </p:cNvPr>
            <p:cNvGrpSpPr>
              <a:grpSpLocks/>
            </p:cNvGrpSpPr>
            <p:nvPr/>
          </p:nvGrpSpPr>
          <p:grpSpPr bwMode="auto">
            <a:xfrm>
              <a:off x="3841" y="2035"/>
              <a:ext cx="382" cy="317"/>
              <a:chOff x="5688" y="6907"/>
              <a:chExt cx="310" cy="294"/>
            </a:xfrm>
          </p:grpSpPr>
          <p:sp>
            <p:nvSpPr>
              <p:cNvPr id="51239" name="Line 20">
                <a:extLst>
                  <a:ext uri="{FF2B5EF4-FFF2-40B4-BE49-F238E27FC236}">
                    <a16:creationId xmlns:a16="http://schemas.microsoft.com/office/drawing/2014/main" id="{168BF4B6-9CF0-443E-BD09-678FF77ECC24}"/>
                  </a:ext>
                </a:extLst>
              </p:cNvPr>
              <p:cNvSpPr>
                <a:spLocks noChangeShapeType="1"/>
              </p:cNvSpPr>
              <p:nvPr/>
            </p:nvSpPr>
            <p:spPr bwMode="auto">
              <a:xfrm>
                <a:off x="5688" y="6910"/>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21">
                <a:extLst>
                  <a:ext uri="{FF2B5EF4-FFF2-40B4-BE49-F238E27FC236}">
                    <a16:creationId xmlns:a16="http://schemas.microsoft.com/office/drawing/2014/main" id="{B9A38E4C-820B-4771-ABBE-2720EE8FAC51}"/>
                  </a:ext>
                </a:extLst>
              </p:cNvPr>
              <p:cNvSpPr>
                <a:spLocks noChangeShapeType="1"/>
              </p:cNvSpPr>
              <p:nvPr/>
            </p:nvSpPr>
            <p:spPr bwMode="auto">
              <a:xfrm>
                <a:off x="5884" y="6907"/>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22">
                <a:extLst>
                  <a:ext uri="{FF2B5EF4-FFF2-40B4-BE49-F238E27FC236}">
                    <a16:creationId xmlns:a16="http://schemas.microsoft.com/office/drawing/2014/main" id="{A28D60E2-3F0E-4F3D-BD70-B37FA433F825}"/>
                  </a:ext>
                </a:extLst>
              </p:cNvPr>
              <p:cNvSpPr>
                <a:spLocks noChangeShapeType="1"/>
              </p:cNvSpPr>
              <p:nvPr/>
            </p:nvSpPr>
            <p:spPr bwMode="auto">
              <a:xfrm>
                <a:off x="5786" y="6967"/>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23">
                <a:extLst>
                  <a:ext uri="{FF2B5EF4-FFF2-40B4-BE49-F238E27FC236}">
                    <a16:creationId xmlns:a16="http://schemas.microsoft.com/office/drawing/2014/main" id="{B59817C5-7B2E-456D-8E4A-AFF2823F3519}"/>
                  </a:ext>
                </a:extLst>
              </p:cNvPr>
              <p:cNvSpPr>
                <a:spLocks noChangeShapeType="1"/>
              </p:cNvSpPr>
              <p:nvPr/>
            </p:nvSpPr>
            <p:spPr bwMode="auto">
              <a:xfrm>
                <a:off x="5998" y="6967"/>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30" name="Line 24">
              <a:extLst>
                <a:ext uri="{FF2B5EF4-FFF2-40B4-BE49-F238E27FC236}">
                  <a16:creationId xmlns:a16="http://schemas.microsoft.com/office/drawing/2014/main" id="{6B06668B-9D9F-483D-AD18-3B695EE1E0DA}"/>
                </a:ext>
              </a:extLst>
            </p:cNvPr>
            <p:cNvSpPr>
              <a:spLocks noChangeShapeType="1"/>
            </p:cNvSpPr>
            <p:nvPr/>
          </p:nvSpPr>
          <p:spPr bwMode="auto">
            <a:xfrm>
              <a:off x="4709" y="890"/>
              <a:ext cx="0" cy="13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25">
              <a:extLst>
                <a:ext uri="{FF2B5EF4-FFF2-40B4-BE49-F238E27FC236}">
                  <a16:creationId xmlns:a16="http://schemas.microsoft.com/office/drawing/2014/main" id="{805A39E0-3894-462A-8682-5525E4DC246B}"/>
                </a:ext>
              </a:extLst>
            </p:cNvPr>
            <p:cNvSpPr>
              <a:spLocks noChangeShapeType="1"/>
            </p:cNvSpPr>
            <p:nvPr/>
          </p:nvSpPr>
          <p:spPr bwMode="auto">
            <a:xfrm>
              <a:off x="4204" y="2194"/>
              <a:ext cx="5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27">
              <a:extLst>
                <a:ext uri="{FF2B5EF4-FFF2-40B4-BE49-F238E27FC236}">
                  <a16:creationId xmlns:a16="http://schemas.microsoft.com/office/drawing/2014/main" id="{A7CDFA53-90BE-4D94-9C16-C0E04FD7E82B}"/>
                </a:ext>
              </a:extLst>
            </p:cNvPr>
            <p:cNvSpPr>
              <a:spLocks noChangeShapeType="1"/>
            </p:cNvSpPr>
            <p:nvPr/>
          </p:nvSpPr>
          <p:spPr bwMode="auto">
            <a:xfrm>
              <a:off x="4055" y="1574"/>
              <a:ext cx="125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28">
              <a:extLst>
                <a:ext uri="{FF2B5EF4-FFF2-40B4-BE49-F238E27FC236}">
                  <a16:creationId xmlns:a16="http://schemas.microsoft.com/office/drawing/2014/main" id="{FECF581E-3AF3-4D17-92DE-2BBACA0484B9}"/>
                </a:ext>
              </a:extLst>
            </p:cNvPr>
            <p:cNvSpPr>
              <a:spLocks noChangeShapeType="1"/>
            </p:cNvSpPr>
            <p:nvPr/>
          </p:nvSpPr>
          <p:spPr bwMode="auto">
            <a:xfrm rot="10800000" flipV="1">
              <a:off x="5511" y="399"/>
              <a:ext cx="2" cy="976"/>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34" name="Line 29">
              <a:extLst>
                <a:ext uri="{FF2B5EF4-FFF2-40B4-BE49-F238E27FC236}">
                  <a16:creationId xmlns:a16="http://schemas.microsoft.com/office/drawing/2014/main" id="{D86890DB-43BB-4627-BCA1-C37732F4C066}"/>
                </a:ext>
              </a:extLst>
            </p:cNvPr>
            <p:cNvSpPr>
              <a:spLocks noChangeShapeType="1"/>
            </p:cNvSpPr>
            <p:nvPr/>
          </p:nvSpPr>
          <p:spPr bwMode="auto">
            <a:xfrm flipH="1">
              <a:off x="3404" y="885"/>
              <a:ext cx="0" cy="13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30">
              <a:extLst>
                <a:ext uri="{FF2B5EF4-FFF2-40B4-BE49-F238E27FC236}">
                  <a16:creationId xmlns:a16="http://schemas.microsoft.com/office/drawing/2014/main" id="{AA966A8E-0D03-4E02-B6A2-58F5DA822406}"/>
                </a:ext>
              </a:extLst>
            </p:cNvPr>
            <p:cNvSpPr>
              <a:spLocks noChangeShapeType="1"/>
            </p:cNvSpPr>
            <p:nvPr/>
          </p:nvSpPr>
          <p:spPr bwMode="auto">
            <a:xfrm flipH="1">
              <a:off x="3390" y="2202"/>
              <a:ext cx="50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31">
              <a:extLst>
                <a:ext uri="{FF2B5EF4-FFF2-40B4-BE49-F238E27FC236}">
                  <a16:creationId xmlns:a16="http://schemas.microsoft.com/office/drawing/2014/main" id="{780A7AD9-1C22-49A4-AA27-21F58F1282D1}"/>
                </a:ext>
              </a:extLst>
            </p:cNvPr>
            <p:cNvSpPr>
              <a:spLocks noChangeShapeType="1"/>
            </p:cNvSpPr>
            <p:nvPr/>
          </p:nvSpPr>
          <p:spPr bwMode="auto">
            <a:xfrm>
              <a:off x="5310" y="194"/>
              <a:ext cx="0" cy="13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32">
              <a:extLst>
                <a:ext uri="{FF2B5EF4-FFF2-40B4-BE49-F238E27FC236}">
                  <a16:creationId xmlns:a16="http://schemas.microsoft.com/office/drawing/2014/main" id="{7923593A-2039-432E-B2C6-FA29BFE5E89D}"/>
                </a:ext>
              </a:extLst>
            </p:cNvPr>
            <p:cNvSpPr>
              <a:spLocks noChangeArrowheads="1"/>
            </p:cNvSpPr>
            <p:nvPr/>
          </p:nvSpPr>
          <p:spPr bwMode="auto">
            <a:xfrm>
              <a:off x="5235" y="720"/>
              <a:ext cx="112" cy="386"/>
            </a:xfrm>
            <a:prstGeom prst="rect">
              <a:avLst/>
            </a:prstGeom>
            <a:gradFill rotWithShape="1">
              <a:gsLst>
                <a:gs pos="0">
                  <a:schemeClr val="accent1"/>
                </a:gs>
                <a:gs pos="50000">
                  <a:schemeClr val="accent1">
                    <a:gamma/>
                    <a:shade val="46275"/>
                    <a:invGamma/>
                  </a:schemeClr>
                </a:gs>
                <a:gs pos="100000">
                  <a:schemeClr val="accent1"/>
                </a:gs>
              </a:gsLst>
              <a:lin ang="0" scaled="1"/>
            </a:gradFill>
            <a:ln w="28575">
              <a:solidFill>
                <a:srgbClr val="FF9900"/>
              </a:solidFill>
              <a:miter lim="800000"/>
              <a:headEnd/>
              <a:tailEnd/>
            </a:ln>
          </p:spPr>
          <p:txBody>
            <a:bodyPr/>
            <a:lstStyle/>
            <a:p>
              <a:pPr eaLnBrk="1" hangingPunct="1">
                <a:defRPr/>
              </a:pPr>
              <a:endParaRPr lang="zh-CN" altLang="en-US">
                <a:latin typeface="Verdana" pitchFamily="34" charset="0"/>
              </a:endParaRPr>
            </a:p>
          </p:txBody>
        </p:sp>
        <p:sp>
          <p:nvSpPr>
            <p:cNvPr id="51238" name="Line 35">
              <a:extLst>
                <a:ext uri="{FF2B5EF4-FFF2-40B4-BE49-F238E27FC236}">
                  <a16:creationId xmlns:a16="http://schemas.microsoft.com/office/drawing/2014/main" id="{54A5B9C2-445F-4755-8F89-7B67100F3A68}"/>
                </a:ext>
              </a:extLst>
            </p:cNvPr>
            <p:cNvSpPr>
              <a:spLocks noChangeShapeType="1"/>
            </p:cNvSpPr>
            <p:nvPr/>
          </p:nvSpPr>
          <p:spPr bwMode="auto">
            <a:xfrm flipV="1">
              <a:off x="3717" y="269"/>
              <a:ext cx="0" cy="5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4" name="Rectangle 35">
            <a:extLst>
              <a:ext uri="{FF2B5EF4-FFF2-40B4-BE49-F238E27FC236}">
                <a16:creationId xmlns:a16="http://schemas.microsoft.com/office/drawing/2014/main" id="{ABB98727-EEAD-4A36-9DFE-9C935D154338}"/>
              </a:ext>
            </a:extLst>
          </p:cNvPr>
          <p:cNvSpPr>
            <a:spLocks noChangeArrowheads="1"/>
          </p:cNvSpPr>
          <p:nvPr/>
        </p:nvSpPr>
        <p:spPr bwMode="auto">
          <a:xfrm>
            <a:off x="152400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graphicFrame>
        <p:nvGraphicFramePr>
          <p:cNvPr id="51205" name="Object 38">
            <a:extLst>
              <a:ext uri="{FF2B5EF4-FFF2-40B4-BE49-F238E27FC236}">
                <a16:creationId xmlns:a16="http://schemas.microsoft.com/office/drawing/2014/main" id="{E0EBCD65-8A0D-4C21-8179-A9F350BCD7FF}"/>
              </a:ext>
            </a:extLst>
          </p:cNvPr>
          <p:cNvGraphicFramePr>
            <a:graphicFrameLocks noChangeAspect="1"/>
          </p:cNvGraphicFramePr>
          <p:nvPr/>
        </p:nvGraphicFramePr>
        <p:xfrm>
          <a:off x="6172200" y="6111876"/>
          <a:ext cx="1143000" cy="746125"/>
        </p:xfrm>
        <a:graphic>
          <a:graphicData uri="http://schemas.openxmlformats.org/presentationml/2006/ole">
            <mc:AlternateContent xmlns:mc="http://schemas.openxmlformats.org/markup-compatibility/2006">
              <mc:Choice xmlns:v="urn:schemas-microsoft-com:vml" Requires="v">
                <p:oleObj spid="_x0000_s4108" name="Formula" r:id="rId3" imgW="470554" imgH="303952" progId="Equation.Ribbit">
                  <p:embed/>
                </p:oleObj>
              </mc:Choice>
              <mc:Fallback>
                <p:oleObj name="Formula" r:id="rId3" imgW="470554" imgH="303952" progId="Equation.Ribbit">
                  <p:embed/>
                  <p:pic>
                    <p:nvPicPr>
                      <p:cNvPr id="51205" name="Object 38">
                        <a:extLst>
                          <a:ext uri="{FF2B5EF4-FFF2-40B4-BE49-F238E27FC236}">
                            <a16:creationId xmlns:a16="http://schemas.microsoft.com/office/drawing/2014/main" id="{E0EBCD65-8A0D-4C21-8179-A9F350BCD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6111876"/>
                        <a:ext cx="1143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Text Box 39">
            <a:extLst>
              <a:ext uri="{FF2B5EF4-FFF2-40B4-BE49-F238E27FC236}">
                <a16:creationId xmlns:a16="http://schemas.microsoft.com/office/drawing/2014/main" id="{E992D099-AFE6-4F36-A3F3-73B3F52D2ABF}"/>
              </a:ext>
            </a:extLst>
          </p:cNvPr>
          <p:cNvSpPr txBox="1">
            <a:spLocks noChangeArrowheads="1"/>
          </p:cNvSpPr>
          <p:nvPr/>
        </p:nvSpPr>
        <p:spPr bwMode="auto">
          <a:xfrm>
            <a:off x="1752600" y="76200"/>
            <a:ext cx="4800600"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200">
                <a:solidFill>
                  <a:srgbClr val="FF0000"/>
                </a:solidFill>
                <a:latin typeface="黑体" panose="02010609060101010101" pitchFamily="49" charset="-122"/>
                <a:ea typeface="黑体" panose="02010609060101010101" pitchFamily="49" charset="-122"/>
              </a:rPr>
              <a:t>单臂电桥</a:t>
            </a:r>
            <a:r>
              <a:rPr lang="zh-CN" altLang="en-US" sz="2200">
                <a:latin typeface="黑体" panose="02010609060101010101" pitchFamily="49" charset="-122"/>
                <a:ea typeface="黑体" panose="02010609060101010101" pitchFamily="49" charset="-122"/>
              </a:rPr>
              <a:t>：</a:t>
            </a:r>
          </a:p>
          <a:p>
            <a:pPr algn="just" eaLnBrk="1" hangingPunct="1">
              <a:buClr>
                <a:schemeClr val="tx2"/>
              </a:buClr>
              <a:buSzPct val="90000"/>
              <a:buFont typeface="Symbol" panose="05050102010706020507" pitchFamily="18" charset="2"/>
              <a:buNone/>
            </a:pPr>
            <a:r>
              <a:rPr lang="zh-CN" altLang="en-US" sz="2200">
                <a:latin typeface="黑体" panose="02010609060101010101" pitchFamily="49" charset="-122"/>
                <a:ea typeface="黑体" panose="02010609060101010101" pitchFamily="49" charset="-122"/>
              </a:rPr>
              <a:t> 设供桥电压为</a:t>
            </a:r>
            <a:r>
              <a:rPr lang="en-US" altLang="zh-CN" sz="2200" i="1">
                <a:latin typeface="黑体" panose="02010609060101010101" pitchFamily="49" charset="-122"/>
                <a:ea typeface="黑体" panose="02010609060101010101" pitchFamily="49" charset="-122"/>
              </a:rPr>
              <a:t>U</a:t>
            </a:r>
            <a:r>
              <a:rPr lang="zh-CN" altLang="en-US" sz="2200">
                <a:latin typeface="黑体" panose="02010609060101010101" pitchFamily="49" charset="-122"/>
                <a:ea typeface="黑体" panose="02010609060101010101" pitchFamily="49" charset="-122"/>
              </a:rPr>
              <a:t>，</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1</a:t>
            </a:r>
            <a:r>
              <a:rPr lang="zh-CN" altLang="en-US" sz="2200">
                <a:latin typeface="黑体" panose="02010609060101010101" pitchFamily="49" charset="-122"/>
                <a:ea typeface="黑体" panose="02010609060101010101" pitchFamily="49" charset="-122"/>
              </a:rPr>
              <a:t>为应变片，</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2</a:t>
            </a:r>
            <a:r>
              <a:rPr lang="zh-CN" altLang="en-US" sz="2200">
                <a:latin typeface="黑体" panose="02010609060101010101" pitchFamily="49" charset="-122"/>
                <a:ea typeface="黑体" panose="02010609060101010101" pitchFamily="49" charset="-122"/>
              </a:rPr>
              <a:t>、</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3</a:t>
            </a:r>
            <a:r>
              <a:rPr lang="zh-CN" altLang="en-US" sz="2200">
                <a:latin typeface="黑体" panose="02010609060101010101" pitchFamily="49" charset="-122"/>
                <a:ea typeface="黑体" panose="02010609060101010101" pitchFamily="49" charset="-122"/>
              </a:rPr>
              <a:t>、</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4</a:t>
            </a:r>
            <a:r>
              <a:rPr lang="zh-CN" altLang="en-US" sz="2200">
                <a:latin typeface="黑体" panose="02010609060101010101" pitchFamily="49" charset="-122"/>
                <a:ea typeface="黑体" panose="02010609060101010101" pitchFamily="49" charset="-122"/>
              </a:rPr>
              <a:t>为固定电阻。当应变片未承受应变时，</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1</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4=</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2</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3</a:t>
            </a:r>
            <a:r>
              <a:rPr lang="zh-CN" altLang="en-US" sz="2200">
                <a:latin typeface="黑体" panose="02010609060101010101" pitchFamily="49" charset="-122"/>
                <a:ea typeface="黑体" panose="02010609060101010101" pitchFamily="49" charset="-122"/>
              </a:rPr>
              <a:t>，电桥平衡，输出电压</a:t>
            </a:r>
            <a:r>
              <a:rPr lang="en-US" altLang="zh-CN" sz="2200" i="1">
                <a:latin typeface="黑体" panose="02010609060101010101" pitchFamily="49" charset="-122"/>
                <a:ea typeface="黑体" panose="02010609060101010101" pitchFamily="49" charset="-122"/>
              </a:rPr>
              <a:t>U</a:t>
            </a:r>
            <a:r>
              <a:rPr lang="en-US" altLang="zh-CN" sz="2200">
                <a:latin typeface="黑体" panose="02010609060101010101" pitchFamily="49" charset="-122"/>
                <a:ea typeface="黑体" panose="02010609060101010101" pitchFamily="49" charset="-122"/>
              </a:rPr>
              <a:t>o=0</a:t>
            </a:r>
            <a:r>
              <a:rPr lang="zh-CN" altLang="en-US" sz="2200">
                <a:latin typeface="黑体" panose="02010609060101010101" pitchFamily="49" charset="-122"/>
                <a:ea typeface="黑体" panose="02010609060101010101" pitchFamily="49" charset="-122"/>
              </a:rPr>
              <a:t>。当应变片承受应变后，其阻值变为</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1+</a:t>
            </a:r>
            <a:r>
              <a:rPr lang="en-US" altLang="zh-CN" sz="2200" i="1">
                <a:latin typeface="黑体" panose="02010609060101010101" pitchFamily="49" charset="-122"/>
                <a:ea typeface="黑体" panose="02010609060101010101" pitchFamily="49" charset="-122"/>
              </a:rPr>
              <a:t>△R</a:t>
            </a:r>
            <a:r>
              <a:rPr lang="en-US" altLang="zh-CN" sz="2200">
                <a:latin typeface="黑体" panose="02010609060101010101" pitchFamily="49" charset="-122"/>
                <a:ea typeface="黑体" panose="02010609060101010101" pitchFamily="49" charset="-122"/>
              </a:rPr>
              <a:t>1</a:t>
            </a:r>
            <a:r>
              <a:rPr lang="zh-CN" altLang="en-US" sz="2200">
                <a:latin typeface="黑体" panose="02010609060101010101" pitchFamily="49" charset="-122"/>
                <a:ea typeface="黑体" panose="02010609060101010101" pitchFamily="49" charset="-122"/>
              </a:rPr>
              <a:t>，电桥的不平衡输出为（电桥输出开路）</a:t>
            </a:r>
          </a:p>
          <a:p>
            <a:pPr algn="just" eaLnBrk="1" hangingPunct="1">
              <a:lnSpc>
                <a:spcPct val="80000"/>
              </a:lnSpc>
              <a:buClr>
                <a:schemeClr val="tx2"/>
              </a:buClr>
              <a:buSzPct val="90000"/>
              <a:buFont typeface="Symbol" panose="05050102010706020507" pitchFamily="18" charset="2"/>
              <a:buNone/>
            </a:pPr>
            <a:endParaRPr lang="en-US" altLang="zh-CN" sz="2200">
              <a:latin typeface="黑体" panose="02010609060101010101" pitchFamily="49" charset="-122"/>
              <a:ea typeface="黑体" panose="02010609060101010101" pitchFamily="49" charset="-122"/>
            </a:endParaRPr>
          </a:p>
        </p:txBody>
      </p:sp>
      <p:sp>
        <p:nvSpPr>
          <p:cNvPr id="100392" name="Text Box 40">
            <a:extLst>
              <a:ext uri="{FF2B5EF4-FFF2-40B4-BE49-F238E27FC236}">
                <a16:creationId xmlns:a16="http://schemas.microsoft.com/office/drawing/2014/main" id="{BE0CE396-AF3A-4CC6-BB5E-1B40C4869CBB}"/>
              </a:ext>
            </a:extLst>
          </p:cNvPr>
          <p:cNvSpPr txBox="1">
            <a:spLocks noChangeArrowheads="1"/>
          </p:cNvSpPr>
          <p:nvPr/>
        </p:nvSpPr>
        <p:spPr bwMode="auto">
          <a:xfrm>
            <a:off x="1676400" y="44958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a:latin typeface="黑体" panose="02010609060101010101" pitchFamily="49" charset="-122"/>
                <a:ea typeface="黑体" panose="02010609060101010101" pitchFamily="49" charset="-122"/>
              </a:rPr>
              <a:t>桥臂比：</a:t>
            </a:r>
            <a:r>
              <a:rPr kumimoji="1" lang="en-US" altLang="zh-CN" sz="2400" i="1">
                <a:effectLst>
                  <a:outerShdw blurRad="38100" dist="38100" dir="2700000" algn="tl">
                    <a:srgbClr val="C0C0C0"/>
                  </a:outerShdw>
                </a:effectLst>
                <a:latin typeface="黑体" panose="02010609060101010101" pitchFamily="49" charset="-122"/>
                <a:ea typeface="黑体" panose="02010609060101010101" pitchFamily="49" charset="-122"/>
              </a:rPr>
              <a:t>n</a:t>
            </a:r>
            <a:r>
              <a:rPr kumimoji="1" lang="en-US" altLang="zh-CN" sz="2400">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2400" i="1">
                <a:effectLst>
                  <a:outerShdw blurRad="38100" dist="38100" dir="2700000" algn="tl">
                    <a:srgbClr val="C0C0C0"/>
                  </a:outerShdw>
                </a:effectLst>
                <a:latin typeface="黑体" panose="02010609060101010101" pitchFamily="49" charset="-122"/>
                <a:ea typeface="黑体" panose="02010609060101010101" pitchFamily="49" charset="-122"/>
              </a:rPr>
              <a:t>R</a:t>
            </a:r>
            <a:r>
              <a:rPr kumimoji="1" lang="en-US" altLang="zh-CN" sz="2400">
                <a:effectLst>
                  <a:outerShdw blurRad="38100" dist="38100" dir="2700000" algn="tl">
                    <a:srgbClr val="C0C0C0"/>
                  </a:outerShdw>
                </a:effectLst>
                <a:latin typeface="黑体" panose="02010609060101010101" pitchFamily="49" charset="-122"/>
                <a:ea typeface="黑体" panose="02010609060101010101" pitchFamily="49" charset="-122"/>
              </a:rPr>
              <a:t>2/</a:t>
            </a:r>
            <a:r>
              <a:rPr kumimoji="1" lang="en-US" altLang="zh-CN" sz="2400" i="1">
                <a:effectLst>
                  <a:outerShdw blurRad="38100" dist="38100" dir="2700000" algn="tl">
                    <a:srgbClr val="C0C0C0"/>
                  </a:outerShdw>
                </a:effectLst>
                <a:latin typeface="黑体" panose="02010609060101010101" pitchFamily="49" charset="-122"/>
                <a:ea typeface="黑体" panose="02010609060101010101" pitchFamily="49" charset="-122"/>
              </a:rPr>
              <a:t>R</a:t>
            </a:r>
            <a:r>
              <a:rPr kumimoji="1" lang="en-US" altLang="zh-CN" sz="2400">
                <a:effectLst>
                  <a:outerShdw blurRad="38100" dist="38100" dir="2700000" algn="tl">
                    <a:srgbClr val="C0C0C0"/>
                  </a:outerShdw>
                </a:effectLst>
                <a:latin typeface="黑体" panose="02010609060101010101" pitchFamily="49" charset="-122"/>
                <a:ea typeface="黑体" panose="02010609060101010101" pitchFamily="49" charset="-122"/>
              </a:rPr>
              <a:t>1</a:t>
            </a:r>
            <a:r>
              <a:rPr kumimoji="1" lang="zh-CN" altLang="en-US" sz="2400">
                <a:effectLst>
                  <a:outerShdw blurRad="38100" dist="38100" dir="2700000" algn="tl">
                    <a:srgbClr val="C0C0C0"/>
                  </a:outerShdw>
                </a:effectLst>
                <a:latin typeface="黑体" panose="02010609060101010101" pitchFamily="49" charset="-122"/>
                <a:ea typeface="黑体" panose="02010609060101010101" pitchFamily="49" charset="-122"/>
              </a:rPr>
              <a:t>， 且</a:t>
            </a:r>
            <a:r>
              <a:rPr lang="zh-CN" altLang="en-US" sz="2400" b="1">
                <a:solidFill>
                  <a:srgbClr val="FF0000"/>
                </a:solidFill>
              </a:rPr>
              <a:t>△</a:t>
            </a:r>
            <a:r>
              <a:rPr lang="en-US" altLang="zh-CN" sz="2400" b="1" i="1">
                <a:solidFill>
                  <a:srgbClr val="FF0000"/>
                </a:solidFill>
              </a:rPr>
              <a:t>R</a:t>
            </a:r>
            <a:r>
              <a:rPr lang="en-US" altLang="zh-CN" sz="2400" b="1">
                <a:solidFill>
                  <a:srgbClr val="FF0000"/>
                </a:solidFill>
              </a:rPr>
              <a:t>1&lt;&lt;</a:t>
            </a:r>
            <a:r>
              <a:rPr lang="en-US" altLang="zh-CN" sz="2400" b="1" i="1">
                <a:solidFill>
                  <a:srgbClr val="FF0000"/>
                </a:solidFill>
              </a:rPr>
              <a:t>R</a:t>
            </a:r>
            <a:r>
              <a:rPr lang="en-US" altLang="zh-CN" sz="2400" b="1">
                <a:solidFill>
                  <a:srgbClr val="FF0000"/>
                </a:solidFill>
              </a:rPr>
              <a:t>1</a:t>
            </a:r>
          </a:p>
        </p:txBody>
      </p:sp>
      <p:graphicFrame>
        <p:nvGraphicFramePr>
          <p:cNvPr id="51208" name="Object 41">
            <a:extLst>
              <a:ext uri="{FF2B5EF4-FFF2-40B4-BE49-F238E27FC236}">
                <a16:creationId xmlns:a16="http://schemas.microsoft.com/office/drawing/2014/main" id="{4EE5D172-D3A9-43AC-8500-2077CC62686A}"/>
              </a:ext>
            </a:extLst>
          </p:cNvPr>
          <p:cNvGraphicFramePr>
            <a:graphicFrameLocks noChangeAspect="1"/>
          </p:cNvGraphicFramePr>
          <p:nvPr/>
        </p:nvGraphicFramePr>
        <p:xfrm>
          <a:off x="2209801" y="4953000"/>
          <a:ext cx="3382963" cy="947738"/>
        </p:xfrm>
        <a:graphic>
          <a:graphicData uri="http://schemas.openxmlformats.org/presentationml/2006/ole">
            <mc:AlternateContent xmlns:mc="http://schemas.openxmlformats.org/markup-compatibility/2006">
              <mc:Choice xmlns:v="urn:schemas-microsoft-com:vml" Requires="v">
                <p:oleObj spid="_x0000_s4109" name="Equation" r:id="rId5" imgW="1346200" imgH="419100" progId="Equation.DSMT4">
                  <p:embed/>
                </p:oleObj>
              </mc:Choice>
              <mc:Fallback>
                <p:oleObj name="Equation" r:id="rId5" imgW="1346200" imgH="419100" progId="Equation.DSMT4">
                  <p:embed/>
                  <p:pic>
                    <p:nvPicPr>
                      <p:cNvPr id="51208" name="Object 41">
                        <a:extLst>
                          <a:ext uri="{FF2B5EF4-FFF2-40B4-BE49-F238E27FC236}">
                            <a16:creationId xmlns:a16="http://schemas.microsoft.com/office/drawing/2014/main" id="{4EE5D172-D3A9-43AC-8500-2077CC6268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1" y="4953000"/>
                        <a:ext cx="3382963"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 Box 42">
            <a:extLst>
              <a:ext uri="{FF2B5EF4-FFF2-40B4-BE49-F238E27FC236}">
                <a16:creationId xmlns:a16="http://schemas.microsoft.com/office/drawing/2014/main" id="{E1511084-ED89-4097-8938-8E17F1AB80D4}"/>
              </a:ext>
            </a:extLst>
          </p:cNvPr>
          <p:cNvSpPr txBox="1">
            <a:spLocks noChangeArrowheads="1"/>
          </p:cNvSpPr>
          <p:nvPr/>
        </p:nvSpPr>
        <p:spPr bwMode="auto">
          <a:xfrm>
            <a:off x="7464426" y="4876800"/>
            <a:ext cx="3203575" cy="156966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latin typeface="Arial" panose="020B0604020202020204" pitchFamily="34" charset="0"/>
                <a:ea typeface="黑体" panose="02010609060101010101" pitchFamily="49" charset="-122"/>
              </a:rPr>
              <a:t>①</a:t>
            </a:r>
            <a:r>
              <a:rPr kumimoji="1" lang="zh-CN" altLang="en-US" sz="2400">
                <a:latin typeface="Arial" panose="020B0604020202020204" pitchFamily="34" charset="0"/>
                <a:ea typeface="黑体" panose="02010609060101010101" pitchFamily="49" charset="-122"/>
              </a:rPr>
              <a:t>电桥的灵敏度正比于供桥电压</a:t>
            </a:r>
            <a:r>
              <a:rPr kumimoji="1" lang="en-US" altLang="zh-CN" sz="2400" i="1">
                <a:latin typeface="Arial" panose="020B0604020202020204" pitchFamily="34" charset="0"/>
                <a:ea typeface="黑体" panose="02010609060101010101" pitchFamily="49" charset="-122"/>
              </a:rPr>
              <a:t>U</a:t>
            </a:r>
            <a:r>
              <a:rPr kumimoji="1" lang="zh-CN" altLang="en-US" sz="2400">
                <a:latin typeface="Arial" panose="020B0604020202020204" pitchFamily="34" charset="0"/>
                <a:ea typeface="黑体" panose="02010609060101010101" pitchFamily="49" charset="-122"/>
              </a:rPr>
              <a:t>。</a:t>
            </a:r>
          </a:p>
          <a:p>
            <a:pPr eaLnBrk="1" hangingPunct="1">
              <a:spcBef>
                <a:spcPct val="0"/>
              </a:spcBef>
              <a:buFontTx/>
              <a:buNone/>
            </a:pPr>
            <a:r>
              <a:rPr kumimoji="1" lang="zh-CN" altLang="en-US" sz="2400">
                <a:latin typeface="Arial" panose="020B0604020202020204" pitchFamily="34" charset="0"/>
                <a:ea typeface="黑体" panose="02010609060101010101" pitchFamily="49" charset="-122"/>
              </a:rPr>
              <a:t>②电桥的灵敏度是桥臂比的函数。</a:t>
            </a:r>
          </a:p>
        </p:txBody>
      </p:sp>
      <p:graphicFrame>
        <p:nvGraphicFramePr>
          <p:cNvPr id="51210" name="Object 44">
            <a:extLst>
              <a:ext uri="{FF2B5EF4-FFF2-40B4-BE49-F238E27FC236}">
                <a16:creationId xmlns:a16="http://schemas.microsoft.com/office/drawing/2014/main" id="{771AE64F-1CDA-4DC1-8CAC-62707CC0C06F}"/>
              </a:ext>
            </a:extLst>
          </p:cNvPr>
          <p:cNvGraphicFramePr>
            <a:graphicFrameLocks noChangeAspect="1"/>
          </p:cNvGraphicFramePr>
          <p:nvPr/>
        </p:nvGraphicFramePr>
        <p:xfrm>
          <a:off x="2363789" y="2514600"/>
          <a:ext cx="3348037" cy="2006600"/>
        </p:xfrm>
        <a:graphic>
          <a:graphicData uri="http://schemas.openxmlformats.org/presentationml/2006/ole">
            <mc:AlternateContent xmlns:mc="http://schemas.openxmlformats.org/markup-compatibility/2006">
              <mc:Choice xmlns:v="urn:schemas-microsoft-com:vml" Requires="v">
                <p:oleObj spid="_x0000_s4110" name="Equation" r:id="rId7" imgW="2123891" imgH="1257458" progId="Equation.DSMT4">
                  <p:embed/>
                </p:oleObj>
              </mc:Choice>
              <mc:Fallback>
                <p:oleObj name="Equation" r:id="rId7" imgW="2123891" imgH="1257458" progId="Equation.DSMT4">
                  <p:embed/>
                  <p:pic>
                    <p:nvPicPr>
                      <p:cNvPr id="51210" name="Object 44">
                        <a:extLst>
                          <a:ext uri="{FF2B5EF4-FFF2-40B4-BE49-F238E27FC236}">
                            <a16:creationId xmlns:a16="http://schemas.microsoft.com/office/drawing/2014/main" id="{771AE64F-1CDA-4DC1-8CAC-62707CC0C0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3789" y="2514600"/>
                        <a:ext cx="3348037"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45">
            <a:extLst>
              <a:ext uri="{FF2B5EF4-FFF2-40B4-BE49-F238E27FC236}">
                <a16:creationId xmlns:a16="http://schemas.microsoft.com/office/drawing/2014/main" id="{6C9545C4-9F3C-49A9-9ACF-6C2B6FCFA9AF}"/>
              </a:ext>
            </a:extLst>
          </p:cNvPr>
          <p:cNvGraphicFramePr>
            <a:graphicFrameLocks noChangeAspect="1"/>
          </p:cNvGraphicFramePr>
          <p:nvPr/>
        </p:nvGraphicFramePr>
        <p:xfrm>
          <a:off x="2209800" y="6030914"/>
          <a:ext cx="3048000" cy="827087"/>
        </p:xfrm>
        <a:graphic>
          <a:graphicData uri="http://schemas.openxmlformats.org/presentationml/2006/ole">
            <mc:AlternateContent xmlns:mc="http://schemas.openxmlformats.org/markup-compatibility/2006">
              <mc:Choice xmlns:v="urn:schemas-microsoft-com:vml" Requires="v">
                <p:oleObj spid="_x0000_s4111" name="Equation" r:id="rId9" imgW="1552495" imgH="390564" progId="Equation.DSMT4">
                  <p:embed/>
                </p:oleObj>
              </mc:Choice>
              <mc:Fallback>
                <p:oleObj name="Equation" r:id="rId9" imgW="1552495" imgH="390564" progId="Equation.DSMT4">
                  <p:embed/>
                  <p:pic>
                    <p:nvPicPr>
                      <p:cNvPr id="51211" name="Object 45">
                        <a:extLst>
                          <a:ext uri="{FF2B5EF4-FFF2-40B4-BE49-F238E27FC236}">
                            <a16:creationId xmlns:a16="http://schemas.microsoft.com/office/drawing/2014/main" id="{6C9545C4-9F3C-49A9-9ACF-6C2B6FCFA9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6030914"/>
                        <a:ext cx="3048000"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2" name="Line 46">
            <a:extLst>
              <a:ext uri="{FF2B5EF4-FFF2-40B4-BE49-F238E27FC236}">
                <a16:creationId xmlns:a16="http://schemas.microsoft.com/office/drawing/2014/main" id="{E14483E2-36E4-455B-820D-484711C13AD0}"/>
              </a:ext>
            </a:extLst>
          </p:cNvPr>
          <p:cNvSpPr>
            <a:spLocks noChangeShapeType="1"/>
          </p:cNvSpPr>
          <p:nvPr/>
        </p:nvSpPr>
        <p:spPr bwMode="auto">
          <a:xfrm>
            <a:off x="5334000" y="6477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213" name="Object 47">
            <a:extLst>
              <a:ext uri="{FF2B5EF4-FFF2-40B4-BE49-F238E27FC236}">
                <a16:creationId xmlns:a16="http://schemas.microsoft.com/office/drawing/2014/main" id="{C930E8A0-80D4-4F8F-88E3-7F3EFAE36FD5}"/>
              </a:ext>
            </a:extLst>
          </p:cNvPr>
          <p:cNvGraphicFramePr>
            <a:graphicFrameLocks noChangeAspect="1"/>
          </p:cNvGraphicFramePr>
          <p:nvPr/>
        </p:nvGraphicFramePr>
        <p:xfrm>
          <a:off x="5334000" y="6019801"/>
          <a:ext cx="622300" cy="334963"/>
        </p:xfrm>
        <a:graphic>
          <a:graphicData uri="http://schemas.openxmlformats.org/presentationml/2006/ole">
            <mc:AlternateContent xmlns:mc="http://schemas.openxmlformats.org/markup-compatibility/2006">
              <mc:Choice xmlns:v="urn:schemas-microsoft-com:vml" Requires="v">
                <p:oleObj spid="_x0000_s4112" name="公式" r:id="rId11" imgW="329914" imgH="177646" progId="Equation.3">
                  <p:embed/>
                </p:oleObj>
              </mc:Choice>
              <mc:Fallback>
                <p:oleObj name="公式" r:id="rId11" imgW="329914" imgH="177646" progId="Equation.3">
                  <p:embed/>
                  <p:pic>
                    <p:nvPicPr>
                      <p:cNvPr id="51213" name="Object 47">
                        <a:extLst>
                          <a:ext uri="{FF2B5EF4-FFF2-40B4-BE49-F238E27FC236}">
                            <a16:creationId xmlns:a16="http://schemas.microsoft.com/office/drawing/2014/main" id="{C930E8A0-80D4-4F8F-88E3-7F3EFAE36F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6019801"/>
                        <a:ext cx="622300" cy="3349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a:extLst>
              <a:ext uri="{FF2B5EF4-FFF2-40B4-BE49-F238E27FC236}">
                <a16:creationId xmlns:a16="http://schemas.microsoft.com/office/drawing/2014/main" id="{3599B082-C99D-4447-8D58-BAAF059DB51B}"/>
              </a:ext>
            </a:extLst>
          </p:cNvPr>
          <p:cNvSpPr/>
          <p:nvPr/>
        </p:nvSpPr>
        <p:spPr>
          <a:xfrm>
            <a:off x="2121768" y="5913130"/>
            <a:ext cx="5691529" cy="9972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920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43">
            <a:extLst>
              <a:ext uri="{FF2B5EF4-FFF2-40B4-BE49-F238E27FC236}">
                <a16:creationId xmlns:a16="http://schemas.microsoft.com/office/drawing/2014/main" id="{11FF7706-20E0-48FA-ADAA-5B888A05C708}"/>
              </a:ext>
            </a:extLst>
          </p:cNvPr>
          <p:cNvGrpSpPr>
            <a:grpSpLocks/>
          </p:cNvGrpSpPr>
          <p:nvPr/>
        </p:nvGrpSpPr>
        <p:grpSpPr bwMode="auto">
          <a:xfrm>
            <a:off x="1981200" y="533400"/>
            <a:ext cx="4343400" cy="3352800"/>
            <a:chOff x="248" y="225"/>
            <a:chExt cx="3496" cy="2798"/>
          </a:xfrm>
        </p:grpSpPr>
        <p:sp>
          <p:nvSpPr>
            <p:cNvPr id="39" name="Text Box 4">
              <a:extLst>
                <a:ext uri="{FF2B5EF4-FFF2-40B4-BE49-F238E27FC236}">
                  <a16:creationId xmlns:a16="http://schemas.microsoft.com/office/drawing/2014/main" id="{CF333D05-5CBC-4644-82F5-59BEAA2A2336}"/>
                </a:ext>
              </a:extLst>
            </p:cNvPr>
            <p:cNvSpPr txBox="1">
              <a:spLocks noChangeArrowheads="1"/>
            </p:cNvSpPr>
            <p:nvPr/>
          </p:nvSpPr>
          <p:spPr bwMode="auto">
            <a:xfrm>
              <a:off x="1226" y="2206"/>
              <a:ext cx="963" cy="746"/>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a:effectLst>
                    <a:outerShdw blurRad="38100" dist="38100" dir="2700000" algn="tl">
                      <a:srgbClr val="C0C0C0"/>
                    </a:outerShdw>
                  </a:effectLst>
                  <a:latin typeface="Verdana" panose="020B0604030504040204" pitchFamily="34" charset="0"/>
                </a:rPr>
                <a:t>U</a:t>
              </a:r>
            </a:p>
          </p:txBody>
        </p:sp>
        <p:sp>
          <p:nvSpPr>
            <p:cNvPr id="40" name="Text Box 5">
              <a:extLst>
                <a:ext uri="{FF2B5EF4-FFF2-40B4-BE49-F238E27FC236}">
                  <a16:creationId xmlns:a16="http://schemas.microsoft.com/office/drawing/2014/main" id="{0D679420-AACA-489B-A470-A8441666D31F}"/>
                </a:ext>
              </a:extLst>
            </p:cNvPr>
            <p:cNvSpPr txBox="1">
              <a:spLocks noChangeArrowheads="1"/>
            </p:cNvSpPr>
            <p:nvPr/>
          </p:nvSpPr>
          <p:spPr bwMode="auto">
            <a:xfrm>
              <a:off x="2530" y="829"/>
              <a:ext cx="698" cy="709"/>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a:effectLst>
                    <a:outerShdw blurRad="38100" dist="38100" dir="2700000" algn="tl">
                      <a:srgbClr val="C0C0C0"/>
                    </a:outerShdw>
                  </a:effectLst>
                  <a:latin typeface="Verdana" panose="020B0604030504040204" pitchFamily="34" charset="0"/>
                </a:rPr>
                <a:t>R</a:t>
              </a:r>
              <a:r>
                <a:rPr lang="en-GB" altLang="zh-CN" baseline="-25000">
                  <a:effectLst>
                    <a:outerShdw blurRad="38100" dist="38100" dir="2700000" algn="tl">
                      <a:srgbClr val="C0C0C0"/>
                    </a:outerShdw>
                  </a:effectLst>
                  <a:latin typeface="Verdana" panose="020B0604030504040204" pitchFamily="34" charset="0"/>
                </a:rPr>
                <a:t>L</a:t>
              </a:r>
              <a:endParaRPr lang="en-GB" altLang="zh-CN">
                <a:effectLst>
                  <a:outerShdw blurRad="38100" dist="38100" dir="2700000" algn="tl">
                    <a:srgbClr val="C0C0C0"/>
                  </a:outerShdw>
                </a:effectLst>
                <a:latin typeface="Verdana" panose="020B0604030504040204" pitchFamily="34" charset="0"/>
              </a:endParaRPr>
            </a:p>
          </p:txBody>
        </p:sp>
        <p:sp>
          <p:nvSpPr>
            <p:cNvPr id="41" name="Text Box 6">
              <a:extLst>
                <a:ext uri="{FF2B5EF4-FFF2-40B4-BE49-F238E27FC236}">
                  <a16:creationId xmlns:a16="http://schemas.microsoft.com/office/drawing/2014/main" id="{E6468083-7B81-4D45-B81D-94A9121BFD17}"/>
                </a:ext>
              </a:extLst>
            </p:cNvPr>
            <p:cNvSpPr txBox="1">
              <a:spLocks noChangeArrowheads="1"/>
            </p:cNvSpPr>
            <p:nvPr/>
          </p:nvSpPr>
          <p:spPr bwMode="auto">
            <a:xfrm>
              <a:off x="1847" y="225"/>
              <a:ext cx="1720" cy="574"/>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2</a:t>
              </a:r>
              <a:r>
                <a:rPr lang="en-US" altLang="zh-CN">
                  <a:effectLst>
                    <a:outerShdw blurRad="38100" dist="38100" dir="2700000" algn="tl">
                      <a:srgbClr val="C0C0C0"/>
                    </a:outerShdw>
                  </a:effectLst>
                  <a:latin typeface="Verdana" panose="020B0604030504040204" pitchFamily="34" charset="0"/>
                  <a:cs typeface="Times New Roman" panose="02020603050405020304" pitchFamily="18" charset="0"/>
                </a:rPr>
                <a:t>-</a:t>
              </a:r>
              <a:r>
                <a:rPr lang="el-GR" altLang="zh-CN">
                  <a:effectLst>
                    <a:outerShdw blurRad="38100" dist="38100" dir="2700000" algn="tl">
                      <a:srgbClr val="C0C0C0"/>
                    </a:outerShdw>
                  </a:effectLst>
                  <a:latin typeface="Verdana" panose="020B0604030504040204" pitchFamily="34" charset="0"/>
                  <a:cs typeface="Times New Roman" panose="02020603050405020304" pitchFamily="18" charset="0"/>
                </a:rPr>
                <a:t>Δ</a:t>
              </a:r>
              <a:r>
                <a:rPr lang="en-US" altLang="zh-CN" i="1">
                  <a:effectLst>
                    <a:outerShdw blurRad="38100" dist="38100" dir="2700000" algn="tl">
                      <a:srgbClr val="C0C0C0"/>
                    </a:outerShdw>
                  </a:effectLst>
                  <a:latin typeface="Verdana" panose="020B0604030504040204" pitchFamily="34" charset="0"/>
                  <a:cs typeface="Times New Roman" panose="02020603050405020304" pitchFamily="18" charset="0"/>
                </a:rPr>
                <a:t>R</a:t>
              </a:r>
              <a:r>
                <a:rPr lang="en-US" altLang="zh-CN" baseline="-25000">
                  <a:effectLst>
                    <a:outerShdw blurRad="38100" dist="38100" dir="2700000" algn="tl">
                      <a:srgbClr val="C0C0C0"/>
                    </a:outerShdw>
                  </a:effectLst>
                  <a:latin typeface="Verdana" panose="020B0604030504040204" pitchFamily="34" charset="0"/>
                </a:rPr>
                <a:t>2</a:t>
              </a:r>
              <a:endParaRPr lang="el-GR" altLang="zh-CN" baseline="-25000">
                <a:effectLst>
                  <a:outerShdw blurRad="38100" dist="38100" dir="2700000" algn="tl">
                    <a:srgbClr val="C0C0C0"/>
                  </a:outerShdw>
                </a:effectLst>
                <a:latin typeface="Verdana" panose="020B0604030504040204" pitchFamily="34" charset="0"/>
              </a:endParaRPr>
            </a:p>
            <a:p>
              <a:pPr algn="just">
                <a:defRPr/>
              </a:pPr>
              <a:endParaRPr lang="en-US" altLang="zh-CN">
                <a:effectLst>
                  <a:outerShdw blurRad="38100" dist="38100" dir="2700000" algn="tl">
                    <a:srgbClr val="C0C0C0"/>
                  </a:outerShdw>
                </a:effectLst>
                <a:latin typeface="Verdana" panose="020B0604030504040204" pitchFamily="34" charset="0"/>
              </a:endParaRPr>
            </a:p>
          </p:txBody>
        </p:sp>
        <p:sp>
          <p:nvSpPr>
            <p:cNvPr id="42" name="Text Box 7">
              <a:extLst>
                <a:ext uri="{FF2B5EF4-FFF2-40B4-BE49-F238E27FC236}">
                  <a16:creationId xmlns:a16="http://schemas.microsoft.com/office/drawing/2014/main" id="{D22A1734-A625-4C37-B10C-93D03845DBFF}"/>
                </a:ext>
              </a:extLst>
            </p:cNvPr>
            <p:cNvSpPr txBox="1">
              <a:spLocks noChangeArrowheads="1"/>
            </p:cNvSpPr>
            <p:nvPr/>
          </p:nvSpPr>
          <p:spPr bwMode="auto">
            <a:xfrm>
              <a:off x="1908" y="1546"/>
              <a:ext cx="1068" cy="816"/>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4</a:t>
              </a:r>
              <a:endParaRPr lang="en-US" altLang="zh-CN">
                <a:effectLst>
                  <a:outerShdw blurRad="38100" dist="38100" dir="2700000" algn="tl">
                    <a:srgbClr val="C0C0C0"/>
                  </a:outerShdw>
                </a:effectLst>
                <a:latin typeface="Verdana" panose="020B0604030504040204" pitchFamily="34" charset="0"/>
              </a:endParaRPr>
            </a:p>
          </p:txBody>
        </p:sp>
        <p:sp>
          <p:nvSpPr>
            <p:cNvPr id="43" name="Text Box 8">
              <a:extLst>
                <a:ext uri="{FF2B5EF4-FFF2-40B4-BE49-F238E27FC236}">
                  <a16:creationId xmlns:a16="http://schemas.microsoft.com/office/drawing/2014/main" id="{BFC9DAD9-4818-462C-9746-87493CC0E751}"/>
                </a:ext>
              </a:extLst>
            </p:cNvPr>
            <p:cNvSpPr txBox="1">
              <a:spLocks noChangeArrowheads="1"/>
            </p:cNvSpPr>
            <p:nvPr/>
          </p:nvSpPr>
          <p:spPr bwMode="auto">
            <a:xfrm>
              <a:off x="248" y="251"/>
              <a:ext cx="1816" cy="844"/>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1</a:t>
              </a:r>
              <a:r>
                <a:rPr lang="en-US" altLang="zh-CN">
                  <a:effectLst>
                    <a:outerShdw blurRad="38100" dist="38100" dir="2700000" algn="tl">
                      <a:srgbClr val="C0C0C0"/>
                    </a:outerShdw>
                  </a:effectLst>
                  <a:latin typeface="Verdana" panose="020B0604030504040204" pitchFamily="34" charset="0"/>
                </a:rPr>
                <a:t>+</a:t>
              </a:r>
              <a:r>
                <a:rPr lang="el-GR" altLang="zh-CN">
                  <a:effectLst>
                    <a:outerShdw blurRad="38100" dist="38100" dir="2700000" algn="tl">
                      <a:srgbClr val="C0C0C0"/>
                    </a:outerShdw>
                  </a:effectLst>
                  <a:latin typeface="Verdana" panose="020B0604030504040204" pitchFamily="34" charset="0"/>
                  <a:cs typeface="Times New Roman" panose="02020603050405020304" pitchFamily="18" charset="0"/>
                </a:rPr>
                <a:t>Δ</a:t>
              </a:r>
              <a:r>
                <a:rPr lang="en-US" altLang="zh-CN" i="1">
                  <a:effectLst>
                    <a:outerShdw blurRad="38100" dist="38100" dir="2700000" algn="tl">
                      <a:srgbClr val="C0C0C0"/>
                    </a:outerShdw>
                  </a:effectLst>
                  <a:latin typeface="Verdana" panose="020B0604030504040204" pitchFamily="34" charset="0"/>
                  <a:cs typeface="Times New Roman" panose="02020603050405020304" pitchFamily="18" charset="0"/>
                </a:rPr>
                <a:t>R</a:t>
              </a:r>
              <a:r>
                <a:rPr lang="en-US" altLang="zh-CN" baseline="-25000">
                  <a:effectLst>
                    <a:outerShdw blurRad="38100" dist="38100" dir="2700000" algn="tl">
                      <a:srgbClr val="C0C0C0"/>
                    </a:outerShdw>
                  </a:effectLst>
                  <a:latin typeface="Verdana" panose="020B0604030504040204" pitchFamily="34" charset="0"/>
                </a:rPr>
                <a:t>1</a:t>
              </a:r>
              <a:endParaRPr lang="el-GR" altLang="zh-CN" baseline="-25000">
                <a:effectLst>
                  <a:outerShdw blurRad="38100" dist="38100" dir="2700000" algn="tl">
                    <a:srgbClr val="C0C0C0"/>
                  </a:outerShdw>
                </a:effectLst>
                <a:latin typeface="Verdana" panose="020B0604030504040204" pitchFamily="34" charset="0"/>
              </a:endParaRPr>
            </a:p>
          </p:txBody>
        </p:sp>
        <p:sp>
          <p:nvSpPr>
            <p:cNvPr id="44" name="Text Box 9">
              <a:extLst>
                <a:ext uri="{FF2B5EF4-FFF2-40B4-BE49-F238E27FC236}">
                  <a16:creationId xmlns:a16="http://schemas.microsoft.com/office/drawing/2014/main" id="{B740DE32-C90B-49D4-B48C-6A6548C9C7FB}"/>
                </a:ext>
              </a:extLst>
            </p:cNvPr>
            <p:cNvSpPr txBox="1">
              <a:spLocks noChangeArrowheads="1"/>
            </p:cNvSpPr>
            <p:nvPr/>
          </p:nvSpPr>
          <p:spPr bwMode="auto">
            <a:xfrm>
              <a:off x="546" y="1499"/>
              <a:ext cx="903" cy="848"/>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R</a:t>
              </a:r>
              <a:r>
                <a:rPr lang="en-US" altLang="zh-CN" baseline="-25000">
                  <a:effectLst>
                    <a:outerShdw blurRad="38100" dist="38100" dir="2700000" algn="tl">
                      <a:srgbClr val="C0C0C0"/>
                    </a:outerShdw>
                  </a:effectLst>
                  <a:latin typeface="Verdana" panose="020B0604030504040204" pitchFamily="34" charset="0"/>
                </a:rPr>
                <a:t>3</a:t>
              </a:r>
              <a:endParaRPr lang="en-US" altLang="zh-CN">
                <a:effectLst>
                  <a:outerShdw blurRad="38100" dist="38100" dir="2700000" algn="tl">
                    <a:srgbClr val="C0C0C0"/>
                  </a:outerShdw>
                </a:effectLst>
                <a:latin typeface="Verdana" panose="020B0604030504040204" pitchFamily="34" charset="0"/>
              </a:endParaRPr>
            </a:p>
          </p:txBody>
        </p:sp>
        <p:sp>
          <p:nvSpPr>
            <p:cNvPr id="52238" name="Line 10">
              <a:extLst>
                <a:ext uri="{FF2B5EF4-FFF2-40B4-BE49-F238E27FC236}">
                  <a16:creationId xmlns:a16="http://schemas.microsoft.com/office/drawing/2014/main" id="{C4F1686E-2B7D-4A07-A760-78F626DB5B9E}"/>
                </a:ext>
              </a:extLst>
            </p:cNvPr>
            <p:cNvSpPr>
              <a:spLocks noChangeShapeType="1"/>
            </p:cNvSpPr>
            <p:nvPr/>
          </p:nvSpPr>
          <p:spPr bwMode="auto">
            <a:xfrm flipV="1">
              <a:off x="517" y="235"/>
              <a:ext cx="887" cy="8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1">
              <a:extLst>
                <a:ext uri="{FF2B5EF4-FFF2-40B4-BE49-F238E27FC236}">
                  <a16:creationId xmlns:a16="http://schemas.microsoft.com/office/drawing/2014/main" id="{30528D7D-CAC8-4C35-8D4D-7B7EBF36FCD2}"/>
                </a:ext>
              </a:extLst>
            </p:cNvPr>
            <p:cNvSpPr>
              <a:spLocks noChangeShapeType="1"/>
            </p:cNvSpPr>
            <p:nvPr/>
          </p:nvSpPr>
          <p:spPr bwMode="auto">
            <a:xfrm flipV="1">
              <a:off x="1419" y="1125"/>
              <a:ext cx="887" cy="8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12">
              <a:extLst>
                <a:ext uri="{FF2B5EF4-FFF2-40B4-BE49-F238E27FC236}">
                  <a16:creationId xmlns:a16="http://schemas.microsoft.com/office/drawing/2014/main" id="{FCB10D57-3111-42CF-833A-872922474BC0}"/>
                </a:ext>
              </a:extLst>
            </p:cNvPr>
            <p:cNvSpPr>
              <a:spLocks noChangeShapeType="1"/>
            </p:cNvSpPr>
            <p:nvPr/>
          </p:nvSpPr>
          <p:spPr bwMode="auto">
            <a:xfrm rot="16200000" flipV="1">
              <a:off x="1396" y="245"/>
              <a:ext cx="897" cy="8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13">
              <a:extLst>
                <a:ext uri="{FF2B5EF4-FFF2-40B4-BE49-F238E27FC236}">
                  <a16:creationId xmlns:a16="http://schemas.microsoft.com/office/drawing/2014/main" id="{CDB9B976-BB00-44DD-867E-C7BD4B5CF0B8}"/>
                </a:ext>
              </a:extLst>
            </p:cNvPr>
            <p:cNvSpPr>
              <a:spLocks noChangeShapeType="1"/>
            </p:cNvSpPr>
            <p:nvPr/>
          </p:nvSpPr>
          <p:spPr bwMode="auto">
            <a:xfrm rot="16200000" flipV="1">
              <a:off x="529" y="1124"/>
              <a:ext cx="897" cy="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Rectangle 14">
              <a:extLst>
                <a:ext uri="{FF2B5EF4-FFF2-40B4-BE49-F238E27FC236}">
                  <a16:creationId xmlns:a16="http://schemas.microsoft.com/office/drawing/2014/main" id="{0AD2B277-FDFE-4AB0-8524-CC00F6A56730}"/>
                </a:ext>
              </a:extLst>
            </p:cNvPr>
            <p:cNvSpPr>
              <a:spLocks noChangeArrowheads="1"/>
            </p:cNvSpPr>
            <p:nvPr/>
          </p:nvSpPr>
          <p:spPr bwMode="auto">
            <a:xfrm rot="-2700000">
              <a:off x="694" y="615"/>
              <a:ext cx="494" cy="154"/>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2243" name="Rectangle 15">
              <a:extLst>
                <a:ext uri="{FF2B5EF4-FFF2-40B4-BE49-F238E27FC236}">
                  <a16:creationId xmlns:a16="http://schemas.microsoft.com/office/drawing/2014/main" id="{3B83EAAE-A2E1-4A7F-A8AE-D7EE29AF4553}"/>
                </a:ext>
              </a:extLst>
            </p:cNvPr>
            <p:cNvSpPr>
              <a:spLocks noChangeArrowheads="1"/>
            </p:cNvSpPr>
            <p:nvPr/>
          </p:nvSpPr>
          <p:spPr bwMode="auto">
            <a:xfrm rot="-2700000">
              <a:off x="1591" y="1505"/>
              <a:ext cx="494" cy="155"/>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2244" name="Rectangle 16">
              <a:extLst>
                <a:ext uri="{FF2B5EF4-FFF2-40B4-BE49-F238E27FC236}">
                  <a16:creationId xmlns:a16="http://schemas.microsoft.com/office/drawing/2014/main" id="{BECEBA87-EE00-4258-A756-073CC516D249}"/>
                </a:ext>
              </a:extLst>
            </p:cNvPr>
            <p:cNvSpPr>
              <a:spLocks noChangeArrowheads="1"/>
            </p:cNvSpPr>
            <p:nvPr/>
          </p:nvSpPr>
          <p:spPr bwMode="auto">
            <a:xfrm rot="2700000">
              <a:off x="1613" y="628"/>
              <a:ext cx="500" cy="152"/>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2245" name="Rectangle 17">
              <a:extLst>
                <a:ext uri="{FF2B5EF4-FFF2-40B4-BE49-F238E27FC236}">
                  <a16:creationId xmlns:a16="http://schemas.microsoft.com/office/drawing/2014/main" id="{7982345D-F913-46C4-997F-53530DA00AF0}"/>
                </a:ext>
              </a:extLst>
            </p:cNvPr>
            <p:cNvSpPr>
              <a:spLocks noChangeArrowheads="1"/>
            </p:cNvSpPr>
            <p:nvPr/>
          </p:nvSpPr>
          <p:spPr bwMode="auto">
            <a:xfrm rot="2700000">
              <a:off x="740" y="1501"/>
              <a:ext cx="500" cy="152"/>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2246" name="Line 18">
              <a:extLst>
                <a:ext uri="{FF2B5EF4-FFF2-40B4-BE49-F238E27FC236}">
                  <a16:creationId xmlns:a16="http://schemas.microsoft.com/office/drawing/2014/main" id="{2D533CE7-7C69-47AE-AC11-CC8108FD12AD}"/>
                </a:ext>
              </a:extLst>
            </p:cNvPr>
            <p:cNvSpPr>
              <a:spLocks noChangeShapeType="1"/>
            </p:cNvSpPr>
            <p:nvPr/>
          </p:nvSpPr>
          <p:spPr bwMode="auto">
            <a:xfrm>
              <a:off x="1387" y="240"/>
              <a:ext cx="174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47" name="Group 19">
              <a:extLst>
                <a:ext uri="{FF2B5EF4-FFF2-40B4-BE49-F238E27FC236}">
                  <a16:creationId xmlns:a16="http://schemas.microsoft.com/office/drawing/2014/main" id="{5C28D56E-9CDE-479C-8409-38D6953741FE}"/>
                </a:ext>
              </a:extLst>
            </p:cNvPr>
            <p:cNvGrpSpPr>
              <a:grpSpLocks/>
            </p:cNvGrpSpPr>
            <p:nvPr/>
          </p:nvGrpSpPr>
          <p:grpSpPr bwMode="auto">
            <a:xfrm>
              <a:off x="1113" y="2611"/>
              <a:ext cx="519" cy="412"/>
              <a:chOff x="5684" y="6899"/>
              <a:chExt cx="310" cy="295"/>
            </a:xfrm>
          </p:grpSpPr>
          <p:sp>
            <p:nvSpPr>
              <p:cNvPr id="52259" name="Line 20">
                <a:extLst>
                  <a:ext uri="{FF2B5EF4-FFF2-40B4-BE49-F238E27FC236}">
                    <a16:creationId xmlns:a16="http://schemas.microsoft.com/office/drawing/2014/main" id="{C9A70B9D-FD14-4DA6-9F2A-168A39CE2F7B}"/>
                  </a:ext>
                </a:extLst>
              </p:cNvPr>
              <p:cNvSpPr>
                <a:spLocks noChangeShapeType="1"/>
              </p:cNvSpPr>
              <p:nvPr/>
            </p:nvSpPr>
            <p:spPr bwMode="auto">
              <a:xfrm>
                <a:off x="5684" y="6903"/>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Line 21">
                <a:extLst>
                  <a:ext uri="{FF2B5EF4-FFF2-40B4-BE49-F238E27FC236}">
                    <a16:creationId xmlns:a16="http://schemas.microsoft.com/office/drawing/2014/main" id="{7A2C7F03-FC0B-4F74-AF87-B04FD3B53837}"/>
                  </a:ext>
                </a:extLst>
              </p:cNvPr>
              <p:cNvSpPr>
                <a:spLocks noChangeShapeType="1"/>
              </p:cNvSpPr>
              <p:nvPr/>
            </p:nvSpPr>
            <p:spPr bwMode="auto">
              <a:xfrm>
                <a:off x="5880" y="6899"/>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Line 22">
                <a:extLst>
                  <a:ext uri="{FF2B5EF4-FFF2-40B4-BE49-F238E27FC236}">
                    <a16:creationId xmlns:a16="http://schemas.microsoft.com/office/drawing/2014/main" id="{83310946-20B5-4E2E-AE78-940812D90F55}"/>
                  </a:ext>
                </a:extLst>
              </p:cNvPr>
              <p:cNvSpPr>
                <a:spLocks noChangeShapeType="1"/>
              </p:cNvSpPr>
              <p:nvPr/>
            </p:nvSpPr>
            <p:spPr bwMode="auto">
              <a:xfrm>
                <a:off x="5782" y="6955"/>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23">
                <a:extLst>
                  <a:ext uri="{FF2B5EF4-FFF2-40B4-BE49-F238E27FC236}">
                    <a16:creationId xmlns:a16="http://schemas.microsoft.com/office/drawing/2014/main" id="{A9F2F137-1A20-46C7-914E-3629AAC76631}"/>
                  </a:ext>
                </a:extLst>
              </p:cNvPr>
              <p:cNvSpPr>
                <a:spLocks noChangeShapeType="1"/>
              </p:cNvSpPr>
              <p:nvPr/>
            </p:nvSpPr>
            <p:spPr bwMode="auto">
              <a:xfrm>
                <a:off x="5994" y="6969"/>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8" name="Line 24">
              <a:extLst>
                <a:ext uri="{FF2B5EF4-FFF2-40B4-BE49-F238E27FC236}">
                  <a16:creationId xmlns:a16="http://schemas.microsoft.com/office/drawing/2014/main" id="{0F1DD209-5F13-4DB2-83E7-F4B2681D7769}"/>
                </a:ext>
              </a:extLst>
            </p:cNvPr>
            <p:cNvSpPr>
              <a:spLocks noChangeShapeType="1"/>
            </p:cNvSpPr>
            <p:nvPr/>
          </p:nvSpPr>
          <p:spPr bwMode="auto">
            <a:xfrm>
              <a:off x="2299" y="1131"/>
              <a:ext cx="0" cy="1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Line 25">
              <a:extLst>
                <a:ext uri="{FF2B5EF4-FFF2-40B4-BE49-F238E27FC236}">
                  <a16:creationId xmlns:a16="http://schemas.microsoft.com/office/drawing/2014/main" id="{B700891A-DB83-47EE-8E26-91BF762537F3}"/>
                </a:ext>
              </a:extLst>
            </p:cNvPr>
            <p:cNvSpPr>
              <a:spLocks noChangeShapeType="1"/>
            </p:cNvSpPr>
            <p:nvPr/>
          </p:nvSpPr>
          <p:spPr bwMode="auto">
            <a:xfrm>
              <a:off x="1613" y="2821"/>
              <a:ext cx="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Text Box 26">
              <a:extLst>
                <a:ext uri="{FF2B5EF4-FFF2-40B4-BE49-F238E27FC236}">
                  <a16:creationId xmlns:a16="http://schemas.microsoft.com/office/drawing/2014/main" id="{72C60417-FE88-45B6-9147-4925D01C5923}"/>
                </a:ext>
              </a:extLst>
            </p:cNvPr>
            <p:cNvSpPr txBox="1">
              <a:spLocks noChangeArrowheads="1"/>
            </p:cNvSpPr>
            <p:nvPr/>
          </p:nvSpPr>
          <p:spPr bwMode="auto">
            <a:xfrm>
              <a:off x="3370" y="939"/>
              <a:ext cx="374" cy="780"/>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i="1">
                  <a:effectLst>
                    <a:outerShdw blurRad="38100" dist="38100" dir="2700000" algn="tl">
                      <a:srgbClr val="C0C0C0"/>
                    </a:outerShdw>
                  </a:effectLst>
                  <a:latin typeface="Verdana" panose="020B0604030504040204" pitchFamily="34" charset="0"/>
                </a:rPr>
                <a:t>U</a:t>
              </a:r>
              <a:r>
                <a:rPr lang="en-US" altLang="zh-CN" baseline="-25000">
                  <a:effectLst>
                    <a:outerShdw blurRad="38100" dist="38100" dir="2700000" algn="tl">
                      <a:srgbClr val="C0C0C0"/>
                    </a:outerShdw>
                  </a:effectLst>
                  <a:latin typeface="Verdana" panose="020B0604030504040204" pitchFamily="34" charset="0"/>
                </a:rPr>
                <a:t>0</a:t>
              </a:r>
              <a:endParaRPr lang="en-US" altLang="zh-CN">
                <a:effectLst>
                  <a:outerShdw blurRad="38100" dist="38100" dir="2700000" algn="tl">
                    <a:srgbClr val="C0C0C0"/>
                  </a:outerShdw>
                </a:effectLst>
                <a:latin typeface="Verdana" panose="020B0604030504040204" pitchFamily="34" charset="0"/>
              </a:endParaRPr>
            </a:p>
          </p:txBody>
        </p:sp>
        <p:sp>
          <p:nvSpPr>
            <p:cNvPr id="52251" name="Line 27">
              <a:extLst>
                <a:ext uri="{FF2B5EF4-FFF2-40B4-BE49-F238E27FC236}">
                  <a16:creationId xmlns:a16="http://schemas.microsoft.com/office/drawing/2014/main" id="{18588065-53D7-4FB0-9AEA-E98D2090ED12}"/>
                </a:ext>
              </a:extLst>
            </p:cNvPr>
            <p:cNvSpPr>
              <a:spLocks noChangeShapeType="1"/>
            </p:cNvSpPr>
            <p:nvPr/>
          </p:nvSpPr>
          <p:spPr bwMode="auto">
            <a:xfrm>
              <a:off x="1411" y="2017"/>
              <a:ext cx="17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28">
              <a:extLst>
                <a:ext uri="{FF2B5EF4-FFF2-40B4-BE49-F238E27FC236}">
                  <a16:creationId xmlns:a16="http://schemas.microsoft.com/office/drawing/2014/main" id="{CA5972C2-EFF2-480F-B50D-D356CECA1207}"/>
                </a:ext>
              </a:extLst>
            </p:cNvPr>
            <p:cNvSpPr>
              <a:spLocks noChangeShapeType="1"/>
            </p:cNvSpPr>
            <p:nvPr/>
          </p:nvSpPr>
          <p:spPr bwMode="auto">
            <a:xfrm rot="10800000" flipV="1">
              <a:off x="3390" y="493"/>
              <a:ext cx="4" cy="1267"/>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2253" name="Line 29">
              <a:extLst>
                <a:ext uri="{FF2B5EF4-FFF2-40B4-BE49-F238E27FC236}">
                  <a16:creationId xmlns:a16="http://schemas.microsoft.com/office/drawing/2014/main" id="{F78F0116-A3A4-4222-B4EA-3338C622856C}"/>
                </a:ext>
              </a:extLst>
            </p:cNvPr>
            <p:cNvSpPr>
              <a:spLocks noChangeShapeType="1"/>
            </p:cNvSpPr>
            <p:nvPr/>
          </p:nvSpPr>
          <p:spPr bwMode="auto">
            <a:xfrm flipH="1">
              <a:off x="525" y="1124"/>
              <a:ext cx="0" cy="1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30">
              <a:extLst>
                <a:ext uri="{FF2B5EF4-FFF2-40B4-BE49-F238E27FC236}">
                  <a16:creationId xmlns:a16="http://schemas.microsoft.com/office/drawing/2014/main" id="{675E69B8-1847-4F2A-9577-B9FF7F8139CA}"/>
                </a:ext>
              </a:extLst>
            </p:cNvPr>
            <p:cNvSpPr>
              <a:spLocks noChangeShapeType="1"/>
            </p:cNvSpPr>
            <p:nvPr/>
          </p:nvSpPr>
          <p:spPr bwMode="auto">
            <a:xfrm flipH="1">
              <a:off x="507" y="2831"/>
              <a:ext cx="6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31">
              <a:extLst>
                <a:ext uri="{FF2B5EF4-FFF2-40B4-BE49-F238E27FC236}">
                  <a16:creationId xmlns:a16="http://schemas.microsoft.com/office/drawing/2014/main" id="{9FA2903C-1C46-419B-9B47-5EBF67A3BB1C}"/>
                </a:ext>
              </a:extLst>
            </p:cNvPr>
            <p:cNvSpPr>
              <a:spLocks noChangeShapeType="1"/>
            </p:cNvSpPr>
            <p:nvPr/>
          </p:nvSpPr>
          <p:spPr bwMode="auto">
            <a:xfrm>
              <a:off x="3116" y="227"/>
              <a:ext cx="0" cy="18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Rectangle 32">
              <a:extLst>
                <a:ext uri="{FF2B5EF4-FFF2-40B4-BE49-F238E27FC236}">
                  <a16:creationId xmlns:a16="http://schemas.microsoft.com/office/drawing/2014/main" id="{F36F2E20-E981-4D8E-986F-36CC53D4E009}"/>
                </a:ext>
              </a:extLst>
            </p:cNvPr>
            <p:cNvSpPr>
              <a:spLocks noChangeArrowheads="1"/>
            </p:cNvSpPr>
            <p:nvPr/>
          </p:nvSpPr>
          <p:spPr bwMode="auto">
            <a:xfrm>
              <a:off x="3014" y="910"/>
              <a:ext cx="152" cy="499"/>
            </a:xfrm>
            <a:prstGeom prst="rect">
              <a:avLst/>
            </a:prstGeom>
            <a:gradFill rotWithShape="1">
              <a:gsLst>
                <a:gs pos="0">
                  <a:schemeClr val="accent1"/>
                </a:gs>
                <a:gs pos="50000">
                  <a:schemeClr val="accent1">
                    <a:gamma/>
                    <a:shade val="46275"/>
                    <a:invGamma/>
                  </a:schemeClr>
                </a:gs>
                <a:gs pos="100000">
                  <a:schemeClr val="accent1"/>
                </a:gs>
              </a:gsLst>
              <a:lin ang="0" scaled="1"/>
            </a:gradFill>
            <a:ln w="28575">
              <a:solidFill>
                <a:srgbClr val="FF9900"/>
              </a:solidFill>
              <a:miter lim="800000"/>
              <a:headEnd/>
              <a:tailEnd/>
            </a:ln>
          </p:spPr>
          <p:txBody>
            <a:bodyPr/>
            <a:lstStyle/>
            <a:p>
              <a:pPr eaLnBrk="1" hangingPunct="1">
                <a:defRPr/>
              </a:pPr>
              <a:endParaRPr lang="zh-CN" altLang="en-US">
                <a:latin typeface="Verdana" pitchFamily="34" charset="0"/>
              </a:endParaRPr>
            </a:p>
          </p:txBody>
        </p:sp>
        <p:sp>
          <p:nvSpPr>
            <p:cNvPr id="52257" name="Line 34">
              <a:extLst>
                <a:ext uri="{FF2B5EF4-FFF2-40B4-BE49-F238E27FC236}">
                  <a16:creationId xmlns:a16="http://schemas.microsoft.com/office/drawing/2014/main" id="{1A05246E-5870-4E2B-991C-AE49AA4C5657}"/>
                </a:ext>
              </a:extLst>
            </p:cNvPr>
            <p:cNvSpPr>
              <a:spLocks noChangeShapeType="1"/>
            </p:cNvSpPr>
            <p:nvPr/>
          </p:nvSpPr>
          <p:spPr bwMode="auto">
            <a:xfrm>
              <a:off x="1864" y="347"/>
              <a:ext cx="0" cy="6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58" name="Line 35">
              <a:extLst>
                <a:ext uri="{FF2B5EF4-FFF2-40B4-BE49-F238E27FC236}">
                  <a16:creationId xmlns:a16="http://schemas.microsoft.com/office/drawing/2014/main" id="{AB87638B-8C38-4010-8DB2-D80D021CF812}"/>
                </a:ext>
              </a:extLst>
            </p:cNvPr>
            <p:cNvSpPr>
              <a:spLocks noChangeShapeType="1"/>
            </p:cNvSpPr>
            <p:nvPr/>
          </p:nvSpPr>
          <p:spPr bwMode="auto">
            <a:xfrm flipV="1">
              <a:off x="952" y="325"/>
              <a:ext cx="0" cy="6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pic>
        <p:nvPicPr>
          <p:cNvPr id="52227" name="Picture 37" descr="2-18">
            <a:extLst>
              <a:ext uri="{FF2B5EF4-FFF2-40B4-BE49-F238E27FC236}">
                <a16:creationId xmlns:a16="http://schemas.microsoft.com/office/drawing/2014/main" id="{107E54D4-8B69-47F4-A0A7-D9CA63E69F1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895601"/>
            <a:ext cx="33845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28" name="Object 39">
            <a:extLst>
              <a:ext uri="{FF2B5EF4-FFF2-40B4-BE49-F238E27FC236}">
                <a16:creationId xmlns:a16="http://schemas.microsoft.com/office/drawing/2014/main" id="{5ECFDF73-BCB7-40C9-A30C-267CCEB13EEB}"/>
              </a:ext>
            </a:extLst>
          </p:cNvPr>
          <p:cNvGraphicFramePr>
            <a:graphicFrameLocks noChangeAspect="1"/>
          </p:cNvGraphicFramePr>
          <p:nvPr/>
        </p:nvGraphicFramePr>
        <p:xfrm>
          <a:off x="3124201" y="5638801"/>
          <a:ext cx="1203325" cy="785813"/>
        </p:xfrm>
        <a:graphic>
          <a:graphicData uri="http://schemas.openxmlformats.org/presentationml/2006/ole">
            <mc:AlternateContent xmlns:mc="http://schemas.openxmlformats.org/markup-compatibility/2006">
              <mc:Choice xmlns:v="urn:schemas-microsoft-com:vml" Requires="v">
                <p:oleObj spid="_x0000_s5128" name="Formula" r:id="rId4" imgW="470554" imgH="303952" progId="Equation.Ribbit">
                  <p:embed/>
                </p:oleObj>
              </mc:Choice>
              <mc:Fallback>
                <p:oleObj name="Formula" r:id="rId4" imgW="470554" imgH="303952" progId="Equation.Ribbit">
                  <p:embed/>
                  <p:pic>
                    <p:nvPicPr>
                      <p:cNvPr id="52228" name="Object 39">
                        <a:extLst>
                          <a:ext uri="{FF2B5EF4-FFF2-40B4-BE49-F238E27FC236}">
                            <a16:creationId xmlns:a16="http://schemas.microsoft.com/office/drawing/2014/main" id="{5ECFDF73-BCB7-40C9-A30C-267CCEB13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5638801"/>
                        <a:ext cx="1203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9" name="Text Box 40">
            <a:extLst>
              <a:ext uri="{FF2B5EF4-FFF2-40B4-BE49-F238E27FC236}">
                <a16:creationId xmlns:a16="http://schemas.microsoft.com/office/drawing/2014/main" id="{FB5FBC0D-CD9C-406E-A79E-0531E65E5601}"/>
              </a:ext>
            </a:extLst>
          </p:cNvPr>
          <p:cNvSpPr txBox="1">
            <a:spLocks noChangeArrowheads="1"/>
          </p:cNvSpPr>
          <p:nvPr/>
        </p:nvSpPr>
        <p:spPr bwMode="auto">
          <a:xfrm>
            <a:off x="7543800" y="609601"/>
            <a:ext cx="28956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solidFill>
                  <a:srgbClr val="FF6600"/>
                </a:solidFill>
                <a:latin typeface="黑体" panose="02010609060101010101" pitchFamily="49" charset="-122"/>
                <a:ea typeface="黑体" panose="02010609060101010101" pitchFamily="49" charset="-122"/>
              </a:rPr>
              <a:t>双臂电桥</a:t>
            </a:r>
            <a:r>
              <a:rPr lang="zh-CN" altLang="en-US" sz="2000">
                <a:latin typeface="黑体" panose="02010609060101010101" pitchFamily="49" charset="-122"/>
                <a:ea typeface="黑体" panose="02010609060101010101" pitchFamily="49" charset="-122"/>
              </a:rPr>
              <a:t>：</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R1</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R2</a:t>
            </a:r>
            <a:r>
              <a:rPr lang="zh-CN" altLang="en-US" sz="2000">
                <a:latin typeface="黑体" panose="02010609060101010101" pitchFamily="49" charset="-122"/>
                <a:ea typeface="黑体" panose="02010609060101010101" pitchFamily="49" charset="-122"/>
              </a:rPr>
              <a:t>－工作应变片，</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R3</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R4</a:t>
            </a:r>
            <a:r>
              <a:rPr lang="zh-CN" altLang="en-US" sz="2000">
                <a:latin typeface="黑体" panose="02010609060101010101" pitchFamily="49" charset="-122"/>
                <a:ea typeface="黑体" panose="02010609060101010101" pitchFamily="49" charset="-122"/>
              </a:rPr>
              <a:t>－固定电阻，</a:t>
            </a:r>
          </a:p>
          <a:p>
            <a:pPr eaLnBrk="1" hangingPunct="1">
              <a:spcBef>
                <a:spcPct val="0"/>
              </a:spcBef>
              <a:buFontTx/>
              <a:buNone/>
            </a:pPr>
            <a:r>
              <a:rPr lang="zh-CN" altLang="en-US" sz="2000">
                <a:latin typeface="黑体" panose="02010609060101010101" pitchFamily="49" charset="-122"/>
                <a:ea typeface="黑体" panose="02010609060101010101" pitchFamily="49" charset="-122"/>
              </a:rPr>
              <a:t>当</a:t>
            </a:r>
            <a:r>
              <a:rPr lang="en-US" altLang="zh-CN" sz="2000">
                <a:latin typeface="黑体" panose="02010609060101010101" pitchFamily="49" charset="-122"/>
                <a:ea typeface="黑体" panose="02010609060101010101" pitchFamily="49" charset="-122"/>
              </a:rPr>
              <a:t>R1=R+∆R</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R2=R- ∆R</a:t>
            </a:r>
            <a:r>
              <a:rPr lang="zh-CN" altLang="en-US" sz="2000">
                <a:latin typeface="黑体" panose="02010609060101010101" pitchFamily="49" charset="-122"/>
                <a:ea typeface="黑体" panose="02010609060101010101" pitchFamily="49" charset="-122"/>
              </a:rPr>
              <a:t>，称为</a:t>
            </a:r>
            <a:r>
              <a:rPr lang="zh-CN" altLang="en-US" sz="2000">
                <a:solidFill>
                  <a:srgbClr val="FF0000"/>
                </a:solidFill>
                <a:latin typeface="黑体" panose="02010609060101010101" pitchFamily="49" charset="-122"/>
                <a:ea typeface="黑体" panose="02010609060101010101" pitchFamily="49" charset="-122"/>
              </a:rPr>
              <a:t>差动式半桥</a:t>
            </a:r>
            <a:r>
              <a:rPr lang="zh-CN" altLang="en-US" sz="2000">
                <a:latin typeface="黑体" panose="02010609060101010101" pitchFamily="49" charset="-122"/>
                <a:ea typeface="黑体" panose="02010609060101010101" pitchFamily="49" charset="-122"/>
              </a:rPr>
              <a:t>电路</a:t>
            </a:r>
          </a:p>
          <a:p>
            <a:pPr eaLnBrk="1" hangingPunct="1">
              <a:spcBef>
                <a:spcPct val="50000"/>
              </a:spcBef>
              <a:buFontTx/>
              <a:buNone/>
            </a:pPr>
            <a:endParaRPr lang="en-US" altLang="zh-CN" sz="2000">
              <a:latin typeface="黑体" panose="02010609060101010101" pitchFamily="49" charset="-122"/>
              <a:ea typeface="黑体" panose="02010609060101010101" pitchFamily="49" charset="-122"/>
            </a:endParaRPr>
          </a:p>
        </p:txBody>
      </p:sp>
      <p:graphicFrame>
        <p:nvGraphicFramePr>
          <p:cNvPr id="52230" name="Object 41">
            <a:extLst>
              <a:ext uri="{FF2B5EF4-FFF2-40B4-BE49-F238E27FC236}">
                <a16:creationId xmlns:a16="http://schemas.microsoft.com/office/drawing/2014/main" id="{EB04829C-5F03-4D41-AF77-963B79E6CAE7}"/>
              </a:ext>
            </a:extLst>
          </p:cNvPr>
          <p:cNvGraphicFramePr>
            <a:graphicFrameLocks noChangeAspect="1"/>
          </p:cNvGraphicFramePr>
          <p:nvPr/>
        </p:nvGraphicFramePr>
        <p:xfrm>
          <a:off x="3124200" y="3886201"/>
          <a:ext cx="4802188" cy="855663"/>
        </p:xfrm>
        <a:graphic>
          <a:graphicData uri="http://schemas.openxmlformats.org/presentationml/2006/ole">
            <mc:AlternateContent xmlns:mc="http://schemas.openxmlformats.org/markup-compatibility/2006">
              <mc:Choice xmlns:v="urn:schemas-microsoft-com:vml" Requires="v">
                <p:oleObj spid="_x0000_s5129" name="Equation" r:id="rId6" imgW="2390851" imgH="390564" progId="Equation.DSMT4">
                  <p:embed/>
                </p:oleObj>
              </mc:Choice>
              <mc:Fallback>
                <p:oleObj name="Equation" r:id="rId6" imgW="2390851" imgH="390564" progId="Equation.DSMT4">
                  <p:embed/>
                  <p:pic>
                    <p:nvPicPr>
                      <p:cNvPr id="52230" name="Object 41">
                        <a:extLst>
                          <a:ext uri="{FF2B5EF4-FFF2-40B4-BE49-F238E27FC236}">
                            <a16:creationId xmlns:a16="http://schemas.microsoft.com/office/drawing/2014/main" id="{EB04829C-5F03-4D41-AF77-963B79E6CA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886201"/>
                        <a:ext cx="48021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42">
            <a:extLst>
              <a:ext uri="{FF2B5EF4-FFF2-40B4-BE49-F238E27FC236}">
                <a16:creationId xmlns:a16="http://schemas.microsoft.com/office/drawing/2014/main" id="{CABEEC98-D427-4C3F-8075-BEBB381D3AD9}"/>
              </a:ext>
            </a:extLst>
          </p:cNvPr>
          <p:cNvGraphicFramePr>
            <a:graphicFrameLocks noChangeAspect="1"/>
          </p:cNvGraphicFramePr>
          <p:nvPr/>
        </p:nvGraphicFramePr>
        <p:xfrm>
          <a:off x="3124200" y="4800601"/>
          <a:ext cx="1778000" cy="879475"/>
        </p:xfrm>
        <a:graphic>
          <a:graphicData uri="http://schemas.openxmlformats.org/presentationml/2006/ole">
            <mc:AlternateContent xmlns:mc="http://schemas.openxmlformats.org/markup-compatibility/2006">
              <mc:Choice xmlns:v="urn:schemas-microsoft-com:vml" Requires="v">
                <p:oleObj spid="_x0000_s5130" name="Equation" r:id="rId8" imgW="838356" imgH="390564" progId="Equation.DSMT4">
                  <p:embed/>
                </p:oleObj>
              </mc:Choice>
              <mc:Fallback>
                <p:oleObj name="Equation" r:id="rId8" imgW="838356" imgH="390564" progId="Equation.DSMT4">
                  <p:embed/>
                  <p:pic>
                    <p:nvPicPr>
                      <p:cNvPr id="52231" name="Object 42">
                        <a:extLst>
                          <a:ext uri="{FF2B5EF4-FFF2-40B4-BE49-F238E27FC236}">
                            <a16:creationId xmlns:a16="http://schemas.microsoft.com/office/drawing/2014/main" id="{CABEEC98-D427-4C3F-8075-BEBB381D3A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00601"/>
                        <a:ext cx="1778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椭圆 44">
            <a:extLst>
              <a:ext uri="{FF2B5EF4-FFF2-40B4-BE49-F238E27FC236}">
                <a16:creationId xmlns:a16="http://schemas.microsoft.com/office/drawing/2014/main" id="{53A293F5-0D2D-4FED-8CA9-606521F50C15}"/>
              </a:ext>
            </a:extLst>
          </p:cNvPr>
          <p:cNvSpPr/>
          <p:nvPr/>
        </p:nvSpPr>
        <p:spPr>
          <a:xfrm>
            <a:off x="2855842" y="5570669"/>
            <a:ext cx="2046357" cy="9972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499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43">
            <a:extLst>
              <a:ext uri="{FF2B5EF4-FFF2-40B4-BE49-F238E27FC236}">
                <a16:creationId xmlns:a16="http://schemas.microsoft.com/office/drawing/2014/main" id="{1E35F8D7-B191-4C86-BDA7-FB55DB1409FD}"/>
              </a:ext>
            </a:extLst>
          </p:cNvPr>
          <p:cNvGrpSpPr>
            <a:grpSpLocks/>
          </p:cNvGrpSpPr>
          <p:nvPr/>
        </p:nvGrpSpPr>
        <p:grpSpPr bwMode="auto">
          <a:xfrm>
            <a:off x="1828800" y="381000"/>
            <a:ext cx="5029200" cy="3657600"/>
            <a:chOff x="0" y="0"/>
            <a:chExt cx="4128" cy="3055"/>
          </a:xfrm>
        </p:grpSpPr>
        <p:sp>
          <p:nvSpPr>
            <p:cNvPr id="8" name="Text Box 6">
              <a:extLst>
                <a:ext uri="{FF2B5EF4-FFF2-40B4-BE49-F238E27FC236}">
                  <a16:creationId xmlns:a16="http://schemas.microsoft.com/office/drawing/2014/main" id="{9BE1F52D-8FF6-4C7F-870F-5ECAF14A21F1}"/>
                </a:ext>
              </a:extLst>
            </p:cNvPr>
            <p:cNvSpPr txBox="1">
              <a:spLocks noChangeArrowheads="1"/>
            </p:cNvSpPr>
            <p:nvPr/>
          </p:nvSpPr>
          <p:spPr bwMode="auto">
            <a:xfrm>
              <a:off x="1501" y="2164"/>
              <a:ext cx="1022" cy="813"/>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sz="2400">
                  <a:effectLst>
                    <a:outerShdw blurRad="38100" dist="38100" dir="2700000" algn="tl">
                      <a:srgbClr val="C0C0C0"/>
                    </a:outerShdw>
                  </a:effectLst>
                  <a:latin typeface="Verdana" panose="020B0604030504040204" pitchFamily="34" charset="0"/>
                </a:rPr>
                <a:t>U</a:t>
              </a:r>
            </a:p>
          </p:txBody>
        </p:sp>
        <p:sp>
          <p:nvSpPr>
            <p:cNvPr id="9" name="Text Box 7">
              <a:extLst>
                <a:ext uri="{FF2B5EF4-FFF2-40B4-BE49-F238E27FC236}">
                  <a16:creationId xmlns:a16="http://schemas.microsoft.com/office/drawing/2014/main" id="{EFF6C9E9-414C-4075-AD47-357DE0FA704A}"/>
                </a:ext>
              </a:extLst>
            </p:cNvPr>
            <p:cNvSpPr txBox="1">
              <a:spLocks noChangeArrowheads="1"/>
            </p:cNvSpPr>
            <p:nvPr/>
          </p:nvSpPr>
          <p:spPr bwMode="auto">
            <a:xfrm>
              <a:off x="2884" y="660"/>
              <a:ext cx="740" cy="773"/>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GB" altLang="zh-CN" sz="2400">
                  <a:effectLst>
                    <a:outerShdw blurRad="38100" dist="38100" dir="2700000" algn="tl">
                      <a:srgbClr val="C0C0C0"/>
                    </a:outerShdw>
                  </a:effectLst>
                  <a:latin typeface="Verdana" panose="020B0604030504040204" pitchFamily="34" charset="0"/>
                </a:rPr>
                <a:t>R</a:t>
              </a:r>
              <a:r>
                <a:rPr lang="en-GB" altLang="zh-CN" sz="2400" baseline="-25000">
                  <a:effectLst>
                    <a:outerShdw blurRad="38100" dist="38100" dir="2700000" algn="tl">
                      <a:srgbClr val="C0C0C0"/>
                    </a:outerShdw>
                  </a:effectLst>
                  <a:latin typeface="Verdana" panose="020B0604030504040204" pitchFamily="34" charset="0"/>
                </a:rPr>
                <a:t>L</a:t>
              </a:r>
              <a:endParaRPr lang="en-GB" altLang="zh-CN" sz="2400">
                <a:effectLst>
                  <a:outerShdw blurRad="38100" dist="38100" dir="2700000" algn="tl">
                    <a:srgbClr val="C0C0C0"/>
                  </a:outerShdw>
                </a:effectLst>
                <a:latin typeface="Verdana" panose="020B0604030504040204" pitchFamily="34" charset="0"/>
              </a:endParaRPr>
            </a:p>
          </p:txBody>
        </p:sp>
        <p:sp>
          <p:nvSpPr>
            <p:cNvPr id="10" name="Text Box 8">
              <a:extLst>
                <a:ext uri="{FF2B5EF4-FFF2-40B4-BE49-F238E27FC236}">
                  <a16:creationId xmlns:a16="http://schemas.microsoft.com/office/drawing/2014/main" id="{AF09428F-33D6-43C7-93EA-0E29D37A3870}"/>
                </a:ext>
              </a:extLst>
            </p:cNvPr>
            <p:cNvSpPr txBox="1">
              <a:spLocks noChangeArrowheads="1"/>
            </p:cNvSpPr>
            <p:nvPr/>
          </p:nvSpPr>
          <p:spPr bwMode="auto">
            <a:xfrm>
              <a:off x="2159" y="0"/>
              <a:ext cx="1824" cy="626"/>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2</a:t>
              </a:r>
              <a:r>
                <a:rPr lang="en-US" altLang="zh-CN" sz="2400">
                  <a:effectLst>
                    <a:outerShdw blurRad="38100" dist="38100" dir="2700000" algn="tl">
                      <a:srgbClr val="C0C0C0"/>
                    </a:outerShdw>
                  </a:effectLst>
                  <a:latin typeface="Verdana" panose="020B0604030504040204" pitchFamily="34" charset="0"/>
                  <a:cs typeface="Times New Roman" panose="02020603050405020304" pitchFamily="18" charset="0"/>
                </a:rPr>
                <a:t>-</a:t>
              </a:r>
              <a:r>
                <a:rPr lang="el-GR" altLang="zh-CN" sz="2400">
                  <a:effectLst>
                    <a:outerShdw blurRad="38100" dist="38100" dir="2700000" algn="tl">
                      <a:srgbClr val="C0C0C0"/>
                    </a:outerShdw>
                  </a:effectLst>
                  <a:latin typeface="Verdana" panose="020B0604030504040204" pitchFamily="34" charset="0"/>
                  <a:cs typeface="Times New Roman" panose="02020603050405020304" pitchFamily="18" charset="0"/>
                </a:rPr>
                <a:t>Δ</a:t>
              </a:r>
              <a:r>
                <a:rPr lang="en-US" altLang="zh-CN" sz="2400" i="1">
                  <a:effectLst>
                    <a:outerShdw blurRad="38100" dist="38100" dir="2700000" algn="tl">
                      <a:srgbClr val="C0C0C0"/>
                    </a:outerShdw>
                  </a:effectLst>
                  <a:latin typeface="Verdana" panose="020B0604030504040204" pitchFamily="34" charset="0"/>
                  <a:cs typeface="Times New Roman" panose="02020603050405020304" pitchFamily="18" charset="0"/>
                </a:rPr>
                <a:t>R</a:t>
              </a:r>
              <a:r>
                <a:rPr lang="en-US" altLang="zh-CN" sz="2400" baseline="-25000">
                  <a:effectLst>
                    <a:outerShdw blurRad="38100" dist="38100" dir="2700000" algn="tl">
                      <a:srgbClr val="C0C0C0"/>
                    </a:outerShdw>
                  </a:effectLst>
                  <a:latin typeface="Verdana" panose="020B0604030504040204" pitchFamily="34" charset="0"/>
                </a:rPr>
                <a:t>2</a:t>
              </a:r>
              <a:endParaRPr lang="el-GR" altLang="zh-CN" sz="2400" baseline="-25000">
                <a:effectLst>
                  <a:outerShdw blurRad="38100" dist="38100" dir="2700000" algn="tl">
                    <a:srgbClr val="C0C0C0"/>
                  </a:outerShdw>
                </a:effectLst>
                <a:latin typeface="Verdana" panose="020B0604030504040204" pitchFamily="34" charset="0"/>
              </a:endParaRPr>
            </a:p>
            <a:p>
              <a:pPr algn="just">
                <a:defRPr/>
              </a:pPr>
              <a:endParaRPr lang="en-US" altLang="zh-CN" sz="2400">
                <a:effectLst>
                  <a:outerShdw blurRad="38100" dist="38100" dir="2700000" algn="tl">
                    <a:srgbClr val="C0C0C0"/>
                  </a:outerShdw>
                </a:effectLst>
                <a:latin typeface="Verdana" panose="020B0604030504040204" pitchFamily="34" charset="0"/>
              </a:endParaRPr>
            </a:p>
          </p:txBody>
        </p:sp>
        <p:sp>
          <p:nvSpPr>
            <p:cNvPr id="11" name="Text Box 9">
              <a:extLst>
                <a:ext uri="{FF2B5EF4-FFF2-40B4-BE49-F238E27FC236}">
                  <a16:creationId xmlns:a16="http://schemas.microsoft.com/office/drawing/2014/main" id="{C3594E79-3632-4743-ACB9-95DFBBCF0893}"/>
                </a:ext>
              </a:extLst>
            </p:cNvPr>
            <p:cNvSpPr txBox="1">
              <a:spLocks noChangeArrowheads="1"/>
            </p:cNvSpPr>
            <p:nvPr/>
          </p:nvSpPr>
          <p:spPr bwMode="auto">
            <a:xfrm>
              <a:off x="2252" y="1404"/>
              <a:ext cx="1651" cy="891"/>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4</a:t>
              </a:r>
              <a:r>
                <a:rPr lang="en-US" altLang="zh-CN" sz="2400">
                  <a:effectLst>
                    <a:outerShdw blurRad="38100" dist="38100" dir="2700000" algn="tl">
                      <a:srgbClr val="C0C0C0"/>
                    </a:outerShdw>
                  </a:effectLst>
                  <a:latin typeface="Verdana" panose="020B0604030504040204" pitchFamily="34" charset="0"/>
                </a:rPr>
                <a:t>+</a:t>
              </a:r>
              <a:r>
                <a:rPr lang="el-GR" altLang="zh-CN" sz="2400">
                  <a:effectLst>
                    <a:outerShdw blurRad="38100" dist="38100" dir="2700000" algn="tl">
                      <a:srgbClr val="C0C0C0"/>
                    </a:outerShdw>
                  </a:effectLst>
                  <a:latin typeface="Verdana" panose="020B0604030504040204" pitchFamily="34" charset="0"/>
                </a:rPr>
                <a:t>Δ</a:t>
              </a: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4</a:t>
              </a:r>
            </a:p>
          </p:txBody>
        </p:sp>
        <p:sp>
          <p:nvSpPr>
            <p:cNvPr id="12" name="Text Box 10">
              <a:extLst>
                <a:ext uri="{FF2B5EF4-FFF2-40B4-BE49-F238E27FC236}">
                  <a16:creationId xmlns:a16="http://schemas.microsoft.com/office/drawing/2014/main" id="{5CB326AC-B48F-40D7-9F8A-728A4839CBBF}"/>
                </a:ext>
              </a:extLst>
            </p:cNvPr>
            <p:cNvSpPr txBox="1">
              <a:spLocks noChangeArrowheads="1"/>
            </p:cNvSpPr>
            <p:nvPr/>
          </p:nvSpPr>
          <p:spPr bwMode="auto">
            <a:xfrm>
              <a:off x="46" y="56"/>
              <a:ext cx="1926" cy="920"/>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1</a:t>
              </a:r>
              <a:r>
                <a:rPr lang="en-US" altLang="zh-CN" sz="2400">
                  <a:effectLst>
                    <a:outerShdw blurRad="38100" dist="38100" dir="2700000" algn="tl">
                      <a:srgbClr val="C0C0C0"/>
                    </a:outerShdw>
                  </a:effectLst>
                  <a:latin typeface="Verdana" panose="020B0604030504040204" pitchFamily="34" charset="0"/>
                </a:rPr>
                <a:t>+</a:t>
              </a:r>
              <a:r>
                <a:rPr lang="el-GR" altLang="zh-CN" sz="2400">
                  <a:effectLst>
                    <a:outerShdw blurRad="38100" dist="38100" dir="2700000" algn="tl">
                      <a:srgbClr val="C0C0C0"/>
                    </a:outerShdw>
                  </a:effectLst>
                  <a:latin typeface="Verdana" panose="020B0604030504040204" pitchFamily="34" charset="0"/>
                  <a:cs typeface="Times New Roman" panose="02020603050405020304" pitchFamily="18" charset="0"/>
                </a:rPr>
                <a:t>Δ</a:t>
              </a:r>
              <a:r>
                <a:rPr lang="en-US" altLang="zh-CN" sz="2400" i="1">
                  <a:effectLst>
                    <a:outerShdw blurRad="38100" dist="38100" dir="2700000" algn="tl">
                      <a:srgbClr val="C0C0C0"/>
                    </a:outerShdw>
                  </a:effectLst>
                  <a:latin typeface="Verdana" panose="020B0604030504040204" pitchFamily="34" charset="0"/>
                  <a:cs typeface="Times New Roman" panose="02020603050405020304" pitchFamily="18" charset="0"/>
                </a:rPr>
                <a:t>R</a:t>
              </a:r>
              <a:r>
                <a:rPr lang="en-US" altLang="zh-CN" sz="2400" baseline="-25000">
                  <a:effectLst>
                    <a:outerShdw blurRad="38100" dist="38100" dir="2700000" algn="tl">
                      <a:srgbClr val="C0C0C0"/>
                    </a:outerShdw>
                  </a:effectLst>
                  <a:latin typeface="Verdana" panose="020B0604030504040204" pitchFamily="34" charset="0"/>
                </a:rPr>
                <a:t>1</a:t>
              </a:r>
              <a:endParaRPr lang="el-GR" altLang="zh-CN" sz="2400" baseline="-25000">
                <a:effectLst>
                  <a:outerShdw blurRad="38100" dist="38100" dir="2700000" algn="tl">
                    <a:srgbClr val="C0C0C0"/>
                  </a:outerShdw>
                </a:effectLst>
                <a:latin typeface="Verdana" panose="020B0604030504040204" pitchFamily="34" charset="0"/>
              </a:endParaRPr>
            </a:p>
          </p:txBody>
        </p:sp>
        <p:sp>
          <p:nvSpPr>
            <p:cNvPr id="53261" name="Line 11">
              <a:extLst>
                <a:ext uri="{FF2B5EF4-FFF2-40B4-BE49-F238E27FC236}">
                  <a16:creationId xmlns:a16="http://schemas.microsoft.com/office/drawing/2014/main" id="{63A9138E-2916-4109-A211-902C319BACA6}"/>
                </a:ext>
              </a:extLst>
            </p:cNvPr>
            <p:cNvSpPr>
              <a:spLocks noChangeShapeType="1"/>
            </p:cNvSpPr>
            <p:nvPr/>
          </p:nvSpPr>
          <p:spPr bwMode="auto">
            <a:xfrm flipV="1">
              <a:off x="750" y="11"/>
              <a:ext cx="941" cy="9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2">
              <a:extLst>
                <a:ext uri="{FF2B5EF4-FFF2-40B4-BE49-F238E27FC236}">
                  <a16:creationId xmlns:a16="http://schemas.microsoft.com/office/drawing/2014/main" id="{A3490706-A348-4026-81B2-DD3F50269073}"/>
                </a:ext>
              </a:extLst>
            </p:cNvPr>
            <p:cNvSpPr>
              <a:spLocks noChangeShapeType="1"/>
            </p:cNvSpPr>
            <p:nvPr/>
          </p:nvSpPr>
          <p:spPr bwMode="auto">
            <a:xfrm flipV="1">
              <a:off x="1707" y="984"/>
              <a:ext cx="940" cy="9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3">
              <a:extLst>
                <a:ext uri="{FF2B5EF4-FFF2-40B4-BE49-F238E27FC236}">
                  <a16:creationId xmlns:a16="http://schemas.microsoft.com/office/drawing/2014/main" id="{379E6E5F-8A1E-4D7F-8C39-4EA583030762}"/>
                </a:ext>
              </a:extLst>
            </p:cNvPr>
            <p:cNvSpPr>
              <a:spLocks noChangeShapeType="1"/>
            </p:cNvSpPr>
            <p:nvPr/>
          </p:nvSpPr>
          <p:spPr bwMode="auto">
            <a:xfrm rot="16200000" flipV="1">
              <a:off x="1667" y="37"/>
              <a:ext cx="980" cy="9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4">
              <a:extLst>
                <a:ext uri="{FF2B5EF4-FFF2-40B4-BE49-F238E27FC236}">
                  <a16:creationId xmlns:a16="http://schemas.microsoft.com/office/drawing/2014/main" id="{713557A8-BBDB-40DC-AA1E-D2833F894FC9}"/>
                </a:ext>
              </a:extLst>
            </p:cNvPr>
            <p:cNvSpPr>
              <a:spLocks noChangeShapeType="1"/>
            </p:cNvSpPr>
            <p:nvPr/>
          </p:nvSpPr>
          <p:spPr bwMode="auto">
            <a:xfrm rot="16200000" flipV="1">
              <a:off x="748" y="996"/>
              <a:ext cx="980" cy="9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Rectangle 15">
              <a:extLst>
                <a:ext uri="{FF2B5EF4-FFF2-40B4-BE49-F238E27FC236}">
                  <a16:creationId xmlns:a16="http://schemas.microsoft.com/office/drawing/2014/main" id="{4E626C92-1A96-489E-8F53-E1EDE6F58C17}"/>
                </a:ext>
              </a:extLst>
            </p:cNvPr>
            <p:cNvSpPr>
              <a:spLocks noChangeArrowheads="1"/>
            </p:cNvSpPr>
            <p:nvPr/>
          </p:nvSpPr>
          <p:spPr bwMode="auto">
            <a:xfrm rot="-2700000">
              <a:off x="938" y="426"/>
              <a:ext cx="524" cy="169"/>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3266" name="Rectangle 16">
              <a:extLst>
                <a:ext uri="{FF2B5EF4-FFF2-40B4-BE49-F238E27FC236}">
                  <a16:creationId xmlns:a16="http://schemas.microsoft.com/office/drawing/2014/main" id="{A469970E-89E1-451B-90FC-6F2E6B0AED43}"/>
                </a:ext>
              </a:extLst>
            </p:cNvPr>
            <p:cNvSpPr>
              <a:spLocks noChangeArrowheads="1"/>
            </p:cNvSpPr>
            <p:nvPr/>
          </p:nvSpPr>
          <p:spPr bwMode="auto">
            <a:xfrm rot="-2700000">
              <a:off x="1889" y="1399"/>
              <a:ext cx="524" cy="168"/>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3267" name="Rectangle 17">
              <a:extLst>
                <a:ext uri="{FF2B5EF4-FFF2-40B4-BE49-F238E27FC236}">
                  <a16:creationId xmlns:a16="http://schemas.microsoft.com/office/drawing/2014/main" id="{6F53303D-8666-40D6-B946-FE606AAE3AEB}"/>
                </a:ext>
              </a:extLst>
            </p:cNvPr>
            <p:cNvSpPr>
              <a:spLocks noChangeArrowheads="1"/>
            </p:cNvSpPr>
            <p:nvPr/>
          </p:nvSpPr>
          <p:spPr bwMode="auto">
            <a:xfrm rot="2700000">
              <a:off x="1904" y="443"/>
              <a:ext cx="547" cy="161"/>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3268" name="Rectangle 18">
              <a:extLst>
                <a:ext uri="{FF2B5EF4-FFF2-40B4-BE49-F238E27FC236}">
                  <a16:creationId xmlns:a16="http://schemas.microsoft.com/office/drawing/2014/main" id="{0596E7D4-E235-453C-9041-DD7807C476EA}"/>
                </a:ext>
              </a:extLst>
            </p:cNvPr>
            <p:cNvSpPr>
              <a:spLocks noChangeArrowheads="1"/>
            </p:cNvSpPr>
            <p:nvPr/>
          </p:nvSpPr>
          <p:spPr bwMode="auto">
            <a:xfrm rot="2700000">
              <a:off x="978" y="1397"/>
              <a:ext cx="547" cy="161"/>
            </a:xfrm>
            <a:prstGeom prst="rect">
              <a:avLst/>
            </a:prstGeom>
            <a:gradFill rotWithShape="1">
              <a:gsLst>
                <a:gs pos="0">
                  <a:srgbClr val="FF9900"/>
                </a:gs>
                <a:gs pos="50000">
                  <a:srgbClr val="764700"/>
                </a:gs>
                <a:gs pos="100000">
                  <a:srgbClr val="FF9900"/>
                </a:gs>
              </a:gsLst>
              <a:lin ang="5400000" scaled="1"/>
            </a:gradFill>
            <a:ln w="28575">
              <a:solidFill>
                <a:srgbClr val="FF9900"/>
              </a:solidFill>
              <a:miter lim="800000"/>
              <a:headEnd/>
              <a:tailEnd/>
            </a:ln>
          </p:spPr>
          <p:txBody>
            <a:bodyPr rot="10800000" vert="eaVe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sp>
          <p:nvSpPr>
            <p:cNvPr id="53269" name="Line 19">
              <a:extLst>
                <a:ext uri="{FF2B5EF4-FFF2-40B4-BE49-F238E27FC236}">
                  <a16:creationId xmlns:a16="http://schemas.microsoft.com/office/drawing/2014/main" id="{BEA79061-1E71-4E3D-9361-92968360ABF7}"/>
                </a:ext>
              </a:extLst>
            </p:cNvPr>
            <p:cNvSpPr>
              <a:spLocks noChangeShapeType="1"/>
            </p:cNvSpPr>
            <p:nvPr/>
          </p:nvSpPr>
          <p:spPr bwMode="auto">
            <a:xfrm>
              <a:off x="1673" y="17"/>
              <a:ext cx="1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20">
              <a:extLst>
                <a:ext uri="{FF2B5EF4-FFF2-40B4-BE49-F238E27FC236}">
                  <a16:creationId xmlns:a16="http://schemas.microsoft.com/office/drawing/2014/main" id="{151F6CA8-3BCB-4C3A-8BB0-59354AF4EC02}"/>
                </a:ext>
              </a:extLst>
            </p:cNvPr>
            <p:cNvSpPr>
              <a:spLocks noChangeShapeType="1"/>
            </p:cNvSpPr>
            <p:nvPr/>
          </p:nvSpPr>
          <p:spPr bwMode="auto">
            <a:xfrm>
              <a:off x="2640" y="989"/>
              <a:ext cx="0" cy="18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21">
              <a:extLst>
                <a:ext uri="{FF2B5EF4-FFF2-40B4-BE49-F238E27FC236}">
                  <a16:creationId xmlns:a16="http://schemas.microsoft.com/office/drawing/2014/main" id="{E7C711DE-4725-4769-A8B4-B924799325C6}"/>
                </a:ext>
              </a:extLst>
            </p:cNvPr>
            <p:cNvSpPr>
              <a:spLocks noChangeShapeType="1"/>
            </p:cNvSpPr>
            <p:nvPr/>
          </p:nvSpPr>
          <p:spPr bwMode="auto">
            <a:xfrm>
              <a:off x="1912" y="2836"/>
              <a:ext cx="7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2">
              <a:extLst>
                <a:ext uri="{FF2B5EF4-FFF2-40B4-BE49-F238E27FC236}">
                  <a16:creationId xmlns:a16="http://schemas.microsoft.com/office/drawing/2014/main" id="{6C83A54B-E4C1-4E87-A63E-291BBE07C508}"/>
                </a:ext>
              </a:extLst>
            </p:cNvPr>
            <p:cNvSpPr txBox="1">
              <a:spLocks noChangeArrowheads="1"/>
            </p:cNvSpPr>
            <p:nvPr/>
          </p:nvSpPr>
          <p:spPr bwMode="auto">
            <a:xfrm>
              <a:off x="3775" y="780"/>
              <a:ext cx="353" cy="854"/>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2400" i="1">
                  <a:effectLst>
                    <a:outerShdw blurRad="38100" dist="38100" dir="2700000" algn="tl">
                      <a:srgbClr val="C0C0C0"/>
                    </a:outerShdw>
                  </a:effectLst>
                  <a:latin typeface="Verdana" panose="020B0604030504040204" pitchFamily="34" charset="0"/>
                </a:rPr>
                <a:t>U</a:t>
              </a:r>
              <a:r>
                <a:rPr lang="en-US" altLang="zh-CN" sz="2400" baseline="-25000">
                  <a:effectLst>
                    <a:outerShdw blurRad="38100" dist="38100" dir="2700000" algn="tl">
                      <a:srgbClr val="C0C0C0"/>
                    </a:outerShdw>
                  </a:effectLst>
                  <a:latin typeface="Verdana" panose="020B0604030504040204" pitchFamily="34" charset="0"/>
                </a:rPr>
                <a:t>0</a:t>
              </a:r>
              <a:endParaRPr lang="en-US" altLang="zh-CN" sz="2400">
                <a:effectLst>
                  <a:outerShdw blurRad="38100" dist="38100" dir="2700000" algn="tl">
                    <a:srgbClr val="C0C0C0"/>
                  </a:outerShdw>
                </a:effectLst>
                <a:latin typeface="Verdana" panose="020B0604030504040204" pitchFamily="34" charset="0"/>
              </a:endParaRPr>
            </a:p>
          </p:txBody>
        </p:sp>
        <p:sp>
          <p:nvSpPr>
            <p:cNvPr id="53273" name="Line 23">
              <a:extLst>
                <a:ext uri="{FF2B5EF4-FFF2-40B4-BE49-F238E27FC236}">
                  <a16:creationId xmlns:a16="http://schemas.microsoft.com/office/drawing/2014/main" id="{DD9BE3D9-3146-4835-B0F6-87945312D29F}"/>
                </a:ext>
              </a:extLst>
            </p:cNvPr>
            <p:cNvSpPr>
              <a:spLocks noChangeShapeType="1"/>
            </p:cNvSpPr>
            <p:nvPr/>
          </p:nvSpPr>
          <p:spPr bwMode="auto">
            <a:xfrm>
              <a:off x="1698" y="1958"/>
              <a:ext cx="18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4">
              <a:extLst>
                <a:ext uri="{FF2B5EF4-FFF2-40B4-BE49-F238E27FC236}">
                  <a16:creationId xmlns:a16="http://schemas.microsoft.com/office/drawing/2014/main" id="{B1ADD90E-6805-486F-B08E-735C25EF7B3A}"/>
                </a:ext>
              </a:extLst>
            </p:cNvPr>
            <p:cNvSpPr>
              <a:spLocks noChangeShapeType="1"/>
            </p:cNvSpPr>
            <p:nvPr/>
          </p:nvSpPr>
          <p:spPr bwMode="auto">
            <a:xfrm rot="10800000" flipV="1">
              <a:off x="3796" y="293"/>
              <a:ext cx="4" cy="1384"/>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3275" name="Line 25">
              <a:extLst>
                <a:ext uri="{FF2B5EF4-FFF2-40B4-BE49-F238E27FC236}">
                  <a16:creationId xmlns:a16="http://schemas.microsoft.com/office/drawing/2014/main" id="{10550C88-6A47-470D-B85C-B4C3643A34FD}"/>
                </a:ext>
              </a:extLst>
            </p:cNvPr>
            <p:cNvSpPr>
              <a:spLocks noChangeShapeType="1"/>
            </p:cNvSpPr>
            <p:nvPr/>
          </p:nvSpPr>
          <p:spPr bwMode="auto">
            <a:xfrm flipH="1">
              <a:off x="759" y="982"/>
              <a:ext cx="0" cy="18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26">
              <a:extLst>
                <a:ext uri="{FF2B5EF4-FFF2-40B4-BE49-F238E27FC236}">
                  <a16:creationId xmlns:a16="http://schemas.microsoft.com/office/drawing/2014/main" id="{BB46E286-CBB6-4867-AA4C-B8177F005987}"/>
                </a:ext>
              </a:extLst>
            </p:cNvPr>
            <p:cNvSpPr>
              <a:spLocks noChangeShapeType="1"/>
            </p:cNvSpPr>
            <p:nvPr/>
          </p:nvSpPr>
          <p:spPr bwMode="auto">
            <a:xfrm flipH="1">
              <a:off x="740" y="2848"/>
              <a:ext cx="7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27">
              <a:extLst>
                <a:ext uri="{FF2B5EF4-FFF2-40B4-BE49-F238E27FC236}">
                  <a16:creationId xmlns:a16="http://schemas.microsoft.com/office/drawing/2014/main" id="{3D9048A1-B62B-468C-B492-7DABDCBF2700}"/>
                </a:ext>
              </a:extLst>
            </p:cNvPr>
            <p:cNvSpPr>
              <a:spLocks noChangeShapeType="1"/>
            </p:cNvSpPr>
            <p:nvPr/>
          </p:nvSpPr>
          <p:spPr bwMode="auto">
            <a:xfrm>
              <a:off x="3505" y="2"/>
              <a:ext cx="0" cy="1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8">
              <a:extLst>
                <a:ext uri="{FF2B5EF4-FFF2-40B4-BE49-F238E27FC236}">
                  <a16:creationId xmlns:a16="http://schemas.microsoft.com/office/drawing/2014/main" id="{6884BF22-9027-40D2-8493-E4D390CB0827}"/>
                </a:ext>
              </a:extLst>
            </p:cNvPr>
            <p:cNvSpPr>
              <a:spLocks noChangeArrowheads="1"/>
            </p:cNvSpPr>
            <p:nvPr/>
          </p:nvSpPr>
          <p:spPr bwMode="auto">
            <a:xfrm>
              <a:off x="3400" y="748"/>
              <a:ext cx="160" cy="548"/>
            </a:xfrm>
            <a:prstGeom prst="rect">
              <a:avLst/>
            </a:prstGeom>
            <a:gradFill rotWithShape="1">
              <a:gsLst>
                <a:gs pos="0">
                  <a:schemeClr val="accent1"/>
                </a:gs>
                <a:gs pos="50000">
                  <a:schemeClr val="accent1">
                    <a:gamma/>
                    <a:shade val="46275"/>
                    <a:invGamma/>
                  </a:schemeClr>
                </a:gs>
                <a:gs pos="100000">
                  <a:schemeClr val="accent1"/>
                </a:gs>
              </a:gsLst>
              <a:lin ang="0" scaled="1"/>
            </a:gradFill>
            <a:ln w="28575">
              <a:solidFill>
                <a:srgbClr val="FF9900"/>
              </a:solidFill>
              <a:miter lim="800000"/>
              <a:headEnd/>
              <a:tailEnd/>
            </a:ln>
          </p:spPr>
          <p:txBody>
            <a:bodyPr/>
            <a:lstStyle/>
            <a:p>
              <a:pPr eaLnBrk="1" hangingPunct="1">
                <a:defRPr/>
              </a:pPr>
              <a:endParaRPr lang="zh-CN" altLang="en-US">
                <a:latin typeface="Verdana" pitchFamily="34" charset="0"/>
              </a:endParaRPr>
            </a:p>
          </p:txBody>
        </p:sp>
        <p:sp>
          <p:nvSpPr>
            <p:cNvPr id="53279" name="Line 30">
              <a:extLst>
                <a:ext uri="{FF2B5EF4-FFF2-40B4-BE49-F238E27FC236}">
                  <a16:creationId xmlns:a16="http://schemas.microsoft.com/office/drawing/2014/main" id="{F22DAEC3-B220-411F-ADAE-D0CF1DB76D14}"/>
                </a:ext>
              </a:extLst>
            </p:cNvPr>
            <p:cNvSpPr>
              <a:spLocks noChangeShapeType="1"/>
            </p:cNvSpPr>
            <p:nvPr/>
          </p:nvSpPr>
          <p:spPr bwMode="auto">
            <a:xfrm>
              <a:off x="2178" y="189"/>
              <a:ext cx="0" cy="6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0" name="Line 31">
              <a:extLst>
                <a:ext uri="{FF2B5EF4-FFF2-40B4-BE49-F238E27FC236}">
                  <a16:creationId xmlns:a16="http://schemas.microsoft.com/office/drawing/2014/main" id="{485806ED-0084-4411-B7C3-FD040297C2C3}"/>
                </a:ext>
              </a:extLst>
            </p:cNvPr>
            <p:cNvSpPr>
              <a:spLocks noChangeShapeType="1"/>
            </p:cNvSpPr>
            <p:nvPr/>
          </p:nvSpPr>
          <p:spPr bwMode="auto">
            <a:xfrm flipV="1">
              <a:off x="1196" y="133"/>
              <a:ext cx="0" cy="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1" name="Line 32">
              <a:extLst>
                <a:ext uri="{FF2B5EF4-FFF2-40B4-BE49-F238E27FC236}">
                  <a16:creationId xmlns:a16="http://schemas.microsoft.com/office/drawing/2014/main" id="{73D4A02C-AE31-49AA-8061-D1295258A209}"/>
                </a:ext>
              </a:extLst>
            </p:cNvPr>
            <p:cNvSpPr>
              <a:spLocks noChangeShapeType="1"/>
            </p:cNvSpPr>
            <p:nvPr/>
          </p:nvSpPr>
          <p:spPr bwMode="auto">
            <a:xfrm flipV="1">
              <a:off x="2145" y="1154"/>
              <a:ext cx="0" cy="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3">
              <a:extLst>
                <a:ext uri="{FF2B5EF4-FFF2-40B4-BE49-F238E27FC236}">
                  <a16:creationId xmlns:a16="http://schemas.microsoft.com/office/drawing/2014/main" id="{F4290895-D64D-4893-96A6-6F8D12E585F0}"/>
                </a:ext>
              </a:extLst>
            </p:cNvPr>
            <p:cNvSpPr>
              <a:spLocks noChangeShapeType="1"/>
            </p:cNvSpPr>
            <p:nvPr/>
          </p:nvSpPr>
          <p:spPr bwMode="auto">
            <a:xfrm>
              <a:off x="1270" y="1199"/>
              <a:ext cx="0" cy="6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Text Box 34">
              <a:extLst>
                <a:ext uri="{FF2B5EF4-FFF2-40B4-BE49-F238E27FC236}">
                  <a16:creationId xmlns:a16="http://schemas.microsoft.com/office/drawing/2014/main" id="{59B6ED86-E9C7-4CB1-A673-476FE19E0613}"/>
                </a:ext>
              </a:extLst>
            </p:cNvPr>
            <p:cNvSpPr txBox="1">
              <a:spLocks noChangeArrowheads="1"/>
            </p:cNvSpPr>
            <p:nvPr/>
          </p:nvSpPr>
          <p:spPr bwMode="auto">
            <a:xfrm>
              <a:off x="0" y="1315"/>
              <a:ext cx="1448" cy="675"/>
            </a:xfrm>
            <a:prstGeom prst="rect">
              <a:avLst/>
            </a:prstGeom>
            <a:noFill/>
            <a:ln w="38100">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3 </a:t>
              </a:r>
              <a:r>
                <a:rPr lang="en-US" altLang="zh-CN" sz="2400">
                  <a:effectLst>
                    <a:outerShdw blurRad="38100" dist="38100" dir="2700000" algn="tl">
                      <a:srgbClr val="C0C0C0"/>
                    </a:outerShdw>
                  </a:effectLst>
                  <a:latin typeface="Verdana" panose="020B0604030504040204" pitchFamily="34" charset="0"/>
                </a:rPr>
                <a:t>-</a:t>
              </a:r>
              <a:r>
                <a:rPr lang="el-GR" altLang="zh-CN" sz="2400">
                  <a:effectLst>
                    <a:outerShdw blurRad="38100" dist="38100" dir="2700000" algn="tl">
                      <a:srgbClr val="C0C0C0"/>
                    </a:outerShdw>
                  </a:effectLst>
                  <a:latin typeface="Verdana" panose="020B0604030504040204" pitchFamily="34" charset="0"/>
                </a:rPr>
                <a:t>Δ</a:t>
              </a:r>
              <a:r>
                <a:rPr lang="en-US" altLang="zh-CN" sz="2400" i="1">
                  <a:effectLst>
                    <a:outerShdw blurRad="38100" dist="38100" dir="2700000" algn="tl">
                      <a:srgbClr val="C0C0C0"/>
                    </a:outerShdw>
                  </a:effectLst>
                  <a:latin typeface="Verdana" panose="020B0604030504040204" pitchFamily="34" charset="0"/>
                </a:rPr>
                <a:t>R</a:t>
              </a:r>
              <a:r>
                <a:rPr lang="en-US" altLang="zh-CN" sz="2400" baseline="-25000">
                  <a:effectLst>
                    <a:outerShdw blurRad="38100" dist="38100" dir="2700000" algn="tl">
                      <a:srgbClr val="C0C0C0"/>
                    </a:outerShdw>
                  </a:effectLst>
                  <a:latin typeface="Verdana" panose="020B0604030504040204" pitchFamily="34" charset="0"/>
                </a:rPr>
                <a:t>3</a:t>
              </a:r>
            </a:p>
          </p:txBody>
        </p:sp>
        <p:grpSp>
          <p:nvGrpSpPr>
            <p:cNvPr id="53284" name="Group 35">
              <a:extLst>
                <a:ext uri="{FF2B5EF4-FFF2-40B4-BE49-F238E27FC236}">
                  <a16:creationId xmlns:a16="http://schemas.microsoft.com/office/drawing/2014/main" id="{5DB7F6A3-CC1D-4B3B-A18A-F94F20020834}"/>
                </a:ext>
              </a:extLst>
            </p:cNvPr>
            <p:cNvGrpSpPr>
              <a:grpSpLocks/>
            </p:cNvGrpSpPr>
            <p:nvPr/>
          </p:nvGrpSpPr>
          <p:grpSpPr bwMode="auto">
            <a:xfrm>
              <a:off x="1401" y="2605"/>
              <a:ext cx="550" cy="450"/>
              <a:chOff x="5695" y="6897"/>
              <a:chExt cx="310" cy="295"/>
            </a:xfrm>
          </p:grpSpPr>
          <p:sp>
            <p:nvSpPr>
              <p:cNvPr id="53285" name="Line 36">
                <a:extLst>
                  <a:ext uri="{FF2B5EF4-FFF2-40B4-BE49-F238E27FC236}">
                    <a16:creationId xmlns:a16="http://schemas.microsoft.com/office/drawing/2014/main" id="{7196594D-7FEC-44EF-9732-BEDCDB63B3BB}"/>
                  </a:ext>
                </a:extLst>
              </p:cNvPr>
              <p:cNvSpPr>
                <a:spLocks noChangeShapeType="1"/>
              </p:cNvSpPr>
              <p:nvPr/>
            </p:nvSpPr>
            <p:spPr bwMode="auto">
              <a:xfrm>
                <a:off x="5695" y="6901"/>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37">
                <a:extLst>
                  <a:ext uri="{FF2B5EF4-FFF2-40B4-BE49-F238E27FC236}">
                    <a16:creationId xmlns:a16="http://schemas.microsoft.com/office/drawing/2014/main" id="{258F0994-B9ED-4840-A995-9C74B58E4593}"/>
                  </a:ext>
                </a:extLst>
              </p:cNvPr>
              <p:cNvSpPr>
                <a:spLocks noChangeShapeType="1"/>
              </p:cNvSpPr>
              <p:nvPr/>
            </p:nvSpPr>
            <p:spPr bwMode="auto">
              <a:xfrm>
                <a:off x="5891" y="6897"/>
                <a:ext cx="0" cy="291"/>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38">
                <a:extLst>
                  <a:ext uri="{FF2B5EF4-FFF2-40B4-BE49-F238E27FC236}">
                    <a16:creationId xmlns:a16="http://schemas.microsoft.com/office/drawing/2014/main" id="{2B86817E-08C9-4F5E-ABE3-9C469A6E47D2}"/>
                  </a:ext>
                </a:extLst>
              </p:cNvPr>
              <p:cNvSpPr>
                <a:spLocks noChangeShapeType="1"/>
              </p:cNvSpPr>
              <p:nvPr/>
            </p:nvSpPr>
            <p:spPr bwMode="auto">
              <a:xfrm>
                <a:off x="5793" y="6953"/>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39">
                <a:extLst>
                  <a:ext uri="{FF2B5EF4-FFF2-40B4-BE49-F238E27FC236}">
                    <a16:creationId xmlns:a16="http://schemas.microsoft.com/office/drawing/2014/main" id="{0F220BFE-0C59-42C5-8D81-0E041AFB6AC8}"/>
                  </a:ext>
                </a:extLst>
              </p:cNvPr>
              <p:cNvSpPr>
                <a:spLocks noChangeShapeType="1"/>
              </p:cNvSpPr>
              <p:nvPr/>
            </p:nvSpPr>
            <p:spPr bwMode="auto">
              <a:xfrm>
                <a:off x="6005" y="6966"/>
                <a:ext cx="0" cy="159"/>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3251" name="Rectangle 38">
            <a:extLst>
              <a:ext uri="{FF2B5EF4-FFF2-40B4-BE49-F238E27FC236}">
                <a16:creationId xmlns:a16="http://schemas.microsoft.com/office/drawing/2014/main" id="{453C16B0-7402-4D47-9CE7-0A7F993B17BF}"/>
              </a:ext>
            </a:extLst>
          </p:cNvPr>
          <p:cNvSpPr>
            <a:spLocks noChangeArrowheads="1"/>
          </p:cNvSpPr>
          <p:nvPr/>
        </p:nvSpPr>
        <p:spPr bwMode="auto">
          <a:xfrm>
            <a:off x="1738313" y="-908050"/>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latin typeface="Verdana" panose="020B0604030504040204" pitchFamily="34" charset="0"/>
            </a:endParaRPr>
          </a:p>
        </p:txBody>
      </p:sp>
      <p:graphicFrame>
        <p:nvGraphicFramePr>
          <p:cNvPr id="53252" name="Object 40">
            <a:extLst>
              <a:ext uri="{FF2B5EF4-FFF2-40B4-BE49-F238E27FC236}">
                <a16:creationId xmlns:a16="http://schemas.microsoft.com/office/drawing/2014/main" id="{FC29996A-F92A-4E39-A466-499A5EE30520}"/>
              </a:ext>
            </a:extLst>
          </p:cNvPr>
          <p:cNvGraphicFramePr>
            <a:graphicFrameLocks noChangeAspect="1"/>
          </p:cNvGraphicFramePr>
          <p:nvPr/>
        </p:nvGraphicFramePr>
        <p:xfrm>
          <a:off x="3733800" y="5943600"/>
          <a:ext cx="1790700" cy="571500"/>
        </p:xfrm>
        <a:graphic>
          <a:graphicData uri="http://schemas.openxmlformats.org/presentationml/2006/ole">
            <mc:AlternateContent xmlns:mc="http://schemas.openxmlformats.org/markup-compatibility/2006">
              <mc:Choice xmlns:v="urn:schemas-microsoft-com:vml" Requires="v">
                <p:oleObj spid="_x0000_s6150" name="Formula" r:id="rId3" imgW="448934" imgH="147525" progId="Equation.Ribbit">
                  <p:embed/>
                </p:oleObj>
              </mc:Choice>
              <mc:Fallback>
                <p:oleObj name="Formula" r:id="rId3" imgW="448934" imgH="147525" progId="Equation.Ribbit">
                  <p:embed/>
                  <p:pic>
                    <p:nvPicPr>
                      <p:cNvPr id="53252" name="Object 40">
                        <a:extLst>
                          <a:ext uri="{FF2B5EF4-FFF2-40B4-BE49-F238E27FC236}">
                            <a16:creationId xmlns:a16="http://schemas.microsoft.com/office/drawing/2014/main" id="{FC29996A-F92A-4E39-A466-499A5EE30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943600"/>
                        <a:ext cx="179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Text Box 41">
            <a:extLst>
              <a:ext uri="{FF2B5EF4-FFF2-40B4-BE49-F238E27FC236}">
                <a16:creationId xmlns:a16="http://schemas.microsoft.com/office/drawing/2014/main" id="{C7A9A374-2C8E-4AB2-9AE0-840359BAA30F}"/>
              </a:ext>
            </a:extLst>
          </p:cNvPr>
          <p:cNvSpPr txBox="1">
            <a:spLocks noChangeArrowheads="1"/>
          </p:cNvSpPr>
          <p:nvPr/>
        </p:nvSpPr>
        <p:spPr bwMode="auto">
          <a:xfrm>
            <a:off x="7924800" y="685801"/>
            <a:ext cx="2743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solidFill>
                  <a:srgbClr val="FF6600"/>
                </a:solidFill>
                <a:latin typeface="黑体" panose="02010609060101010101" pitchFamily="49" charset="-122"/>
                <a:ea typeface="黑体" panose="02010609060101010101" pitchFamily="49" charset="-122"/>
              </a:rPr>
              <a:t>全桥</a:t>
            </a:r>
            <a:r>
              <a:rPr lang="zh-CN" altLang="en-US" sz="2000">
                <a:latin typeface="黑体" panose="02010609060101010101" pitchFamily="49" charset="-122"/>
                <a:ea typeface="黑体" panose="02010609060101010101" pitchFamily="49" charset="-122"/>
              </a:rPr>
              <a:t>：</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R1</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R4</a:t>
            </a:r>
            <a:r>
              <a:rPr lang="zh-CN" altLang="en-US" sz="2000">
                <a:latin typeface="黑体" panose="02010609060101010101" pitchFamily="49" charset="-122"/>
                <a:ea typeface="黑体" panose="02010609060101010101" pitchFamily="49" charset="-122"/>
              </a:rPr>
              <a:t>均为工作应变片</a:t>
            </a:r>
          </a:p>
          <a:p>
            <a:pPr eaLnBrk="1" hangingPunct="1">
              <a:spcBef>
                <a:spcPct val="0"/>
              </a:spcBef>
              <a:buFontTx/>
              <a:buNone/>
            </a:pPr>
            <a:r>
              <a:rPr lang="zh-CN" altLang="en-US" sz="2000">
                <a:latin typeface="黑体" panose="02010609060101010101" pitchFamily="49" charset="-122"/>
                <a:ea typeface="黑体" panose="02010609060101010101" pitchFamily="49" charset="-122"/>
              </a:rPr>
              <a:t>当</a:t>
            </a:r>
            <a:r>
              <a:rPr lang="en-US" altLang="zh-CN" sz="2000">
                <a:latin typeface="黑体" panose="02010609060101010101" pitchFamily="49" charset="-122"/>
                <a:ea typeface="黑体" panose="02010609060101010101" pitchFamily="49" charset="-122"/>
              </a:rPr>
              <a:t>R1=R4=R+∆R</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R2=R3=R-∆R</a:t>
            </a:r>
            <a:r>
              <a:rPr lang="zh-CN" altLang="en-US" sz="2000">
                <a:latin typeface="黑体" panose="02010609060101010101" pitchFamily="49" charset="-122"/>
                <a:ea typeface="黑体" panose="02010609060101010101" pitchFamily="49" charset="-122"/>
              </a:rPr>
              <a:t>，称为</a:t>
            </a:r>
            <a:r>
              <a:rPr lang="zh-CN" altLang="en-US" sz="2000">
                <a:solidFill>
                  <a:srgbClr val="FF0000"/>
                </a:solidFill>
                <a:latin typeface="黑体" panose="02010609060101010101" pitchFamily="49" charset="-122"/>
                <a:ea typeface="黑体" panose="02010609060101010101" pitchFamily="49" charset="-122"/>
              </a:rPr>
              <a:t>差动式全桥</a:t>
            </a:r>
            <a:r>
              <a:rPr lang="zh-CN" altLang="en-US" sz="2000">
                <a:latin typeface="黑体" panose="02010609060101010101" pitchFamily="49" charset="-122"/>
                <a:ea typeface="黑体" panose="02010609060101010101" pitchFamily="49" charset="-122"/>
              </a:rPr>
              <a:t>电路</a:t>
            </a:r>
          </a:p>
        </p:txBody>
      </p:sp>
      <p:pic>
        <p:nvPicPr>
          <p:cNvPr id="53254" name="Picture 42">
            <a:extLst>
              <a:ext uri="{FF2B5EF4-FFF2-40B4-BE49-F238E27FC236}">
                <a16:creationId xmlns:a16="http://schemas.microsoft.com/office/drawing/2014/main" id="{F92FB743-39AE-415A-AE30-CDB667F00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200400"/>
            <a:ext cx="3367088"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5" name="Object 44">
            <a:extLst>
              <a:ext uri="{FF2B5EF4-FFF2-40B4-BE49-F238E27FC236}">
                <a16:creationId xmlns:a16="http://schemas.microsoft.com/office/drawing/2014/main" id="{ACD1B32A-A917-422C-A188-0D92C99603C6}"/>
              </a:ext>
            </a:extLst>
          </p:cNvPr>
          <p:cNvGraphicFramePr>
            <a:graphicFrameLocks noChangeAspect="1"/>
          </p:cNvGraphicFramePr>
          <p:nvPr/>
        </p:nvGraphicFramePr>
        <p:xfrm>
          <a:off x="3733800" y="4876801"/>
          <a:ext cx="1778000" cy="879475"/>
        </p:xfrm>
        <a:graphic>
          <a:graphicData uri="http://schemas.openxmlformats.org/presentationml/2006/ole">
            <mc:AlternateContent xmlns:mc="http://schemas.openxmlformats.org/markup-compatibility/2006">
              <mc:Choice xmlns:v="urn:schemas-microsoft-com:vml" Requires="v">
                <p:oleObj spid="_x0000_s6151" name="Equation" r:id="rId6" imgW="838356" imgH="390564" progId="Equation.DSMT4">
                  <p:embed/>
                </p:oleObj>
              </mc:Choice>
              <mc:Fallback>
                <p:oleObj name="Equation" r:id="rId6" imgW="838356" imgH="390564" progId="Equation.DSMT4">
                  <p:embed/>
                  <p:pic>
                    <p:nvPicPr>
                      <p:cNvPr id="53255" name="Object 44">
                        <a:extLst>
                          <a:ext uri="{FF2B5EF4-FFF2-40B4-BE49-F238E27FC236}">
                            <a16:creationId xmlns:a16="http://schemas.microsoft.com/office/drawing/2014/main" id="{ACD1B32A-A917-422C-A188-0D92C99603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876801"/>
                        <a:ext cx="1778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椭圆 40">
            <a:extLst>
              <a:ext uri="{FF2B5EF4-FFF2-40B4-BE49-F238E27FC236}">
                <a16:creationId xmlns:a16="http://schemas.microsoft.com/office/drawing/2014/main" id="{BDFA59A0-0D78-4803-A08B-4C4841A6E321}"/>
              </a:ext>
            </a:extLst>
          </p:cNvPr>
          <p:cNvSpPr/>
          <p:nvPr/>
        </p:nvSpPr>
        <p:spPr>
          <a:xfrm>
            <a:off x="3249340" y="5756276"/>
            <a:ext cx="2759620" cy="9972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81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7FECCF7-77E5-4642-A40A-CC11A2D90281}"/>
              </a:ext>
            </a:extLst>
          </p:cNvPr>
          <p:cNvSpPr>
            <a:spLocks noGrp="1"/>
          </p:cNvSpPr>
          <p:nvPr>
            <p:ph type="body" sz="half" idx="1"/>
          </p:nvPr>
        </p:nvSpPr>
        <p:spPr>
          <a:xfrm>
            <a:off x="1919288" y="1524001"/>
            <a:ext cx="4038600" cy="4276725"/>
          </a:xfrm>
        </p:spPr>
        <p:txBody>
          <a:bodyPr/>
          <a:lstStyle/>
          <a:p>
            <a:pPr eaLnBrk="1" hangingPunct="1"/>
            <a:r>
              <a:rPr lang="zh-CN" altLang="en-US">
                <a:solidFill>
                  <a:srgbClr val="FF0000"/>
                </a:solidFill>
                <a:ea typeface="黑体" panose="02010609060101010101" pitchFamily="49" charset="-122"/>
              </a:rPr>
              <a:t>非线性误差</a:t>
            </a:r>
          </a:p>
          <a:p>
            <a:pPr eaLnBrk="1" hangingPunct="1">
              <a:buFont typeface="Arial" panose="020B0604020202020204" pitchFamily="34" charset="0"/>
              <a:buNone/>
            </a:pPr>
            <a:r>
              <a:rPr lang="zh-CN" altLang="en-US">
                <a:ea typeface="黑体" panose="02010609060101010101" pitchFamily="49" charset="-122"/>
              </a:rPr>
              <a:t>单臂电桥</a:t>
            </a:r>
          </a:p>
          <a:p>
            <a:pPr eaLnBrk="1" hangingPunct="1">
              <a:buFont typeface="Arial" panose="020B0604020202020204" pitchFamily="34" charset="0"/>
              <a:buNone/>
            </a:pPr>
            <a:r>
              <a:rPr lang="zh-CN" altLang="en-US">
                <a:ea typeface="黑体" panose="02010609060101010101" pitchFamily="49" charset="-122"/>
              </a:rPr>
              <a:t>   </a:t>
            </a:r>
            <a:r>
              <a:rPr lang="zh-CN" altLang="en-US">
                <a:ea typeface="华文新魏" panose="02010800040101010101" pitchFamily="2" charset="-122"/>
              </a:rPr>
              <a:t>前提：</a:t>
            </a:r>
          </a:p>
          <a:p>
            <a:pPr eaLnBrk="1" hangingPunct="1">
              <a:buFont typeface="Arial" panose="020B0604020202020204" pitchFamily="34" charset="0"/>
              <a:buNone/>
            </a:pPr>
            <a:r>
              <a:rPr lang="zh-CN" altLang="en-US">
                <a:ea typeface="华文新魏" panose="02010800040101010101" pitchFamily="2" charset="-122"/>
              </a:rPr>
              <a:t>   </a:t>
            </a:r>
          </a:p>
          <a:p>
            <a:pPr eaLnBrk="1" hangingPunct="1">
              <a:buFont typeface="Arial" panose="020B0604020202020204" pitchFamily="34" charset="0"/>
              <a:buNone/>
            </a:pPr>
            <a:r>
              <a:rPr lang="zh-CN" altLang="en-US">
                <a:ea typeface="华文新魏" panose="02010800040101010101" pitchFamily="2" charset="-122"/>
              </a:rPr>
              <a:t>   </a:t>
            </a:r>
            <a:r>
              <a:rPr lang="zh-CN" altLang="en-US">
                <a:ea typeface="黑体" panose="02010609060101010101" pitchFamily="49" charset="-122"/>
              </a:rPr>
              <a:t>否则：</a:t>
            </a:r>
          </a:p>
          <a:p>
            <a:pPr eaLnBrk="1" hangingPunct="1">
              <a:buFont typeface="Arial" panose="020B0604020202020204" pitchFamily="34" charset="0"/>
              <a:buNone/>
            </a:pPr>
            <a:endParaRPr lang="zh-CN" altLang="en-US">
              <a:ea typeface="黑体" panose="02010609060101010101" pitchFamily="49" charset="-122"/>
            </a:endParaRPr>
          </a:p>
          <a:p>
            <a:pPr eaLnBrk="1" hangingPunct="1">
              <a:buFont typeface="Arial" panose="020B0604020202020204" pitchFamily="34" charset="0"/>
              <a:buNone/>
            </a:pPr>
            <a:r>
              <a:rPr lang="zh-CN" altLang="en-US">
                <a:ea typeface="黑体" panose="02010609060101010101" pitchFamily="49" charset="-122"/>
              </a:rPr>
              <a:t>非线性误差：</a:t>
            </a:r>
          </a:p>
          <a:p>
            <a:pPr eaLnBrk="1" hangingPunct="1">
              <a:buFont typeface="Arial" panose="020B0604020202020204" pitchFamily="34" charset="0"/>
              <a:buNone/>
            </a:pPr>
            <a:endParaRPr lang="en-US" altLang="zh-CN">
              <a:ea typeface="黑体" panose="02010609060101010101" pitchFamily="49" charset="-122"/>
            </a:endParaRPr>
          </a:p>
        </p:txBody>
      </p:sp>
      <p:graphicFrame>
        <p:nvGraphicFramePr>
          <p:cNvPr id="54275" name="Object 3">
            <a:extLst>
              <a:ext uri="{FF2B5EF4-FFF2-40B4-BE49-F238E27FC236}">
                <a16:creationId xmlns:a16="http://schemas.microsoft.com/office/drawing/2014/main" id="{0AD81D52-6FF9-46FD-9365-6E813AED7E39}"/>
              </a:ext>
            </a:extLst>
          </p:cNvPr>
          <p:cNvGraphicFramePr>
            <a:graphicFrameLocks noChangeAspect="1"/>
          </p:cNvGraphicFramePr>
          <p:nvPr>
            <p:ph sz="quarter" idx="2"/>
          </p:nvPr>
        </p:nvGraphicFramePr>
        <p:xfrm>
          <a:off x="3810001" y="2057401"/>
          <a:ext cx="2379663" cy="727075"/>
        </p:xfrm>
        <a:graphic>
          <a:graphicData uri="http://schemas.openxmlformats.org/presentationml/2006/ole">
            <mc:AlternateContent xmlns:mc="http://schemas.openxmlformats.org/markup-compatibility/2006">
              <mc:Choice xmlns:v="urn:schemas-microsoft-com:vml" Requires="v">
                <p:oleObj spid="_x0000_s7170" name="Equation" r:id="rId3" imgW="1371600" imgH="419100" progId="Equation.DSMT4">
                  <p:embed/>
                </p:oleObj>
              </mc:Choice>
              <mc:Fallback>
                <p:oleObj name="Equation" r:id="rId3" imgW="1371600" imgH="419100" progId="Equation.DSMT4">
                  <p:embed/>
                  <p:pic>
                    <p:nvPicPr>
                      <p:cNvPr id="54275" name="Object 3">
                        <a:extLst>
                          <a:ext uri="{FF2B5EF4-FFF2-40B4-BE49-F238E27FC236}">
                            <a16:creationId xmlns:a16="http://schemas.microsoft.com/office/drawing/2014/main" id="{0AD81D52-6FF9-46FD-9365-6E813AED7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1" y="2057401"/>
                        <a:ext cx="2379663"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4">
            <a:extLst>
              <a:ext uri="{FF2B5EF4-FFF2-40B4-BE49-F238E27FC236}">
                <a16:creationId xmlns:a16="http://schemas.microsoft.com/office/drawing/2014/main" id="{CDE292CC-FFBA-4A59-9717-267F8A3BD336}"/>
              </a:ext>
            </a:extLst>
          </p:cNvPr>
          <p:cNvGraphicFramePr>
            <a:graphicFrameLocks noChangeAspect="1"/>
          </p:cNvGraphicFramePr>
          <p:nvPr>
            <p:ph sz="quarter" idx="3"/>
          </p:nvPr>
        </p:nvGraphicFramePr>
        <p:xfrm>
          <a:off x="3441701" y="2744789"/>
          <a:ext cx="1668463" cy="446087"/>
        </p:xfrm>
        <a:graphic>
          <a:graphicData uri="http://schemas.openxmlformats.org/presentationml/2006/ole">
            <mc:AlternateContent xmlns:mc="http://schemas.openxmlformats.org/markup-compatibility/2006">
              <mc:Choice xmlns:v="urn:schemas-microsoft-com:vml" Requires="v">
                <p:oleObj spid="_x0000_s7171" name="公式" r:id="rId5" imgW="520474" imgH="139639" progId="Equation.3">
                  <p:embed/>
                </p:oleObj>
              </mc:Choice>
              <mc:Fallback>
                <p:oleObj name="公式" r:id="rId5" imgW="520474" imgH="139639" progId="Equation.3">
                  <p:embed/>
                  <p:pic>
                    <p:nvPicPr>
                      <p:cNvPr id="54276" name="Object 4">
                        <a:extLst>
                          <a:ext uri="{FF2B5EF4-FFF2-40B4-BE49-F238E27FC236}">
                            <a16:creationId xmlns:a16="http://schemas.microsoft.com/office/drawing/2014/main" id="{CDE292CC-FFBA-4A59-9717-267F8A3BD3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1" y="2744789"/>
                        <a:ext cx="1668463" cy="4460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a:extLst>
              <a:ext uri="{FF2B5EF4-FFF2-40B4-BE49-F238E27FC236}">
                <a16:creationId xmlns:a16="http://schemas.microsoft.com/office/drawing/2014/main" id="{BD91E768-67B6-4D87-B6C9-DAE8220D813F}"/>
              </a:ext>
            </a:extLst>
          </p:cNvPr>
          <p:cNvGraphicFramePr>
            <a:graphicFrameLocks noChangeAspect="1"/>
          </p:cNvGraphicFramePr>
          <p:nvPr/>
        </p:nvGraphicFramePr>
        <p:xfrm>
          <a:off x="3124201" y="3200401"/>
          <a:ext cx="3400425" cy="1489075"/>
        </p:xfrm>
        <a:graphic>
          <a:graphicData uri="http://schemas.openxmlformats.org/presentationml/2006/ole">
            <mc:AlternateContent xmlns:mc="http://schemas.openxmlformats.org/markup-compatibility/2006">
              <mc:Choice xmlns:v="urn:schemas-microsoft-com:vml" Requires="v">
                <p:oleObj spid="_x0000_s7172" name="Equation" r:id="rId7" imgW="1739900" imgH="762000" progId="Equation.DSMT4">
                  <p:embed/>
                </p:oleObj>
              </mc:Choice>
              <mc:Fallback>
                <p:oleObj name="Equation" r:id="rId7" imgW="1739900" imgH="762000" progId="Equation.DSMT4">
                  <p:embed/>
                  <p:pic>
                    <p:nvPicPr>
                      <p:cNvPr id="54277" name="Object 5">
                        <a:extLst>
                          <a:ext uri="{FF2B5EF4-FFF2-40B4-BE49-F238E27FC236}">
                            <a16:creationId xmlns:a16="http://schemas.microsoft.com/office/drawing/2014/main" id="{BD91E768-67B6-4D87-B6C9-DAE8220D8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1" y="3200401"/>
                        <a:ext cx="3400425"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a:extLst>
              <a:ext uri="{FF2B5EF4-FFF2-40B4-BE49-F238E27FC236}">
                <a16:creationId xmlns:a16="http://schemas.microsoft.com/office/drawing/2014/main" id="{FBE46247-43BB-45F1-9DF3-3E8AC5650C6C}"/>
              </a:ext>
            </a:extLst>
          </p:cNvPr>
          <p:cNvGraphicFramePr>
            <a:graphicFrameLocks noChangeAspect="1"/>
          </p:cNvGraphicFramePr>
          <p:nvPr>
            <p:extLst>
              <p:ext uri="{D42A27DB-BD31-4B8C-83A1-F6EECF244321}">
                <p14:modId xmlns:p14="http://schemas.microsoft.com/office/powerpoint/2010/main" val="2013532516"/>
              </p:ext>
            </p:extLst>
          </p:nvPr>
        </p:nvGraphicFramePr>
        <p:xfrm>
          <a:off x="2819400" y="5238750"/>
          <a:ext cx="3538538" cy="1619250"/>
        </p:xfrm>
        <a:graphic>
          <a:graphicData uri="http://schemas.openxmlformats.org/presentationml/2006/ole">
            <mc:AlternateContent xmlns:mc="http://schemas.openxmlformats.org/markup-compatibility/2006">
              <mc:Choice xmlns:v="urn:schemas-microsoft-com:vml" Requires="v">
                <p:oleObj spid="_x0000_s7173" name="Equation" r:id="rId9" imgW="1663700" imgH="762000" progId="Equation.DSMT4">
                  <p:embed/>
                </p:oleObj>
              </mc:Choice>
              <mc:Fallback>
                <p:oleObj name="Equation" r:id="rId9" imgW="1663700" imgH="762000" progId="Equation.DSMT4">
                  <p:embed/>
                  <p:pic>
                    <p:nvPicPr>
                      <p:cNvPr id="54278" name="Object 6">
                        <a:extLst>
                          <a:ext uri="{FF2B5EF4-FFF2-40B4-BE49-F238E27FC236}">
                            <a16:creationId xmlns:a16="http://schemas.microsoft.com/office/drawing/2014/main" id="{FBE46247-43BB-45F1-9DF3-3E8AC5650C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238750"/>
                        <a:ext cx="3538538"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Text Box 7">
            <a:extLst>
              <a:ext uri="{FF2B5EF4-FFF2-40B4-BE49-F238E27FC236}">
                <a16:creationId xmlns:a16="http://schemas.microsoft.com/office/drawing/2014/main" id="{B84891C6-84F9-4524-89B2-C392F29AE7A9}"/>
              </a:ext>
            </a:extLst>
          </p:cNvPr>
          <p:cNvSpPr txBox="1">
            <a:spLocks noChangeArrowheads="1"/>
          </p:cNvSpPr>
          <p:nvPr/>
        </p:nvSpPr>
        <p:spPr bwMode="auto">
          <a:xfrm>
            <a:off x="6934200" y="2024063"/>
            <a:ext cx="3671888" cy="397031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zh-CN" altLang="en-US" sz="2400">
                <a:solidFill>
                  <a:srgbClr val="FF0000"/>
                </a:solidFill>
                <a:latin typeface="黑体" panose="02010609060101010101" pitchFamily="49" charset="-122"/>
                <a:ea typeface="黑体" panose="02010609060101010101" pitchFamily="49" charset="-122"/>
              </a:rPr>
              <a:t>减小或消除非线性误差的方法：</a:t>
            </a:r>
          </a:p>
          <a:p>
            <a:pPr eaLnBrk="1" hangingPunct="1">
              <a:spcBef>
                <a:spcPct val="50000"/>
              </a:spcBef>
              <a:buFont typeface="Wingdings" panose="05000000000000000000" pitchFamily="2" charset="2"/>
              <a:buChar char="Ø"/>
            </a:pPr>
            <a:r>
              <a:rPr kumimoji="1" lang="zh-CN" altLang="en-US" sz="2400">
                <a:latin typeface="黑体" panose="02010609060101010101" pitchFamily="49" charset="-122"/>
                <a:ea typeface="黑体" panose="02010609060101010101" pitchFamily="49" charset="-122"/>
              </a:rPr>
              <a:t>提高桥臂比</a:t>
            </a:r>
            <a:r>
              <a:rPr kumimoji="1" lang="en-US" altLang="zh-CN" sz="2400" i="1">
                <a:latin typeface="黑体" panose="02010609060101010101" pitchFamily="49" charset="-122"/>
                <a:ea typeface="黑体" panose="02010609060101010101" pitchFamily="49" charset="-122"/>
              </a:rPr>
              <a:t>n</a:t>
            </a:r>
            <a:r>
              <a:rPr kumimoji="1" lang="zh-CN" altLang="en-US" sz="2400">
                <a:latin typeface="黑体" panose="02010609060101010101" pitchFamily="49" charset="-122"/>
                <a:ea typeface="黑体" panose="02010609060101010101" pitchFamily="49" charset="-122"/>
              </a:rPr>
              <a:t>可使非线性误差减小；但电桥电压灵敏度</a:t>
            </a:r>
            <a:r>
              <a:rPr kumimoji="1" lang="en-US" altLang="zh-CN" sz="2400" i="1">
                <a:latin typeface="黑体" panose="02010609060101010101" pitchFamily="49" charset="-122"/>
                <a:ea typeface="黑体" panose="02010609060101010101" pitchFamily="49" charset="-122"/>
              </a:rPr>
              <a:t>S</a:t>
            </a:r>
            <a:r>
              <a:rPr kumimoji="1" lang="en-US" altLang="zh-CN" sz="2400" baseline="-25000">
                <a:latin typeface="黑体" panose="02010609060101010101" pitchFamily="49" charset="-122"/>
                <a:ea typeface="黑体" panose="02010609060101010101" pitchFamily="49" charset="-122"/>
              </a:rPr>
              <a:t>U</a:t>
            </a:r>
            <a:r>
              <a:rPr kumimoji="1" lang="zh-CN" altLang="en-US" sz="2400">
                <a:latin typeface="黑体" panose="02010609060101010101" pitchFamily="49" charset="-122"/>
                <a:ea typeface="黑体" panose="02010609060101010101" pitchFamily="49" charset="-122"/>
              </a:rPr>
              <a:t>将降低。为了不降低</a:t>
            </a:r>
            <a:r>
              <a:rPr kumimoji="1" lang="en-US" altLang="zh-CN" sz="2400" i="1">
                <a:latin typeface="黑体" panose="02010609060101010101" pitchFamily="49" charset="-122"/>
                <a:ea typeface="黑体" panose="02010609060101010101" pitchFamily="49" charset="-122"/>
              </a:rPr>
              <a:t>S</a:t>
            </a:r>
            <a:r>
              <a:rPr kumimoji="1" lang="en-US" altLang="zh-CN" sz="2400" baseline="-25000">
                <a:latin typeface="黑体" panose="02010609060101010101" pitchFamily="49" charset="-122"/>
                <a:ea typeface="黑体" panose="02010609060101010101" pitchFamily="49" charset="-122"/>
              </a:rPr>
              <a:t>U</a:t>
            </a:r>
            <a:r>
              <a:rPr kumimoji="1" lang="zh-CN" altLang="en-US" sz="2400">
                <a:latin typeface="黑体" panose="02010609060101010101" pitchFamily="49" charset="-122"/>
                <a:ea typeface="黑体" panose="02010609060101010101" pitchFamily="49" charset="-122"/>
              </a:rPr>
              <a:t>，必须适当提高供桥电压</a:t>
            </a:r>
            <a:r>
              <a:rPr kumimoji="1" lang="en-US" altLang="zh-CN" sz="2400" i="1">
                <a:latin typeface="黑体" panose="02010609060101010101" pitchFamily="49" charset="-122"/>
                <a:ea typeface="黑体" panose="02010609060101010101" pitchFamily="49" charset="-122"/>
              </a:rPr>
              <a:t>U</a:t>
            </a:r>
            <a:r>
              <a:rPr kumimoji="1" lang="zh-CN" altLang="en-US" sz="2400">
                <a:latin typeface="黑体" panose="02010609060101010101" pitchFamily="49" charset="-122"/>
                <a:ea typeface="黑体" panose="02010609060101010101" pitchFamily="49" charset="-122"/>
              </a:rPr>
              <a:t>。</a:t>
            </a:r>
          </a:p>
          <a:p>
            <a:pPr eaLnBrk="1" hangingPunct="1">
              <a:spcBef>
                <a:spcPct val="50000"/>
              </a:spcBef>
              <a:buFont typeface="Wingdings" panose="05000000000000000000" pitchFamily="2" charset="2"/>
              <a:buChar char="Ø"/>
            </a:pPr>
            <a:r>
              <a:rPr kumimoji="1" lang="zh-CN" altLang="en-US" sz="2400">
                <a:latin typeface="黑体" panose="02010609060101010101" pitchFamily="49" charset="-122"/>
                <a:ea typeface="黑体" panose="02010609060101010101" pitchFamily="49" charset="-122"/>
              </a:rPr>
              <a:t>使用差动电桥。</a:t>
            </a:r>
          </a:p>
          <a:p>
            <a:pPr eaLnBrk="1" hangingPunct="1">
              <a:spcBef>
                <a:spcPct val="50000"/>
              </a:spcBef>
              <a:buFont typeface="Wingdings" panose="05000000000000000000" pitchFamily="2" charset="2"/>
              <a:buChar char="Ø"/>
            </a:pPr>
            <a:r>
              <a:rPr kumimoji="1" lang="zh-CN" altLang="en-US" sz="2400">
                <a:latin typeface="黑体" panose="02010609060101010101" pitchFamily="49" charset="-122"/>
                <a:ea typeface="黑体" panose="02010609060101010101" pitchFamily="49" charset="-122"/>
              </a:rPr>
              <a:t>用恒流源代替恒压源。</a:t>
            </a:r>
            <a:endParaRPr lang="zh-CN" altLang="en-US" sz="2400">
              <a:solidFill>
                <a:schemeClr val="tx2"/>
              </a:solidFill>
              <a:latin typeface="黑体" panose="02010609060101010101" pitchFamily="49" charset="-122"/>
              <a:ea typeface="黑体" panose="02010609060101010101" pitchFamily="49" charset="-122"/>
            </a:endParaRPr>
          </a:p>
        </p:txBody>
      </p:sp>
      <p:graphicFrame>
        <p:nvGraphicFramePr>
          <p:cNvPr id="54280" name="Object 9">
            <a:extLst>
              <a:ext uri="{FF2B5EF4-FFF2-40B4-BE49-F238E27FC236}">
                <a16:creationId xmlns:a16="http://schemas.microsoft.com/office/drawing/2014/main" id="{B5F8DE15-737B-4E9E-8141-7631CFD43B38}"/>
              </a:ext>
            </a:extLst>
          </p:cNvPr>
          <p:cNvGraphicFramePr>
            <a:graphicFrameLocks noChangeAspect="1"/>
          </p:cNvGraphicFramePr>
          <p:nvPr/>
        </p:nvGraphicFramePr>
        <p:xfrm>
          <a:off x="2819400" y="228601"/>
          <a:ext cx="4114800" cy="1343025"/>
        </p:xfrm>
        <a:graphic>
          <a:graphicData uri="http://schemas.openxmlformats.org/presentationml/2006/ole">
            <mc:AlternateContent xmlns:mc="http://schemas.openxmlformats.org/markup-compatibility/2006">
              <mc:Choice xmlns:v="urn:schemas-microsoft-com:vml" Requires="v">
                <p:oleObj spid="_x0000_s7174" name="Equation" r:id="rId11" imgW="1600200" imgH="571500" progId="Equation.DSMT4">
                  <p:embed/>
                </p:oleObj>
              </mc:Choice>
              <mc:Fallback>
                <p:oleObj name="Equation" r:id="rId11" imgW="1600200" imgH="571500" progId="Equation.DSMT4">
                  <p:embed/>
                  <p:pic>
                    <p:nvPicPr>
                      <p:cNvPr id="54280" name="Object 9">
                        <a:extLst>
                          <a:ext uri="{FF2B5EF4-FFF2-40B4-BE49-F238E27FC236}">
                            <a16:creationId xmlns:a16="http://schemas.microsoft.com/office/drawing/2014/main" id="{B5F8DE15-737B-4E9E-8141-7631CFD43B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28601"/>
                        <a:ext cx="4114800" cy="134302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Text Box 10">
            <a:extLst>
              <a:ext uri="{FF2B5EF4-FFF2-40B4-BE49-F238E27FC236}">
                <a16:creationId xmlns:a16="http://schemas.microsoft.com/office/drawing/2014/main" id="{90098046-DA1E-47E0-B742-7CE52A8DDC7E}"/>
              </a:ext>
            </a:extLst>
          </p:cNvPr>
          <p:cNvSpPr txBox="1">
            <a:spLocks noChangeArrowheads="1"/>
          </p:cNvSpPr>
          <p:nvPr/>
        </p:nvSpPr>
        <p:spPr bwMode="auto">
          <a:xfrm>
            <a:off x="7212014" y="188913"/>
            <a:ext cx="32035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latin typeface="Arial" panose="020B0604020202020204" pitchFamily="34" charset="0"/>
                <a:ea typeface="黑体" panose="02010609060101010101" pitchFamily="49" charset="-122"/>
              </a:rPr>
              <a:t>①</a:t>
            </a:r>
            <a:r>
              <a:rPr kumimoji="1" lang="zh-CN" altLang="en-US" sz="2400">
                <a:latin typeface="Arial" panose="020B0604020202020204" pitchFamily="34" charset="0"/>
                <a:ea typeface="黑体" panose="02010609060101010101" pitchFamily="49" charset="-122"/>
              </a:rPr>
              <a:t>电桥的灵敏度正比于供桥电压</a:t>
            </a:r>
            <a:r>
              <a:rPr kumimoji="1" lang="en-US" altLang="zh-CN" sz="2400" i="1">
                <a:latin typeface="Arial" panose="020B0604020202020204" pitchFamily="34" charset="0"/>
                <a:ea typeface="黑体" panose="02010609060101010101" pitchFamily="49" charset="-122"/>
              </a:rPr>
              <a:t>E</a:t>
            </a:r>
            <a:r>
              <a:rPr kumimoji="1" lang="zh-CN" altLang="en-US" sz="2400">
                <a:latin typeface="Arial" panose="020B0604020202020204" pitchFamily="34" charset="0"/>
                <a:ea typeface="黑体" panose="02010609060101010101" pitchFamily="49" charset="-122"/>
              </a:rPr>
              <a:t>。</a:t>
            </a:r>
          </a:p>
          <a:p>
            <a:pPr eaLnBrk="1" hangingPunct="1">
              <a:spcBef>
                <a:spcPct val="0"/>
              </a:spcBef>
              <a:buFontTx/>
              <a:buNone/>
            </a:pPr>
            <a:r>
              <a:rPr kumimoji="1" lang="zh-CN" altLang="en-US" sz="2400">
                <a:latin typeface="Arial" panose="020B0604020202020204" pitchFamily="34" charset="0"/>
                <a:ea typeface="黑体" panose="02010609060101010101" pitchFamily="49" charset="-122"/>
              </a:rPr>
              <a:t>②电桥的灵敏度是桥臂比的函数。</a:t>
            </a:r>
          </a:p>
        </p:txBody>
      </p:sp>
      <p:sp>
        <p:nvSpPr>
          <p:cNvPr id="10" name="椭圆 9">
            <a:extLst>
              <a:ext uri="{FF2B5EF4-FFF2-40B4-BE49-F238E27FC236}">
                <a16:creationId xmlns:a16="http://schemas.microsoft.com/office/drawing/2014/main" id="{7578D6E3-B603-415F-979F-4EF37EA02B41}"/>
              </a:ext>
            </a:extLst>
          </p:cNvPr>
          <p:cNvSpPr/>
          <p:nvPr/>
        </p:nvSpPr>
        <p:spPr>
          <a:xfrm>
            <a:off x="2778056" y="5105402"/>
            <a:ext cx="4114800" cy="175259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4835342"/>
      </p:ext>
    </p:extLst>
  </p:cSld>
  <p:clrMapOvr>
    <a:masterClrMapping/>
  </p:clrMapOvr>
  <p:transition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blinds(horizontal)">
                                      <p:cBhvr>
                                        <p:cTn id="7"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505</Words>
  <Application>Microsoft Office PowerPoint</Application>
  <PresentationFormat>宽屏</PresentationFormat>
  <Paragraphs>68</Paragraphs>
  <Slides>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7</vt:i4>
      </vt:variant>
    </vt:vector>
  </HeadingPairs>
  <TitlesOfParts>
    <vt:vector size="24" baseType="lpstr">
      <vt:lpstr>等线</vt:lpstr>
      <vt:lpstr>等线 Light</vt:lpstr>
      <vt:lpstr>黑体</vt:lpstr>
      <vt:lpstr>华文新魏</vt:lpstr>
      <vt:lpstr>宋体</vt:lpstr>
      <vt:lpstr>Arial</vt:lpstr>
      <vt:lpstr>Calibri</vt:lpstr>
      <vt:lpstr>Symbol</vt:lpstr>
      <vt:lpstr>Times New Roman</vt:lpstr>
      <vt:lpstr>Verdana</vt:lpstr>
      <vt:lpstr>Wingdings</vt:lpstr>
      <vt:lpstr>Office 主题​​</vt:lpstr>
      <vt:lpstr>公式</vt:lpstr>
      <vt:lpstr>Formula</vt:lpstr>
      <vt:lpstr>Equation</vt:lpstr>
      <vt:lpstr>MathType 5.0 Equation</vt:lpstr>
      <vt:lpstr>Microsoft 公式 3.0</vt:lpstr>
      <vt:lpstr>PowerPoint 演示文稿</vt:lpstr>
      <vt:lpstr>PowerPoint 演示文稿</vt:lpstr>
      <vt:lpstr>直流电桥的灵敏度</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cp:revision>
  <dcterms:created xsi:type="dcterms:W3CDTF">2018-04-18T12:05:03Z</dcterms:created>
  <dcterms:modified xsi:type="dcterms:W3CDTF">2018-04-19T01:40:31Z</dcterms:modified>
</cp:coreProperties>
</file>