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14" r:id="rId44"/>
    <p:sldId id="315" r:id="rId45"/>
    <p:sldId id="316" r:id="rId46"/>
    <p:sldId id="317" r:id="rId47"/>
    <p:sldId id="318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wmf"/><Relationship Id="rId1" Type="http://schemas.openxmlformats.org/officeDocument/2006/relationships/image" Target="../media/image46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494F3-E048-40BC-A3E2-BFA9E890A303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2BD21-A180-4E75-AC87-D4290C8C9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9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 左手定则： 洛伦兹力：手指电流方向，拇指就是受力方向 </a:t>
            </a:r>
          </a:p>
        </p:txBody>
      </p:sp>
    </p:spTree>
    <p:extLst>
      <p:ext uri="{BB962C8B-B14F-4D97-AF65-F5344CB8AC3E}">
        <p14:creationId xmlns:p14="http://schemas.microsoft.com/office/powerpoint/2010/main" val="1800636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在输入控制电流恒定的情况下，如果输出电阻随温度增加而增大，引起霍尔电势增加，可在输出端并联一个补偿电阻</a:t>
            </a:r>
            <a:r>
              <a:rPr lang="en-US" altLang="zh-CN" smtClean="0"/>
              <a:t>RL</a:t>
            </a:r>
            <a:r>
              <a:rPr lang="zh-CN" altLang="en-US" smtClean="0"/>
              <a:t>，则可使通过霍尔元件的电流减小，而使通过</a:t>
            </a:r>
            <a:r>
              <a:rPr lang="en-US" altLang="zh-CN" smtClean="0"/>
              <a:t>RL</a:t>
            </a:r>
            <a:r>
              <a:rPr lang="zh-CN" altLang="en-US" smtClean="0"/>
              <a:t>的电流却增大，只要补偿电阻</a:t>
            </a:r>
            <a:r>
              <a:rPr lang="en-US" altLang="zh-CN" smtClean="0"/>
              <a:t>RL</a:t>
            </a:r>
            <a:r>
              <a:rPr lang="zh-CN" altLang="en-US" smtClean="0"/>
              <a:t>选择适当，就可以达到温度补偿的目的。</a:t>
            </a:r>
          </a:p>
        </p:txBody>
      </p:sp>
    </p:spTree>
    <p:extLst>
      <p:ext uri="{BB962C8B-B14F-4D97-AF65-F5344CB8AC3E}">
        <p14:creationId xmlns:p14="http://schemas.microsoft.com/office/powerpoint/2010/main" val="1938134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控制电路用稳压源</a:t>
            </a:r>
            <a:r>
              <a:rPr lang="en-US" altLang="zh-CN" smtClean="0"/>
              <a:t>E</a:t>
            </a:r>
            <a:r>
              <a:rPr lang="zh-CN" altLang="en-US" smtClean="0"/>
              <a:t>供电。</a:t>
            </a:r>
          </a:p>
        </p:txBody>
      </p:sp>
    </p:spTree>
    <p:extLst>
      <p:ext uri="{BB962C8B-B14F-4D97-AF65-F5344CB8AC3E}">
        <p14:creationId xmlns:p14="http://schemas.microsoft.com/office/powerpoint/2010/main" val="200193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b="1" smtClean="0"/>
              <a:t>霍耳电势</a:t>
            </a:r>
            <a:r>
              <a:rPr kumimoji="1" lang="en-US" altLang="zh-CN" b="1" i="1" smtClean="0"/>
              <a:t>VH</a:t>
            </a:r>
            <a:r>
              <a:rPr kumimoji="1" lang="zh-CN" altLang="en-US" b="1" smtClean="0"/>
              <a:t>与 </a:t>
            </a:r>
            <a:r>
              <a:rPr kumimoji="1" lang="en-US" altLang="zh-CN" b="1" i="1" smtClean="0"/>
              <a:t>I</a:t>
            </a:r>
            <a:r>
              <a:rPr kumimoji="1" lang="zh-CN" altLang="en-US" b="1" i="1" smtClean="0"/>
              <a:t>、</a:t>
            </a:r>
            <a:r>
              <a:rPr kumimoji="1" lang="en-US" altLang="zh-CN" b="1" i="1" smtClean="0"/>
              <a:t>B</a:t>
            </a:r>
            <a:r>
              <a:rPr kumimoji="1" lang="zh-CN" altLang="en-US" b="1" smtClean="0"/>
              <a:t>的乘积成正比，而与</a:t>
            </a:r>
            <a:r>
              <a:rPr kumimoji="1" lang="en-US" altLang="zh-CN" b="1" i="1" smtClean="0"/>
              <a:t>d</a:t>
            </a:r>
            <a:r>
              <a:rPr kumimoji="1" lang="zh-CN" altLang="en-US" b="1" smtClean="0"/>
              <a:t>成反比。</a:t>
            </a:r>
          </a:p>
        </p:txBody>
      </p:sp>
    </p:spTree>
    <p:extLst>
      <p:ext uri="{BB962C8B-B14F-4D97-AF65-F5344CB8AC3E}">
        <p14:creationId xmlns:p14="http://schemas.microsoft.com/office/powerpoint/2010/main" val="1872410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 b="1" smtClean="0">
              <a:solidFill>
                <a:srgbClr val="FF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981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zh-CN" altLang="en-US" smtClean="0"/>
              <a:t>由于金属的电子浓度很高且电阻率很小，所以其霍耳系数、磁灵敏度都很小，因而不宜于制作霍耳器件；另外，器件的厚度越薄，灵敏度</a:t>
            </a:r>
            <a:r>
              <a:rPr lang="en-US" altLang="zh-CN" i="1" smtClean="0"/>
              <a:t>K</a:t>
            </a:r>
            <a:r>
              <a:rPr lang="en-US" altLang="zh-CN" i="1" baseline="-30000" smtClean="0"/>
              <a:t>H</a:t>
            </a:r>
            <a:r>
              <a:rPr lang="zh-CN" altLang="en-US" smtClean="0"/>
              <a:t>也越大，故而制作霍耳器件时，常采用减小厚度</a:t>
            </a:r>
            <a:r>
              <a:rPr lang="en-US" altLang="zh-CN" i="1" smtClean="0"/>
              <a:t>d</a:t>
            </a:r>
            <a:r>
              <a:rPr lang="zh-CN" altLang="en-US" smtClean="0"/>
              <a:t>的办法来增加灵敏度，也就是说，霍耳器件薄膜化是提高灵敏度的一个途径。但是值得注意一点是：不能认为</a:t>
            </a:r>
            <a:r>
              <a:rPr lang="en-US" altLang="zh-CN" i="1" smtClean="0"/>
              <a:t>d</a:t>
            </a:r>
            <a:r>
              <a:rPr lang="zh-CN" altLang="en-US" smtClean="0"/>
              <a:t>越薄越好。因为越薄将会增加霍耳器件的输入和输出阻抗从而增加功耗，这对电子迁移率不大的</a:t>
            </a:r>
            <a:r>
              <a:rPr lang="en-US" altLang="zh-CN" smtClean="0"/>
              <a:t>Ge</a:t>
            </a:r>
            <a:r>
              <a:rPr lang="zh-CN" altLang="en-US" smtClean="0"/>
              <a:t>材料来说是不适当的。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当控制电流或磁场方向换向时，霍耳电势方向也随之换向。若电流和磁场同时改变方向时，霍耳电势并不改变原来的方向。这就是说，霍耳器件的电流控制极和霍耳电势输出极具有对称性，不存在正、负之分，它们对磁场具有大小相等的正、反磁灵敏度。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b="1" smtClean="0">
                <a:solidFill>
                  <a:srgbClr val="FFFFFF"/>
                </a:solidFill>
              </a:rPr>
              <a:t>注意：当控制电流的方向或磁场方向改变时，输出霍耳电势的方向也改变。但当磁场与电流同时改变方向时，霍耳电势并不改变方向。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1647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霍尔片是一块半导体单晶薄片</a:t>
            </a:r>
            <a:r>
              <a:rPr kumimoji="1" lang="en-US" altLang="zh-CN" b="1" smtClean="0">
                <a:solidFill>
                  <a:srgbClr val="99FF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1" lang="zh-CN" altLang="en-US" b="1" smtClean="0">
                <a:solidFill>
                  <a:srgbClr val="99FF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一般为</a:t>
            </a:r>
            <a:r>
              <a:rPr kumimoji="1" lang="en-US" altLang="zh-CN" b="1" smtClean="0">
                <a:solidFill>
                  <a:srgbClr val="99FF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4mm×2mm×0.1mm)</a:t>
            </a:r>
            <a:r>
              <a:rPr kumimoji="1" lang="zh-CN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，它的长度方向两端面上焊有</a:t>
            </a:r>
            <a:r>
              <a:rPr kumimoji="1" lang="en-US" altLang="zh-CN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1" lang="zh-CN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kumimoji="1" lang="en-US" altLang="zh-CN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kumimoji="1" lang="zh-CN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两根引线，通常用</a:t>
            </a:r>
            <a:r>
              <a:rPr kumimoji="1" lang="zh-CN" altLang="en-US" b="1" smtClean="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红色导线</a:t>
            </a:r>
            <a:r>
              <a:rPr kumimoji="1" lang="zh-CN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，其焊接处称为</a:t>
            </a:r>
            <a:r>
              <a:rPr kumimoji="1" lang="zh-CN" altLang="en-US" b="1" smtClean="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控制电极</a:t>
            </a:r>
            <a:r>
              <a:rPr kumimoji="1" lang="zh-CN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；在它的另两侧端面的中间以点的形式对称地焊有</a:t>
            </a:r>
            <a:r>
              <a:rPr kumimoji="1" lang="en-US" altLang="zh-CN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kumimoji="1" lang="zh-CN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kumimoji="1" lang="en-US" altLang="zh-CN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kumimoji="1" lang="zh-CN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两根霍尔输出引线，通常用</a:t>
            </a:r>
            <a:r>
              <a:rPr kumimoji="1" lang="zh-CN" altLang="en-US" b="1" smtClean="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绿色导线</a:t>
            </a:r>
            <a:r>
              <a:rPr kumimoji="1" lang="zh-CN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，其焊接处称为</a:t>
            </a:r>
            <a:r>
              <a:rPr kumimoji="1" lang="zh-CN" altLang="en-US" b="1" smtClean="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霍尔电极</a:t>
            </a:r>
            <a:r>
              <a:rPr kumimoji="1" lang="zh-CN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90784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altLang="zh-CN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 </a:t>
            </a:r>
            <a:r>
              <a:rPr kumimoji="1" lang="zh-CN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kumimoji="1" lang="en-US" altLang="zh-CN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</a:t>
            </a:r>
            <a:r>
              <a:rPr kumimoji="1" lang="zh-CN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可以在无磁场时用欧姆表等测量。</a:t>
            </a:r>
          </a:p>
        </p:txBody>
      </p:sp>
    </p:spTree>
    <p:extLst>
      <p:ext uri="{BB962C8B-B14F-4D97-AF65-F5344CB8AC3E}">
        <p14:creationId xmlns:p14="http://schemas.microsoft.com/office/powerpoint/2010/main" val="61181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kumimoji="1" lang="zh-CN" altLang="en-US" b="1" smtClean="0">
                <a:solidFill>
                  <a:schemeClr val="accent1"/>
                </a:solidFill>
              </a:rPr>
              <a:t>图中控制电流</a:t>
            </a:r>
            <a:r>
              <a:rPr kumimoji="1" lang="en-US" altLang="zh-CN" b="1" smtClean="0">
                <a:solidFill>
                  <a:schemeClr val="accent1"/>
                </a:solidFill>
              </a:rPr>
              <a:t>I</a:t>
            </a:r>
            <a:r>
              <a:rPr kumimoji="1" lang="zh-CN" altLang="en-US" b="1" smtClean="0">
                <a:solidFill>
                  <a:schemeClr val="accent1"/>
                </a:solidFill>
              </a:rPr>
              <a:t>由电源</a:t>
            </a:r>
            <a:r>
              <a:rPr kumimoji="1" lang="en-US" altLang="zh-CN" b="1" smtClean="0">
                <a:solidFill>
                  <a:schemeClr val="accent1"/>
                </a:solidFill>
              </a:rPr>
              <a:t>E</a:t>
            </a:r>
            <a:r>
              <a:rPr kumimoji="1" lang="zh-CN" altLang="en-US" b="1" smtClean="0">
                <a:solidFill>
                  <a:schemeClr val="accent1"/>
                </a:solidFill>
              </a:rPr>
              <a:t>供给</a:t>
            </a:r>
            <a:r>
              <a:rPr kumimoji="1" lang="en-US" altLang="zh-CN" b="1" smtClean="0">
                <a:solidFill>
                  <a:schemeClr val="accent1"/>
                </a:solidFill>
              </a:rPr>
              <a:t>,R</a:t>
            </a:r>
            <a:r>
              <a:rPr kumimoji="1" lang="zh-CN" altLang="en-US" b="1" smtClean="0">
                <a:solidFill>
                  <a:schemeClr val="accent1"/>
                </a:solidFill>
              </a:rPr>
              <a:t>为调节电阻</a:t>
            </a:r>
            <a:r>
              <a:rPr kumimoji="1" lang="en-US" altLang="zh-CN" b="1" smtClean="0">
                <a:solidFill>
                  <a:schemeClr val="accent1"/>
                </a:solidFill>
              </a:rPr>
              <a:t>,</a:t>
            </a:r>
            <a:r>
              <a:rPr kumimoji="1" lang="zh-CN" altLang="en-US" b="1" smtClean="0">
                <a:solidFill>
                  <a:schemeClr val="accent1"/>
                </a:solidFill>
              </a:rPr>
              <a:t>保证器件内所需控制电流</a:t>
            </a:r>
            <a:r>
              <a:rPr kumimoji="1" lang="en-US" altLang="zh-CN" b="1" smtClean="0">
                <a:solidFill>
                  <a:schemeClr val="accent1"/>
                </a:solidFill>
              </a:rPr>
              <a:t>I</a:t>
            </a:r>
            <a:r>
              <a:rPr kumimoji="1" lang="zh-CN" altLang="en-US" b="1" smtClean="0">
                <a:solidFill>
                  <a:schemeClr val="accent1"/>
                </a:solidFill>
              </a:rPr>
              <a:t>。霍尔输出端接负载</a:t>
            </a:r>
            <a:r>
              <a:rPr kumimoji="1" lang="en-US" altLang="zh-CN" b="1" smtClean="0">
                <a:solidFill>
                  <a:schemeClr val="accent1"/>
                </a:solidFill>
              </a:rPr>
              <a:t>RL,RL</a:t>
            </a:r>
            <a:r>
              <a:rPr kumimoji="1" lang="zh-CN" altLang="en-US" b="1" smtClean="0">
                <a:solidFill>
                  <a:schemeClr val="accent1"/>
                </a:solidFill>
              </a:rPr>
              <a:t>可是一般电阻或放大器的输入电阻、或表头内阻等。磁场</a:t>
            </a:r>
            <a:r>
              <a:rPr kumimoji="1" lang="en-US" altLang="zh-CN" b="1" smtClean="0">
                <a:solidFill>
                  <a:schemeClr val="accent1"/>
                </a:solidFill>
              </a:rPr>
              <a:t>B</a:t>
            </a:r>
            <a:r>
              <a:rPr kumimoji="1" lang="zh-CN" altLang="en-US" b="1" smtClean="0">
                <a:solidFill>
                  <a:schemeClr val="accent1"/>
                </a:solidFill>
              </a:rPr>
              <a:t>垂直通过霍尔器件</a:t>
            </a:r>
            <a:r>
              <a:rPr kumimoji="1" lang="en-US" altLang="zh-CN" b="1" smtClean="0">
                <a:solidFill>
                  <a:schemeClr val="accent1"/>
                </a:solidFill>
              </a:rPr>
              <a:t>,</a:t>
            </a:r>
            <a:r>
              <a:rPr kumimoji="1" lang="zh-CN" altLang="en-US" b="1" smtClean="0">
                <a:solidFill>
                  <a:schemeClr val="accent1"/>
                </a:solidFill>
              </a:rPr>
              <a:t>在磁场与控制电流作用下，由负载上获得电压。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33491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rgbClr val="000000"/>
                </a:solidFill>
              </a:rPr>
              <a:t>分析不等位电势时，可以把霍尔元件等效为一个电桥， 用分析电桥平衡来补偿不等位电势。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mtClean="0"/>
              <a:t>其中</a:t>
            </a:r>
            <a:r>
              <a:rPr kumimoji="1" lang="en-US" altLang="zh-CN" smtClean="0"/>
              <a:t>A</a:t>
            </a:r>
            <a:r>
              <a:rPr kumimoji="1" lang="zh-CN" altLang="en-US" smtClean="0"/>
              <a:t>、 </a:t>
            </a:r>
            <a:r>
              <a:rPr kumimoji="1" lang="en-US" altLang="zh-CN" smtClean="0"/>
              <a:t>B</a:t>
            </a:r>
            <a:r>
              <a:rPr kumimoji="1" lang="zh-CN" altLang="en-US" smtClean="0"/>
              <a:t>为霍尔电极，</a:t>
            </a:r>
            <a:r>
              <a:rPr kumimoji="1" lang="en-US" altLang="zh-CN" smtClean="0"/>
              <a:t>C</a:t>
            </a:r>
            <a:r>
              <a:rPr kumimoji="1" lang="zh-CN" altLang="en-US" smtClean="0"/>
              <a:t>、 </a:t>
            </a:r>
            <a:r>
              <a:rPr kumimoji="1" lang="en-US" altLang="zh-CN" smtClean="0"/>
              <a:t>D</a:t>
            </a:r>
            <a:r>
              <a:rPr kumimoji="1" lang="zh-CN" altLang="en-US" smtClean="0"/>
              <a:t>为激励电极，电极分布电阻分别用</a:t>
            </a:r>
            <a:r>
              <a:rPr kumimoji="1" lang="en-US" altLang="zh-CN" i="1" smtClean="0"/>
              <a:t>r</a:t>
            </a:r>
            <a:r>
              <a:rPr kumimoji="1" lang="en-US" altLang="zh-CN" smtClean="0"/>
              <a:t>1</a:t>
            </a:r>
            <a:r>
              <a:rPr kumimoji="1" lang="zh-CN" altLang="en-US" smtClean="0"/>
              <a:t>、</a:t>
            </a:r>
            <a:r>
              <a:rPr kumimoji="1" lang="en-US" altLang="zh-CN" i="1" smtClean="0"/>
              <a:t>r</a:t>
            </a:r>
            <a:r>
              <a:rPr kumimoji="1" lang="en-US" altLang="zh-CN" smtClean="0"/>
              <a:t>2</a:t>
            </a:r>
            <a:r>
              <a:rPr kumimoji="1" lang="zh-CN" altLang="en-US" smtClean="0"/>
              <a:t>、</a:t>
            </a:r>
            <a:r>
              <a:rPr kumimoji="1" lang="en-US" altLang="zh-CN" i="1" smtClean="0"/>
              <a:t>r</a:t>
            </a:r>
            <a:r>
              <a:rPr kumimoji="1" lang="en-US" altLang="zh-CN" smtClean="0"/>
              <a:t>3</a:t>
            </a:r>
            <a:r>
              <a:rPr kumimoji="1" lang="zh-CN" altLang="en-US" smtClean="0"/>
              <a:t>、</a:t>
            </a:r>
            <a:r>
              <a:rPr kumimoji="1" lang="en-US" altLang="zh-CN" i="1" smtClean="0"/>
              <a:t>r</a:t>
            </a:r>
            <a:r>
              <a:rPr kumimoji="1" lang="en-US" altLang="zh-CN" smtClean="0"/>
              <a:t>4</a:t>
            </a:r>
            <a:r>
              <a:rPr kumimoji="1" lang="zh-CN" altLang="en-US" smtClean="0"/>
              <a:t>表示，把它们看作电桥的四个桥臂。理想情况下，电极</a:t>
            </a:r>
            <a:r>
              <a:rPr kumimoji="1" lang="en-US" altLang="zh-CN" smtClean="0"/>
              <a:t>A</a:t>
            </a:r>
            <a:r>
              <a:rPr kumimoji="1" lang="zh-CN" altLang="en-US" smtClean="0"/>
              <a:t>、</a:t>
            </a:r>
            <a:r>
              <a:rPr kumimoji="1" lang="en-US" altLang="zh-CN" smtClean="0"/>
              <a:t>B</a:t>
            </a:r>
            <a:r>
              <a:rPr kumimoji="1" lang="zh-CN" altLang="en-US" smtClean="0"/>
              <a:t>处于同一等位面上， </a:t>
            </a:r>
            <a:r>
              <a:rPr kumimoji="1" lang="en-US" altLang="zh-CN" i="1" smtClean="0"/>
              <a:t>r</a:t>
            </a:r>
            <a:r>
              <a:rPr kumimoji="1" lang="en-US" altLang="zh-CN" smtClean="0"/>
              <a:t>1= </a:t>
            </a:r>
            <a:r>
              <a:rPr kumimoji="1" lang="en-US" altLang="zh-CN" i="1" smtClean="0"/>
              <a:t>r</a:t>
            </a:r>
            <a:r>
              <a:rPr kumimoji="1" lang="en-US" altLang="zh-CN" smtClean="0"/>
              <a:t>2= </a:t>
            </a:r>
            <a:r>
              <a:rPr kumimoji="1" lang="en-US" altLang="zh-CN" i="1" smtClean="0"/>
              <a:t>r</a:t>
            </a:r>
            <a:r>
              <a:rPr kumimoji="1" lang="en-US" altLang="zh-CN" smtClean="0"/>
              <a:t>3= </a:t>
            </a:r>
            <a:r>
              <a:rPr kumimoji="1" lang="en-US" altLang="zh-CN" i="1" smtClean="0"/>
              <a:t>r</a:t>
            </a:r>
            <a:r>
              <a:rPr kumimoji="1" lang="en-US" altLang="zh-CN" smtClean="0"/>
              <a:t>4 </a:t>
            </a:r>
            <a:r>
              <a:rPr kumimoji="1" lang="zh-CN" altLang="en-US" smtClean="0"/>
              <a:t>，电桥平衡，不等位电势</a:t>
            </a:r>
            <a:r>
              <a:rPr kumimoji="1" lang="en-US" altLang="zh-CN" i="1" smtClean="0"/>
              <a:t>U</a:t>
            </a:r>
            <a:r>
              <a:rPr kumimoji="1" lang="en-US" altLang="zh-CN" smtClean="0"/>
              <a:t>0</a:t>
            </a:r>
            <a:r>
              <a:rPr kumimoji="1" lang="zh-CN" altLang="en-US" smtClean="0"/>
              <a:t>为</a:t>
            </a:r>
            <a:r>
              <a:rPr kumimoji="1" lang="en-US" altLang="zh-CN" smtClean="0"/>
              <a:t>0</a:t>
            </a:r>
            <a:r>
              <a:rPr kumimoji="1" lang="zh-CN" altLang="en-US" smtClean="0"/>
              <a:t>。</a:t>
            </a:r>
          </a:p>
          <a:p>
            <a:pPr algn="just" eaLnBrk="1" hangingPunct="1">
              <a:spcBef>
                <a:spcPct val="0"/>
              </a:spcBef>
            </a:pPr>
            <a:r>
              <a:rPr kumimoji="1" lang="zh-CN" altLang="en-US" smtClean="0"/>
              <a:t>实际上，由于</a:t>
            </a:r>
            <a:r>
              <a:rPr kumimoji="1" lang="en-US" altLang="zh-CN" smtClean="0"/>
              <a:t>A</a:t>
            </a:r>
            <a:r>
              <a:rPr kumimoji="1" lang="zh-CN" altLang="en-US" smtClean="0"/>
              <a:t>、 </a:t>
            </a:r>
            <a:r>
              <a:rPr kumimoji="1" lang="en-US" altLang="zh-CN" smtClean="0"/>
              <a:t>B</a:t>
            </a:r>
            <a:r>
              <a:rPr kumimoji="1" lang="zh-CN" altLang="en-US" smtClean="0"/>
              <a:t>电极不在同一等位面上，此四个电阻阻值不相等，电桥不平衡，不等位电势不等于零。此时可根据</a:t>
            </a:r>
            <a:r>
              <a:rPr kumimoji="1" lang="en-US" altLang="zh-CN" smtClean="0"/>
              <a:t>A</a:t>
            </a:r>
            <a:r>
              <a:rPr kumimoji="1" lang="zh-CN" altLang="en-US" smtClean="0"/>
              <a:t>、 </a:t>
            </a:r>
            <a:r>
              <a:rPr kumimoji="1" lang="en-US" altLang="zh-CN" smtClean="0"/>
              <a:t>B</a:t>
            </a:r>
            <a:r>
              <a:rPr kumimoji="1" lang="zh-CN" altLang="en-US" smtClean="0"/>
              <a:t>两点电位的高低，判断应在某一桥臂上并联一定的电阻，使电桥达到平衡， 从而使不等位电势为零。</a:t>
            </a:r>
          </a:p>
          <a:p>
            <a:pPr eaLnBrk="1" hangingPunct="1"/>
            <a:endParaRPr kumimoji="1"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45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半导体材料的电阻率，迁移率 和载流子浓度 等都随温度变化而变化 ，因此， 会导致 霍尔 元件的内阻 、霍尔电势 等也随温度而变化 。温度误差 是 霍尔元件测量中不可忽视的 误差。</a:t>
            </a:r>
          </a:p>
        </p:txBody>
      </p:sp>
    </p:spTree>
    <p:extLst>
      <p:ext uri="{BB962C8B-B14F-4D97-AF65-F5344CB8AC3E}">
        <p14:creationId xmlns:p14="http://schemas.microsoft.com/office/powerpoint/2010/main" val="94408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F64-24E9-49BF-A99A-3D79052557B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058A-D58B-491B-9850-A0EB45A12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75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F64-24E9-49BF-A99A-3D79052557B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058A-D58B-491B-9850-A0EB45A12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76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F64-24E9-49BF-A99A-3D79052557B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058A-D58B-491B-9850-A0EB45A12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646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AF0C4-B9FD-4656-A707-1E4EC9F8FBE9}" type="datetime12">
              <a:rPr lang="en-US" altLang="zh-CN"/>
              <a:pPr>
                <a:defRPr/>
              </a:pPr>
              <a:t>6:46 AM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CC63F-B80E-48D3-BC6F-C43F76E04B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19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F64-24E9-49BF-A99A-3D79052557B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058A-D58B-491B-9850-A0EB45A12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45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F64-24E9-49BF-A99A-3D79052557B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058A-D58B-491B-9850-A0EB45A12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31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F64-24E9-49BF-A99A-3D79052557B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058A-D58B-491B-9850-A0EB45A12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6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F64-24E9-49BF-A99A-3D79052557B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058A-D58B-491B-9850-A0EB45A12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6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F64-24E9-49BF-A99A-3D79052557B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058A-D58B-491B-9850-A0EB45A12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4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F64-24E9-49BF-A99A-3D79052557B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058A-D58B-491B-9850-A0EB45A12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F64-24E9-49BF-A99A-3D79052557B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058A-D58B-491B-9850-A0EB45A12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12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F64-24E9-49BF-A99A-3D79052557B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058A-D58B-491B-9850-A0EB45A12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EF64-24E9-49BF-A99A-3D79052557B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058A-D58B-491B-9850-A0EB45A12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53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rzvtc.net/janms/WINDOWS/Desktop/&#20256;&#24863;&#22120;/&#31532;&#19977;&#31456;%20&#20256;&#24863;&#22120;&#21450;&#24212;&#29992;&#25216;&#26415;3.6.2%20%20&#21160;&#22280;&#24335;&#20256;&#24863;&#22120;.files/c3_6_2_fig2.gi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http://col.njtu.edu.cn/zskj/4018/&#191;&#206;&#188;&#254;&#185;&#226;&#197;&#204;/NEUTEST/LLBF/04/dh/dh37.gif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http://col.njtu.edu.cn/zskj/4018/&#191;&#206;&#188;&#254;&#185;&#226;&#197;&#204;/NEUTEST/LLBF/04/dh/dh38.gif" TargetMode="External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6.w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4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50.emf"/><Relationship Id="rId3" Type="http://schemas.openxmlformats.org/officeDocument/2006/relationships/oleObject" Target="../embeddings/oleObject15.bin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49.emf"/><Relationship Id="rId5" Type="http://schemas.openxmlformats.org/officeDocument/2006/relationships/image" Target="../media/image51.png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46.emf"/><Relationship Id="rId9" Type="http://schemas.openxmlformats.org/officeDocument/2006/relationships/image" Target="../media/image48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图片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987" name="Rectangle 3"/>
          <p:cNvSpPr>
            <a:spLocks noChangeArrowheads="1"/>
          </p:cNvSpPr>
          <p:nvPr/>
        </p:nvSpPr>
        <p:spPr bwMode="auto">
          <a:xfrm>
            <a:off x="250825" y="2349500"/>
            <a:ext cx="8426450" cy="223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6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第六章 </a:t>
            </a:r>
            <a:r>
              <a:rPr lang="zh-CN" altLang="en-US" sz="6000" dirty="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磁</a:t>
            </a:r>
            <a:r>
              <a:rPr lang="zh-CN" altLang="en-US" sz="6000" dirty="0" smtClean="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电传感器</a:t>
            </a:r>
            <a:endParaRPr lang="zh-CN" altLang="en-US" sz="6000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903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84213" y="884238"/>
            <a:ext cx="79248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当线圈运动方向与磁场方向垂直，</a:t>
            </a:r>
            <a:r>
              <a:rPr kumimoji="1" lang="en-US" altLang="zh-CN" sz="2800" i="1">
                <a:latin typeface="华文楷体" panose="02010600040101010101" pitchFamily="2" charset="-122"/>
                <a:ea typeface="华文楷体" panose="02010600040101010101" pitchFamily="2" charset="-122"/>
              </a:rPr>
              <a:t>θ</a:t>
            </a:r>
            <a:r>
              <a:rPr kumimoji="1"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=90</a:t>
            </a:r>
            <a:r>
              <a:rPr kumimoji="1" lang="en-US" altLang="zh-CN" sz="2800" baseline="3000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kumimoji="1"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则线圈中的感应电势为：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857625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14340" name="Object 2"/>
          <p:cNvGraphicFramePr>
            <a:graphicFrameLocks noChangeAspect="1"/>
          </p:cNvGraphicFramePr>
          <p:nvPr/>
        </p:nvGraphicFramePr>
        <p:xfrm>
          <a:off x="2428875" y="2409825"/>
          <a:ext cx="40719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660113" imgH="177723" progId="Equation.DSMT4">
                  <p:embed/>
                </p:oleObj>
              </mc:Choice>
              <mc:Fallback>
                <p:oleObj name="Equation" r:id="rId3" imgW="660113" imgH="177723" progId="Equation.DSMT4">
                  <p:embed/>
                  <p:pic>
                    <p:nvPicPr>
                      <p:cNvPr id="1434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2409825"/>
                        <a:ext cx="4071938" cy="1079500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8"/>
          <p:cNvSpPr txBox="1">
            <a:spLocks noChangeArrowheads="1"/>
          </p:cNvSpPr>
          <p:nvPr/>
        </p:nvSpPr>
        <p:spPr bwMode="auto">
          <a:xfrm>
            <a:off x="227013" y="3690938"/>
            <a:ext cx="8382000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kumimoji="1"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从上可知，当传感器结构己定时，参数</a:t>
            </a:r>
            <a:r>
              <a:rPr kumimoji="1" lang="en-US" altLang="zh-CN" sz="2800" i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kumimoji="1" lang="en-US" altLang="zh-CN" sz="280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kumimoji="1" lang="en-US" altLang="zh-CN" sz="2800" i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kumimoji="1" lang="en-US" altLang="zh-CN" sz="280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1" lang="en-US" altLang="zh-CN" sz="2800" i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kumimoji="1"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等均为常数，因此，感应电势</a:t>
            </a:r>
            <a:r>
              <a:rPr kumimoji="1" lang="en-US" altLang="zh-CN" sz="2800" i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kumimoji="1"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与线圈对磁场的相对运动速度</a:t>
            </a:r>
            <a:r>
              <a:rPr kumimoji="1" lang="en-US" altLang="zh-CN" sz="2800" i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kumimoji="1"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或 </a:t>
            </a:r>
            <a:r>
              <a:rPr kumimoji="1" lang="en-US" altLang="zh-CN" sz="2800" i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ω</a:t>
            </a:r>
            <a:r>
              <a:rPr kumimoji="1"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成正比，这就是</a:t>
            </a:r>
            <a:r>
              <a:rPr kumimoji="1" lang="zh-CN" altLang="en-US" sz="280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动圈式磁电传感器</a:t>
            </a:r>
            <a:r>
              <a:rPr kumimoji="1"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的工作原理。</a:t>
            </a:r>
          </a:p>
        </p:txBody>
      </p:sp>
    </p:spTree>
    <p:extLst>
      <p:ext uri="{BB962C8B-B14F-4D97-AF65-F5344CB8AC3E}">
        <p14:creationId xmlns:p14="http://schemas.microsoft.com/office/powerpoint/2010/main" val="186118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/>
          </p:cNvSpPr>
          <p:nvPr/>
        </p:nvSpPr>
        <p:spPr bwMode="auto">
          <a:xfrm>
            <a:off x="1636713" y="2273300"/>
            <a:ext cx="1066800" cy="9556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 lIns="88900" tIns="38100" rIns="88900" bIns="381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Times New Roman" panose="02020603050405020304" pitchFamily="18" charset="0"/>
              <a:buNone/>
            </a:pPr>
            <a:r>
              <a:rPr kumimoji="1" lang="en-GB" altLang="zh-CN" sz="2800">
                <a:solidFill>
                  <a:srgbClr val="202A7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恒磁通式</a:t>
            </a:r>
          </a:p>
        </p:txBody>
      </p:sp>
      <p:sp>
        <p:nvSpPr>
          <p:cNvPr id="15363" name="Rectangle 5"/>
          <p:cNvSpPr>
            <a:spLocks/>
          </p:cNvSpPr>
          <p:nvPr/>
        </p:nvSpPr>
        <p:spPr bwMode="auto">
          <a:xfrm>
            <a:off x="1636713" y="5168900"/>
            <a:ext cx="1752600" cy="9556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 lIns="88900" tIns="38100" rIns="88900" bIns="381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Times New Roman" panose="02020603050405020304" pitchFamily="18" charset="0"/>
              <a:buNone/>
            </a:pPr>
            <a:r>
              <a:rPr kumimoji="1" lang="en-GB" altLang="zh-CN" sz="2800">
                <a:solidFill>
                  <a:srgbClr val="202A7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变磁阻式变磁</a:t>
            </a:r>
            <a:r>
              <a:rPr kumimoji="1" lang="zh-CN" altLang="en-GB" sz="2800">
                <a:solidFill>
                  <a:srgbClr val="202A7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</a:t>
            </a:r>
            <a:r>
              <a:rPr kumimoji="1" lang="zh-CN" altLang="en-GB" sz="28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5364" name="Rectangle 6"/>
          <p:cNvSpPr>
            <a:spLocks/>
          </p:cNvSpPr>
          <p:nvPr/>
        </p:nvSpPr>
        <p:spPr bwMode="auto">
          <a:xfrm>
            <a:off x="3236913" y="1735138"/>
            <a:ext cx="1295400" cy="5286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 lIns="88900" tIns="38100" rIns="88900" bIns="381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Times New Roman" panose="02020603050405020304" pitchFamily="18" charset="0"/>
              <a:buNone/>
            </a:pPr>
            <a:r>
              <a:rPr kumimoji="1" lang="en-GB" altLang="zh-CN" sz="2800">
                <a:solidFill>
                  <a:srgbClr val="202A7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动圈式</a:t>
            </a:r>
          </a:p>
        </p:txBody>
      </p:sp>
      <p:sp>
        <p:nvSpPr>
          <p:cNvPr id="15365" name="Rectangle 7"/>
          <p:cNvSpPr>
            <a:spLocks/>
          </p:cNvSpPr>
          <p:nvPr/>
        </p:nvSpPr>
        <p:spPr bwMode="auto">
          <a:xfrm>
            <a:off x="3236913" y="3868738"/>
            <a:ext cx="1524000" cy="5286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 lIns="88900" tIns="38100" rIns="88900" bIns="381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Times New Roman" panose="02020603050405020304" pitchFamily="18" charset="0"/>
              <a:buNone/>
            </a:pPr>
            <a:r>
              <a:rPr kumimoji="1" lang="en-GB" altLang="zh-CN" sz="2800">
                <a:solidFill>
                  <a:srgbClr val="202A7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动磁式</a:t>
            </a:r>
          </a:p>
        </p:txBody>
      </p:sp>
      <p:sp>
        <p:nvSpPr>
          <p:cNvPr id="15366" name="AutoShape 8"/>
          <p:cNvSpPr>
            <a:spLocks/>
          </p:cNvSpPr>
          <p:nvPr/>
        </p:nvSpPr>
        <p:spPr bwMode="auto">
          <a:xfrm>
            <a:off x="1331913" y="2497138"/>
            <a:ext cx="228600" cy="2971800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67" name="AutoShape 9"/>
          <p:cNvSpPr>
            <a:spLocks/>
          </p:cNvSpPr>
          <p:nvPr/>
        </p:nvSpPr>
        <p:spPr bwMode="auto">
          <a:xfrm>
            <a:off x="2932113" y="1963738"/>
            <a:ext cx="304800" cy="2209800"/>
          </a:xfrm>
          <a:prstGeom prst="leftBrace">
            <a:avLst>
              <a:gd name="adj1" fmla="val 60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68" name="Rectangle 10"/>
          <p:cNvSpPr>
            <a:spLocks/>
          </p:cNvSpPr>
          <p:nvPr/>
        </p:nvSpPr>
        <p:spPr bwMode="auto">
          <a:xfrm rot="-5400000">
            <a:off x="6918325" y="1149350"/>
            <a:ext cx="1066800" cy="147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69" name="Rectangle 11"/>
          <p:cNvSpPr>
            <a:spLocks/>
          </p:cNvSpPr>
          <p:nvPr/>
        </p:nvSpPr>
        <p:spPr bwMode="auto">
          <a:xfrm rot="-5400000">
            <a:off x="7251701" y="1465262"/>
            <a:ext cx="609600" cy="841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70" name="Rectangle 12"/>
          <p:cNvSpPr>
            <a:spLocks noChangeArrowheads="1"/>
          </p:cNvSpPr>
          <p:nvPr/>
        </p:nvSpPr>
        <p:spPr bwMode="auto">
          <a:xfrm rot="-5400000">
            <a:off x="6696869" y="1464469"/>
            <a:ext cx="457200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71" name="Line 13"/>
          <p:cNvSpPr>
            <a:spLocks noChangeShapeType="1"/>
          </p:cNvSpPr>
          <p:nvPr/>
        </p:nvSpPr>
        <p:spPr bwMode="auto">
          <a:xfrm rot="-5400000">
            <a:off x="6924675" y="1905000"/>
            <a:ext cx="1588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Line 14"/>
          <p:cNvSpPr>
            <a:spLocks noChangeShapeType="1"/>
          </p:cNvSpPr>
          <p:nvPr/>
        </p:nvSpPr>
        <p:spPr bwMode="auto">
          <a:xfrm rot="-5400000">
            <a:off x="6924675" y="1447800"/>
            <a:ext cx="1588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Rectangle 15"/>
          <p:cNvSpPr>
            <a:spLocks/>
          </p:cNvSpPr>
          <p:nvPr/>
        </p:nvSpPr>
        <p:spPr bwMode="auto">
          <a:xfrm rot="-5400000">
            <a:off x="6696869" y="1464469"/>
            <a:ext cx="457200" cy="842962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74" name="Line 16"/>
          <p:cNvSpPr>
            <a:spLocks noChangeShapeType="1"/>
          </p:cNvSpPr>
          <p:nvPr/>
        </p:nvSpPr>
        <p:spPr bwMode="auto">
          <a:xfrm rot="-5400000">
            <a:off x="6123782" y="1885156"/>
            <a:ext cx="7620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AutoShape 17"/>
          <p:cNvSpPr>
            <a:spLocks/>
          </p:cNvSpPr>
          <p:nvPr/>
        </p:nvSpPr>
        <p:spPr bwMode="auto">
          <a:xfrm rot="-5400000">
            <a:off x="6112669" y="1675606"/>
            <a:ext cx="152400" cy="420688"/>
          </a:xfrm>
          <a:prstGeom prst="upDownArrow">
            <a:avLst>
              <a:gd name="adj1" fmla="val 50000"/>
              <a:gd name="adj2" fmla="val 690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76" name="Rectangle 18"/>
          <p:cNvSpPr>
            <a:spLocks/>
          </p:cNvSpPr>
          <p:nvPr/>
        </p:nvSpPr>
        <p:spPr bwMode="auto">
          <a:xfrm rot="-5400000">
            <a:off x="7299326" y="1360487"/>
            <a:ext cx="304800" cy="10509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77" name="Line 19"/>
          <p:cNvSpPr>
            <a:spLocks noChangeShapeType="1"/>
          </p:cNvSpPr>
          <p:nvPr/>
        </p:nvSpPr>
        <p:spPr bwMode="auto">
          <a:xfrm rot="-5400000">
            <a:off x="6693694" y="3218656"/>
            <a:ext cx="7429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Rectangle 20"/>
          <p:cNvSpPr>
            <a:spLocks/>
          </p:cNvSpPr>
          <p:nvPr/>
        </p:nvSpPr>
        <p:spPr bwMode="auto">
          <a:xfrm rot="-5400000">
            <a:off x="6854825" y="2457450"/>
            <a:ext cx="990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79" name="Rectangle 21"/>
          <p:cNvSpPr>
            <a:spLocks/>
          </p:cNvSpPr>
          <p:nvPr/>
        </p:nvSpPr>
        <p:spPr bwMode="auto">
          <a:xfrm rot="-5400000">
            <a:off x="6883400" y="2552700"/>
            <a:ext cx="742950" cy="133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80" name="Oval 22"/>
          <p:cNvSpPr>
            <a:spLocks/>
          </p:cNvSpPr>
          <p:nvPr/>
        </p:nvSpPr>
        <p:spPr bwMode="auto">
          <a:xfrm rot="-5400000">
            <a:off x="6609556" y="2915444"/>
            <a:ext cx="433388" cy="666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81" name="Oval 23"/>
          <p:cNvSpPr>
            <a:spLocks/>
          </p:cNvSpPr>
          <p:nvPr/>
        </p:nvSpPr>
        <p:spPr bwMode="auto">
          <a:xfrm rot="-5400000">
            <a:off x="6671469" y="3010694"/>
            <a:ext cx="309562" cy="476250"/>
          </a:xfrm>
          <a:prstGeom prst="ellipse">
            <a:avLst/>
          </a:prstGeom>
          <a:solidFill>
            <a:srgbClr val="00FF00">
              <a:alpha val="50195"/>
            </a:srgb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82" name="Oval 24"/>
          <p:cNvSpPr>
            <a:spLocks/>
          </p:cNvSpPr>
          <p:nvPr/>
        </p:nvSpPr>
        <p:spPr bwMode="auto">
          <a:xfrm rot="-5400000">
            <a:off x="6509544" y="3201194"/>
            <a:ext cx="61912" cy="9525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83" name="Oval 25"/>
          <p:cNvSpPr>
            <a:spLocks/>
          </p:cNvSpPr>
          <p:nvPr/>
        </p:nvSpPr>
        <p:spPr bwMode="auto">
          <a:xfrm rot="-5400000">
            <a:off x="7081044" y="3201194"/>
            <a:ext cx="61912" cy="9525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84" name="Oval 26"/>
          <p:cNvSpPr>
            <a:spLocks/>
          </p:cNvSpPr>
          <p:nvPr/>
        </p:nvSpPr>
        <p:spPr bwMode="auto">
          <a:xfrm rot="-5400000">
            <a:off x="6795293" y="3015457"/>
            <a:ext cx="61913" cy="9525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85" name="Oval 27"/>
          <p:cNvSpPr>
            <a:spLocks/>
          </p:cNvSpPr>
          <p:nvPr/>
        </p:nvSpPr>
        <p:spPr bwMode="auto">
          <a:xfrm rot="-5400000">
            <a:off x="6795293" y="3386932"/>
            <a:ext cx="61913" cy="9525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86" name="Rectangle 28"/>
          <p:cNvSpPr>
            <a:spLocks noChangeArrowheads="1"/>
          </p:cNvSpPr>
          <p:nvPr/>
        </p:nvSpPr>
        <p:spPr bwMode="auto">
          <a:xfrm rot="-5400000">
            <a:off x="7071519" y="3058319"/>
            <a:ext cx="5572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87" name="Rectangle 29"/>
          <p:cNvSpPr>
            <a:spLocks noChangeArrowheads="1"/>
          </p:cNvSpPr>
          <p:nvPr/>
        </p:nvSpPr>
        <p:spPr bwMode="auto">
          <a:xfrm rot="-5400000">
            <a:off x="6119019" y="3058319"/>
            <a:ext cx="5572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88" name="Oval 30"/>
          <p:cNvSpPr>
            <a:spLocks/>
          </p:cNvSpPr>
          <p:nvPr/>
        </p:nvSpPr>
        <p:spPr bwMode="auto">
          <a:xfrm rot="-5400000">
            <a:off x="6509544" y="3201194"/>
            <a:ext cx="61912" cy="9525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89" name="Rectangle 31"/>
          <p:cNvSpPr>
            <a:spLocks/>
          </p:cNvSpPr>
          <p:nvPr/>
        </p:nvSpPr>
        <p:spPr bwMode="auto">
          <a:xfrm>
            <a:off x="6646863" y="5240338"/>
            <a:ext cx="584200" cy="477837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90" name="Rectangle 32"/>
          <p:cNvSpPr>
            <a:spLocks/>
          </p:cNvSpPr>
          <p:nvPr/>
        </p:nvSpPr>
        <p:spPr bwMode="auto">
          <a:xfrm>
            <a:off x="6354763" y="5335588"/>
            <a:ext cx="1168400" cy="255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91" name="Line 33"/>
          <p:cNvSpPr>
            <a:spLocks noChangeShapeType="1"/>
          </p:cNvSpPr>
          <p:nvPr/>
        </p:nvSpPr>
        <p:spPr bwMode="auto">
          <a:xfrm>
            <a:off x="5173663" y="4630738"/>
            <a:ext cx="1587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2" name="Line 34"/>
          <p:cNvSpPr>
            <a:spLocks noChangeShapeType="1"/>
          </p:cNvSpPr>
          <p:nvPr/>
        </p:nvSpPr>
        <p:spPr bwMode="auto">
          <a:xfrm>
            <a:off x="4151313" y="5462588"/>
            <a:ext cx="35052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3" name="Line 35"/>
          <p:cNvSpPr>
            <a:spLocks noChangeShapeType="1"/>
          </p:cNvSpPr>
          <p:nvPr/>
        </p:nvSpPr>
        <p:spPr bwMode="auto">
          <a:xfrm>
            <a:off x="6646863" y="5718175"/>
            <a:ext cx="1587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4" name="Line 36"/>
          <p:cNvSpPr>
            <a:spLocks noChangeShapeType="1"/>
          </p:cNvSpPr>
          <p:nvPr/>
        </p:nvSpPr>
        <p:spPr bwMode="auto">
          <a:xfrm>
            <a:off x="7231063" y="5718175"/>
            <a:ext cx="1587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5" name="Oval 37"/>
          <p:cNvSpPr>
            <a:spLocks/>
          </p:cNvSpPr>
          <p:nvPr/>
        </p:nvSpPr>
        <p:spPr bwMode="auto">
          <a:xfrm>
            <a:off x="6646863" y="5910263"/>
            <a:ext cx="73025" cy="65087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96" name="Oval 38"/>
          <p:cNvSpPr>
            <a:spLocks/>
          </p:cNvSpPr>
          <p:nvPr/>
        </p:nvSpPr>
        <p:spPr bwMode="auto">
          <a:xfrm>
            <a:off x="7158038" y="5910263"/>
            <a:ext cx="73025" cy="65087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97" name="Rectangle 39"/>
          <p:cNvSpPr>
            <a:spLocks noChangeArrowheads="1"/>
          </p:cNvSpPr>
          <p:nvPr/>
        </p:nvSpPr>
        <p:spPr bwMode="auto">
          <a:xfrm>
            <a:off x="6354763" y="5335588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900" tIns="38100" rIns="88900" bIns="381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Times New Roman" panose="02020603050405020304" pitchFamily="18" charset="0"/>
              <a:buNone/>
            </a:pPr>
            <a:r>
              <a:rPr kumimoji="1" lang="en-GB" altLang="zh-CN" sz="1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endParaRPr kumimoji="1" lang="en-GB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398" name="Oval 40"/>
          <p:cNvSpPr>
            <a:spLocks/>
          </p:cNvSpPr>
          <p:nvPr/>
        </p:nvSpPr>
        <p:spPr bwMode="auto">
          <a:xfrm>
            <a:off x="5916613" y="5087938"/>
            <a:ext cx="1898650" cy="311150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99" name="Oval 41"/>
          <p:cNvSpPr>
            <a:spLocks/>
          </p:cNvSpPr>
          <p:nvPr/>
        </p:nvSpPr>
        <p:spPr bwMode="auto">
          <a:xfrm>
            <a:off x="5989638" y="5526088"/>
            <a:ext cx="1898650" cy="323850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400" name="Oval 42"/>
          <p:cNvSpPr>
            <a:spLocks/>
          </p:cNvSpPr>
          <p:nvPr/>
        </p:nvSpPr>
        <p:spPr bwMode="auto">
          <a:xfrm>
            <a:off x="4532313" y="5087938"/>
            <a:ext cx="1236662" cy="7239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401" name="Rectangle 43"/>
          <p:cNvSpPr>
            <a:spLocks/>
          </p:cNvSpPr>
          <p:nvPr/>
        </p:nvSpPr>
        <p:spPr bwMode="auto">
          <a:xfrm>
            <a:off x="4837113" y="1125538"/>
            <a:ext cx="914400" cy="9556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 lIns="88900" tIns="38100" rIns="88900" bIns="381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Times New Roman" panose="02020603050405020304" pitchFamily="18" charset="0"/>
              <a:buNone/>
            </a:pPr>
            <a:r>
              <a:rPr kumimoji="1" lang="en-GB" altLang="zh-CN" sz="2800">
                <a:solidFill>
                  <a:srgbClr val="202A7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线速度型</a:t>
            </a:r>
          </a:p>
        </p:txBody>
      </p:sp>
      <p:sp>
        <p:nvSpPr>
          <p:cNvPr id="15402" name="Rectangle 44"/>
          <p:cNvSpPr>
            <a:spLocks/>
          </p:cNvSpPr>
          <p:nvPr/>
        </p:nvSpPr>
        <p:spPr bwMode="auto">
          <a:xfrm>
            <a:off x="4913313" y="2573338"/>
            <a:ext cx="914400" cy="9556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 lIns="88900" tIns="38100" rIns="88900" bIns="381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Times New Roman" panose="02020603050405020304" pitchFamily="18" charset="0"/>
              <a:buNone/>
            </a:pPr>
            <a:r>
              <a:rPr kumimoji="1" lang="en-GB" altLang="zh-CN" sz="2800">
                <a:solidFill>
                  <a:srgbClr val="202A7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角速度型</a:t>
            </a:r>
          </a:p>
        </p:txBody>
      </p:sp>
      <p:sp>
        <p:nvSpPr>
          <p:cNvPr id="15403" name="AutoShape 45"/>
          <p:cNvSpPr>
            <a:spLocks/>
          </p:cNvSpPr>
          <p:nvPr/>
        </p:nvSpPr>
        <p:spPr bwMode="auto">
          <a:xfrm>
            <a:off x="4532313" y="1354138"/>
            <a:ext cx="304800" cy="1600200"/>
          </a:xfrm>
          <a:prstGeom prst="leftBrace">
            <a:avLst>
              <a:gd name="adj1" fmla="val 43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404" name="AutoShape 46"/>
          <p:cNvSpPr>
            <a:spLocks/>
          </p:cNvSpPr>
          <p:nvPr/>
        </p:nvSpPr>
        <p:spPr bwMode="auto">
          <a:xfrm rot="-5400000">
            <a:off x="6114257" y="3048794"/>
            <a:ext cx="152400" cy="420687"/>
          </a:xfrm>
          <a:prstGeom prst="upDownArrow">
            <a:avLst>
              <a:gd name="adj1" fmla="val 50000"/>
              <a:gd name="adj2" fmla="val 690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405" name="Line 47"/>
          <p:cNvSpPr>
            <a:spLocks noChangeShapeType="1"/>
          </p:cNvSpPr>
          <p:nvPr/>
        </p:nvSpPr>
        <p:spPr bwMode="auto">
          <a:xfrm>
            <a:off x="6665913" y="5240338"/>
            <a:ext cx="152400" cy="4572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6" name="Line 48"/>
          <p:cNvSpPr>
            <a:spLocks noChangeShapeType="1"/>
          </p:cNvSpPr>
          <p:nvPr/>
        </p:nvSpPr>
        <p:spPr bwMode="auto">
          <a:xfrm>
            <a:off x="6742113" y="5240338"/>
            <a:ext cx="152400" cy="4572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7" name="Line 49"/>
          <p:cNvSpPr>
            <a:spLocks noChangeShapeType="1"/>
          </p:cNvSpPr>
          <p:nvPr/>
        </p:nvSpPr>
        <p:spPr bwMode="auto">
          <a:xfrm>
            <a:off x="6818313" y="5240338"/>
            <a:ext cx="152400" cy="4572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8" name="Line 50"/>
          <p:cNvSpPr>
            <a:spLocks noChangeShapeType="1"/>
          </p:cNvSpPr>
          <p:nvPr/>
        </p:nvSpPr>
        <p:spPr bwMode="auto">
          <a:xfrm>
            <a:off x="6894513" y="5240338"/>
            <a:ext cx="152400" cy="4572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9" name="Line 51"/>
          <p:cNvSpPr>
            <a:spLocks noChangeShapeType="1"/>
          </p:cNvSpPr>
          <p:nvPr/>
        </p:nvSpPr>
        <p:spPr bwMode="auto">
          <a:xfrm>
            <a:off x="6970713" y="5240338"/>
            <a:ext cx="152400" cy="4572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0" name="Line 52"/>
          <p:cNvSpPr>
            <a:spLocks noChangeShapeType="1"/>
          </p:cNvSpPr>
          <p:nvPr/>
        </p:nvSpPr>
        <p:spPr bwMode="auto">
          <a:xfrm>
            <a:off x="7046913" y="5240338"/>
            <a:ext cx="152400" cy="4572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1" name="Line 53"/>
          <p:cNvSpPr>
            <a:spLocks noChangeShapeType="1"/>
          </p:cNvSpPr>
          <p:nvPr/>
        </p:nvSpPr>
        <p:spPr bwMode="auto">
          <a:xfrm>
            <a:off x="7123113" y="5240338"/>
            <a:ext cx="127000" cy="3810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2" name="Line 54"/>
          <p:cNvSpPr>
            <a:spLocks noChangeShapeType="1"/>
          </p:cNvSpPr>
          <p:nvPr/>
        </p:nvSpPr>
        <p:spPr bwMode="auto">
          <a:xfrm>
            <a:off x="6615113" y="5316538"/>
            <a:ext cx="127000" cy="3810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3" name="Text Box 55"/>
          <p:cNvSpPr txBox="1">
            <a:spLocks noChangeArrowheads="1"/>
          </p:cNvSpPr>
          <p:nvPr/>
        </p:nvSpPr>
        <p:spPr bwMode="auto">
          <a:xfrm>
            <a:off x="611188" y="333375"/>
            <a:ext cx="3527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二、结构类型</a:t>
            </a:r>
          </a:p>
        </p:txBody>
      </p:sp>
    </p:spTree>
    <p:extLst>
      <p:ext uri="{BB962C8B-B14F-4D97-AF65-F5344CB8AC3E}">
        <p14:creationId xmlns:p14="http://schemas.microsoft.com/office/powerpoint/2010/main" val="3240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3400" y="404813"/>
            <a:ext cx="6775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1.恒磁通式传感器的结构原理</a:t>
            </a:r>
            <a:r>
              <a:rPr kumimoji="1" lang="zh-CN" altLang="en-US">
                <a:solidFill>
                  <a:srgbClr val="00FFFF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042988" y="1125538"/>
            <a:ext cx="7086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8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动圈式</a:t>
            </a:r>
            <a:endParaRPr kumimoji="1" lang="zh-CN" altLang="en-US" sz="2400">
              <a:solidFill>
                <a:srgbClr val="8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611188" y="2060575"/>
            <a:ext cx="3671887" cy="3729038"/>
            <a:chOff x="4032" y="2016"/>
            <a:chExt cx="1632" cy="2063"/>
          </a:xfrm>
        </p:grpSpPr>
        <p:pic>
          <p:nvPicPr>
            <p:cNvPr id="16390" name="Picture 5" descr="磁电式3(线速度型动圈式传感器工作原理)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2016"/>
              <a:ext cx="1632" cy="1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1" name="Text Box 6"/>
            <p:cNvSpPr txBox="1">
              <a:spLocks noChangeArrowheads="1"/>
            </p:cNvSpPr>
            <p:nvPr/>
          </p:nvSpPr>
          <p:spPr bwMode="auto">
            <a:xfrm>
              <a:off x="4368" y="3792"/>
              <a:ext cx="10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恒磁通式</a:t>
              </a:r>
            </a:p>
          </p:txBody>
        </p:sp>
      </p:grpSp>
      <p:pic>
        <p:nvPicPr>
          <p:cNvPr id="16389" name="Picture 7" descr="http://www.rzvtc.net/janms/WINDOWS/Desktop/传感器/第三章%20传感器及应用技术3.6.2%20%20动圈式传感器.files/c3_6_2_fig2.gif"/>
          <p:cNvPicPr>
            <a:picLocks noChangeAspect="1" noChangeArrowheads="1" noCrop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1504950"/>
            <a:ext cx="3636963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7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376613" y="1809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43250" y="2238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11188" y="333375"/>
            <a:ext cx="25923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动铁式</a:t>
            </a:r>
            <a:endParaRPr kumimoji="1" lang="zh-CN" altLang="en-US" sz="2400" b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1001477" name="Picture 5" descr="http://col.njtu.edu.cn/zskj/4018/¿Î¼þ¹âÅÌ/NEUTEST/LLBF/04/dh/dh37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981075"/>
            <a:ext cx="3827463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1478" name="AutoShape 6"/>
          <p:cNvSpPr>
            <a:spLocks noChangeArrowheads="1"/>
          </p:cNvSpPr>
          <p:nvPr/>
        </p:nvSpPr>
        <p:spPr bwMode="auto">
          <a:xfrm>
            <a:off x="2268538" y="1268413"/>
            <a:ext cx="304800" cy="533400"/>
          </a:xfrm>
          <a:prstGeom prst="upDownArrow">
            <a:avLst>
              <a:gd name="adj1" fmla="val 50000"/>
              <a:gd name="adj2" fmla="val 35000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1479" name="Text Box 7"/>
          <p:cNvSpPr txBox="1">
            <a:spLocks noChangeArrowheads="1"/>
          </p:cNvSpPr>
          <p:nvPr/>
        </p:nvSpPr>
        <p:spPr bwMode="auto">
          <a:xfrm>
            <a:off x="1743075" y="126841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0" i="1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618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01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01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1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1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78" grpId="0" animBg="1" autoUpdateAnimBg="0"/>
      <p:bldP spid="100147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3400" y="333375"/>
            <a:ext cx="861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2.变磁通式传感器的结构原理</a:t>
            </a:r>
            <a:r>
              <a:rPr kumimoji="1" lang="zh-CN" altLang="en-US">
                <a:solidFill>
                  <a:srgbClr val="00FFFF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143250" y="2238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pic>
        <p:nvPicPr>
          <p:cNvPr id="18436" name="Picture 5" descr="http://col.njtu.edu.cn/zskj/4018/¿Î¼þ¹âÅÌ/NEUTEST/LLBF/04/dh/dh38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052513"/>
            <a:ext cx="5976938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2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08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 磁电式传感器基本特性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11188" y="1341438"/>
            <a:ext cx="38163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磁电传感器的输出电流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5508625" y="5445125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磁电式传感器测量电路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611188" y="4221163"/>
            <a:ext cx="4495800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式中：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i="1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latin typeface="Times New Roman" panose="02020603050405020304" pitchFamily="18" charset="0"/>
              </a:rPr>
              <a:t>——</a:t>
            </a:r>
            <a:r>
              <a:rPr kumimoji="1" lang="zh-CN" altLang="en-US" sz="2400">
                <a:latin typeface="Times New Roman" panose="02020603050405020304" pitchFamily="18" charset="0"/>
              </a:rPr>
              <a:t>测量电路输入电阻；     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R </a:t>
            </a:r>
            <a:r>
              <a:rPr kumimoji="1" lang="en-US" altLang="zh-CN" sz="2400">
                <a:latin typeface="Times New Roman" panose="02020603050405020304" pitchFamily="18" charset="0"/>
              </a:rPr>
              <a:t>——</a:t>
            </a:r>
            <a:r>
              <a:rPr kumimoji="1" lang="zh-CN" altLang="en-US" sz="2400">
                <a:latin typeface="Times New Roman" panose="02020603050405020304" pitchFamily="18" charset="0"/>
              </a:rPr>
              <a:t>线圈等效电阻。</a:t>
            </a:r>
            <a:r>
              <a:rPr kumimoji="1" lang="zh-CN" altLang="en-US" sz="2400" b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9462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684213" y="2781300"/>
          <a:ext cx="338455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公式" r:id="rId3" imgW="1358310" imgH="444307" progId="Equation.3">
                  <p:embed/>
                </p:oleObj>
              </mc:Choice>
              <mc:Fallback>
                <p:oleObj name="公式" r:id="rId3" imgW="1358310" imgH="444307" progId="Equation.3">
                  <p:embed/>
                  <p:pic>
                    <p:nvPicPr>
                      <p:cNvPr id="1946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81300"/>
                        <a:ext cx="338455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5003800" y="1196975"/>
          <a:ext cx="3594100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5" imgW="1651912" imgH="1435317" progId="Visio.Drawing.11">
                  <p:embed/>
                </p:oleObj>
              </mc:Choice>
              <mc:Fallback>
                <p:oleObj name="Visio" r:id="rId5" imgW="1651912" imgH="1435317" progId="Visio.Drawing.11">
                  <p:embed/>
                  <p:pic>
                    <p:nvPicPr>
                      <p:cNvPr id="1946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75" t="3656" r="19048" b="4950"/>
                      <a:stretch>
                        <a:fillRect/>
                      </a:stretch>
                    </p:blipFill>
                    <p:spPr bwMode="auto">
                      <a:xfrm>
                        <a:off x="5003800" y="1196975"/>
                        <a:ext cx="3594100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4" name="Picture 11" descr="C:\Users\Administrator\AppData\Roaming\Tencent\Users\9274840\QQ\WinTemp\RichOle\@H@YB@4EGBT)O]324O5I(U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7368"/>
            <a:ext cx="8891588" cy="612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5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403350" y="1341438"/>
            <a:ext cx="477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传感器的电流灵敏度为</a:t>
            </a:r>
            <a:r>
              <a:rPr kumimoji="1" lang="en-US" altLang="zh-CN" b="0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000" b="0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kumimoji="1" lang="zh-CN" altLang="en-US" sz="2400" b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051050" y="2565400"/>
          <a:ext cx="3814763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3" imgW="1345616" imgH="444307" progId="Equation.3">
                  <p:embed/>
                </p:oleObj>
              </mc:Choice>
              <mc:Fallback>
                <p:oleObj name="公式" r:id="rId3" imgW="1345616" imgH="444307" progId="Equation.3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565400"/>
                        <a:ext cx="3814763" cy="1258888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39750" y="4471988"/>
            <a:ext cx="82073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0">
                <a:latin typeface="Times New Roman" panose="02020603050405020304" pitchFamily="18" charset="0"/>
                <a:ea typeface="隶书" panose="02010509060101010101" pitchFamily="49" charset="-122"/>
              </a:rPr>
              <a:t>     磁电式传感器在使用时存在误差，主要为</a:t>
            </a:r>
            <a:r>
              <a:rPr kumimoji="1" lang="zh-CN" altLang="en-US" b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非线性误差</a:t>
            </a:r>
            <a:r>
              <a:rPr kumimoji="1" lang="zh-CN" altLang="en-US" b="0">
                <a:latin typeface="Times New Roman" panose="02020603050405020304" pitchFamily="18" charset="0"/>
                <a:ea typeface="隶书" panose="02010509060101010101" pitchFamily="49" charset="-122"/>
              </a:rPr>
              <a:t>和</a:t>
            </a:r>
            <a:r>
              <a:rPr kumimoji="1" lang="zh-CN" altLang="en-US" b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温度误差</a:t>
            </a:r>
            <a:r>
              <a:rPr kumimoji="1" lang="zh-CN" altLang="en-US" b="0"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965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 非线性误差</a:t>
            </a:r>
          </a:p>
        </p:txBody>
      </p:sp>
      <p:sp>
        <p:nvSpPr>
          <p:cNvPr id="1010697" name="Text Box 9"/>
          <p:cNvSpPr txBox="1">
            <a:spLocks noChangeArrowheads="1"/>
          </p:cNvSpPr>
          <p:nvPr/>
        </p:nvSpPr>
        <p:spPr bwMode="auto">
          <a:xfrm>
            <a:off x="468313" y="5445125"/>
            <a:ext cx="88931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传感器灵敏度越高，线圈中电流越大，非线性越严重</a:t>
            </a:r>
            <a:endParaRPr kumimoji="1" lang="zh-CN" altLang="en-US" sz="2800" b="0">
              <a:solidFill>
                <a:srgbClr val="8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10698" name="Text Box 10"/>
          <p:cNvSpPr txBox="1">
            <a:spLocks noChangeArrowheads="1"/>
          </p:cNvSpPr>
          <p:nvPr/>
        </p:nvSpPr>
        <p:spPr bwMode="auto">
          <a:xfrm>
            <a:off x="6227763" y="2852738"/>
            <a:ext cx="2232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补偿线圈</a:t>
            </a:r>
          </a:p>
        </p:txBody>
      </p:sp>
      <p:pic>
        <p:nvPicPr>
          <p:cNvPr id="21509" name="Picture 9" descr="C:\Users\Administrator\AppData\Roaming\Tencent\Users\9274840\QQ\WinTemp\RichOle\O`[@WE(Q$SLPOL9_7(WN@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049338"/>
            <a:ext cx="48482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22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0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10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1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697" grpId="0" autoUpdateAnimBg="0"/>
      <p:bldP spid="101069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11188" y="333375"/>
            <a:ext cx="548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36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温度误差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79388" y="2420938"/>
            <a:ext cx="874077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600">
                <a:latin typeface="Times New Roman" panose="02020603050405020304" pitchFamily="18" charset="0"/>
                <a:ea typeface="楷体_GB2312" pitchFamily="49" charset="-122"/>
              </a:rPr>
              <a:t>当温度变化时，对</a:t>
            </a:r>
            <a:r>
              <a:rPr kumimoji="1"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铜线</a:t>
            </a:r>
            <a:r>
              <a:rPr kumimoji="1" lang="zh-CN" altLang="en-US" sz="2600">
                <a:latin typeface="Times New Roman" panose="02020603050405020304" pitchFamily="18" charset="0"/>
                <a:ea typeface="楷体_GB2312" pitchFamily="49" charset="-122"/>
              </a:rPr>
              <a:t>而言每摄氏度变化量为</a:t>
            </a:r>
            <a:r>
              <a:rPr kumimoji="1" lang="en-US" altLang="zh-CN" sz="2600" i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dl/l</a:t>
            </a:r>
            <a:r>
              <a:rPr kumimoji="1" lang="en-US" altLang="zh-CN" sz="260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≈0.167×10</a:t>
            </a:r>
            <a:r>
              <a:rPr kumimoji="1" lang="en-US" altLang="zh-CN" sz="2600" baseline="3000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-4</a:t>
            </a:r>
            <a:r>
              <a:rPr kumimoji="1" lang="en-US" altLang="zh-CN" sz="260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60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600" i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60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en-US" altLang="zh-CN" sz="2600" i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60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≈0.43×10</a:t>
            </a:r>
            <a:r>
              <a:rPr kumimoji="1" lang="en-US" altLang="zh-CN" sz="2600" baseline="3000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-2</a:t>
            </a:r>
            <a:r>
              <a:rPr kumimoji="1" lang="en-US" altLang="zh-CN" sz="260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60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600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60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en-US" altLang="zh-CN" sz="2600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600">
                <a:latin typeface="Times New Roman" panose="02020603050405020304" pitchFamily="18" charset="0"/>
                <a:ea typeface="楷体_GB2312" pitchFamily="49" charset="-122"/>
              </a:rPr>
              <a:t>每摄氏度的变化量决定于永久磁铁的磁性材料。对</a:t>
            </a:r>
            <a:r>
              <a:rPr kumimoji="1" lang="zh-CN" altLang="en-US" sz="26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铝镍钴永久磁合金</a:t>
            </a:r>
            <a:r>
              <a:rPr kumimoji="1" lang="zh-CN" altLang="en-US" sz="26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6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600" i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6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en-US" altLang="zh-CN" sz="2600" i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6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≈-0.02×10</a:t>
            </a:r>
            <a:r>
              <a:rPr kumimoji="1" lang="en-US" altLang="zh-CN" sz="2600" baseline="30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-2</a:t>
            </a:r>
            <a:r>
              <a:rPr kumimoji="1" lang="en-US" altLang="zh-CN" sz="26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2600">
                <a:latin typeface="Times New Roman" panose="02020603050405020304" pitchFamily="18" charset="0"/>
                <a:ea typeface="楷体_GB2312" pitchFamily="49" charset="-122"/>
              </a:rPr>
              <a:t>这样由上式可得近似值如下：</a:t>
            </a:r>
            <a:r>
              <a:rPr kumimoji="1" lang="zh-CN" altLang="en-US" sz="2600" b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909888" y="1033463"/>
          <a:ext cx="5411787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公式" r:id="rId3" imgW="1803400" imgH="444500" progId="Equation.3">
                  <p:embed/>
                </p:oleObj>
              </mc:Choice>
              <mc:Fallback>
                <p:oleObj name="公式" r:id="rId3" imgW="1803400" imgH="444500" progId="Equation.3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1033463"/>
                        <a:ext cx="5411787" cy="13350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900113" y="1341438"/>
            <a:ext cx="2159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相对误差</a:t>
            </a:r>
          </a:p>
        </p:txBody>
      </p:sp>
      <p:graphicFrame>
        <p:nvGraphicFramePr>
          <p:cNvPr id="22534" name="Object 7"/>
          <p:cNvGraphicFramePr>
            <a:graphicFrameLocks noGrp="1" noChangeAspect="1"/>
          </p:cNvGraphicFramePr>
          <p:nvPr>
            <p:ph/>
          </p:nvPr>
        </p:nvGraphicFramePr>
        <p:xfrm>
          <a:off x="2195513" y="5084763"/>
          <a:ext cx="2519362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公式" r:id="rId5" imgW="774364" imgH="393529" progId="Equation.3">
                  <p:embed/>
                </p:oleObj>
              </mc:Choice>
              <mc:Fallback>
                <p:oleObj name="公式" r:id="rId5" imgW="774364" imgH="393529" progId="Equation.3">
                  <p:embed/>
                  <p:pic>
                    <p:nvPicPr>
                      <p:cNvPr id="2253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084763"/>
                        <a:ext cx="2519362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9"/>
          <p:cNvSpPr>
            <a:spLocks noChangeArrowheads="1"/>
          </p:cNvSpPr>
          <p:nvPr/>
        </p:nvSpPr>
        <p:spPr bwMode="auto">
          <a:xfrm>
            <a:off x="5435600" y="5445125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ea typeface="隶书" panose="02010509060101010101" pitchFamily="49" charset="-122"/>
              </a:rPr>
              <a:t>热磁分流器</a:t>
            </a:r>
          </a:p>
        </p:txBody>
      </p:sp>
    </p:spTree>
    <p:extLst>
      <p:ext uri="{BB962C8B-B14F-4D97-AF65-F5344CB8AC3E}">
        <p14:creationId xmlns:p14="http://schemas.microsoft.com/office/powerpoint/2010/main" val="34442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84213" y="393700"/>
            <a:ext cx="5768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 磁电式传感器的测量电路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349375" y="3581400"/>
            <a:ext cx="540067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kumimoji="1" lang="zh-CN" altLang="en-US" sz="2400" b="0">
              <a:latin typeface="Times New Roman" panose="02020603050405020304" pitchFamily="18" charset="0"/>
              <a:ea typeface="ˎ̥"/>
              <a:cs typeface="ˎ̥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  直接输出电动势测量速度；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2400" b="0">
              <a:latin typeface="Times New Roman" panose="02020603050405020304" pitchFamily="18" charset="0"/>
              <a:ea typeface="ˎ̥"/>
              <a:cs typeface="ˎ̥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  接入积分电路测量位移；</a:t>
            </a:r>
          </a:p>
          <a:p>
            <a:pPr eaLnBrk="1" hangingPunct="1">
              <a:spcBef>
                <a:spcPct val="0"/>
              </a:spcBef>
            </a:pPr>
            <a:endParaRPr kumimoji="1" lang="zh-CN" altLang="en-US" sz="2400" b="0">
              <a:latin typeface="Times New Roman" panose="02020603050405020304" pitchFamily="18" charset="0"/>
              <a:ea typeface="ˎ̥"/>
              <a:cs typeface="ˎ̥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  接入微分电路测量加速度。 </a:t>
            </a:r>
            <a:endParaRPr lang="zh-CN" altLang="en-US" sz="1800" b="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6110288" y="3835400"/>
          <a:ext cx="184626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3" imgW="419040" imgH="177480" progId="Equation.DSMT4">
                  <p:embed/>
                </p:oleObj>
              </mc:Choice>
              <mc:Fallback>
                <p:oleObj name="Equation" r:id="rId3" imgW="419040" imgH="177480" progId="Equation.DSMT4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288" y="3835400"/>
                        <a:ext cx="184626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6316663" y="4878388"/>
          <a:ext cx="11811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5" imgW="333490" imgH="85764" progId="Equation.DSMT4">
                  <p:embed/>
                </p:oleObj>
              </mc:Choice>
              <mc:Fallback>
                <p:oleObj name="Equation" r:id="rId5" imgW="333490" imgH="85764" progId="Equation.DSMT4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663" y="4878388"/>
                        <a:ext cx="11811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6388100" y="5454650"/>
          <a:ext cx="109696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7" imgW="390334" imgH="333388" progId="Equation.DSMT4">
                  <p:embed/>
                </p:oleObj>
              </mc:Choice>
              <mc:Fallback>
                <p:oleObj name="Equation" r:id="rId7" imgW="390334" imgH="333388" progId="Equation.DSMT4">
                  <p:embed/>
                  <p:pic>
                    <p:nvPicPr>
                      <p:cNvPr id="23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5454650"/>
                        <a:ext cx="1096963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9"/>
          <p:cNvGraphicFramePr>
            <a:graphicFrameLocks noGrp="1" noChangeAspect="1"/>
          </p:cNvGraphicFramePr>
          <p:nvPr>
            <p:ph/>
          </p:nvPr>
        </p:nvGraphicFramePr>
        <p:xfrm>
          <a:off x="684213" y="1125538"/>
          <a:ext cx="779145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Flash 影片" r:id="rId9" imgW="7792200" imgH="3722400" progId="Flash.Movie">
                  <p:embed/>
                </p:oleObj>
              </mc:Choice>
              <mc:Fallback>
                <p:oleObj name="Flash 影片" r:id="rId9" imgW="7792200" imgH="3722400" progId="Flash.Movie">
                  <p:embed/>
                  <p:pic>
                    <p:nvPicPr>
                      <p:cNvPr id="2355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587" t="3577" r="2321" b="34470"/>
                      <a:stretch>
                        <a:fillRect/>
                      </a:stretch>
                    </p:blipFill>
                    <p:spPr bwMode="auto">
                      <a:xfrm>
                        <a:off x="684213" y="1125538"/>
                        <a:ext cx="7791450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02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341438"/>
            <a:ext cx="4826000" cy="3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4" descr="4bd1e803ba49816e3812bb7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9725"/>
            <a:ext cx="23368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5" descr="20078202113394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994150"/>
            <a:ext cx="23145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7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68313" y="908050"/>
            <a:ext cx="69834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一、霍尔效应和霍尔元件的工作原理</a:t>
            </a:r>
          </a:p>
        </p:txBody>
      </p:sp>
      <p:sp>
        <p:nvSpPr>
          <p:cNvPr id="1044489" name="AutoShape 9"/>
          <p:cNvSpPr>
            <a:spLocks noChangeArrowheads="1"/>
          </p:cNvSpPr>
          <p:nvPr/>
        </p:nvSpPr>
        <p:spPr bwMode="auto">
          <a:xfrm>
            <a:off x="7812088" y="981075"/>
            <a:ext cx="304800" cy="304800"/>
          </a:xfrm>
          <a:prstGeom prst="star5">
            <a:avLst/>
          </a:prstGeom>
          <a:solidFill>
            <a:srgbClr val="FF0000"/>
          </a:solidFill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2124075" y="188913"/>
            <a:ext cx="58324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第二节  霍尔传感器</a:t>
            </a:r>
          </a:p>
        </p:txBody>
      </p:sp>
      <p:grpSp>
        <p:nvGrpSpPr>
          <p:cNvPr id="24581" name="Group 13"/>
          <p:cNvGrpSpPr>
            <a:grpSpLocks/>
          </p:cNvGrpSpPr>
          <p:nvPr/>
        </p:nvGrpSpPr>
        <p:grpSpPr bwMode="auto">
          <a:xfrm>
            <a:off x="611188" y="1557338"/>
            <a:ext cx="8001000" cy="4724400"/>
            <a:chOff x="385" y="981"/>
            <a:chExt cx="5040" cy="2976"/>
          </a:xfrm>
        </p:grpSpPr>
        <p:pic>
          <p:nvPicPr>
            <p:cNvPr id="24582" name="Picture 11" descr="8_1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981"/>
              <a:ext cx="5040" cy="2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3" name="Rectangle 12"/>
            <p:cNvSpPr>
              <a:spLocks noChangeArrowheads="1"/>
            </p:cNvSpPr>
            <p:nvPr/>
          </p:nvSpPr>
          <p:spPr bwMode="auto">
            <a:xfrm>
              <a:off x="476" y="1117"/>
              <a:ext cx="1344" cy="576"/>
            </a:xfrm>
            <a:prstGeom prst="rect">
              <a:avLst/>
            </a:prstGeom>
            <a:solidFill>
              <a:srgbClr val="9A9A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87245348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8913"/>
            <a:ext cx="8543925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690217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3" descr="C:\Users\Administrator\AppData\Roaming\Tencent\Users\9274840\QQ\WinTemp\RichOle\]P6O%`R67SIC`MXK8$YI}P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60350"/>
            <a:ext cx="8713788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550849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7" descr="C:\Users\Administrator\AppData\Roaming\Tencent\Users\9274840\QQ\WinTemp\RichOle\[KBFN0MKSQZKLOI%M`DJ96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1588"/>
            <a:ext cx="90043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文本框 1"/>
          <p:cNvSpPr txBox="1">
            <a:spLocks noChangeArrowheads="1"/>
          </p:cNvSpPr>
          <p:nvPr/>
        </p:nvSpPr>
        <p:spPr bwMode="auto">
          <a:xfrm>
            <a:off x="468313" y="5373688"/>
            <a:ext cx="1987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/>
              <a:t>电子迁移率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268538" y="4987925"/>
            <a:ext cx="1727200" cy="38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51030"/>
      </p:ext>
    </p:extLst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827088" y="404813"/>
            <a:ext cx="7708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讨论：</a:t>
            </a: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为什么只能用半导体材料作霍尔元件</a:t>
            </a:r>
            <a:r>
              <a:rPr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2800">
              <a:solidFill>
                <a:srgbClr val="FF3300"/>
              </a:solidFill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4727" name="Rectangle 7"/>
          <p:cNvSpPr>
            <a:spLocks noChangeArrowheads="1"/>
          </p:cNvSpPr>
          <p:nvPr/>
        </p:nvSpPr>
        <p:spPr bwMode="auto">
          <a:xfrm>
            <a:off x="1476375" y="2492375"/>
            <a:ext cx="6477000" cy="26574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chemeClr val="bg1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金属材料电子</a:t>
            </a:r>
            <a:r>
              <a:rPr kumimoji="1" lang="en-US" altLang="zh-CN" sz="2800" i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μ</a:t>
            </a:r>
            <a:r>
              <a:rPr kumimoji="1" lang="zh-CN" altLang="en-US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很高但</a:t>
            </a:r>
            <a:r>
              <a:rPr kumimoji="1" lang="en-US" altLang="zh-CN" sz="2800" i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ρ</a:t>
            </a:r>
            <a:r>
              <a:rPr kumimoji="1" lang="zh-CN" altLang="en-US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很小；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绝缘材料</a:t>
            </a:r>
            <a:r>
              <a:rPr kumimoji="1" lang="en-US" altLang="zh-CN" sz="2800" i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ρ</a:t>
            </a:r>
            <a:r>
              <a:rPr kumimoji="1" lang="zh-CN" altLang="en-US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很高但</a:t>
            </a:r>
            <a:r>
              <a:rPr kumimoji="1" lang="en-US" altLang="zh-CN" sz="2800" i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μ</a:t>
            </a:r>
            <a:r>
              <a:rPr kumimoji="1" lang="zh-CN" altLang="en-US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很小</a:t>
            </a:r>
            <a:r>
              <a:rPr kumimoji="1" lang="en-US" altLang="zh-CN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kumimoji="1" lang="zh-CN" altLang="en-US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故为获得较强霍尔效应，霍尔片全部采用半导体材料制成</a:t>
            </a:r>
            <a:r>
              <a:rPr kumimoji="1" lang="zh-CN" altLang="en-US" sz="2800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054728" name="Rectangle 8"/>
          <p:cNvSpPr>
            <a:spLocks noChangeArrowheads="1"/>
          </p:cNvSpPr>
          <p:nvPr/>
        </p:nvSpPr>
        <p:spPr bwMode="auto">
          <a:xfrm>
            <a:off x="684213" y="5445125"/>
            <a:ext cx="7920037" cy="5572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电子的迁移率比空穴大，所以以</a:t>
            </a:r>
            <a:r>
              <a:rPr kumimoji="1" lang="en-US" altLang="zh-CN" sz="28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kumimoji="1" lang="zh-CN" altLang="en-US" sz="28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型半导体居多。</a:t>
            </a:r>
          </a:p>
        </p:txBody>
      </p:sp>
      <p:pic>
        <p:nvPicPr>
          <p:cNvPr id="3174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1116013"/>
            <a:ext cx="6197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文本框 1"/>
          <p:cNvSpPr txBox="1">
            <a:spLocks noChangeArrowheads="1"/>
          </p:cNvSpPr>
          <p:nvPr/>
        </p:nvSpPr>
        <p:spPr bwMode="auto">
          <a:xfrm>
            <a:off x="528638" y="923925"/>
            <a:ext cx="12668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电阻率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051050" y="1989138"/>
            <a:ext cx="1296988" cy="20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2" name="文本框 10"/>
          <p:cNvSpPr txBox="1">
            <a:spLocks noChangeArrowheads="1"/>
          </p:cNvSpPr>
          <p:nvPr/>
        </p:nvSpPr>
        <p:spPr bwMode="auto">
          <a:xfrm>
            <a:off x="168275" y="2132013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电子迁移率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1835150" y="1219200"/>
            <a:ext cx="1368425" cy="22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4906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4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05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5888"/>
            <a:ext cx="8640763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13559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8785225" cy="614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36567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8" descr="C:\Users\Administrator\AppData\Roaming\Tencent\Users\9274840\QQ\WinTemp\RichOle\]QXCU~QW~0D6YP78C$T]_G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888"/>
            <a:ext cx="9001125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711372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12" descr="C:\Users\Administrator\AppData\Roaming\Tencent\Users\9274840\QQ\WinTemp\RichOle\9BYH1]TWMTB]@G8L44W8.png"/>
          <p:cNvSpPr>
            <a:spLocks noChangeAspect="1" noChangeArrowheads="1"/>
          </p:cNvSpPr>
          <p:nvPr/>
        </p:nvSpPr>
        <p:spPr bwMode="auto">
          <a:xfrm>
            <a:off x="5435600" y="4724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8915" name="AutoShape 13" descr="C:\Users\Administrator\AppData\Roaming\Tencent\Users\9274840\QQ\WinTemp\RichOle\9BYH1]TWMTB]@G8L44W8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8916" name="AutoShape 15" descr="C:\Users\Administrator\AppData\Roaming\Tencent\Users\9274840\QQ\WinTemp\RichOle\9BYH1]TWMTB]@G8L44W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pic>
        <p:nvPicPr>
          <p:cNvPr id="3891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23825"/>
            <a:ext cx="8659812" cy="604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189620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11188" y="333375"/>
            <a:ext cx="8174037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kumimoji="1" lang="zh-CN" altLang="en-US" sz="28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 额定激励电流和最大允许激励电流：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kumimoji="1" lang="zh-CN" altLang="en-US" sz="2800" b="0">
                <a:latin typeface="隶书" panose="02010509060101010101" pitchFamily="49" charset="-122"/>
                <a:ea typeface="隶书" panose="02010509060101010101" pitchFamily="49" charset="-122"/>
              </a:rPr>
              <a:t>当霍尔元件自身温升</a:t>
            </a:r>
            <a:r>
              <a:rPr kumimoji="1" lang="en-US" altLang="zh-CN" sz="2800" b="0">
                <a:latin typeface="隶书" panose="02010509060101010101" pitchFamily="49" charset="-122"/>
                <a:ea typeface="隶书" panose="02010509060101010101" pitchFamily="49" charset="-122"/>
              </a:rPr>
              <a:t>1℃</a:t>
            </a:r>
            <a:r>
              <a:rPr kumimoji="1" lang="zh-CN" altLang="en-US" sz="2800" b="0">
                <a:latin typeface="隶书" panose="02010509060101010101" pitchFamily="49" charset="-122"/>
                <a:ea typeface="隶书" panose="02010509060101010101" pitchFamily="49" charset="-122"/>
              </a:rPr>
              <a:t>时所流过的激励电流称为</a:t>
            </a:r>
            <a:r>
              <a:rPr kumimoji="1" lang="zh-CN" altLang="en-US" sz="2800" b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额定激励电流</a:t>
            </a:r>
            <a:r>
              <a:rPr kumimoji="1" lang="zh-CN" altLang="en-US" sz="2800" b="0">
                <a:latin typeface="隶书" panose="02010509060101010101" pitchFamily="49" charset="-122"/>
                <a:ea typeface="隶书" panose="02010509060101010101" pitchFamily="49" charset="-122"/>
              </a:rPr>
              <a:t>。 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0">
                <a:latin typeface="隶书" panose="02010509060101010101" pitchFamily="49" charset="-122"/>
                <a:ea typeface="隶书" panose="02010509060101010101" pitchFamily="49" charset="-122"/>
              </a:rPr>
              <a:t>    以元件允许最大温升为限制所对应的激励电流称为</a:t>
            </a:r>
            <a:r>
              <a:rPr kumimoji="1" lang="zh-CN" altLang="en-US" sz="2800" b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最大允许激励电流</a:t>
            </a:r>
            <a:r>
              <a:rPr kumimoji="1" lang="zh-CN" altLang="en-US" sz="2800" b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kumimoji="1" lang="zh-CN" altLang="en-US" sz="2400" b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11188" y="3716338"/>
            <a:ext cx="8164512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kumimoji="1" lang="zh-CN" altLang="en-US" sz="28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、寄生直流电势 ：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kumimoji="1" lang="zh-CN" altLang="en-US" sz="2800" b="0">
                <a:latin typeface="隶书" panose="02010509060101010101" pitchFamily="49" charset="-122"/>
                <a:ea typeface="隶书" panose="02010509060101010101" pitchFamily="49" charset="-122"/>
              </a:rPr>
              <a:t>在外加磁场为零、霍尔元件用交流激励时，霍尔电极输出除了交流不平衡电势外，还有一直流电势，称为</a:t>
            </a:r>
            <a:r>
              <a:rPr kumimoji="1" lang="zh-CN" altLang="en-US" sz="2800" b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寄生直流电势</a:t>
            </a:r>
            <a:r>
              <a:rPr kumimoji="1" lang="zh-CN" altLang="en-US" sz="2800" b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r>
              <a:rPr kumimoji="1" lang="zh-CN" altLang="en-US" sz="2800" b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094474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25" y="214313"/>
            <a:ext cx="6408738" cy="577850"/>
          </a:xfrm>
        </p:spPr>
        <p:txBody>
          <a:bodyPr>
            <a:normAutofit fontScale="90000"/>
          </a:bodyPr>
          <a:lstStyle/>
          <a:p>
            <a:r>
              <a:rPr lang="zh-CN" altLang="en-US" sz="4000" smtClean="0">
                <a:solidFill>
                  <a:srgbClr val="0000FF"/>
                </a:solidFill>
                <a:ea typeface="隶书" panose="02010509060101010101" pitchFamily="49" charset="-122"/>
              </a:rPr>
              <a:t>利用“罗盘”定位的生物</a:t>
            </a:r>
            <a:r>
              <a:rPr lang="zh-CN" altLang="en-US" sz="4000" smtClean="0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5013325"/>
            <a:ext cx="8105775" cy="13684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smtClean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800" b="1" smtClean="0">
                <a:latin typeface="隶书" panose="02010509060101010101" pitchFamily="49" charset="-122"/>
                <a:ea typeface="隶书" panose="02010509060101010101" pitchFamily="49" charset="-122"/>
              </a:rPr>
              <a:t>蜜蜂、海龟等在内的许多生物体内都存在着纳米尺寸的磁性颗粒。这些磁性纳米颗粒对于生物的定位与运动行为具有重要意义。</a:t>
            </a:r>
          </a:p>
        </p:txBody>
      </p:sp>
      <p:pic>
        <p:nvPicPr>
          <p:cNvPr id="7172" name="Picture 4" descr="705_3655_7519ed3f68443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81075"/>
            <a:ext cx="5184775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755650" y="328613"/>
            <a:ext cx="7315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三、霍尔元件测量电路及其传感器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762000" y="1173163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kumimoji="1" lang="zh-CN" altLang="en-US" sz="28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、基本测量电路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643438" y="5516563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变量：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或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，或者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IB</a:t>
            </a:r>
          </a:p>
        </p:txBody>
      </p:sp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2051050" y="1700213"/>
            <a:ext cx="4419600" cy="3254375"/>
            <a:chOff x="0" y="1056"/>
            <a:chExt cx="3360" cy="2352"/>
          </a:xfrm>
        </p:grpSpPr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885" y="1657"/>
              <a:ext cx="950" cy="686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000000"/>
              </a:solidFill>
              <a:miter lim="800000"/>
              <a:headEnd/>
              <a:tailEnd type="none" w="sm" len="lg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>
              <a:off x="956" y="1657"/>
              <a:ext cx="0" cy="6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1764" y="1657"/>
              <a:ext cx="0" cy="6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>
              <a:off x="633" y="1975"/>
              <a:ext cx="23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>
              <a:off x="1849" y="1975"/>
              <a:ext cx="1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Rectangle 11" descr="浅色上对角线"/>
            <p:cNvSpPr>
              <a:spLocks noChangeArrowheads="1"/>
            </p:cNvSpPr>
            <p:nvPr/>
          </p:nvSpPr>
          <p:spPr bwMode="auto">
            <a:xfrm>
              <a:off x="1301" y="1584"/>
              <a:ext cx="170" cy="7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>
              <a:solidFill>
                <a:srgbClr val="0000FF"/>
              </a:solidFill>
              <a:miter lim="800000"/>
              <a:headEnd/>
              <a:tailEnd type="none" w="sm" len="lg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40972" name="Rectangle 12" descr="浅色上对角线"/>
            <p:cNvSpPr>
              <a:spLocks noChangeArrowheads="1"/>
            </p:cNvSpPr>
            <p:nvPr/>
          </p:nvSpPr>
          <p:spPr bwMode="auto">
            <a:xfrm>
              <a:off x="1250" y="2343"/>
              <a:ext cx="170" cy="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>
              <a:solidFill>
                <a:srgbClr val="0000FF"/>
              </a:solidFill>
              <a:miter lim="800000"/>
              <a:headEnd/>
              <a:tailEnd type="none" w="sm" len="lg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1386" y="1388"/>
              <a:ext cx="0" cy="1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1338" y="2429"/>
              <a:ext cx="0" cy="1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Rectangle 15"/>
            <p:cNvSpPr>
              <a:spLocks noChangeArrowheads="1"/>
            </p:cNvSpPr>
            <p:nvPr/>
          </p:nvSpPr>
          <p:spPr bwMode="auto">
            <a:xfrm>
              <a:off x="2655" y="1780"/>
              <a:ext cx="85" cy="391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5400000" scaled="1"/>
            </a:gradFill>
            <a:ln w="38100">
              <a:solidFill>
                <a:srgbClr val="000000"/>
              </a:solidFill>
              <a:miter lim="800000"/>
              <a:headEnd/>
              <a:tailEnd type="none" w="sm" len="lg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auto">
            <a:xfrm>
              <a:off x="391" y="1973"/>
              <a:ext cx="292" cy="596"/>
            </a:xfrm>
            <a:custGeom>
              <a:avLst/>
              <a:gdLst>
                <a:gd name="T0" fmla="*/ 4 w 431"/>
                <a:gd name="T1" fmla="*/ 2 h 754"/>
                <a:gd name="T2" fmla="*/ 0 w 431"/>
                <a:gd name="T3" fmla="*/ 0 h 754"/>
                <a:gd name="T4" fmla="*/ 0 w 431"/>
                <a:gd name="T5" fmla="*/ 45 h 754"/>
                <a:gd name="T6" fmla="*/ 0 60000 65536"/>
                <a:gd name="T7" fmla="*/ 0 60000 65536"/>
                <a:gd name="T8" fmla="*/ 0 60000 65536"/>
                <a:gd name="T9" fmla="*/ 0 w 431"/>
                <a:gd name="T10" fmla="*/ 0 h 754"/>
                <a:gd name="T11" fmla="*/ 431 w 431"/>
                <a:gd name="T12" fmla="*/ 754 h 7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754">
                  <a:moveTo>
                    <a:pt x="431" y="4"/>
                  </a:moveTo>
                  <a:lnTo>
                    <a:pt x="0" y="0"/>
                  </a:lnTo>
                  <a:lnTo>
                    <a:pt x="0" y="75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Rectangle 17"/>
            <p:cNvSpPr>
              <a:spLocks noChangeArrowheads="1"/>
            </p:cNvSpPr>
            <p:nvPr/>
          </p:nvSpPr>
          <p:spPr bwMode="auto">
            <a:xfrm>
              <a:off x="356" y="2572"/>
              <a:ext cx="85" cy="393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5400000" scaled="1"/>
            </a:gradFill>
            <a:ln w="38100">
              <a:solidFill>
                <a:srgbClr val="000000"/>
              </a:solidFill>
              <a:miter lim="800000"/>
              <a:headEnd/>
              <a:tailEnd type="none" w="sm" len="lg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>
              <a:off x="402" y="2391"/>
              <a:ext cx="17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>
              <a:off x="572" y="2391"/>
              <a:ext cx="0" cy="3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 flipH="1">
              <a:off x="444" y="2737"/>
              <a:ext cx="1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Oval 21"/>
            <p:cNvSpPr>
              <a:spLocks noChangeArrowheads="1"/>
            </p:cNvSpPr>
            <p:nvPr/>
          </p:nvSpPr>
          <p:spPr bwMode="auto">
            <a:xfrm>
              <a:off x="373" y="2367"/>
              <a:ext cx="39" cy="46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>
              <a:off x="402" y="2969"/>
              <a:ext cx="0" cy="2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>
              <a:off x="402" y="3264"/>
              <a:ext cx="66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>
              <a:off x="1068" y="3103"/>
              <a:ext cx="0" cy="29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Line 25"/>
            <p:cNvSpPr>
              <a:spLocks noChangeShapeType="1"/>
            </p:cNvSpPr>
            <p:nvPr/>
          </p:nvSpPr>
          <p:spPr bwMode="auto">
            <a:xfrm>
              <a:off x="1139" y="3201"/>
              <a:ext cx="0" cy="14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Line 26"/>
            <p:cNvSpPr>
              <a:spLocks noChangeShapeType="1"/>
            </p:cNvSpPr>
            <p:nvPr/>
          </p:nvSpPr>
          <p:spPr bwMode="auto">
            <a:xfrm>
              <a:off x="1210" y="3114"/>
              <a:ext cx="0" cy="29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Line 27"/>
            <p:cNvSpPr>
              <a:spLocks noChangeShapeType="1"/>
            </p:cNvSpPr>
            <p:nvPr/>
          </p:nvSpPr>
          <p:spPr bwMode="auto">
            <a:xfrm>
              <a:off x="1281" y="3187"/>
              <a:ext cx="0" cy="14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Line 28"/>
            <p:cNvSpPr>
              <a:spLocks noChangeShapeType="1"/>
            </p:cNvSpPr>
            <p:nvPr/>
          </p:nvSpPr>
          <p:spPr bwMode="auto">
            <a:xfrm>
              <a:off x="1386" y="1388"/>
              <a:ext cx="7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Line 29"/>
            <p:cNvSpPr>
              <a:spLocks noChangeShapeType="1"/>
            </p:cNvSpPr>
            <p:nvPr/>
          </p:nvSpPr>
          <p:spPr bwMode="auto">
            <a:xfrm>
              <a:off x="2062" y="1388"/>
              <a:ext cx="62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0" name="Line 30"/>
            <p:cNvSpPr>
              <a:spLocks noChangeShapeType="1"/>
            </p:cNvSpPr>
            <p:nvPr/>
          </p:nvSpPr>
          <p:spPr bwMode="auto">
            <a:xfrm>
              <a:off x="2685" y="1388"/>
              <a:ext cx="0" cy="3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1" name="Line 31"/>
            <p:cNvSpPr>
              <a:spLocks noChangeShapeType="1"/>
            </p:cNvSpPr>
            <p:nvPr/>
          </p:nvSpPr>
          <p:spPr bwMode="auto">
            <a:xfrm>
              <a:off x="2047" y="1975"/>
              <a:ext cx="0" cy="127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2" name="Line 32"/>
            <p:cNvSpPr>
              <a:spLocks noChangeShapeType="1"/>
            </p:cNvSpPr>
            <p:nvPr/>
          </p:nvSpPr>
          <p:spPr bwMode="auto">
            <a:xfrm>
              <a:off x="1281" y="3261"/>
              <a:ext cx="76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3" name="Line 33"/>
            <p:cNvSpPr>
              <a:spLocks noChangeShapeType="1"/>
            </p:cNvSpPr>
            <p:nvPr/>
          </p:nvSpPr>
          <p:spPr bwMode="auto">
            <a:xfrm>
              <a:off x="1338" y="2627"/>
              <a:ext cx="134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4" name="Line 34"/>
            <p:cNvSpPr>
              <a:spLocks noChangeShapeType="1"/>
            </p:cNvSpPr>
            <p:nvPr/>
          </p:nvSpPr>
          <p:spPr bwMode="auto">
            <a:xfrm flipV="1">
              <a:off x="2700" y="2174"/>
              <a:ext cx="0" cy="45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5" name="Line 35"/>
            <p:cNvSpPr>
              <a:spLocks noChangeShapeType="1"/>
            </p:cNvSpPr>
            <p:nvPr/>
          </p:nvSpPr>
          <p:spPr bwMode="auto">
            <a:xfrm>
              <a:off x="2941" y="1412"/>
              <a:ext cx="0" cy="121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6" name="Rectangle 36"/>
            <p:cNvSpPr>
              <a:spLocks noChangeArrowheads="1"/>
            </p:cNvSpPr>
            <p:nvPr/>
          </p:nvSpPr>
          <p:spPr bwMode="auto">
            <a:xfrm>
              <a:off x="2892" y="1883"/>
              <a:ext cx="468" cy="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6600FF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6600FF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2800">
                <a:solidFill>
                  <a:srgbClr val="66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97" name="Line 37"/>
            <p:cNvSpPr>
              <a:spLocks noChangeShapeType="1"/>
            </p:cNvSpPr>
            <p:nvPr/>
          </p:nvSpPr>
          <p:spPr bwMode="auto">
            <a:xfrm>
              <a:off x="2632" y="1388"/>
              <a:ext cx="38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8" name="Line 38"/>
            <p:cNvSpPr>
              <a:spLocks noChangeShapeType="1"/>
            </p:cNvSpPr>
            <p:nvPr/>
          </p:nvSpPr>
          <p:spPr bwMode="auto">
            <a:xfrm>
              <a:off x="2647" y="2629"/>
              <a:ext cx="38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9" name="Rectangle 39"/>
            <p:cNvSpPr>
              <a:spLocks noChangeArrowheads="1"/>
            </p:cNvSpPr>
            <p:nvPr/>
          </p:nvSpPr>
          <p:spPr bwMode="auto">
            <a:xfrm>
              <a:off x="2274" y="1835"/>
              <a:ext cx="46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6600FF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rgbClr val="6600FF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>
                <a:solidFill>
                  <a:srgbClr val="66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00" name="Rectangle 40"/>
            <p:cNvSpPr>
              <a:spLocks noChangeArrowheads="1"/>
            </p:cNvSpPr>
            <p:nvPr/>
          </p:nvSpPr>
          <p:spPr bwMode="auto">
            <a:xfrm>
              <a:off x="402" y="1632"/>
              <a:ext cx="46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6600FF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1001" name="Rectangle 41"/>
            <p:cNvSpPr>
              <a:spLocks noChangeArrowheads="1"/>
            </p:cNvSpPr>
            <p:nvPr/>
          </p:nvSpPr>
          <p:spPr bwMode="auto">
            <a:xfrm>
              <a:off x="916" y="2854"/>
              <a:ext cx="46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6600FF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1002" name="Rectangle 42"/>
            <p:cNvSpPr>
              <a:spLocks noChangeArrowheads="1"/>
            </p:cNvSpPr>
            <p:nvPr/>
          </p:nvSpPr>
          <p:spPr bwMode="auto">
            <a:xfrm>
              <a:off x="1906" y="1056"/>
              <a:ext cx="46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6600FF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i="1" baseline="-25000">
                  <a:solidFill>
                    <a:srgbClr val="6600FF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2800" i="1">
                <a:solidFill>
                  <a:srgbClr val="66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03" name="Rectangle 43"/>
            <p:cNvSpPr>
              <a:spLocks noChangeArrowheads="1"/>
            </p:cNvSpPr>
            <p:nvPr/>
          </p:nvSpPr>
          <p:spPr bwMode="auto">
            <a:xfrm>
              <a:off x="0" y="2658"/>
              <a:ext cx="46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6600FF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800">
                <a:solidFill>
                  <a:srgbClr val="66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04" name="Rectangle 44"/>
            <p:cNvSpPr>
              <a:spLocks noChangeArrowheads="1"/>
            </p:cNvSpPr>
            <p:nvPr/>
          </p:nvSpPr>
          <p:spPr bwMode="auto">
            <a:xfrm>
              <a:off x="960" y="1672"/>
              <a:ext cx="787" cy="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41005" name="Line 45"/>
            <p:cNvSpPr>
              <a:spLocks noChangeShapeType="1"/>
            </p:cNvSpPr>
            <p:nvPr/>
          </p:nvSpPr>
          <p:spPr bwMode="auto">
            <a:xfrm>
              <a:off x="1201" y="1971"/>
              <a:ext cx="338" cy="218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006" name="Line 46"/>
            <p:cNvSpPr>
              <a:spLocks noChangeShapeType="1"/>
            </p:cNvSpPr>
            <p:nvPr/>
          </p:nvSpPr>
          <p:spPr bwMode="auto">
            <a:xfrm flipV="1">
              <a:off x="1200" y="1968"/>
              <a:ext cx="338" cy="219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007" name="Rectangle 47"/>
            <p:cNvSpPr>
              <a:spLocks noChangeArrowheads="1"/>
            </p:cNvSpPr>
            <p:nvPr/>
          </p:nvSpPr>
          <p:spPr bwMode="auto">
            <a:xfrm>
              <a:off x="1152" y="1680"/>
              <a:ext cx="46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6600FF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2887132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4"/>
          <p:cNvGrpSpPr>
            <a:grpSpLocks/>
          </p:cNvGrpSpPr>
          <p:nvPr/>
        </p:nvGrpSpPr>
        <p:grpSpPr bwMode="auto">
          <a:xfrm>
            <a:off x="4067175" y="1844675"/>
            <a:ext cx="3530600" cy="2808288"/>
            <a:chOff x="1728" y="2789"/>
            <a:chExt cx="2224" cy="1483"/>
          </a:xfrm>
        </p:grpSpPr>
        <p:grpSp>
          <p:nvGrpSpPr>
            <p:cNvPr id="43012" name="Group 5"/>
            <p:cNvGrpSpPr>
              <a:grpSpLocks/>
            </p:cNvGrpSpPr>
            <p:nvPr/>
          </p:nvGrpSpPr>
          <p:grpSpPr bwMode="auto">
            <a:xfrm>
              <a:off x="1728" y="2789"/>
              <a:ext cx="2224" cy="1483"/>
              <a:chOff x="1056" y="3158"/>
              <a:chExt cx="2224" cy="1483"/>
            </a:xfrm>
          </p:grpSpPr>
          <p:sp>
            <p:nvSpPr>
              <p:cNvPr id="1173510" name="Text Box 6"/>
              <p:cNvSpPr txBox="1">
                <a:spLocks noChangeArrowheads="1"/>
              </p:cNvSpPr>
              <p:nvPr/>
            </p:nvSpPr>
            <p:spPr bwMode="auto">
              <a:xfrm>
                <a:off x="1196" y="3227"/>
                <a:ext cx="543" cy="54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kumimoji="1" lang="en-US" altLang="zh-CN" sz="2400">
                    <a:latin typeface="Times New Roman" pitchFamily="18" charset="0"/>
                  </a:rPr>
                  <a:t>W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1</a:t>
                </a:r>
                <a:endPara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中宋" pitchFamily="2" charset="-122"/>
                </a:endParaRPr>
              </a:p>
            </p:txBody>
          </p:sp>
          <p:sp>
            <p:nvSpPr>
              <p:cNvPr id="1173511" name="Text Box 7"/>
              <p:cNvSpPr txBox="1">
                <a:spLocks noChangeArrowheads="1"/>
              </p:cNvSpPr>
              <p:nvPr/>
            </p:nvSpPr>
            <p:spPr bwMode="auto">
              <a:xfrm>
                <a:off x="2028" y="3250"/>
                <a:ext cx="632" cy="5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kumimoji="1" lang="en-US" altLang="zh-CN" sz="2400">
                    <a:latin typeface="Times New Roman" pitchFamily="18" charset="0"/>
                  </a:rPr>
                  <a:t>W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2</a:t>
                </a:r>
                <a:endPara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中宋" pitchFamily="2" charset="-122"/>
                </a:endParaRPr>
              </a:p>
            </p:txBody>
          </p:sp>
          <p:sp>
            <p:nvSpPr>
              <p:cNvPr id="1173512" name="Text Box 8"/>
              <p:cNvSpPr txBox="1">
                <a:spLocks noChangeArrowheads="1"/>
              </p:cNvSpPr>
              <p:nvPr/>
            </p:nvSpPr>
            <p:spPr bwMode="auto">
              <a:xfrm>
                <a:off x="2748" y="4114"/>
                <a:ext cx="532" cy="50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kumimoji="1" lang="en-US" altLang="zh-CN" sz="2400" i="1">
                    <a:latin typeface="Times New Roman" pitchFamily="18" charset="0"/>
                  </a:rPr>
                  <a:t>U</a:t>
                </a:r>
                <a:r>
                  <a:rPr kumimoji="1" lang="en-US" altLang="zh-CN" sz="2400" i="1" baseline="-25000">
                    <a:latin typeface="Times New Roman" pitchFamily="18" charset="0"/>
                  </a:rPr>
                  <a:t>H</a:t>
                </a:r>
                <a:endPara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中宋" pitchFamily="2" charset="-122"/>
                </a:endParaRPr>
              </a:p>
            </p:txBody>
          </p:sp>
          <p:sp>
            <p:nvSpPr>
              <p:cNvPr id="43020" name="Freeform 9"/>
              <p:cNvSpPr>
                <a:spLocks/>
              </p:cNvSpPr>
              <p:nvPr/>
            </p:nvSpPr>
            <p:spPr bwMode="auto">
              <a:xfrm flipH="1">
                <a:off x="1389" y="4046"/>
                <a:ext cx="1488" cy="556"/>
              </a:xfrm>
              <a:custGeom>
                <a:avLst/>
                <a:gdLst>
                  <a:gd name="T0" fmla="*/ 0 w 209"/>
                  <a:gd name="T1" fmla="*/ 4 h 627"/>
                  <a:gd name="T2" fmla="*/ 0 w 209"/>
                  <a:gd name="T3" fmla="*/ 0 h 627"/>
                  <a:gd name="T4" fmla="*/ 2147483646 w 209"/>
                  <a:gd name="T5" fmla="*/ 0 h 627"/>
                  <a:gd name="T6" fmla="*/ 2147483646 w 209"/>
                  <a:gd name="T7" fmla="*/ 148 h 627"/>
                  <a:gd name="T8" fmla="*/ 0 w 209"/>
                  <a:gd name="T9" fmla="*/ 148 h 6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627"/>
                  <a:gd name="T17" fmla="*/ 209 w 209"/>
                  <a:gd name="T18" fmla="*/ 627 h 6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627">
                    <a:moveTo>
                      <a:pt x="0" y="12"/>
                    </a:moveTo>
                    <a:lnTo>
                      <a:pt x="0" y="0"/>
                    </a:lnTo>
                    <a:lnTo>
                      <a:pt x="209" y="0"/>
                    </a:lnTo>
                    <a:lnTo>
                      <a:pt x="209" y="627"/>
                    </a:lnTo>
                    <a:lnTo>
                      <a:pt x="0" y="627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1" name="Rectangle 10"/>
              <p:cNvSpPr>
                <a:spLocks noChangeArrowheads="1"/>
              </p:cNvSpPr>
              <p:nvPr/>
            </p:nvSpPr>
            <p:spPr bwMode="auto">
              <a:xfrm>
                <a:off x="1177" y="3181"/>
                <a:ext cx="1382" cy="126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22" name="AutoShape 11"/>
              <p:cNvSpPr>
                <a:spLocks noChangeArrowheads="1"/>
              </p:cNvSpPr>
              <p:nvPr/>
            </p:nvSpPr>
            <p:spPr bwMode="auto">
              <a:xfrm rot="-5400000">
                <a:off x="2326" y="3909"/>
                <a:ext cx="450" cy="318"/>
              </a:xfrm>
              <a:prstGeom prst="flowChartPredefinedProcess">
                <a:avLst/>
              </a:prstGeom>
              <a:solidFill>
                <a:srgbClr val="CC00CC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23" name="Rectangle 12"/>
              <p:cNvSpPr>
                <a:spLocks noChangeArrowheads="1"/>
              </p:cNvSpPr>
              <p:nvPr/>
            </p:nvSpPr>
            <p:spPr bwMode="auto">
              <a:xfrm>
                <a:off x="2505" y="3308"/>
                <a:ext cx="105" cy="316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24" name="Freeform 13"/>
              <p:cNvSpPr>
                <a:spLocks/>
              </p:cNvSpPr>
              <p:nvPr/>
            </p:nvSpPr>
            <p:spPr bwMode="auto">
              <a:xfrm flipV="1">
                <a:off x="2559" y="3421"/>
                <a:ext cx="212" cy="316"/>
              </a:xfrm>
              <a:custGeom>
                <a:avLst/>
                <a:gdLst>
                  <a:gd name="T0" fmla="*/ 0 w 97"/>
                  <a:gd name="T1" fmla="*/ 0 h 243"/>
                  <a:gd name="T2" fmla="*/ 1151501 w 97"/>
                  <a:gd name="T3" fmla="*/ 0 h 243"/>
                  <a:gd name="T4" fmla="*/ 1151501 w 97"/>
                  <a:gd name="T5" fmla="*/ 5672 h 243"/>
                  <a:gd name="T6" fmla="*/ 0 60000 65536"/>
                  <a:gd name="T7" fmla="*/ 0 60000 65536"/>
                  <a:gd name="T8" fmla="*/ 0 60000 65536"/>
                  <a:gd name="T9" fmla="*/ 0 w 97"/>
                  <a:gd name="T10" fmla="*/ 0 h 243"/>
                  <a:gd name="T11" fmla="*/ 97 w 97"/>
                  <a:gd name="T12" fmla="*/ 243 h 2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" h="243">
                    <a:moveTo>
                      <a:pt x="0" y="0"/>
                    </a:moveTo>
                    <a:lnTo>
                      <a:pt x="97" y="0"/>
                    </a:lnTo>
                    <a:lnTo>
                      <a:pt x="97" y="243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5" name="Line 14"/>
              <p:cNvSpPr>
                <a:spLocks noChangeShapeType="1"/>
              </p:cNvSpPr>
              <p:nvPr/>
            </p:nvSpPr>
            <p:spPr bwMode="auto">
              <a:xfrm flipH="1">
                <a:off x="2616" y="3414"/>
                <a:ext cx="15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6" name="Freeform 15"/>
              <p:cNvSpPr>
                <a:spLocks/>
              </p:cNvSpPr>
              <p:nvPr/>
            </p:nvSpPr>
            <p:spPr bwMode="auto">
              <a:xfrm>
                <a:off x="2536" y="3708"/>
                <a:ext cx="46" cy="45"/>
              </a:xfrm>
              <a:custGeom>
                <a:avLst/>
                <a:gdLst>
                  <a:gd name="T0" fmla="*/ 0 w 49"/>
                  <a:gd name="T1" fmla="*/ 9 h 49"/>
                  <a:gd name="T2" fmla="*/ 0 w 49"/>
                  <a:gd name="T3" fmla="*/ 7 h 49"/>
                  <a:gd name="T4" fmla="*/ 2 w 49"/>
                  <a:gd name="T5" fmla="*/ 6 h 49"/>
                  <a:gd name="T6" fmla="*/ 5 w 49"/>
                  <a:gd name="T7" fmla="*/ 6 h 49"/>
                  <a:gd name="T8" fmla="*/ 8 w 49"/>
                  <a:gd name="T9" fmla="*/ 6 h 49"/>
                  <a:gd name="T10" fmla="*/ 8 w 49"/>
                  <a:gd name="T11" fmla="*/ 4 h 49"/>
                  <a:gd name="T12" fmla="*/ 8 w 49"/>
                  <a:gd name="T13" fmla="*/ 1 h 49"/>
                  <a:gd name="T14" fmla="*/ 8 w 49"/>
                  <a:gd name="T15" fmla="*/ 0 h 49"/>
                  <a:gd name="T16" fmla="*/ 12 w 49"/>
                  <a:gd name="T17" fmla="*/ 0 h 49"/>
                  <a:gd name="T18" fmla="*/ 14 w 49"/>
                  <a:gd name="T19" fmla="*/ 0 h 49"/>
                  <a:gd name="T20" fmla="*/ 17 w 49"/>
                  <a:gd name="T21" fmla="*/ 1 h 49"/>
                  <a:gd name="T22" fmla="*/ 19 w 49"/>
                  <a:gd name="T23" fmla="*/ 4 h 49"/>
                  <a:gd name="T24" fmla="*/ 20 w 49"/>
                  <a:gd name="T25" fmla="*/ 6 h 49"/>
                  <a:gd name="T26" fmla="*/ 21 w 49"/>
                  <a:gd name="T27" fmla="*/ 6 h 49"/>
                  <a:gd name="T28" fmla="*/ 22 w 49"/>
                  <a:gd name="T29" fmla="*/ 6 h 49"/>
                  <a:gd name="T30" fmla="*/ 23 w 49"/>
                  <a:gd name="T31" fmla="*/ 7 h 49"/>
                  <a:gd name="T32" fmla="*/ 23 w 49"/>
                  <a:gd name="T33" fmla="*/ 9 h 49"/>
                  <a:gd name="T34" fmla="*/ 23 w 49"/>
                  <a:gd name="T35" fmla="*/ 9 h 49"/>
                  <a:gd name="T36" fmla="*/ 23 w 49"/>
                  <a:gd name="T37" fmla="*/ 11 h 49"/>
                  <a:gd name="T38" fmla="*/ 22 w 49"/>
                  <a:gd name="T39" fmla="*/ 13 h 49"/>
                  <a:gd name="T40" fmla="*/ 21 w 49"/>
                  <a:gd name="T41" fmla="*/ 14 h 49"/>
                  <a:gd name="T42" fmla="*/ 20 w 49"/>
                  <a:gd name="T43" fmla="*/ 15 h 49"/>
                  <a:gd name="T44" fmla="*/ 19 w 49"/>
                  <a:gd name="T45" fmla="*/ 16 h 49"/>
                  <a:gd name="T46" fmla="*/ 17 w 49"/>
                  <a:gd name="T47" fmla="*/ 17 h 49"/>
                  <a:gd name="T48" fmla="*/ 14 w 49"/>
                  <a:gd name="T49" fmla="*/ 17 h 49"/>
                  <a:gd name="T50" fmla="*/ 12 w 49"/>
                  <a:gd name="T51" fmla="*/ 17 h 49"/>
                  <a:gd name="T52" fmla="*/ 8 w 49"/>
                  <a:gd name="T53" fmla="*/ 17 h 49"/>
                  <a:gd name="T54" fmla="*/ 8 w 49"/>
                  <a:gd name="T55" fmla="*/ 17 h 49"/>
                  <a:gd name="T56" fmla="*/ 8 w 49"/>
                  <a:gd name="T57" fmla="*/ 16 h 49"/>
                  <a:gd name="T58" fmla="*/ 8 w 49"/>
                  <a:gd name="T59" fmla="*/ 15 h 49"/>
                  <a:gd name="T60" fmla="*/ 5 w 49"/>
                  <a:gd name="T61" fmla="*/ 14 h 49"/>
                  <a:gd name="T62" fmla="*/ 2 w 49"/>
                  <a:gd name="T63" fmla="*/ 13 h 49"/>
                  <a:gd name="T64" fmla="*/ 0 w 49"/>
                  <a:gd name="T65" fmla="*/ 11 h 49"/>
                  <a:gd name="T66" fmla="*/ 0 w 49"/>
                  <a:gd name="T67" fmla="*/ 9 h 4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9"/>
                  <a:gd name="T103" fmla="*/ 0 h 49"/>
                  <a:gd name="T104" fmla="*/ 49 w 49"/>
                  <a:gd name="T105" fmla="*/ 49 h 4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9" h="49">
                    <a:moveTo>
                      <a:pt x="0" y="24"/>
                    </a:moveTo>
                    <a:lnTo>
                      <a:pt x="0" y="20"/>
                    </a:lnTo>
                    <a:lnTo>
                      <a:pt x="2" y="15"/>
                    </a:lnTo>
                    <a:lnTo>
                      <a:pt x="5" y="11"/>
                    </a:lnTo>
                    <a:lnTo>
                      <a:pt x="8" y="7"/>
                    </a:lnTo>
                    <a:lnTo>
                      <a:pt x="11" y="4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4" y="1"/>
                    </a:lnTo>
                    <a:lnTo>
                      <a:pt x="38" y="4"/>
                    </a:lnTo>
                    <a:lnTo>
                      <a:pt x="41" y="7"/>
                    </a:lnTo>
                    <a:lnTo>
                      <a:pt x="44" y="11"/>
                    </a:lnTo>
                    <a:lnTo>
                      <a:pt x="47" y="15"/>
                    </a:lnTo>
                    <a:lnTo>
                      <a:pt x="49" y="20"/>
                    </a:lnTo>
                    <a:lnTo>
                      <a:pt x="49" y="24"/>
                    </a:lnTo>
                    <a:lnTo>
                      <a:pt x="49" y="29"/>
                    </a:lnTo>
                    <a:lnTo>
                      <a:pt x="47" y="33"/>
                    </a:lnTo>
                    <a:lnTo>
                      <a:pt x="44" y="38"/>
                    </a:lnTo>
                    <a:lnTo>
                      <a:pt x="41" y="41"/>
                    </a:lnTo>
                    <a:lnTo>
                      <a:pt x="38" y="44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4" y="49"/>
                    </a:lnTo>
                    <a:lnTo>
                      <a:pt x="20" y="49"/>
                    </a:lnTo>
                    <a:lnTo>
                      <a:pt x="15" y="47"/>
                    </a:lnTo>
                    <a:lnTo>
                      <a:pt x="11" y="44"/>
                    </a:lnTo>
                    <a:lnTo>
                      <a:pt x="8" y="41"/>
                    </a:lnTo>
                    <a:lnTo>
                      <a:pt x="5" y="38"/>
                    </a:lnTo>
                    <a:lnTo>
                      <a:pt x="2" y="33"/>
                    </a:lnTo>
                    <a:lnTo>
                      <a:pt x="0" y="29"/>
                    </a:lnTo>
                    <a:lnTo>
                      <a:pt x="0" y="24"/>
                    </a:ln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7" name="Line 16"/>
              <p:cNvSpPr>
                <a:spLocks noChangeShapeType="1"/>
              </p:cNvSpPr>
              <p:nvPr/>
            </p:nvSpPr>
            <p:spPr bwMode="auto">
              <a:xfrm>
                <a:off x="1708" y="3186"/>
                <a:ext cx="0" cy="126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8" name="AutoShape 17"/>
              <p:cNvSpPr>
                <a:spLocks noChangeArrowheads="1"/>
              </p:cNvSpPr>
              <p:nvPr/>
            </p:nvSpPr>
            <p:spPr bwMode="auto">
              <a:xfrm rot="-5400000">
                <a:off x="1491" y="3908"/>
                <a:ext cx="450" cy="320"/>
              </a:xfrm>
              <a:prstGeom prst="flowChartPredefinedProcess">
                <a:avLst/>
              </a:prstGeom>
              <a:solidFill>
                <a:srgbClr val="CC00CC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29" name="Rectangle 18"/>
              <p:cNvSpPr>
                <a:spLocks noChangeArrowheads="1"/>
              </p:cNvSpPr>
              <p:nvPr/>
            </p:nvSpPr>
            <p:spPr bwMode="auto">
              <a:xfrm>
                <a:off x="1654" y="3308"/>
                <a:ext cx="107" cy="316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30" name="Freeform 19"/>
              <p:cNvSpPr>
                <a:spLocks/>
              </p:cNvSpPr>
              <p:nvPr/>
            </p:nvSpPr>
            <p:spPr bwMode="auto">
              <a:xfrm flipV="1">
                <a:off x="1724" y="3421"/>
                <a:ext cx="213" cy="316"/>
              </a:xfrm>
              <a:custGeom>
                <a:avLst/>
                <a:gdLst>
                  <a:gd name="T0" fmla="*/ 0 w 97"/>
                  <a:gd name="T1" fmla="*/ 0 h 243"/>
                  <a:gd name="T2" fmla="*/ 1220112 w 97"/>
                  <a:gd name="T3" fmla="*/ 0 h 243"/>
                  <a:gd name="T4" fmla="*/ 1220112 w 97"/>
                  <a:gd name="T5" fmla="*/ 5672 h 243"/>
                  <a:gd name="T6" fmla="*/ 0 60000 65536"/>
                  <a:gd name="T7" fmla="*/ 0 60000 65536"/>
                  <a:gd name="T8" fmla="*/ 0 60000 65536"/>
                  <a:gd name="T9" fmla="*/ 0 w 97"/>
                  <a:gd name="T10" fmla="*/ 0 h 243"/>
                  <a:gd name="T11" fmla="*/ 97 w 97"/>
                  <a:gd name="T12" fmla="*/ 243 h 2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" h="243">
                    <a:moveTo>
                      <a:pt x="0" y="0"/>
                    </a:moveTo>
                    <a:lnTo>
                      <a:pt x="97" y="0"/>
                    </a:lnTo>
                    <a:lnTo>
                      <a:pt x="97" y="243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1" name="Line 20"/>
              <p:cNvSpPr>
                <a:spLocks noChangeShapeType="1"/>
              </p:cNvSpPr>
              <p:nvPr/>
            </p:nvSpPr>
            <p:spPr bwMode="auto">
              <a:xfrm flipH="1">
                <a:off x="1773" y="3414"/>
                <a:ext cx="16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2" name="Freeform 21"/>
              <p:cNvSpPr>
                <a:spLocks/>
              </p:cNvSpPr>
              <p:nvPr/>
            </p:nvSpPr>
            <p:spPr bwMode="auto">
              <a:xfrm>
                <a:off x="1685" y="3708"/>
                <a:ext cx="46" cy="45"/>
              </a:xfrm>
              <a:custGeom>
                <a:avLst/>
                <a:gdLst>
                  <a:gd name="T0" fmla="*/ 0 w 49"/>
                  <a:gd name="T1" fmla="*/ 9 h 49"/>
                  <a:gd name="T2" fmla="*/ 0 w 49"/>
                  <a:gd name="T3" fmla="*/ 7 h 49"/>
                  <a:gd name="T4" fmla="*/ 2 w 49"/>
                  <a:gd name="T5" fmla="*/ 6 h 49"/>
                  <a:gd name="T6" fmla="*/ 5 w 49"/>
                  <a:gd name="T7" fmla="*/ 6 h 49"/>
                  <a:gd name="T8" fmla="*/ 8 w 49"/>
                  <a:gd name="T9" fmla="*/ 6 h 49"/>
                  <a:gd name="T10" fmla="*/ 8 w 49"/>
                  <a:gd name="T11" fmla="*/ 4 h 49"/>
                  <a:gd name="T12" fmla="*/ 8 w 49"/>
                  <a:gd name="T13" fmla="*/ 1 h 49"/>
                  <a:gd name="T14" fmla="*/ 8 w 49"/>
                  <a:gd name="T15" fmla="*/ 0 h 49"/>
                  <a:gd name="T16" fmla="*/ 12 w 49"/>
                  <a:gd name="T17" fmla="*/ 0 h 49"/>
                  <a:gd name="T18" fmla="*/ 14 w 49"/>
                  <a:gd name="T19" fmla="*/ 0 h 49"/>
                  <a:gd name="T20" fmla="*/ 17 w 49"/>
                  <a:gd name="T21" fmla="*/ 1 h 49"/>
                  <a:gd name="T22" fmla="*/ 19 w 49"/>
                  <a:gd name="T23" fmla="*/ 4 h 49"/>
                  <a:gd name="T24" fmla="*/ 20 w 49"/>
                  <a:gd name="T25" fmla="*/ 6 h 49"/>
                  <a:gd name="T26" fmla="*/ 21 w 49"/>
                  <a:gd name="T27" fmla="*/ 6 h 49"/>
                  <a:gd name="T28" fmla="*/ 22 w 49"/>
                  <a:gd name="T29" fmla="*/ 6 h 49"/>
                  <a:gd name="T30" fmla="*/ 23 w 49"/>
                  <a:gd name="T31" fmla="*/ 7 h 49"/>
                  <a:gd name="T32" fmla="*/ 23 w 49"/>
                  <a:gd name="T33" fmla="*/ 9 h 49"/>
                  <a:gd name="T34" fmla="*/ 23 w 49"/>
                  <a:gd name="T35" fmla="*/ 9 h 49"/>
                  <a:gd name="T36" fmla="*/ 23 w 49"/>
                  <a:gd name="T37" fmla="*/ 11 h 49"/>
                  <a:gd name="T38" fmla="*/ 22 w 49"/>
                  <a:gd name="T39" fmla="*/ 13 h 49"/>
                  <a:gd name="T40" fmla="*/ 21 w 49"/>
                  <a:gd name="T41" fmla="*/ 14 h 49"/>
                  <a:gd name="T42" fmla="*/ 20 w 49"/>
                  <a:gd name="T43" fmla="*/ 15 h 49"/>
                  <a:gd name="T44" fmla="*/ 19 w 49"/>
                  <a:gd name="T45" fmla="*/ 16 h 49"/>
                  <a:gd name="T46" fmla="*/ 17 w 49"/>
                  <a:gd name="T47" fmla="*/ 17 h 49"/>
                  <a:gd name="T48" fmla="*/ 14 w 49"/>
                  <a:gd name="T49" fmla="*/ 17 h 49"/>
                  <a:gd name="T50" fmla="*/ 12 w 49"/>
                  <a:gd name="T51" fmla="*/ 17 h 49"/>
                  <a:gd name="T52" fmla="*/ 8 w 49"/>
                  <a:gd name="T53" fmla="*/ 17 h 49"/>
                  <a:gd name="T54" fmla="*/ 8 w 49"/>
                  <a:gd name="T55" fmla="*/ 17 h 49"/>
                  <a:gd name="T56" fmla="*/ 8 w 49"/>
                  <a:gd name="T57" fmla="*/ 16 h 49"/>
                  <a:gd name="T58" fmla="*/ 8 w 49"/>
                  <a:gd name="T59" fmla="*/ 15 h 49"/>
                  <a:gd name="T60" fmla="*/ 5 w 49"/>
                  <a:gd name="T61" fmla="*/ 14 h 49"/>
                  <a:gd name="T62" fmla="*/ 2 w 49"/>
                  <a:gd name="T63" fmla="*/ 13 h 49"/>
                  <a:gd name="T64" fmla="*/ 0 w 49"/>
                  <a:gd name="T65" fmla="*/ 11 h 49"/>
                  <a:gd name="T66" fmla="*/ 0 w 49"/>
                  <a:gd name="T67" fmla="*/ 9 h 4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9"/>
                  <a:gd name="T103" fmla="*/ 0 h 49"/>
                  <a:gd name="T104" fmla="*/ 49 w 49"/>
                  <a:gd name="T105" fmla="*/ 49 h 4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9" h="49">
                    <a:moveTo>
                      <a:pt x="0" y="24"/>
                    </a:moveTo>
                    <a:lnTo>
                      <a:pt x="0" y="20"/>
                    </a:lnTo>
                    <a:lnTo>
                      <a:pt x="2" y="15"/>
                    </a:lnTo>
                    <a:lnTo>
                      <a:pt x="5" y="11"/>
                    </a:lnTo>
                    <a:lnTo>
                      <a:pt x="8" y="7"/>
                    </a:lnTo>
                    <a:lnTo>
                      <a:pt x="11" y="4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4" y="1"/>
                    </a:lnTo>
                    <a:lnTo>
                      <a:pt x="38" y="4"/>
                    </a:lnTo>
                    <a:lnTo>
                      <a:pt x="41" y="7"/>
                    </a:lnTo>
                    <a:lnTo>
                      <a:pt x="44" y="11"/>
                    </a:lnTo>
                    <a:lnTo>
                      <a:pt x="47" y="15"/>
                    </a:lnTo>
                    <a:lnTo>
                      <a:pt x="49" y="20"/>
                    </a:lnTo>
                    <a:lnTo>
                      <a:pt x="49" y="24"/>
                    </a:lnTo>
                    <a:lnTo>
                      <a:pt x="49" y="29"/>
                    </a:lnTo>
                    <a:lnTo>
                      <a:pt x="47" y="33"/>
                    </a:lnTo>
                    <a:lnTo>
                      <a:pt x="44" y="38"/>
                    </a:lnTo>
                    <a:lnTo>
                      <a:pt x="41" y="41"/>
                    </a:lnTo>
                    <a:lnTo>
                      <a:pt x="38" y="44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4" y="49"/>
                    </a:lnTo>
                    <a:lnTo>
                      <a:pt x="20" y="49"/>
                    </a:lnTo>
                    <a:lnTo>
                      <a:pt x="15" y="47"/>
                    </a:lnTo>
                    <a:lnTo>
                      <a:pt x="11" y="44"/>
                    </a:lnTo>
                    <a:lnTo>
                      <a:pt x="8" y="41"/>
                    </a:lnTo>
                    <a:lnTo>
                      <a:pt x="5" y="38"/>
                    </a:lnTo>
                    <a:lnTo>
                      <a:pt x="2" y="33"/>
                    </a:lnTo>
                    <a:lnTo>
                      <a:pt x="0" y="29"/>
                    </a:lnTo>
                    <a:lnTo>
                      <a:pt x="0" y="24"/>
                    </a:ln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3" name="Rectangle 22"/>
              <p:cNvSpPr>
                <a:spLocks noChangeArrowheads="1"/>
              </p:cNvSpPr>
              <p:nvPr/>
            </p:nvSpPr>
            <p:spPr bwMode="auto">
              <a:xfrm rot="5400000">
                <a:off x="1039" y="3689"/>
                <a:ext cx="255" cy="1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34" name="Line 23"/>
              <p:cNvSpPr>
                <a:spLocks noChangeShapeType="1"/>
              </p:cNvSpPr>
              <p:nvPr/>
            </p:nvSpPr>
            <p:spPr bwMode="auto">
              <a:xfrm rot="5400000">
                <a:off x="1175" y="3535"/>
                <a:ext cx="0" cy="237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5" name="Line 24"/>
              <p:cNvSpPr>
                <a:spLocks noChangeShapeType="1"/>
              </p:cNvSpPr>
              <p:nvPr/>
            </p:nvSpPr>
            <p:spPr bwMode="auto">
              <a:xfrm rot="5400000">
                <a:off x="1175" y="3695"/>
                <a:ext cx="0" cy="237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6" name="Line 25"/>
              <p:cNvSpPr>
                <a:spLocks noChangeShapeType="1"/>
              </p:cNvSpPr>
              <p:nvPr/>
            </p:nvSpPr>
            <p:spPr bwMode="auto">
              <a:xfrm rot="5400000">
                <a:off x="1183" y="3668"/>
                <a:ext cx="0" cy="13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7" name="Line 26"/>
              <p:cNvSpPr>
                <a:spLocks noChangeShapeType="1"/>
              </p:cNvSpPr>
              <p:nvPr/>
            </p:nvSpPr>
            <p:spPr bwMode="auto">
              <a:xfrm rot="5400000">
                <a:off x="1183" y="3842"/>
                <a:ext cx="0" cy="13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8" name="Oval 27"/>
              <p:cNvSpPr>
                <a:spLocks noChangeArrowheads="1"/>
              </p:cNvSpPr>
              <p:nvPr/>
            </p:nvSpPr>
            <p:spPr bwMode="auto">
              <a:xfrm>
                <a:off x="2862" y="4003"/>
                <a:ext cx="86" cy="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39" name="Oval 28"/>
              <p:cNvSpPr>
                <a:spLocks noChangeArrowheads="1"/>
              </p:cNvSpPr>
              <p:nvPr/>
            </p:nvSpPr>
            <p:spPr bwMode="auto">
              <a:xfrm>
                <a:off x="2862" y="4556"/>
                <a:ext cx="86" cy="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40" name="Freeform 29"/>
              <p:cNvSpPr>
                <a:spLocks/>
              </p:cNvSpPr>
              <p:nvPr/>
            </p:nvSpPr>
            <p:spPr bwMode="auto">
              <a:xfrm>
                <a:off x="1686" y="3158"/>
                <a:ext cx="46" cy="46"/>
              </a:xfrm>
              <a:custGeom>
                <a:avLst/>
                <a:gdLst>
                  <a:gd name="T0" fmla="*/ 0 w 49"/>
                  <a:gd name="T1" fmla="*/ 12 h 49"/>
                  <a:gd name="T2" fmla="*/ 0 w 49"/>
                  <a:gd name="T3" fmla="*/ 8 h 49"/>
                  <a:gd name="T4" fmla="*/ 2 w 49"/>
                  <a:gd name="T5" fmla="*/ 8 h 49"/>
                  <a:gd name="T6" fmla="*/ 5 w 49"/>
                  <a:gd name="T7" fmla="*/ 8 h 49"/>
                  <a:gd name="T8" fmla="*/ 8 w 49"/>
                  <a:gd name="T9" fmla="*/ 7 h 49"/>
                  <a:gd name="T10" fmla="*/ 8 w 49"/>
                  <a:gd name="T11" fmla="*/ 4 h 49"/>
                  <a:gd name="T12" fmla="*/ 8 w 49"/>
                  <a:gd name="T13" fmla="*/ 1 h 49"/>
                  <a:gd name="T14" fmla="*/ 8 w 49"/>
                  <a:gd name="T15" fmla="*/ 0 h 49"/>
                  <a:gd name="T16" fmla="*/ 12 w 49"/>
                  <a:gd name="T17" fmla="*/ 0 h 49"/>
                  <a:gd name="T18" fmla="*/ 14 w 49"/>
                  <a:gd name="T19" fmla="*/ 0 h 49"/>
                  <a:gd name="T20" fmla="*/ 17 w 49"/>
                  <a:gd name="T21" fmla="*/ 1 h 49"/>
                  <a:gd name="T22" fmla="*/ 19 w 49"/>
                  <a:gd name="T23" fmla="*/ 4 h 49"/>
                  <a:gd name="T24" fmla="*/ 20 w 49"/>
                  <a:gd name="T25" fmla="*/ 7 h 49"/>
                  <a:gd name="T26" fmla="*/ 21 w 49"/>
                  <a:gd name="T27" fmla="*/ 8 h 49"/>
                  <a:gd name="T28" fmla="*/ 22 w 49"/>
                  <a:gd name="T29" fmla="*/ 8 h 49"/>
                  <a:gd name="T30" fmla="*/ 23 w 49"/>
                  <a:gd name="T31" fmla="*/ 8 h 49"/>
                  <a:gd name="T32" fmla="*/ 23 w 49"/>
                  <a:gd name="T33" fmla="*/ 12 h 49"/>
                  <a:gd name="T34" fmla="*/ 23 w 49"/>
                  <a:gd name="T35" fmla="*/ 12 h 49"/>
                  <a:gd name="T36" fmla="*/ 23 w 49"/>
                  <a:gd name="T37" fmla="*/ 14 h 49"/>
                  <a:gd name="T38" fmla="*/ 22 w 49"/>
                  <a:gd name="T39" fmla="*/ 16 h 49"/>
                  <a:gd name="T40" fmla="*/ 21 w 49"/>
                  <a:gd name="T41" fmla="*/ 19 h 49"/>
                  <a:gd name="T42" fmla="*/ 20 w 49"/>
                  <a:gd name="T43" fmla="*/ 20 h 49"/>
                  <a:gd name="T44" fmla="*/ 19 w 49"/>
                  <a:gd name="T45" fmla="*/ 21 h 49"/>
                  <a:gd name="T46" fmla="*/ 17 w 49"/>
                  <a:gd name="T47" fmla="*/ 22 h 49"/>
                  <a:gd name="T48" fmla="*/ 14 w 49"/>
                  <a:gd name="T49" fmla="*/ 23 h 49"/>
                  <a:gd name="T50" fmla="*/ 12 w 49"/>
                  <a:gd name="T51" fmla="*/ 23 h 49"/>
                  <a:gd name="T52" fmla="*/ 8 w 49"/>
                  <a:gd name="T53" fmla="*/ 23 h 49"/>
                  <a:gd name="T54" fmla="*/ 8 w 49"/>
                  <a:gd name="T55" fmla="*/ 22 h 49"/>
                  <a:gd name="T56" fmla="*/ 8 w 49"/>
                  <a:gd name="T57" fmla="*/ 21 h 49"/>
                  <a:gd name="T58" fmla="*/ 8 w 49"/>
                  <a:gd name="T59" fmla="*/ 20 h 49"/>
                  <a:gd name="T60" fmla="*/ 5 w 49"/>
                  <a:gd name="T61" fmla="*/ 19 h 49"/>
                  <a:gd name="T62" fmla="*/ 2 w 49"/>
                  <a:gd name="T63" fmla="*/ 16 h 49"/>
                  <a:gd name="T64" fmla="*/ 0 w 49"/>
                  <a:gd name="T65" fmla="*/ 14 h 49"/>
                  <a:gd name="T66" fmla="*/ 0 w 49"/>
                  <a:gd name="T67" fmla="*/ 12 h 4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9"/>
                  <a:gd name="T103" fmla="*/ 0 h 49"/>
                  <a:gd name="T104" fmla="*/ 49 w 49"/>
                  <a:gd name="T105" fmla="*/ 49 h 4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9" h="49">
                    <a:moveTo>
                      <a:pt x="0" y="24"/>
                    </a:moveTo>
                    <a:lnTo>
                      <a:pt x="0" y="20"/>
                    </a:lnTo>
                    <a:lnTo>
                      <a:pt x="2" y="15"/>
                    </a:lnTo>
                    <a:lnTo>
                      <a:pt x="5" y="11"/>
                    </a:lnTo>
                    <a:lnTo>
                      <a:pt x="8" y="7"/>
                    </a:lnTo>
                    <a:lnTo>
                      <a:pt x="11" y="4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4" y="1"/>
                    </a:lnTo>
                    <a:lnTo>
                      <a:pt x="38" y="4"/>
                    </a:lnTo>
                    <a:lnTo>
                      <a:pt x="41" y="7"/>
                    </a:lnTo>
                    <a:lnTo>
                      <a:pt x="44" y="11"/>
                    </a:lnTo>
                    <a:lnTo>
                      <a:pt x="47" y="15"/>
                    </a:lnTo>
                    <a:lnTo>
                      <a:pt x="49" y="20"/>
                    </a:lnTo>
                    <a:lnTo>
                      <a:pt x="49" y="24"/>
                    </a:lnTo>
                    <a:lnTo>
                      <a:pt x="49" y="29"/>
                    </a:lnTo>
                    <a:lnTo>
                      <a:pt x="47" y="33"/>
                    </a:lnTo>
                    <a:lnTo>
                      <a:pt x="44" y="38"/>
                    </a:lnTo>
                    <a:lnTo>
                      <a:pt x="41" y="41"/>
                    </a:lnTo>
                    <a:lnTo>
                      <a:pt x="38" y="44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4" y="49"/>
                    </a:lnTo>
                    <a:lnTo>
                      <a:pt x="20" y="49"/>
                    </a:lnTo>
                    <a:lnTo>
                      <a:pt x="15" y="47"/>
                    </a:lnTo>
                    <a:lnTo>
                      <a:pt x="11" y="44"/>
                    </a:lnTo>
                    <a:lnTo>
                      <a:pt x="8" y="41"/>
                    </a:lnTo>
                    <a:lnTo>
                      <a:pt x="5" y="38"/>
                    </a:lnTo>
                    <a:lnTo>
                      <a:pt x="2" y="33"/>
                    </a:lnTo>
                    <a:lnTo>
                      <a:pt x="0" y="29"/>
                    </a:lnTo>
                    <a:lnTo>
                      <a:pt x="0" y="24"/>
                    </a:ln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1" name="Freeform 30"/>
              <p:cNvSpPr>
                <a:spLocks/>
              </p:cNvSpPr>
              <p:nvPr/>
            </p:nvSpPr>
            <p:spPr bwMode="auto">
              <a:xfrm>
                <a:off x="1685" y="4421"/>
                <a:ext cx="46" cy="47"/>
              </a:xfrm>
              <a:custGeom>
                <a:avLst/>
                <a:gdLst>
                  <a:gd name="T0" fmla="*/ 0 w 49"/>
                  <a:gd name="T1" fmla="*/ 12 h 49"/>
                  <a:gd name="T2" fmla="*/ 0 w 49"/>
                  <a:gd name="T3" fmla="*/ 12 h 49"/>
                  <a:gd name="T4" fmla="*/ 2 w 49"/>
                  <a:gd name="T5" fmla="*/ 12 h 49"/>
                  <a:gd name="T6" fmla="*/ 5 w 49"/>
                  <a:gd name="T7" fmla="*/ 11 h 49"/>
                  <a:gd name="T8" fmla="*/ 8 w 49"/>
                  <a:gd name="T9" fmla="*/ 7 h 49"/>
                  <a:gd name="T10" fmla="*/ 8 w 49"/>
                  <a:gd name="T11" fmla="*/ 4 h 49"/>
                  <a:gd name="T12" fmla="*/ 8 w 49"/>
                  <a:gd name="T13" fmla="*/ 1 h 49"/>
                  <a:gd name="T14" fmla="*/ 8 w 49"/>
                  <a:gd name="T15" fmla="*/ 0 h 49"/>
                  <a:gd name="T16" fmla="*/ 12 w 49"/>
                  <a:gd name="T17" fmla="*/ 0 h 49"/>
                  <a:gd name="T18" fmla="*/ 14 w 49"/>
                  <a:gd name="T19" fmla="*/ 0 h 49"/>
                  <a:gd name="T20" fmla="*/ 17 w 49"/>
                  <a:gd name="T21" fmla="*/ 1 h 49"/>
                  <a:gd name="T22" fmla="*/ 19 w 49"/>
                  <a:gd name="T23" fmla="*/ 4 h 49"/>
                  <a:gd name="T24" fmla="*/ 20 w 49"/>
                  <a:gd name="T25" fmla="*/ 7 h 49"/>
                  <a:gd name="T26" fmla="*/ 21 w 49"/>
                  <a:gd name="T27" fmla="*/ 11 h 49"/>
                  <a:gd name="T28" fmla="*/ 22 w 49"/>
                  <a:gd name="T29" fmla="*/ 12 h 49"/>
                  <a:gd name="T30" fmla="*/ 23 w 49"/>
                  <a:gd name="T31" fmla="*/ 12 h 49"/>
                  <a:gd name="T32" fmla="*/ 23 w 49"/>
                  <a:gd name="T33" fmla="*/ 12 h 49"/>
                  <a:gd name="T34" fmla="*/ 23 w 49"/>
                  <a:gd name="T35" fmla="*/ 12 h 49"/>
                  <a:gd name="T36" fmla="*/ 23 w 49"/>
                  <a:gd name="T37" fmla="*/ 17 h 49"/>
                  <a:gd name="T38" fmla="*/ 22 w 49"/>
                  <a:gd name="T39" fmla="*/ 21 h 49"/>
                  <a:gd name="T40" fmla="*/ 21 w 49"/>
                  <a:gd name="T41" fmla="*/ 25 h 49"/>
                  <a:gd name="T42" fmla="*/ 20 w 49"/>
                  <a:gd name="T43" fmla="*/ 26 h 49"/>
                  <a:gd name="T44" fmla="*/ 19 w 49"/>
                  <a:gd name="T45" fmla="*/ 28 h 49"/>
                  <a:gd name="T46" fmla="*/ 17 w 49"/>
                  <a:gd name="T47" fmla="*/ 29 h 49"/>
                  <a:gd name="T48" fmla="*/ 14 w 49"/>
                  <a:gd name="T49" fmla="*/ 30 h 49"/>
                  <a:gd name="T50" fmla="*/ 12 w 49"/>
                  <a:gd name="T51" fmla="*/ 30 h 49"/>
                  <a:gd name="T52" fmla="*/ 8 w 49"/>
                  <a:gd name="T53" fmla="*/ 30 h 49"/>
                  <a:gd name="T54" fmla="*/ 8 w 49"/>
                  <a:gd name="T55" fmla="*/ 29 h 49"/>
                  <a:gd name="T56" fmla="*/ 8 w 49"/>
                  <a:gd name="T57" fmla="*/ 28 h 49"/>
                  <a:gd name="T58" fmla="*/ 8 w 49"/>
                  <a:gd name="T59" fmla="*/ 26 h 49"/>
                  <a:gd name="T60" fmla="*/ 5 w 49"/>
                  <a:gd name="T61" fmla="*/ 25 h 49"/>
                  <a:gd name="T62" fmla="*/ 2 w 49"/>
                  <a:gd name="T63" fmla="*/ 21 h 49"/>
                  <a:gd name="T64" fmla="*/ 0 w 49"/>
                  <a:gd name="T65" fmla="*/ 17 h 49"/>
                  <a:gd name="T66" fmla="*/ 0 w 49"/>
                  <a:gd name="T67" fmla="*/ 12 h 4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9"/>
                  <a:gd name="T103" fmla="*/ 0 h 49"/>
                  <a:gd name="T104" fmla="*/ 49 w 49"/>
                  <a:gd name="T105" fmla="*/ 49 h 4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9" h="49">
                    <a:moveTo>
                      <a:pt x="0" y="24"/>
                    </a:moveTo>
                    <a:lnTo>
                      <a:pt x="0" y="20"/>
                    </a:lnTo>
                    <a:lnTo>
                      <a:pt x="2" y="15"/>
                    </a:lnTo>
                    <a:lnTo>
                      <a:pt x="5" y="11"/>
                    </a:lnTo>
                    <a:lnTo>
                      <a:pt x="8" y="7"/>
                    </a:lnTo>
                    <a:lnTo>
                      <a:pt x="11" y="4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4" y="1"/>
                    </a:lnTo>
                    <a:lnTo>
                      <a:pt x="38" y="4"/>
                    </a:lnTo>
                    <a:lnTo>
                      <a:pt x="41" y="7"/>
                    </a:lnTo>
                    <a:lnTo>
                      <a:pt x="44" y="11"/>
                    </a:lnTo>
                    <a:lnTo>
                      <a:pt x="47" y="15"/>
                    </a:lnTo>
                    <a:lnTo>
                      <a:pt x="49" y="20"/>
                    </a:lnTo>
                    <a:lnTo>
                      <a:pt x="49" y="24"/>
                    </a:lnTo>
                    <a:lnTo>
                      <a:pt x="49" y="29"/>
                    </a:lnTo>
                    <a:lnTo>
                      <a:pt x="47" y="33"/>
                    </a:lnTo>
                    <a:lnTo>
                      <a:pt x="44" y="38"/>
                    </a:lnTo>
                    <a:lnTo>
                      <a:pt x="41" y="41"/>
                    </a:lnTo>
                    <a:lnTo>
                      <a:pt x="38" y="44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4" y="49"/>
                    </a:lnTo>
                    <a:lnTo>
                      <a:pt x="20" y="49"/>
                    </a:lnTo>
                    <a:lnTo>
                      <a:pt x="15" y="47"/>
                    </a:lnTo>
                    <a:lnTo>
                      <a:pt x="11" y="44"/>
                    </a:lnTo>
                    <a:lnTo>
                      <a:pt x="8" y="41"/>
                    </a:lnTo>
                    <a:lnTo>
                      <a:pt x="5" y="38"/>
                    </a:lnTo>
                    <a:lnTo>
                      <a:pt x="2" y="33"/>
                    </a:lnTo>
                    <a:lnTo>
                      <a:pt x="0" y="29"/>
                    </a:lnTo>
                    <a:lnTo>
                      <a:pt x="0" y="24"/>
                    </a:ln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13" name="Text Box 31"/>
            <p:cNvSpPr txBox="1">
              <a:spLocks noChangeArrowheads="1"/>
            </p:cNvSpPr>
            <p:nvPr/>
          </p:nvSpPr>
          <p:spPr bwMode="auto">
            <a:xfrm>
              <a:off x="3336" y="3384"/>
              <a:ext cx="144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/>
                <a:t>+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/>
                <a:t>+</a:t>
              </a:r>
            </a:p>
          </p:txBody>
        </p:sp>
        <p:sp>
          <p:nvSpPr>
            <p:cNvPr id="43014" name="Text Box 32"/>
            <p:cNvSpPr txBox="1">
              <a:spLocks noChangeArrowheads="1"/>
            </p:cNvSpPr>
            <p:nvPr/>
          </p:nvSpPr>
          <p:spPr bwMode="auto">
            <a:xfrm>
              <a:off x="2512" y="3408"/>
              <a:ext cx="144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/>
                <a:t>+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/>
                <a:t>+</a:t>
              </a:r>
            </a:p>
          </p:txBody>
        </p:sp>
        <p:sp>
          <p:nvSpPr>
            <p:cNvPr id="43015" name="Text Box 33"/>
            <p:cNvSpPr txBox="1">
              <a:spLocks noChangeArrowheads="1"/>
            </p:cNvSpPr>
            <p:nvPr/>
          </p:nvSpPr>
          <p:spPr bwMode="auto">
            <a:xfrm>
              <a:off x="2912" y="3360"/>
              <a:ext cx="144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/>
                <a:t>-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/>
                <a:t>-</a:t>
              </a:r>
            </a:p>
          </p:txBody>
        </p:sp>
        <p:sp>
          <p:nvSpPr>
            <p:cNvPr id="43016" name="Text Box 34"/>
            <p:cNvSpPr txBox="1">
              <a:spLocks noChangeArrowheads="1"/>
            </p:cNvSpPr>
            <p:nvPr/>
          </p:nvSpPr>
          <p:spPr bwMode="auto">
            <a:xfrm>
              <a:off x="2080" y="3352"/>
              <a:ext cx="144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/>
                <a:t>-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/>
                <a:t>-</a:t>
              </a:r>
            </a:p>
          </p:txBody>
        </p:sp>
      </p:grpSp>
      <p:sp>
        <p:nvSpPr>
          <p:cNvPr id="43011" name="AutoShape 35"/>
          <p:cNvSpPr>
            <a:spLocks noChangeArrowheads="1"/>
          </p:cNvSpPr>
          <p:nvPr/>
        </p:nvSpPr>
        <p:spPr bwMode="auto">
          <a:xfrm>
            <a:off x="1187450" y="4652963"/>
            <a:ext cx="2592388" cy="533400"/>
          </a:xfrm>
          <a:prstGeom prst="wedgeRectCallout">
            <a:avLst>
              <a:gd name="adj1" fmla="val 63718"/>
              <a:gd name="adj2" fmla="val -35803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6600FF"/>
                </a:solidFill>
                <a:ea typeface="隶书" panose="02010509060101010101" pitchFamily="49" charset="-122"/>
              </a:rPr>
              <a:t>直流供电输出</a:t>
            </a:r>
          </a:p>
        </p:txBody>
      </p:sp>
    </p:spTree>
    <p:extLst>
      <p:ext uri="{BB962C8B-B14F-4D97-AF65-F5344CB8AC3E}">
        <p14:creationId xmlns:p14="http://schemas.microsoft.com/office/powerpoint/2010/main" val="18084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4"/>
          <p:cNvGrpSpPr>
            <a:grpSpLocks/>
          </p:cNvGrpSpPr>
          <p:nvPr/>
        </p:nvGrpSpPr>
        <p:grpSpPr bwMode="auto">
          <a:xfrm>
            <a:off x="2268538" y="1700213"/>
            <a:ext cx="3800475" cy="2505075"/>
            <a:chOff x="3527" y="3120"/>
            <a:chExt cx="1884" cy="1578"/>
          </a:xfrm>
        </p:grpSpPr>
        <p:sp>
          <p:nvSpPr>
            <p:cNvPr id="44036" name="Rectangle 5"/>
            <p:cNvSpPr>
              <a:spLocks noChangeArrowheads="1"/>
            </p:cNvSpPr>
            <p:nvPr/>
          </p:nvSpPr>
          <p:spPr bwMode="auto">
            <a:xfrm>
              <a:off x="3649" y="3120"/>
              <a:ext cx="636" cy="157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44037" name="Line 6"/>
            <p:cNvSpPr>
              <a:spLocks noChangeShapeType="1"/>
            </p:cNvSpPr>
            <p:nvPr/>
          </p:nvSpPr>
          <p:spPr bwMode="auto">
            <a:xfrm>
              <a:off x="4849" y="3562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38" name="Oval 7"/>
            <p:cNvSpPr>
              <a:spLocks noChangeArrowheads="1"/>
            </p:cNvSpPr>
            <p:nvPr/>
          </p:nvSpPr>
          <p:spPr bwMode="auto">
            <a:xfrm>
              <a:off x="5097" y="3521"/>
              <a:ext cx="86" cy="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172488" name="Text Box 8"/>
            <p:cNvSpPr txBox="1">
              <a:spLocks noChangeArrowheads="1"/>
            </p:cNvSpPr>
            <p:nvPr/>
          </p:nvSpPr>
          <p:spPr bwMode="auto">
            <a:xfrm>
              <a:off x="4880" y="3714"/>
              <a:ext cx="531" cy="50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U</a:t>
              </a:r>
              <a:r>
                <a:rPr kumimoji="1" lang="en-US" altLang="zh-CN" sz="2400" i="1" baseline="-25000">
                  <a:latin typeface="Times New Roman" pitchFamily="18" charset="0"/>
                </a:rPr>
                <a:t>H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4040" name="Freeform 9"/>
            <p:cNvSpPr>
              <a:spLocks/>
            </p:cNvSpPr>
            <p:nvPr/>
          </p:nvSpPr>
          <p:spPr bwMode="auto">
            <a:xfrm flipH="1">
              <a:off x="4773" y="3729"/>
              <a:ext cx="74" cy="492"/>
            </a:xfrm>
            <a:custGeom>
              <a:avLst/>
              <a:gdLst>
                <a:gd name="T0" fmla="*/ 14 w 73"/>
                <a:gd name="T1" fmla="*/ 2 h 487"/>
                <a:gd name="T2" fmla="*/ 33 w 73"/>
                <a:gd name="T3" fmla="*/ 6 h 487"/>
                <a:gd name="T4" fmla="*/ 62 w 73"/>
                <a:gd name="T5" fmla="*/ 17 h 487"/>
                <a:gd name="T6" fmla="*/ 76 w 73"/>
                <a:gd name="T7" fmla="*/ 31 h 487"/>
                <a:gd name="T8" fmla="*/ 83 w 73"/>
                <a:gd name="T9" fmla="*/ 47 h 487"/>
                <a:gd name="T10" fmla="*/ 85 w 73"/>
                <a:gd name="T11" fmla="*/ 78 h 487"/>
                <a:gd name="T12" fmla="*/ 80 w 73"/>
                <a:gd name="T13" fmla="*/ 94 h 487"/>
                <a:gd name="T14" fmla="*/ 71 w 73"/>
                <a:gd name="T15" fmla="*/ 110 h 487"/>
                <a:gd name="T16" fmla="*/ 56 w 73"/>
                <a:gd name="T17" fmla="*/ 122 h 487"/>
                <a:gd name="T18" fmla="*/ 26 w 73"/>
                <a:gd name="T19" fmla="*/ 131 h 487"/>
                <a:gd name="T20" fmla="*/ 6 w 73"/>
                <a:gd name="T21" fmla="*/ 134 h 487"/>
                <a:gd name="T22" fmla="*/ 14 w 73"/>
                <a:gd name="T23" fmla="*/ 135 h 487"/>
                <a:gd name="T24" fmla="*/ 33 w 73"/>
                <a:gd name="T25" fmla="*/ 140 h 487"/>
                <a:gd name="T26" fmla="*/ 62 w 73"/>
                <a:gd name="T27" fmla="*/ 155 h 487"/>
                <a:gd name="T28" fmla="*/ 76 w 73"/>
                <a:gd name="T29" fmla="*/ 176 h 487"/>
                <a:gd name="T30" fmla="*/ 83 w 73"/>
                <a:gd name="T31" fmla="*/ 193 h 487"/>
                <a:gd name="T32" fmla="*/ 85 w 73"/>
                <a:gd name="T33" fmla="*/ 211 h 487"/>
                <a:gd name="T34" fmla="*/ 80 w 73"/>
                <a:gd name="T35" fmla="*/ 228 h 487"/>
                <a:gd name="T36" fmla="*/ 71 w 73"/>
                <a:gd name="T37" fmla="*/ 243 h 487"/>
                <a:gd name="T38" fmla="*/ 56 w 73"/>
                <a:gd name="T39" fmla="*/ 260 h 487"/>
                <a:gd name="T40" fmla="*/ 26 w 73"/>
                <a:gd name="T41" fmla="*/ 275 h 487"/>
                <a:gd name="T42" fmla="*/ 6 w 73"/>
                <a:gd name="T43" fmla="*/ 280 h 487"/>
                <a:gd name="T44" fmla="*/ 14 w 73"/>
                <a:gd name="T45" fmla="*/ 281 h 487"/>
                <a:gd name="T46" fmla="*/ 33 w 73"/>
                <a:gd name="T47" fmla="*/ 286 h 487"/>
                <a:gd name="T48" fmla="*/ 62 w 73"/>
                <a:gd name="T49" fmla="*/ 296 h 487"/>
                <a:gd name="T50" fmla="*/ 76 w 73"/>
                <a:gd name="T51" fmla="*/ 310 h 487"/>
                <a:gd name="T52" fmla="*/ 83 w 73"/>
                <a:gd name="T53" fmla="*/ 327 h 487"/>
                <a:gd name="T54" fmla="*/ 85 w 73"/>
                <a:gd name="T55" fmla="*/ 346 h 487"/>
                <a:gd name="T56" fmla="*/ 80 w 73"/>
                <a:gd name="T57" fmla="*/ 369 h 487"/>
                <a:gd name="T58" fmla="*/ 71 w 73"/>
                <a:gd name="T59" fmla="*/ 389 h 487"/>
                <a:gd name="T60" fmla="*/ 56 w 73"/>
                <a:gd name="T61" fmla="*/ 401 h 487"/>
                <a:gd name="T62" fmla="*/ 26 w 73"/>
                <a:gd name="T63" fmla="*/ 410 h 487"/>
                <a:gd name="T64" fmla="*/ 6 w 73"/>
                <a:gd name="T65" fmla="*/ 413 h 487"/>
                <a:gd name="T66" fmla="*/ 14 w 73"/>
                <a:gd name="T67" fmla="*/ 415 h 487"/>
                <a:gd name="T68" fmla="*/ 33 w 73"/>
                <a:gd name="T69" fmla="*/ 419 h 487"/>
                <a:gd name="T70" fmla="*/ 62 w 73"/>
                <a:gd name="T71" fmla="*/ 430 h 487"/>
                <a:gd name="T72" fmla="*/ 76 w 73"/>
                <a:gd name="T73" fmla="*/ 445 h 487"/>
                <a:gd name="T74" fmla="*/ 83 w 73"/>
                <a:gd name="T75" fmla="*/ 465 h 487"/>
                <a:gd name="T76" fmla="*/ 85 w 73"/>
                <a:gd name="T77" fmla="*/ 489 h 487"/>
                <a:gd name="T78" fmla="*/ 80 w 73"/>
                <a:gd name="T79" fmla="*/ 507 h 487"/>
                <a:gd name="T80" fmla="*/ 71 w 73"/>
                <a:gd name="T81" fmla="*/ 523 h 487"/>
                <a:gd name="T82" fmla="*/ 56 w 73"/>
                <a:gd name="T83" fmla="*/ 535 h 487"/>
                <a:gd name="T84" fmla="*/ 26 w 73"/>
                <a:gd name="T85" fmla="*/ 545 h 487"/>
                <a:gd name="T86" fmla="*/ 6 w 73"/>
                <a:gd name="T87" fmla="*/ 549 h 48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3"/>
                <a:gd name="T133" fmla="*/ 0 h 487"/>
                <a:gd name="T134" fmla="*/ 73 w 73"/>
                <a:gd name="T135" fmla="*/ 487 h 48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3" h="487">
                  <a:moveTo>
                    <a:pt x="0" y="0"/>
                  </a:moveTo>
                  <a:lnTo>
                    <a:pt x="7" y="0"/>
                  </a:lnTo>
                  <a:lnTo>
                    <a:pt x="14" y="2"/>
                  </a:lnTo>
                  <a:lnTo>
                    <a:pt x="21" y="2"/>
                  </a:lnTo>
                  <a:lnTo>
                    <a:pt x="27" y="5"/>
                  </a:lnTo>
                  <a:lnTo>
                    <a:pt x="33" y="6"/>
                  </a:lnTo>
                  <a:lnTo>
                    <a:pt x="39" y="9"/>
                  </a:lnTo>
                  <a:lnTo>
                    <a:pt x="45" y="12"/>
                  </a:lnTo>
                  <a:lnTo>
                    <a:pt x="50" y="17"/>
                  </a:lnTo>
                  <a:lnTo>
                    <a:pt x="55" y="20"/>
                  </a:lnTo>
                  <a:lnTo>
                    <a:pt x="59" y="25"/>
                  </a:lnTo>
                  <a:lnTo>
                    <a:pt x="64" y="31"/>
                  </a:lnTo>
                  <a:lnTo>
                    <a:pt x="67" y="35"/>
                  </a:lnTo>
                  <a:lnTo>
                    <a:pt x="68" y="41"/>
                  </a:lnTo>
                  <a:lnTo>
                    <a:pt x="71" y="47"/>
                  </a:lnTo>
                  <a:lnTo>
                    <a:pt x="73" y="52"/>
                  </a:lnTo>
                  <a:lnTo>
                    <a:pt x="73" y="60"/>
                  </a:lnTo>
                  <a:lnTo>
                    <a:pt x="73" y="66"/>
                  </a:lnTo>
                  <a:lnTo>
                    <a:pt x="71" y="72"/>
                  </a:lnTo>
                  <a:lnTo>
                    <a:pt x="71" y="78"/>
                  </a:lnTo>
                  <a:lnTo>
                    <a:pt x="68" y="82"/>
                  </a:lnTo>
                  <a:lnTo>
                    <a:pt x="65" y="89"/>
                  </a:lnTo>
                  <a:lnTo>
                    <a:pt x="62" y="93"/>
                  </a:lnTo>
                  <a:lnTo>
                    <a:pt x="59" y="98"/>
                  </a:lnTo>
                  <a:lnTo>
                    <a:pt x="55" y="102"/>
                  </a:lnTo>
                  <a:lnTo>
                    <a:pt x="50" y="107"/>
                  </a:lnTo>
                  <a:lnTo>
                    <a:pt x="44" y="110"/>
                  </a:lnTo>
                  <a:lnTo>
                    <a:pt x="39" y="114"/>
                  </a:lnTo>
                  <a:lnTo>
                    <a:pt x="33" y="116"/>
                  </a:lnTo>
                  <a:lnTo>
                    <a:pt x="26" y="119"/>
                  </a:lnTo>
                  <a:lnTo>
                    <a:pt x="20" y="120"/>
                  </a:lnTo>
                  <a:lnTo>
                    <a:pt x="12" y="122"/>
                  </a:lnTo>
                  <a:lnTo>
                    <a:pt x="6" y="122"/>
                  </a:lnTo>
                  <a:lnTo>
                    <a:pt x="0" y="122"/>
                  </a:lnTo>
                  <a:lnTo>
                    <a:pt x="7" y="122"/>
                  </a:lnTo>
                  <a:lnTo>
                    <a:pt x="14" y="123"/>
                  </a:lnTo>
                  <a:lnTo>
                    <a:pt x="21" y="123"/>
                  </a:lnTo>
                  <a:lnTo>
                    <a:pt x="27" y="127"/>
                  </a:lnTo>
                  <a:lnTo>
                    <a:pt x="33" y="128"/>
                  </a:lnTo>
                  <a:lnTo>
                    <a:pt x="39" y="131"/>
                  </a:lnTo>
                  <a:lnTo>
                    <a:pt x="45" y="134"/>
                  </a:lnTo>
                  <a:lnTo>
                    <a:pt x="50" y="139"/>
                  </a:lnTo>
                  <a:lnTo>
                    <a:pt x="55" y="142"/>
                  </a:lnTo>
                  <a:lnTo>
                    <a:pt x="59" y="146"/>
                  </a:lnTo>
                  <a:lnTo>
                    <a:pt x="64" y="152"/>
                  </a:lnTo>
                  <a:lnTo>
                    <a:pt x="67" y="157"/>
                  </a:lnTo>
                  <a:lnTo>
                    <a:pt x="68" y="163"/>
                  </a:lnTo>
                  <a:lnTo>
                    <a:pt x="71" y="169"/>
                  </a:lnTo>
                  <a:lnTo>
                    <a:pt x="73" y="174"/>
                  </a:lnTo>
                  <a:lnTo>
                    <a:pt x="73" y="181"/>
                  </a:lnTo>
                  <a:lnTo>
                    <a:pt x="73" y="187"/>
                  </a:lnTo>
                  <a:lnTo>
                    <a:pt x="71" y="193"/>
                  </a:lnTo>
                  <a:lnTo>
                    <a:pt x="71" y="200"/>
                  </a:lnTo>
                  <a:lnTo>
                    <a:pt x="68" y="204"/>
                  </a:lnTo>
                  <a:lnTo>
                    <a:pt x="65" y="210"/>
                  </a:lnTo>
                  <a:lnTo>
                    <a:pt x="62" y="215"/>
                  </a:lnTo>
                  <a:lnTo>
                    <a:pt x="59" y="219"/>
                  </a:lnTo>
                  <a:lnTo>
                    <a:pt x="55" y="224"/>
                  </a:lnTo>
                  <a:lnTo>
                    <a:pt x="50" y="228"/>
                  </a:lnTo>
                  <a:lnTo>
                    <a:pt x="44" y="231"/>
                  </a:lnTo>
                  <a:lnTo>
                    <a:pt x="39" y="236"/>
                  </a:lnTo>
                  <a:lnTo>
                    <a:pt x="33" y="238"/>
                  </a:lnTo>
                  <a:lnTo>
                    <a:pt x="26" y="241"/>
                  </a:lnTo>
                  <a:lnTo>
                    <a:pt x="20" y="242"/>
                  </a:lnTo>
                  <a:lnTo>
                    <a:pt x="12" y="244"/>
                  </a:lnTo>
                  <a:lnTo>
                    <a:pt x="6" y="244"/>
                  </a:lnTo>
                  <a:lnTo>
                    <a:pt x="0" y="244"/>
                  </a:lnTo>
                  <a:lnTo>
                    <a:pt x="7" y="244"/>
                  </a:lnTo>
                  <a:lnTo>
                    <a:pt x="14" y="245"/>
                  </a:lnTo>
                  <a:lnTo>
                    <a:pt x="21" y="245"/>
                  </a:lnTo>
                  <a:lnTo>
                    <a:pt x="27" y="248"/>
                  </a:lnTo>
                  <a:lnTo>
                    <a:pt x="33" y="250"/>
                  </a:lnTo>
                  <a:lnTo>
                    <a:pt x="39" y="253"/>
                  </a:lnTo>
                  <a:lnTo>
                    <a:pt x="45" y="256"/>
                  </a:lnTo>
                  <a:lnTo>
                    <a:pt x="50" y="260"/>
                  </a:lnTo>
                  <a:lnTo>
                    <a:pt x="55" y="263"/>
                  </a:lnTo>
                  <a:lnTo>
                    <a:pt x="59" y="268"/>
                  </a:lnTo>
                  <a:lnTo>
                    <a:pt x="64" y="274"/>
                  </a:lnTo>
                  <a:lnTo>
                    <a:pt x="67" y="279"/>
                  </a:lnTo>
                  <a:lnTo>
                    <a:pt x="68" y="285"/>
                  </a:lnTo>
                  <a:lnTo>
                    <a:pt x="71" y="291"/>
                  </a:lnTo>
                  <a:lnTo>
                    <a:pt x="73" y="295"/>
                  </a:lnTo>
                  <a:lnTo>
                    <a:pt x="73" y="303"/>
                  </a:lnTo>
                  <a:lnTo>
                    <a:pt x="73" y="309"/>
                  </a:lnTo>
                  <a:lnTo>
                    <a:pt x="71" y="315"/>
                  </a:lnTo>
                  <a:lnTo>
                    <a:pt x="71" y="321"/>
                  </a:lnTo>
                  <a:lnTo>
                    <a:pt x="68" y="326"/>
                  </a:lnTo>
                  <a:lnTo>
                    <a:pt x="65" y="332"/>
                  </a:lnTo>
                  <a:lnTo>
                    <a:pt x="62" y="336"/>
                  </a:lnTo>
                  <a:lnTo>
                    <a:pt x="59" y="341"/>
                  </a:lnTo>
                  <a:lnTo>
                    <a:pt x="55" y="346"/>
                  </a:lnTo>
                  <a:lnTo>
                    <a:pt x="50" y="350"/>
                  </a:lnTo>
                  <a:lnTo>
                    <a:pt x="44" y="353"/>
                  </a:lnTo>
                  <a:lnTo>
                    <a:pt x="39" y="358"/>
                  </a:lnTo>
                  <a:lnTo>
                    <a:pt x="33" y="359"/>
                  </a:lnTo>
                  <a:lnTo>
                    <a:pt x="26" y="362"/>
                  </a:lnTo>
                  <a:lnTo>
                    <a:pt x="20" y="364"/>
                  </a:lnTo>
                  <a:lnTo>
                    <a:pt x="12" y="365"/>
                  </a:lnTo>
                  <a:lnTo>
                    <a:pt x="6" y="365"/>
                  </a:lnTo>
                  <a:lnTo>
                    <a:pt x="0" y="365"/>
                  </a:lnTo>
                  <a:lnTo>
                    <a:pt x="7" y="365"/>
                  </a:lnTo>
                  <a:lnTo>
                    <a:pt x="14" y="367"/>
                  </a:lnTo>
                  <a:lnTo>
                    <a:pt x="21" y="367"/>
                  </a:lnTo>
                  <a:lnTo>
                    <a:pt x="27" y="370"/>
                  </a:lnTo>
                  <a:lnTo>
                    <a:pt x="33" y="371"/>
                  </a:lnTo>
                  <a:lnTo>
                    <a:pt x="39" y="374"/>
                  </a:lnTo>
                  <a:lnTo>
                    <a:pt x="45" y="378"/>
                  </a:lnTo>
                  <a:lnTo>
                    <a:pt x="50" y="382"/>
                  </a:lnTo>
                  <a:lnTo>
                    <a:pt x="55" y="385"/>
                  </a:lnTo>
                  <a:lnTo>
                    <a:pt x="59" y="390"/>
                  </a:lnTo>
                  <a:lnTo>
                    <a:pt x="64" y="396"/>
                  </a:lnTo>
                  <a:lnTo>
                    <a:pt x="67" y="400"/>
                  </a:lnTo>
                  <a:lnTo>
                    <a:pt x="68" y="406"/>
                  </a:lnTo>
                  <a:lnTo>
                    <a:pt x="71" y="412"/>
                  </a:lnTo>
                  <a:lnTo>
                    <a:pt x="73" y="417"/>
                  </a:lnTo>
                  <a:lnTo>
                    <a:pt x="73" y="425"/>
                  </a:lnTo>
                  <a:lnTo>
                    <a:pt x="73" y="431"/>
                  </a:lnTo>
                  <a:lnTo>
                    <a:pt x="71" y="437"/>
                  </a:lnTo>
                  <a:lnTo>
                    <a:pt x="71" y="443"/>
                  </a:lnTo>
                  <a:lnTo>
                    <a:pt x="68" y="447"/>
                  </a:lnTo>
                  <a:lnTo>
                    <a:pt x="65" y="454"/>
                  </a:lnTo>
                  <a:lnTo>
                    <a:pt x="62" y="458"/>
                  </a:lnTo>
                  <a:lnTo>
                    <a:pt x="59" y="463"/>
                  </a:lnTo>
                  <a:lnTo>
                    <a:pt x="55" y="467"/>
                  </a:lnTo>
                  <a:lnTo>
                    <a:pt x="50" y="472"/>
                  </a:lnTo>
                  <a:lnTo>
                    <a:pt x="44" y="475"/>
                  </a:lnTo>
                  <a:lnTo>
                    <a:pt x="39" y="479"/>
                  </a:lnTo>
                  <a:lnTo>
                    <a:pt x="33" y="481"/>
                  </a:lnTo>
                  <a:lnTo>
                    <a:pt x="26" y="484"/>
                  </a:lnTo>
                  <a:lnTo>
                    <a:pt x="20" y="485"/>
                  </a:lnTo>
                  <a:lnTo>
                    <a:pt x="12" y="487"/>
                  </a:lnTo>
                  <a:lnTo>
                    <a:pt x="6" y="487"/>
                  </a:lnTo>
                  <a:lnTo>
                    <a:pt x="0" y="487"/>
                  </a:ln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1" name="Line 10"/>
            <p:cNvSpPr>
              <a:spLocks noChangeShapeType="1"/>
            </p:cNvSpPr>
            <p:nvPr/>
          </p:nvSpPr>
          <p:spPr bwMode="auto">
            <a:xfrm flipH="1">
              <a:off x="4847" y="4224"/>
              <a:ext cx="0" cy="1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2" name="Line 11"/>
            <p:cNvSpPr>
              <a:spLocks noChangeShapeType="1"/>
            </p:cNvSpPr>
            <p:nvPr/>
          </p:nvSpPr>
          <p:spPr bwMode="auto">
            <a:xfrm flipH="1">
              <a:off x="4847" y="3562"/>
              <a:ext cx="0" cy="1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3" name="Freeform 12"/>
            <p:cNvSpPr>
              <a:spLocks/>
            </p:cNvSpPr>
            <p:nvPr/>
          </p:nvSpPr>
          <p:spPr bwMode="auto">
            <a:xfrm>
              <a:off x="4589" y="3517"/>
              <a:ext cx="48" cy="277"/>
            </a:xfrm>
            <a:custGeom>
              <a:avLst/>
              <a:gdLst>
                <a:gd name="T0" fmla="*/ 1 w 73"/>
                <a:gd name="T1" fmla="*/ 1 h 487"/>
                <a:gd name="T2" fmla="*/ 1 w 73"/>
                <a:gd name="T3" fmla="*/ 1 h 487"/>
                <a:gd name="T4" fmla="*/ 1 w 73"/>
                <a:gd name="T5" fmla="*/ 1 h 487"/>
                <a:gd name="T6" fmla="*/ 1 w 73"/>
                <a:gd name="T7" fmla="*/ 1 h 487"/>
                <a:gd name="T8" fmla="*/ 1 w 73"/>
                <a:gd name="T9" fmla="*/ 1 h 487"/>
                <a:gd name="T10" fmla="*/ 1 w 73"/>
                <a:gd name="T11" fmla="*/ 1 h 487"/>
                <a:gd name="T12" fmla="*/ 1 w 73"/>
                <a:gd name="T13" fmla="*/ 1 h 487"/>
                <a:gd name="T14" fmla="*/ 1 w 73"/>
                <a:gd name="T15" fmla="*/ 1 h 487"/>
                <a:gd name="T16" fmla="*/ 1 w 73"/>
                <a:gd name="T17" fmla="*/ 1 h 487"/>
                <a:gd name="T18" fmla="*/ 1 w 73"/>
                <a:gd name="T19" fmla="*/ 1 h 487"/>
                <a:gd name="T20" fmla="*/ 1 w 73"/>
                <a:gd name="T21" fmla="*/ 1 h 487"/>
                <a:gd name="T22" fmla="*/ 1 w 73"/>
                <a:gd name="T23" fmla="*/ 1 h 487"/>
                <a:gd name="T24" fmla="*/ 1 w 73"/>
                <a:gd name="T25" fmla="*/ 1 h 487"/>
                <a:gd name="T26" fmla="*/ 1 w 73"/>
                <a:gd name="T27" fmla="*/ 1 h 487"/>
                <a:gd name="T28" fmla="*/ 1 w 73"/>
                <a:gd name="T29" fmla="*/ 1 h 487"/>
                <a:gd name="T30" fmla="*/ 1 w 73"/>
                <a:gd name="T31" fmla="*/ 1 h 487"/>
                <a:gd name="T32" fmla="*/ 1 w 73"/>
                <a:gd name="T33" fmla="*/ 1 h 487"/>
                <a:gd name="T34" fmla="*/ 1 w 73"/>
                <a:gd name="T35" fmla="*/ 1 h 487"/>
                <a:gd name="T36" fmla="*/ 1 w 73"/>
                <a:gd name="T37" fmla="*/ 1 h 487"/>
                <a:gd name="T38" fmla="*/ 1 w 73"/>
                <a:gd name="T39" fmla="*/ 1 h 487"/>
                <a:gd name="T40" fmla="*/ 1 w 73"/>
                <a:gd name="T41" fmla="*/ 1 h 487"/>
                <a:gd name="T42" fmla="*/ 1 w 73"/>
                <a:gd name="T43" fmla="*/ 1 h 487"/>
                <a:gd name="T44" fmla="*/ 1 w 73"/>
                <a:gd name="T45" fmla="*/ 1 h 487"/>
                <a:gd name="T46" fmla="*/ 1 w 73"/>
                <a:gd name="T47" fmla="*/ 1 h 487"/>
                <a:gd name="T48" fmla="*/ 1 w 73"/>
                <a:gd name="T49" fmla="*/ 1 h 487"/>
                <a:gd name="T50" fmla="*/ 1 w 73"/>
                <a:gd name="T51" fmla="*/ 1 h 487"/>
                <a:gd name="T52" fmla="*/ 1 w 73"/>
                <a:gd name="T53" fmla="*/ 1 h 487"/>
                <a:gd name="T54" fmla="*/ 1 w 73"/>
                <a:gd name="T55" fmla="*/ 1 h 487"/>
                <a:gd name="T56" fmla="*/ 1 w 73"/>
                <a:gd name="T57" fmla="*/ 1 h 487"/>
                <a:gd name="T58" fmla="*/ 1 w 73"/>
                <a:gd name="T59" fmla="*/ 1 h 487"/>
                <a:gd name="T60" fmla="*/ 1 w 73"/>
                <a:gd name="T61" fmla="*/ 1 h 487"/>
                <a:gd name="T62" fmla="*/ 1 w 73"/>
                <a:gd name="T63" fmla="*/ 1 h 487"/>
                <a:gd name="T64" fmla="*/ 1 w 73"/>
                <a:gd name="T65" fmla="*/ 1 h 487"/>
                <a:gd name="T66" fmla="*/ 1 w 73"/>
                <a:gd name="T67" fmla="*/ 1 h 487"/>
                <a:gd name="T68" fmla="*/ 1 w 73"/>
                <a:gd name="T69" fmla="*/ 1 h 487"/>
                <a:gd name="T70" fmla="*/ 1 w 73"/>
                <a:gd name="T71" fmla="*/ 1 h 487"/>
                <a:gd name="T72" fmla="*/ 1 w 73"/>
                <a:gd name="T73" fmla="*/ 1 h 487"/>
                <a:gd name="T74" fmla="*/ 1 w 73"/>
                <a:gd name="T75" fmla="*/ 1 h 487"/>
                <a:gd name="T76" fmla="*/ 1 w 73"/>
                <a:gd name="T77" fmla="*/ 1 h 487"/>
                <a:gd name="T78" fmla="*/ 1 w 73"/>
                <a:gd name="T79" fmla="*/ 1 h 487"/>
                <a:gd name="T80" fmla="*/ 1 w 73"/>
                <a:gd name="T81" fmla="*/ 1 h 487"/>
                <a:gd name="T82" fmla="*/ 1 w 73"/>
                <a:gd name="T83" fmla="*/ 1 h 487"/>
                <a:gd name="T84" fmla="*/ 1 w 73"/>
                <a:gd name="T85" fmla="*/ 1 h 487"/>
                <a:gd name="T86" fmla="*/ 1 w 73"/>
                <a:gd name="T87" fmla="*/ 1 h 48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3"/>
                <a:gd name="T133" fmla="*/ 0 h 487"/>
                <a:gd name="T134" fmla="*/ 73 w 73"/>
                <a:gd name="T135" fmla="*/ 487 h 48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3" h="487">
                  <a:moveTo>
                    <a:pt x="0" y="0"/>
                  </a:moveTo>
                  <a:lnTo>
                    <a:pt x="7" y="0"/>
                  </a:lnTo>
                  <a:lnTo>
                    <a:pt x="14" y="2"/>
                  </a:lnTo>
                  <a:lnTo>
                    <a:pt x="21" y="2"/>
                  </a:lnTo>
                  <a:lnTo>
                    <a:pt x="27" y="5"/>
                  </a:lnTo>
                  <a:lnTo>
                    <a:pt x="33" y="6"/>
                  </a:lnTo>
                  <a:lnTo>
                    <a:pt x="39" y="9"/>
                  </a:lnTo>
                  <a:lnTo>
                    <a:pt x="45" y="12"/>
                  </a:lnTo>
                  <a:lnTo>
                    <a:pt x="50" y="17"/>
                  </a:lnTo>
                  <a:lnTo>
                    <a:pt x="55" y="20"/>
                  </a:lnTo>
                  <a:lnTo>
                    <a:pt x="59" y="25"/>
                  </a:lnTo>
                  <a:lnTo>
                    <a:pt x="64" y="31"/>
                  </a:lnTo>
                  <a:lnTo>
                    <a:pt x="67" y="35"/>
                  </a:lnTo>
                  <a:lnTo>
                    <a:pt x="68" y="41"/>
                  </a:lnTo>
                  <a:lnTo>
                    <a:pt x="71" y="47"/>
                  </a:lnTo>
                  <a:lnTo>
                    <a:pt x="73" y="52"/>
                  </a:lnTo>
                  <a:lnTo>
                    <a:pt x="73" y="60"/>
                  </a:lnTo>
                  <a:lnTo>
                    <a:pt x="73" y="66"/>
                  </a:lnTo>
                  <a:lnTo>
                    <a:pt x="71" y="72"/>
                  </a:lnTo>
                  <a:lnTo>
                    <a:pt x="71" y="78"/>
                  </a:lnTo>
                  <a:lnTo>
                    <a:pt x="68" y="82"/>
                  </a:lnTo>
                  <a:lnTo>
                    <a:pt x="65" y="89"/>
                  </a:lnTo>
                  <a:lnTo>
                    <a:pt x="62" y="93"/>
                  </a:lnTo>
                  <a:lnTo>
                    <a:pt x="59" y="98"/>
                  </a:lnTo>
                  <a:lnTo>
                    <a:pt x="55" y="102"/>
                  </a:lnTo>
                  <a:lnTo>
                    <a:pt x="50" y="107"/>
                  </a:lnTo>
                  <a:lnTo>
                    <a:pt x="44" y="110"/>
                  </a:lnTo>
                  <a:lnTo>
                    <a:pt x="39" y="114"/>
                  </a:lnTo>
                  <a:lnTo>
                    <a:pt x="33" y="116"/>
                  </a:lnTo>
                  <a:lnTo>
                    <a:pt x="26" y="119"/>
                  </a:lnTo>
                  <a:lnTo>
                    <a:pt x="20" y="120"/>
                  </a:lnTo>
                  <a:lnTo>
                    <a:pt x="12" y="122"/>
                  </a:lnTo>
                  <a:lnTo>
                    <a:pt x="6" y="122"/>
                  </a:lnTo>
                  <a:lnTo>
                    <a:pt x="0" y="122"/>
                  </a:lnTo>
                  <a:lnTo>
                    <a:pt x="7" y="122"/>
                  </a:lnTo>
                  <a:lnTo>
                    <a:pt x="14" y="123"/>
                  </a:lnTo>
                  <a:lnTo>
                    <a:pt x="21" y="123"/>
                  </a:lnTo>
                  <a:lnTo>
                    <a:pt x="27" y="127"/>
                  </a:lnTo>
                  <a:lnTo>
                    <a:pt x="33" y="128"/>
                  </a:lnTo>
                  <a:lnTo>
                    <a:pt x="39" y="131"/>
                  </a:lnTo>
                  <a:lnTo>
                    <a:pt x="45" y="134"/>
                  </a:lnTo>
                  <a:lnTo>
                    <a:pt x="50" y="139"/>
                  </a:lnTo>
                  <a:lnTo>
                    <a:pt x="55" y="142"/>
                  </a:lnTo>
                  <a:lnTo>
                    <a:pt x="59" y="146"/>
                  </a:lnTo>
                  <a:lnTo>
                    <a:pt x="64" y="152"/>
                  </a:lnTo>
                  <a:lnTo>
                    <a:pt x="67" y="157"/>
                  </a:lnTo>
                  <a:lnTo>
                    <a:pt x="68" y="163"/>
                  </a:lnTo>
                  <a:lnTo>
                    <a:pt x="71" y="169"/>
                  </a:lnTo>
                  <a:lnTo>
                    <a:pt x="73" y="174"/>
                  </a:lnTo>
                  <a:lnTo>
                    <a:pt x="73" y="181"/>
                  </a:lnTo>
                  <a:lnTo>
                    <a:pt x="73" y="187"/>
                  </a:lnTo>
                  <a:lnTo>
                    <a:pt x="71" y="193"/>
                  </a:lnTo>
                  <a:lnTo>
                    <a:pt x="71" y="200"/>
                  </a:lnTo>
                  <a:lnTo>
                    <a:pt x="68" y="204"/>
                  </a:lnTo>
                  <a:lnTo>
                    <a:pt x="65" y="210"/>
                  </a:lnTo>
                  <a:lnTo>
                    <a:pt x="62" y="215"/>
                  </a:lnTo>
                  <a:lnTo>
                    <a:pt x="59" y="219"/>
                  </a:lnTo>
                  <a:lnTo>
                    <a:pt x="55" y="224"/>
                  </a:lnTo>
                  <a:lnTo>
                    <a:pt x="50" y="228"/>
                  </a:lnTo>
                  <a:lnTo>
                    <a:pt x="44" y="231"/>
                  </a:lnTo>
                  <a:lnTo>
                    <a:pt x="39" y="236"/>
                  </a:lnTo>
                  <a:lnTo>
                    <a:pt x="33" y="238"/>
                  </a:lnTo>
                  <a:lnTo>
                    <a:pt x="26" y="241"/>
                  </a:lnTo>
                  <a:lnTo>
                    <a:pt x="20" y="242"/>
                  </a:lnTo>
                  <a:lnTo>
                    <a:pt x="12" y="244"/>
                  </a:lnTo>
                  <a:lnTo>
                    <a:pt x="6" y="244"/>
                  </a:lnTo>
                  <a:lnTo>
                    <a:pt x="0" y="244"/>
                  </a:lnTo>
                  <a:lnTo>
                    <a:pt x="7" y="244"/>
                  </a:lnTo>
                  <a:lnTo>
                    <a:pt x="14" y="245"/>
                  </a:lnTo>
                  <a:lnTo>
                    <a:pt x="21" y="245"/>
                  </a:lnTo>
                  <a:lnTo>
                    <a:pt x="27" y="248"/>
                  </a:lnTo>
                  <a:lnTo>
                    <a:pt x="33" y="250"/>
                  </a:lnTo>
                  <a:lnTo>
                    <a:pt x="39" y="253"/>
                  </a:lnTo>
                  <a:lnTo>
                    <a:pt x="45" y="256"/>
                  </a:lnTo>
                  <a:lnTo>
                    <a:pt x="50" y="260"/>
                  </a:lnTo>
                  <a:lnTo>
                    <a:pt x="55" y="263"/>
                  </a:lnTo>
                  <a:lnTo>
                    <a:pt x="59" y="268"/>
                  </a:lnTo>
                  <a:lnTo>
                    <a:pt x="64" y="274"/>
                  </a:lnTo>
                  <a:lnTo>
                    <a:pt x="67" y="279"/>
                  </a:lnTo>
                  <a:lnTo>
                    <a:pt x="68" y="285"/>
                  </a:lnTo>
                  <a:lnTo>
                    <a:pt x="71" y="291"/>
                  </a:lnTo>
                  <a:lnTo>
                    <a:pt x="73" y="295"/>
                  </a:lnTo>
                  <a:lnTo>
                    <a:pt x="73" y="303"/>
                  </a:lnTo>
                  <a:lnTo>
                    <a:pt x="73" y="309"/>
                  </a:lnTo>
                  <a:lnTo>
                    <a:pt x="71" y="315"/>
                  </a:lnTo>
                  <a:lnTo>
                    <a:pt x="71" y="321"/>
                  </a:lnTo>
                  <a:lnTo>
                    <a:pt x="68" y="326"/>
                  </a:lnTo>
                  <a:lnTo>
                    <a:pt x="65" y="332"/>
                  </a:lnTo>
                  <a:lnTo>
                    <a:pt x="62" y="336"/>
                  </a:lnTo>
                  <a:lnTo>
                    <a:pt x="59" y="341"/>
                  </a:lnTo>
                  <a:lnTo>
                    <a:pt x="55" y="346"/>
                  </a:lnTo>
                  <a:lnTo>
                    <a:pt x="50" y="350"/>
                  </a:lnTo>
                  <a:lnTo>
                    <a:pt x="44" y="353"/>
                  </a:lnTo>
                  <a:lnTo>
                    <a:pt x="39" y="358"/>
                  </a:lnTo>
                  <a:lnTo>
                    <a:pt x="33" y="359"/>
                  </a:lnTo>
                  <a:lnTo>
                    <a:pt x="26" y="362"/>
                  </a:lnTo>
                  <a:lnTo>
                    <a:pt x="20" y="364"/>
                  </a:lnTo>
                  <a:lnTo>
                    <a:pt x="12" y="365"/>
                  </a:lnTo>
                  <a:lnTo>
                    <a:pt x="6" y="365"/>
                  </a:lnTo>
                  <a:lnTo>
                    <a:pt x="0" y="365"/>
                  </a:lnTo>
                  <a:lnTo>
                    <a:pt x="7" y="365"/>
                  </a:lnTo>
                  <a:lnTo>
                    <a:pt x="14" y="367"/>
                  </a:lnTo>
                  <a:lnTo>
                    <a:pt x="21" y="367"/>
                  </a:lnTo>
                  <a:lnTo>
                    <a:pt x="27" y="370"/>
                  </a:lnTo>
                  <a:lnTo>
                    <a:pt x="33" y="371"/>
                  </a:lnTo>
                  <a:lnTo>
                    <a:pt x="39" y="374"/>
                  </a:lnTo>
                  <a:lnTo>
                    <a:pt x="45" y="378"/>
                  </a:lnTo>
                  <a:lnTo>
                    <a:pt x="50" y="382"/>
                  </a:lnTo>
                  <a:lnTo>
                    <a:pt x="55" y="385"/>
                  </a:lnTo>
                  <a:lnTo>
                    <a:pt x="59" y="390"/>
                  </a:lnTo>
                  <a:lnTo>
                    <a:pt x="64" y="396"/>
                  </a:lnTo>
                  <a:lnTo>
                    <a:pt x="67" y="400"/>
                  </a:lnTo>
                  <a:lnTo>
                    <a:pt x="68" y="406"/>
                  </a:lnTo>
                  <a:lnTo>
                    <a:pt x="71" y="412"/>
                  </a:lnTo>
                  <a:lnTo>
                    <a:pt x="73" y="417"/>
                  </a:lnTo>
                  <a:lnTo>
                    <a:pt x="73" y="425"/>
                  </a:lnTo>
                  <a:lnTo>
                    <a:pt x="73" y="431"/>
                  </a:lnTo>
                  <a:lnTo>
                    <a:pt x="71" y="437"/>
                  </a:lnTo>
                  <a:lnTo>
                    <a:pt x="71" y="443"/>
                  </a:lnTo>
                  <a:lnTo>
                    <a:pt x="68" y="447"/>
                  </a:lnTo>
                  <a:lnTo>
                    <a:pt x="65" y="454"/>
                  </a:lnTo>
                  <a:lnTo>
                    <a:pt x="62" y="458"/>
                  </a:lnTo>
                  <a:lnTo>
                    <a:pt x="59" y="463"/>
                  </a:lnTo>
                  <a:lnTo>
                    <a:pt x="55" y="467"/>
                  </a:lnTo>
                  <a:lnTo>
                    <a:pt x="50" y="472"/>
                  </a:lnTo>
                  <a:lnTo>
                    <a:pt x="44" y="475"/>
                  </a:lnTo>
                  <a:lnTo>
                    <a:pt x="39" y="479"/>
                  </a:lnTo>
                  <a:lnTo>
                    <a:pt x="33" y="481"/>
                  </a:lnTo>
                  <a:lnTo>
                    <a:pt x="26" y="484"/>
                  </a:lnTo>
                  <a:lnTo>
                    <a:pt x="20" y="485"/>
                  </a:lnTo>
                  <a:lnTo>
                    <a:pt x="12" y="487"/>
                  </a:lnTo>
                  <a:lnTo>
                    <a:pt x="6" y="487"/>
                  </a:lnTo>
                  <a:lnTo>
                    <a:pt x="0" y="487"/>
                  </a:ln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4" name="Line 13"/>
            <p:cNvSpPr>
              <a:spLocks noChangeShapeType="1"/>
            </p:cNvSpPr>
            <p:nvPr/>
          </p:nvSpPr>
          <p:spPr bwMode="auto">
            <a:xfrm>
              <a:off x="4589" y="3792"/>
              <a:ext cx="0" cy="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5" name="Line 14"/>
            <p:cNvSpPr>
              <a:spLocks noChangeShapeType="1"/>
            </p:cNvSpPr>
            <p:nvPr/>
          </p:nvSpPr>
          <p:spPr bwMode="auto">
            <a:xfrm>
              <a:off x="4589" y="3429"/>
              <a:ext cx="0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Freeform 15"/>
            <p:cNvSpPr>
              <a:spLocks/>
            </p:cNvSpPr>
            <p:nvPr/>
          </p:nvSpPr>
          <p:spPr bwMode="auto">
            <a:xfrm flipH="1">
              <a:off x="3969" y="3425"/>
              <a:ext cx="620" cy="454"/>
            </a:xfrm>
            <a:custGeom>
              <a:avLst/>
              <a:gdLst>
                <a:gd name="T0" fmla="*/ 0 w 209"/>
                <a:gd name="T1" fmla="*/ 1 h 627"/>
                <a:gd name="T2" fmla="*/ 0 w 209"/>
                <a:gd name="T3" fmla="*/ 0 h 627"/>
                <a:gd name="T4" fmla="*/ 97049671 w 209"/>
                <a:gd name="T5" fmla="*/ 0 h 627"/>
                <a:gd name="T6" fmla="*/ 97049671 w 209"/>
                <a:gd name="T7" fmla="*/ 13 h 627"/>
                <a:gd name="T8" fmla="*/ 0 w 209"/>
                <a:gd name="T9" fmla="*/ 13 h 6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"/>
                <a:gd name="T16" fmla="*/ 0 h 627"/>
                <a:gd name="T17" fmla="*/ 209 w 209"/>
                <a:gd name="T18" fmla="*/ 627 h 6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" h="627">
                  <a:moveTo>
                    <a:pt x="0" y="12"/>
                  </a:moveTo>
                  <a:lnTo>
                    <a:pt x="0" y="0"/>
                  </a:lnTo>
                  <a:lnTo>
                    <a:pt x="209" y="0"/>
                  </a:lnTo>
                  <a:lnTo>
                    <a:pt x="209" y="627"/>
                  </a:lnTo>
                  <a:lnTo>
                    <a:pt x="0" y="627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AutoShape 16"/>
            <p:cNvSpPr>
              <a:spLocks noChangeArrowheads="1"/>
            </p:cNvSpPr>
            <p:nvPr/>
          </p:nvSpPr>
          <p:spPr bwMode="auto">
            <a:xfrm rot="-5400000">
              <a:off x="4070" y="3315"/>
              <a:ext cx="449" cy="318"/>
            </a:xfrm>
            <a:prstGeom prst="flowChartPredefinedProcess">
              <a:avLst/>
            </a:prstGeom>
            <a:solidFill>
              <a:srgbClr val="CC00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44048" name="Oval 17"/>
            <p:cNvSpPr>
              <a:spLocks noChangeArrowheads="1"/>
            </p:cNvSpPr>
            <p:nvPr/>
          </p:nvSpPr>
          <p:spPr bwMode="auto">
            <a:xfrm>
              <a:off x="3527" y="3895"/>
              <a:ext cx="254" cy="25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172498" name="Text Box 18"/>
            <p:cNvSpPr txBox="1">
              <a:spLocks noChangeArrowheads="1"/>
            </p:cNvSpPr>
            <p:nvPr/>
          </p:nvSpPr>
          <p:spPr bwMode="auto">
            <a:xfrm>
              <a:off x="3528" y="3790"/>
              <a:ext cx="553" cy="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3600">
                  <a:latin typeface="Times New Roman" pitchFamily="18" charset="0"/>
                </a:rPr>
                <a:t>~</a:t>
              </a:r>
              <a:endParaRPr kumimoji="1"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4050" name="Line 19"/>
            <p:cNvSpPr>
              <a:spLocks noChangeShapeType="1"/>
            </p:cNvSpPr>
            <p:nvPr/>
          </p:nvSpPr>
          <p:spPr bwMode="auto">
            <a:xfrm>
              <a:off x="4713" y="3470"/>
              <a:ext cx="0" cy="1065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Line 20"/>
            <p:cNvSpPr>
              <a:spLocks noChangeShapeType="1"/>
            </p:cNvSpPr>
            <p:nvPr/>
          </p:nvSpPr>
          <p:spPr bwMode="auto">
            <a:xfrm>
              <a:off x="4849" y="4388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2" name="Oval 21"/>
            <p:cNvSpPr>
              <a:spLocks noChangeArrowheads="1"/>
            </p:cNvSpPr>
            <p:nvPr/>
          </p:nvSpPr>
          <p:spPr bwMode="auto">
            <a:xfrm>
              <a:off x="5097" y="4347"/>
              <a:ext cx="86" cy="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44053" name="Freeform 22"/>
            <p:cNvSpPr>
              <a:spLocks/>
            </p:cNvSpPr>
            <p:nvPr/>
          </p:nvSpPr>
          <p:spPr bwMode="auto">
            <a:xfrm>
              <a:off x="4589" y="4232"/>
              <a:ext cx="48" cy="276"/>
            </a:xfrm>
            <a:custGeom>
              <a:avLst/>
              <a:gdLst>
                <a:gd name="T0" fmla="*/ 1 w 73"/>
                <a:gd name="T1" fmla="*/ 1 h 487"/>
                <a:gd name="T2" fmla="*/ 1 w 73"/>
                <a:gd name="T3" fmla="*/ 1 h 487"/>
                <a:gd name="T4" fmla="*/ 1 w 73"/>
                <a:gd name="T5" fmla="*/ 1 h 487"/>
                <a:gd name="T6" fmla="*/ 1 w 73"/>
                <a:gd name="T7" fmla="*/ 1 h 487"/>
                <a:gd name="T8" fmla="*/ 1 w 73"/>
                <a:gd name="T9" fmla="*/ 1 h 487"/>
                <a:gd name="T10" fmla="*/ 1 w 73"/>
                <a:gd name="T11" fmla="*/ 1 h 487"/>
                <a:gd name="T12" fmla="*/ 1 w 73"/>
                <a:gd name="T13" fmla="*/ 1 h 487"/>
                <a:gd name="T14" fmla="*/ 1 w 73"/>
                <a:gd name="T15" fmla="*/ 1 h 487"/>
                <a:gd name="T16" fmla="*/ 1 w 73"/>
                <a:gd name="T17" fmla="*/ 1 h 487"/>
                <a:gd name="T18" fmla="*/ 1 w 73"/>
                <a:gd name="T19" fmla="*/ 1 h 487"/>
                <a:gd name="T20" fmla="*/ 1 w 73"/>
                <a:gd name="T21" fmla="*/ 1 h 487"/>
                <a:gd name="T22" fmla="*/ 1 w 73"/>
                <a:gd name="T23" fmla="*/ 1 h 487"/>
                <a:gd name="T24" fmla="*/ 1 w 73"/>
                <a:gd name="T25" fmla="*/ 1 h 487"/>
                <a:gd name="T26" fmla="*/ 1 w 73"/>
                <a:gd name="T27" fmla="*/ 1 h 487"/>
                <a:gd name="T28" fmla="*/ 1 w 73"/>
                <a:gd name="T29" fmla="*/ 1 h 487"/>
                <a:gd name="T30" fmla="*/ 1 w 73"/>
                <a:gd name="T31" fmla="*/ 1 h 487"/>
                <a:gd name="T32" fmla="*/ 1 w 73"/>
                <a:gd name="T33" fmla="*/ 1 h 487"/>
                <a:gd name="T34" fmla="*/ 1 w 73"/>
                <a:gd name="T35" fmla="*/ 1 h 487"/>
                <a:gd name="T36" fmla="*/ 1 w 73"/>
                <a:gd name="T37" fmla="*/ 1 h 487"/>
                <a:gd name="T38" fmla="*/ 1 w 73"/>
                <a:gd name="T39" fmla="*/ 1 h 487"/>
                <a:gd name="T40" fmla="*/ 1 w 73"/>
                <a:gd name="T41" fmla="*/ 1 h 487"/>
                <a:gd name="T42" fmla="*/ 1 w 73"/>
                <a:gd name="T43" fmla="*/ 1 h 487"/>
                <a:gd name="T44" fmla="*/ 1 w 73"/>
                <a:gd name="T45" fmla="*/ 1 h 487"/>
                <a:gd name="T46" fmla="*/ 1 w 73"/>
                <a:gd name="T47" fmla="*/ 1 h 487"/>
                <a:gd name="T48" fmla="*/ 1 w 73"/>
                <a:gd name="T49" fmla="*/ 1 h 487"/>
                <a:gd name="T50" fmla="*/ 1 w 73"/>
                <a:gd name="T51" fmla="*/ 1 h 487"/>
                <a:gd name="T52" fmla="*/ 1 w 73"/>
                <a:gd name="T53" fmla="*/ 1 h 487"/>
                <a:gd name="T54" fmla="*/ 1 w 73"/>
                <a:gd name="T55" fmla="*/ 1 h 487"/>
                <a:gd name="T56" fmla="*/ 1 w 73"/>
                <a:gd name="T57" fmla="*/ 1 h 487"/>
                <a:gd name="T58" fmla="*/ 1 w 73"/>
                <a:gd name="T59" fmla="*/ 1 h 487"/>
                <a:gd name="T60" fmla="*/ 1 w 73"/>
                <a:gd name="T61" fmla="*/ 1 h 487"/>
                <a:gd name="T62" fmla="*/ 1 w 73"/>
                <a:gd name="T63" fmla="*/ 1 h 487"/>
                <a:gd name="T64" fmla="*/ 1 w 73"/>
                <a:gd name="T65" fmla="*/ 1 h 487"/>
                <a:gd name="T66" fmla="*/ 1 w 73"/>
                <a:gd name="T67" fmla="*/ 1 h 487"/>
                <a:gd name="T68" fmla="*/ 1 w 73"/>
                <a:gd name="T69" fmla="*/ 1 h 487"/>
                <a:gd name="T70" fmla="*/ 1 w 73"/>
                <a:gd name="T71" fmla="*/ 1 h 487"/>
                <a:gd name="T72" fmla="*/ 1 w 73"/>
                <a:gd name="T73" fmla="*/ 1 h 487"/>
                <a:gd name="T74" fmla="*/ 1 w 73"/>
                <a:gd name="T75" fmla="*/ 1 h 487"/>
                <a:gd name="T76" fmla="*/ 1 w 73"/>
                <a:gd name="T77" fmla="*/ 1 h 487"/>
                <a:gd name="T78" fmla="*/ 1 w 73"/>
                <a:gd name="T79" fmla="*/ 1 h 487"/>
                <a:gd name="T80" fmla="*/ 1 w 73"/>
                <a:gd name="T81" fmla="*/ 1 h 487"/>
                <a:gd name="T82" fmla="*/ 1 w 73"/>
                <a:gd name="T83" fmla="*/ 1 h 487"/>
                <a:gd name="T84" fmla="*/ 1 w 73"/>
                <a:gd name="T85" fmla="*/ 1 h 487"/>
                <a:gd name="T86" fmla="*/ 1 w 73"/>
                <a:gd name="T87" fmla="*/ 1 h 48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3"/>
                <a:gd name="T133" fmla="*/ 0 h 487"/>
                <a:gd name="T134" fmla="*/ 73 w 73"/>
                <a:gd name="T135" fmla="*/ 487 h 48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3" h="487">
                  <a:moveTo>
                    <a:pt x="0" y="0"/>
                  </a:moveTo>
                  <a:lnTo>
                    <a:pt x="7" y="0"/>
                  </a:lnTo>
                  <a:lnTo>
                    <a:pt x="14" y="2"/>
                  </a:lnTo>
                  <a:lnTo>
                    <a:pt x="21" y="2"/>
                  </a:lnTo>
                  <a:lnTo>
                    <a:pt x="27" y="5"/>
                  </a:lnTo>
                  <a:lnTo>
                    <a:pt x="33" y="6"/>
                  </a:lnTo>
                  <a:lnTo>
                    <a:pt x="39" y="9"/>
                  </a:lnTo>
                  <a:lnTo>
                    <a:pt x="45" y="12"/>
                  </a:lnTo>
                  <a:lnTo>
                    <a:pt x="50" y="17"/>
                  </a:lnTo>
                  <a:lnTo>
                    <a:pt x="55" y="20"/>
                  </a:lnTo>
                  <a:lnTo>
                    <a:pt x="59" y="25"/>
                  </a:lnTo>
                  <a:lnTo>
                    <a:pt x="64" y="31"/>
                  </a:lnTo>
                  <a:lnTo>
                    <a:pt x="67" y="35"/>
                  </a:lnTo>
                  <a:lnTo>
                    <a:pt x="68" y="41"/>
                  </a:lnTo>
                  <a:lnTo>
                    <a:pt x="71" y="47"/>
                  </a:lnTo>
                  <a:lnTo>
                    <a:pt x="73" y="52"/>
                  </a:lnTo>
                  <a:lnTo>
                    <a:pt x="73" y="60"/>
                  </a:lnTo>
                  <a:lnTo>
                    <a:pt x="73" y="66"/>
                  </a:lnTo>
                  <a:lnTo>
                    <a:pt x="71" y="72"/>
                  </a:lnTo>
                  <a:lnTo>
                    <a:pt x="71" y="78"/>
                  </a:lnTo>
                  <a:lnTo>
                    <a:pt x="68" y="82"/>
                  </a:lnTo>
                  <a:lnTo>
                    <a:pt x="65" y="89"/>
                  </a:lnTo>
                  <a:lnTo>
                    <a:pt x="62" y="93"/>
                  </a:lnTo>
                  <a:lnTo>
                    <a:pt x="59" y="98"/>
                  </a:lnTo>
                  <a:lnTo>
                    <a:pt x="55" y="102"/>
                  </a:lnTo>
                  <a:lnTo>
                    <a:pt x="50" y="107"/>
                  </a:lnTo>
                  <a:lnTo>
                    <a:pt x="44" y="110"/>
                  </a:lnTo>
                  <a:lnTo>
                    <a:pt x="39" y="114"/>
                  </a:lnTo>
                  <a:lnTo>
                    <a:pt x="33" y="116"/>
                  </a:lnTo>
                  <a:lnTo>
                    <a:pt x="26" y="119"/>
                  </a:lnTo>
                  <a:lnTo>
                    <a:pt x="20" y="120"/>
                  </a:lnTo>
                  <a:lnTo>
                    <a:pt x="12" y="122"/>
                  </a:lnTo>
                  <a:lnTo>
                    <a:pt x="6" y="122"/>
                  </a:lnTo>
                  <a:lnTo>
                    <a:pt x="0" y="122"/>
                  </a:lnTo>
                  <a:lnTo>
                    <a:pt x="7" y="122"/>
                  </a:lnTo>
                  <a:lnTo>
                    <a:pt x="14" y="123"/>
                  </a:lnTo>
                  <a:lnTo>
                    <a:pt x="21" y="123"/>
                  </a:lnTo>
                  <a:lnTo>
                    <a:pt x="27" y="127"/>
                  </a:lnTo>
                  <a:lnTo>
                    <a:pt x="33" y="128"/>
                  </a:lnTo>
                  <a:lnTo>
                    <a:pt x="39" y="131"/>
                  </a:lnTo>
                  <a:lnTo>
                    <a:pt x="45" y="134"/>
                  </a:lnTo>
                  <a:lnTo>
                    <a:pt x="50" y="139"/>
                  </a:lnTo>
                  <a:lnTo>
                    <a:pt x="55" y="142"/>
                  </a:lnTo>
                  <a:lnTo>
                    <a:pt x="59" y="146"/>
                  </a:lnTo>
                  <a:lnTo>
                    <a:pt x="64" y="152"/>
                  </a:lnTo>
                  <a:lnTo>
                    <a:pt x="67" y="157"/>
                  </a:lnTo>
                  <a:lnTo>
                    <a:pt x="68" y="163"/>
                  </a:lnTo>
                  <a:lnTo>
                    <a:pt x="71" y="169"/>
                  </a:lnTo>
                  <a:lnTo>
                    <a:pt x="73" y="174"/>
                  </a:lnTo>
                  <a:lnTo>
                    <a:pt x="73" y="181"/>
                  </a:lnTo>
                  <a:lnTo>
                    <a:pt x="73" y="187"/>
                  </a:lnTo>
                  <a:lnTo>
                    <a:pt x="71" y="193"/>
                  </a:lnTo>
                  <a:lnTo>
                    <a:pt x="71" y="200"/>
                  </a:lnTo>
                  <a:lnTo>
                    <a:pt x="68" y="204"/>
                  </a:lnTo>
                  <a:lnTo>
                    <a:pt x="65" y="210"/>
                  </a:lnTo>
                  <a:lnTo>
                    <a:pt x="62" y="215"/>
                  </a:lnTo>
                  <a:lnTo>
                    <a:pt x="59" y="219"/>
                  </a:lnTo>
                  <a:lnTo>
                    <a:pt x="55" y="224"/>
                  </a:lnTo>
                  <a:lnTo>
                    <a:pt x="50" y="228"/>
                  </a:lnTo>
                  <a:lnTo>
                    <a:pt x="44" y="231"/>
                  </a:lnTo>
                  <a:lnTo>
                    <a:pt x="39" y="236"/>
                  </a:lnTo>
                  <a:lnTo>
                    <a:pt x="33" y="238"/>
                  </a:lnTo>
                  <a:lnTo>
                    <a:pt x="26" y="241"/>
                  </a:lnTo>
                  <a:lnTo>
                    <a:pt x="20" y="242"/>
                  </a:lnTo>
                  <a:lnTo>
                    <a:pt x="12" y="244"/>
                  </a:lnTo>
                  <a:lnTo>
                    <a:pt x="6" y="244"/>
                  </a:lnTo>
                  <a:lnTo>
                    <a:pt x="0" y="244"/>
                  </a:lnTo>
                  <a:lnTo>
                    <a:pt x="7" y="244"/>
                  </a:lnTo>
                  <a:lnTo>
                    <a:pt x="14" y="245"/>
                  </a:lnTo>
                  <a:lnTo>
                    <a:pt x="21" y="245"/>
                  </a:lnTo>
                  <a:lnTo>
                    <a:pt x="27" y="248"/>
                  </a:lnTo>
                  <a:lnTo>
                    <a:pt x="33" y="250"/>
                  </a:lnTo>
                  <a:lnTo>
                    <a:pt x="39" y="253"/>
                  </a:lnTo>
                  <a:lnTo>
                    <a:pt x="45" y="256"/>
                  </a:lnTo>
                  <a:lnTo>
                    <a:pt x="50" y="260"/>
                  </a:lnTo>
                  <a:lnTo>
                    <a:pt x="55" y="263"/>
                  </a:lnTo>
                  <a:lnTo>
                    <a:pt x="59" y="268"/>
                  </a:lnTo>
                  <a:lnTo>
                    <a:pt x="64" y="274"/>
                  </a:lnTo>
                  <a:lnTo>
                    <a:pt x="67" y="279"/>
                  </a:lnTo>
                  <a:lnTo>
                    <a:pt x="68" y="285"/>
                  </a:lnTo>
                  <a:lnTo>
                    <a:pt x="71" y="291"/>
                  </a:lnTo>
                  <a:lnTo>
                    <a:pt x="73" y="295"/>
                  </a:lnTo>
                  <a:lnTo>
                    <a:pt x="73" y="303"/>
                  </a:lnTo>
                  <a:lnTo>
                    <a:pt x="73" y="309"/>
                  </a:lnTo>
                  <a:lnTo>
                    <a:pt x="71" y="315"/>
                  </a:lnTo>
                  <a:lnTo>
                    <a:pt x="71" y="321"/>
                  </a:lnTo>
                  <a:lnTo>
                    <a:pt x="68" y="326"/>
                  </a:lnTo>
                  <a:lnTo>
                    <a:pt x="65" y="332"/>
                  </a:lnTo>
                  <a:lnTo>
                    <a:pt x="62" y="336"/>
                  </a:lnTo>
                  <a:lnTo>
                    <a:pt x="59" y="341"/>
                  </a:lnTo>
                  <a:lnTo>
                    <a:pt x="55" y="346"/>
                  </a:lnTo>
                  <a:lnTo>
                    <a:pt x="50" y="350"/>
                  </a:lnTo>
                  <a:lnTo>
                    <a:pt x="44" y="353"/>
                  </a:lnTo>
                  <a:lnTo>
                    <a:pt x="39" y="358"/>
                  </a:lnTo>
                  <a:lnTo>
                    <a:pt x="33" y="359"/>
                  </a:lnTo>
                  <a:lnTo>
                    <a:pt x="26" y="362"/>
                  </a:lnTo>
                  <a:lnTo>
                    <a:pt x="20" y="364"/>
                  </a:lnTo>
                  <a:lnTo>
                    <a:pt x="12" y="365"/>
                  </a:lnTo>
                  <a:lnTo>
                    <a:pt x="6" y="365"/>
                  </a:lnTo>
                  <a:lnTo>
                    <a:pt x="0" y="365"/>
                  </a:lnTo>
                  <a:lnTo>
                    <a:pt x="7" y="365"/>
                  </a:lnTo>
                  <a:lnTo>
                    <a:pt x="14" y="367"/>
                  </a:lnTo>
                  <a:lnTo>
                    <a:pt x="21" y="367"/>
                  </a:lnTo>
                  <a:lnTo>
                    <a:pt x="27" y="370"/>
                  </a:lnTo>
                  <a:lnTo>
                    <a:pt x="33" y="371"/>
                  </a:lnTo>
                  <a:lnTo>
                    <a:pt x="39" y="374"/>
                  </a:lnTo>
                  <a:lnTo>
                    <a:pt x="45" y="378"/>
                  </a:lnTo>
                  <a:lnTo>
                    <a:pt x="50" y="382"/>
                  </a:lnTo>
                  <a:lnTo>
                    <a:pt x="55" y="385"/>
                  </a:lnTo>
                  <a:lnTo>
                    <a:pt x="59" y="390"/>
                  </a:lnTo>
                  <a:lnTo>
                    <a:pt x="64" y="396"/>
                  </a:lnTo>
                  <a:lnTo>
                    <a:pt x="67" y="400"/>
                  </a:lnTo>
                  <a:lnTo>
                    <a:pt x="68" y="406"/>
                  </a:lnTo>
                  <a:lnTo>
                    <a:pt x="71" y="412"/>
                  </a:lnTo>
                  <a:lnTo>
                    <a:pt x="73" y="417"/>
                  </a:lnTo>
                  <a:lnTo>
                    <a:pt x="73" y="425"/>
                  </a:lnTo>
                  <a:lnTo>
                    <a:pt x="73" y="431"/>
                  </a:lnTo>
                  <a:lnTo>
                    <a:pt x="71" y="437"/>
                  </a:lnTo>
                  <a:lnTo>
                    <a:pt x="71" y="443"/>
                  </a:lnTo>
                  <a:lnTo>
                    <a:pt x="68" y="447"/>
                  </a:lnTo>
                  <a:lnTo>
                    <a:pt x="65" y="454"/>
                  </a:lnTo>
                  <a:lnTo>
                    <a:pt x="62" y="458"/>
                  </a:lnTo>
                  <a:lnTo>
                    <a:pt x="59" y="463"/>
                  </a:lnTo>
                  <a:lnTo>
                    <a:pt x="55" y="467"/>
                  </a:lnTo>
                  <a:lnTo>
                    <a:pt x="50" y="472"/>
                  </a:lnTo>
                  <a:lnTo>
                    <a:pt x="44" y="475"/>
                  </a:lnTo>
                  <a:lnTo>
                    <a:pt x="39" y="479"/>
                  </a:lnTo>
                  <a:lnTo>
                    <a:pt x="33" y="481"/>
                  </a:lnTo>
                  <a:lnTo>
                    <a:pt x="26" y="484"/>
                  </a:lnTo>
                  <a:lnTo>
                    <a:pt x="20" y="485"/>
                  </a:lnTo>
                  <a:lnTo>
                    <a:pt x="12" y="487"/>
                  </a:lnTo>
                  <a:lnTo>
                    <a:pt x="6" y="487"/>
                  </a:lnTo>
                  <a:lnTo>
                    <a:pt x="0" y="487"/>
                  </a:ln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4" name="Line 23"/>
            <p:cNvSpPr>
              <a:spLocks noChangeShapeType="1"/>
            </p:cNvSpPr>
            <p:nvPr/>
          </p:nvSpPr>
          <p:spPr bwMode="auto">
            <a:xfrm>
              <a:off x="4589" y="4505"/>
              <a:ext cx="0" cy="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Line 24"/>
            <p:cNvSpPr>
              <a:spLocks noChangeShapeType="1"/>
            </p:cNvSpPr>
            <p:nvPr/>
          </p:nvSpPr>
          <p:spPr bwMode="auto">
            <a:xfrm>
              <a:off x="4589" y="4144"/>
              <a:ext cx="0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Freeform 25"/>
            <p:cNvSpPr>
              <a:spLocks/>
            </p:cNvSpPr>
            <p:nvPr/>
          </p:nvSpPr>
          <p:spPr bwMode="auto">
            <a:xfrm flipH="1">
              <a:off x="3969" y="4138"/>
              <a:ext cx="620" cy="454"/>
            </a:xfrm>
            <a:custGeom>
              <a:avLst/>
              <a:gdLst>
                <a:gd name="T0" fmla="*/ 0 w 209"/>
                <a:gd name="T1" fmla="*/ 1 h 627"/>
                <a:gd name="T2" fmla="*/ 0 w 209"/>
                <a:gd name="T3" fmla="*/ 0 h 627"/>
                <a:gd name="T4" fmla="*/ 97049671 w 209"/>
                <a:gd name="T5" fmla="*/ 0 h 627"/>
                <a:gd name="T6" fmla="*/ 97049671 w 209"/>
                <a:gd name="T7" fmla="*/ 13 h 627"/>
                <a:gd name="T8" fmla="*/ 0 w 209"/>
                <a:gd name="T9" fmla="*/ 13 h 6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"/>
                <a:gd name="T16" fmla="*/ 0 h 627"/>
                <a:gd name="T17" fmla="*/ 209 w 209"/>
                <a:gd name="T18" fmla="*/ 627 h 6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" h="627">
                  <a:moveTo>
                    <a:pt x="0" y="12"/>
                  </a:moveTo>
                  <a:lnTo>
                    <a:pt x="0" y="0"/>
                  </a:lnTo>
                  <a:lnTo>
                    <a:pt x="209" y="0"/>
                  </a:lnTo>
                  <a:lnTo>
                    <a:pt x="209" y="627"/>
                  </a:lnTo>
                  <a:lnTo>
                    <a:pt x="0" y="627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7" name="AutoShape 26"/>
            <p:cNvSpPr>
              <a:spLocks noChangeArrowheads="1"/>
            </p:cNvSpPr>
            <p:nvPr/>
          </p:nvSpPr>
          <p:spPr bwMode="auto">
            <a:xfrm rot="-5400000">
              <a:off x="4070" y="4028"/>
              <a:ext cx="450" cy="318"/>
            </a:xfrm>
            <a:prstGeom prst="flowChartPredefinedProcess">
              <a:avLst/>
            </a:prstGeom>
            <a:solidFill>
              <a:srgbClr val="CC00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</p:grpSp>
      <p:sp>
        <p:nvSpPr>
          <p:cNvPr id="44035" name="AutoShape 27"/>
          <p:cNvSpPr>
            <a:spLocks noChangeArrowheads="1"/>
          </p:cNvSpPr>
          <p:nvPr/>
        </p:nvSpPr>
        <p:spPr bwMode="auto">
          <a:xfrm>
            <a:off x="3708400" y="5343525"/>
            <a:ext cx="2376488" cy="533400"/>
          </a:xfrm>
          <a:prstGeom prst="wedgeRectCallout">
            <a:avLst>
              <a:gd name="adj1" fmla="val -6181"/>
              <a:gd name="adj2" fmla="val -340773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6600FF"/>
                </a:solidFill>
                <a:ea typeface="隶书" panose="02010509060101010101" pitchFamily="49" charset="-122"/>
              </a:rPr>
              <a:t>交流供电输出</a:t>
            </a:r>
          </a:p>
        </p:txBody>
      </p:sp>
    </p:spTree>
    <p:extLst>
      <p:ext uri="{BB962C8B-B14F-4D97-AF65-F5344CB8AC3E}">
        <p14:creationId xmlns:p14="http://schemas.microsoft.com/office/powerpoint/2010/main" val="317046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11188" y="333375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四、霍尔元件的测量误差补偿方法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611188" y="981075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kumimoji="1" lang="zh-CN" altLang="en-US" sz="28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、零位误差及补偿方法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81000" y="1628775"/>
            <a:ext cx="876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u="sng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零位误差：</a:t>
            </a:r>
            <a:r>
              <a:rPr kumimoji="1" lang="zh-CN" altLang="en-US" sz="2800" b="0">
                <a:latin typeface="隶书" panose="02010509060101010101" pitchFamily="49" charset="-122"/>
                <a:ea typeface="隶书" panose="02010509060101010101" pitchFamily="49" charset="-122"/>
              </a:rPr>
              <a:t>霍尔元件在加控制电流但不加外磁场时出现的霍尔电势。主要为</a:t>
            </a:r>
            <a:r>
              <a:rPr kumimoji="1" lang="zh-CN" altLang="en-US" sz="2800" b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不等位电势</a:t>
            </a:r>
            <a:r>
              <a:rPr kumimoji="1" lang="zh-CN" altLang="en-US" sz="2800" b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-252413" y="2492375"/>
          <a:ext cx="5040313" cy="331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Visio" r:id="rId4" imgW="1943646" imgH="1094911" progId="Visio.Drawing.11">
                  <p:embed/>
                </p:oleObj>
              </mc:Choice>
              <mc:Fallback>
                <p:oleObj name="Visio" r:id="rId4" imgW="1943646" imgH="1094911" progId="Visio.Drawing.11">
                  <p:embed/>
                  <p:pic>
                    <p:nvPicPr>
                      <p:cNvPr id="53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2413" y="2492375"/>
                        <a:ext cx="5040313" cy="331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4" name="Group 6"/>
          <p:cNvGrpSpPr>
            <a:grpSpLocks/>
          </p:cNvGrpSpPr>
          <p:nvPr/>
        </p:nvGrpSpPr>
        <p:grpSpPr bwMode="auto">
          <a:xfrm>
            <a:off x="4468813" y="3068638"/>
            <a:ext cx="4675187" cy="2463800"/>
            <a:chOff x="3105" y="1298"/>
            <a:chExt cx="2945" cy="1552"/>
          </a:xfrm>
        </p:grpSpPr>
        <p:sp>
          <p:nvSpPr>
            <p:cNvPr id="1079303" name="Text Box 7"/>
            <p:cNvSpPr txBox="1">
              <a:spLocks noChangeArrowheads="1"/>
            </p:cNvSpPr>
            <p:nvPr/>
          </p:nvSpPr>
          <p:spPr bwMode="auto">
            <a:xfrm>
              <a:off x="5483" y="1796"/>
              <a:ext cx="567" cy="49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i="1">
                  <a:latin typeface="Times New Roman" pitchFamily="18" charset="0"/>
                </a:rPr>
                <a:t>D</a:t>
              </a:r>
              <a:endPara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79304" name="Text Box 8"/>
            <p:cNvSpPr txBox="1">
              <a:spLocks noChangeArrowheads="1"/>
            </p:cNvSpPr>
            <p:nvPr/>
          </p:nvSpPr>
          <p:spPr bwMode="auto">
            <a:xfrm>
              <a:off x="3742" y="1327"/>
              <a:ext cx="567" cy="4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i="1">
                  <a:latin typeface="Times New Roman" pitchFamily="18" charset="0"/>
                </a:rPr>
                <a:t>R</a:t>
              </a:r>
              <a:r>
                <a:rPr kumimoji="1" lang="en-US" altLang="zh-CN" baseline="-25000">
                  <a:latin typeface="Times New Roman" pitchFamily="18" charset="0"/>
                </a:rPr>
                <a:t>1</a:t>
              </a:r>
              <a:endPara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79305" name="Text Box 9"/>
            <p:cNvSpPr txBox="1">
              <a:spLocks noChangeArrowheads="1"/>
            </p:cNvSpPr>
            <p:nvPr/>
          </p:nvSpPr>
          <p:spPr bwMode="auto">
            <a:xfrm>
              <a:off x="4782" y="1320"/>
              <a:ext cx="567" cy="4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i="1">
                  <a:latin typeface="Times New Roman" pitchFamily="18" charset="0"/>
                </a:rPr>
                <a:t>R</a:t>
              </a:r>
              <a:r>
                <a:rPr kumimoji="1" lang="en-US" altLang="zh-CN" baseline="-25000">
                  <a:latin typeface="Times New Roman" pitchFamily="18" charset="0"/>
                </a:rPr>
                <a:t>2</a:t>
              </a:r>
              <a:endPara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79306" name="Text Box 10"/>
            <p:cNvSpPr txBox="1">
              <a:spLocks noChangeArrowheads="1"/>
            </p:cNvSpPr>
            <p:nvPr/>
          </p:nvSpPr>
          <p:spPr bwMode="auto">
            <a:xfrm>
              <a:off x="4830" y="1969"/>
              <a:ext cx="567" cy="4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i="1">
                  <a:latin typeface="Times New Roman" pitchFamily="18" charset="0"/>
                </a:rPr>
                <a:t>R</a:t>
              </a:r>
              <a:r>
                <a:rPr kumimoji="1" lang="en-US" altLang="zh-CN" baseline="-25000">
                  <a:latin typeface="Times New Roman" pitchFamily="18" charset="0"/>
                </a:rPr>
                <a:t>4</a:t>
              </a:r>
              <a:endPara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79307" name="Text Box 11"/>
            <p:cNvSpPr txBox="1">
              <a:spLocks noChangeArrowheads="1"/>
            </p:cNvSpPr>
            <p:nvPr/>
          </p:nvSpPr>
          <p:spPr bwMode="auto">
            <a:xfrm>
              <a:off x="4171" y="2475"/>
              <a:ext cx="433" cy="3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i="1">
                  <a:latin typeface="Times New Roman" pitchFamily="18" charset="0"/>
                </a:rPr>
                <a:t>B</a:t>
              </a:r>
              <a:endPara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53263" name="Line 12"/>
            <p:cNvSpPr>
              <a:spLocks noChangeShapeType="1"/>
            </p:cNvSpPr>
            <p:nvPr/>
          </p:nvSpPr>
          <p:spPr bwMode="auto">
            <a:xfrm flipV="1">
              <a:off x="4478" y="1472"/>
              <a:ext cx="0" cy="10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Line 13"/>
            <p:cNvSpPr>
              <a:spLocks noChangeShapeType="1"/>
            </p:cNvSpPr>
            <p:nvPr/>
          </p:nvSpPr>
          <p:spPr bwMode="auto">
            <a:xfrm>
              <a:off x="3187" y="2063"/>
              <a:ext cx="257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5" name="Rectangle 14"/>
            <p:cNvSpPr>
              <a:spLocks noChangeArrowheads="1"/>
            </p:cNvSpPr>
            <p:nvPr/>
          </p:nvSpPr>
          <p:spPr bwMode="auto">
            <a:xfrm>
              <a:off x="3470" y="1714"/>
              <a:ext cx="1875" cy="6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3266" name="Rectangle 15"/>
            <p:cNvSpPr>
              <a:spLocks noChangeArrowheads="1"/>
            </p:cNvSpPr>
            <p:nvPr/>
          </p:nvSpPr>
          <p:spPr bwMode="auto">
            <a:xfrm>
              <a:off x="3707" y="1641"/>
              <a:ext cx="441" cy="149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3267" name="Rectangle 16"/>
            <p:cNvSpPr>
              <a:spLocks noChangeArrowheads="1"/>
            </p:cNvSpPr>
            <p:nvPr/>
          </p:nvSpPr>
          <p:spPr bwMode="auto">
            <a:xfrm>
              <a:off x="4747" y="1639"/>
              <a:ext cx="441" cy="149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3268" name="Rectangle 17"/>
            <p:cNvSpPr>
              <a:spLocks noChangeArrowheads="1"/>
            </p:cNvSpPr>
            <p:nvPr/>
          </p:nvSpPr>
          <p:spPr bwMode="auto">
            <a:xfrm>
              <a:off x="3707" y="2293"/>
              <a:ext cx="441" cy="149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3269" name="Rectangle 18"/>
            <p:cNvSpPr>
              <a:spLocks noChangeArrowheads="1"/>
            </p:cNvSpPr>
            <p:nvPr/>
          </p:nvSpPr>
          <p:spPr bwMode="auto">
            <a:xfrm>
              <a:off x="4778" y="2291"/>
              <a:ext cx="441" cy="149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3270" name="Oval 19"/>
            <p:cNvSpPr>
              <a:spLocks noChangeArrowheads="1"/>
            </p:cNvSpPr>
            <p:nvPr/>
          </p:nvSpPr>
          <p:spPr bwMode="auto">
            <a:xfrm flipH="1">
              <a:off x="3109" y="2017"/>
              <a:ext cx="89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3271" name="Oval 20"/>
            <p:cNvSpPr>
              <a:spLocks noChangeArrowheads="1"/>
            </p:cNvSpPr>
            <p:nvPr/>
          </p:nvSpPr>
          <p:spPr bwMode="auto">
            <a:xfrm flipH="1">
              <a:off x="5696" y="2017"/>
              <a:ext cx="89" cy="8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3272" name="Oval 21"/>
            <p:cNvSpPr>
              <a:spLocks noChangeArrowheads="1"/>
            </p:cNvSpPr>
            <p:nvPr/>
          </p:nvSpPr>
          <p:spPr bwMode="auto">
            <a:xfrm flipH="1">
              <a:off x="4431" y="1396"/>
              <a:ext cx="89" cy="8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3273" name="Oval 22"/>
            <p:cNvSpPr>
              <a:spLocks noChangeArrowheads="1"/>
            </p:cNvSpPr>
            <p:nvPr/>
          </p:nvSpPr>
          <p:spPr bwMode="auto">
            <a:xfrm flipH="1">
              <a:off x="4431" y="2555"/>
              <a:ext cx="89" cy="8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079319" name="Text Box 23"/>
            <p:cNvSpPr txBox="1">
              <a:spLocks noChangeArrowheads="1"/>
            </p:cNvSpPr>
            <p:nvPr/>
          </p:nvSpPr>
          <p:spPr bwMode="auto">
            <a:xfrm>
              <a:off x="4218" y="1298"/>
              <a:ext cx="567" cy="4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i="1">
                  <a:latin typeface="Times New Roman" pitchFamily="18" charset="0"/>
                </a:rPr>
                <a:t>A</a:t>
              </a:r>
              <a:endPara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79320" name="Text Box 24"/>
            <p:cNvSpPr txBox="1">
              <a:spLocks noChangeArrowheads="1"/>
            </p:cNvSpPr>
            <p:nvPr/>
          </p:nvSpPr>
          <p:spPr bwMode="auto">
            <a:xfrm>
              <a:off x="3105" y="1783"/>
              <a:ext cx="567" cy="4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i="1">
                  <a:latin typeface="Times New Roman" pitchFamily="18" charset="0"/>
                </a:rPr>
                <a:t>C</a:t>
              </a:r>
              <a:endPara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79321" name="Text Box 25"/>
            <p:cNvSpPr txBox="1">
              <a:spLocks noChangeArrowheads="1"/>
            </p:cNvSpPr>
            <p:nvPr/>
          </p:nvSpPr>
          <p:spPr bwMode="auto">
            <a:xfrm>
              <a:off x="3759" y="1975"/>
              <a:ext cx="567" cy="4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i="1">
                  <a:latin typeface="Times New Roman" pitchFamily="18" charset="0"/>
                </a:rPr>
                <a:t>R</a:t>
              </a:r>
              <a:r>
                <a:rPr kumimoji="1" lang="en-US" altLang="zh-CN" baseline="-25000">
                  <a:latin typeface="Times New Roman" pitchFamily="18" charset="0"/>
                </a:rPr>
                <a:t>3</a:t>
              </a:r>
              <a:endPara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79322" name="Text Box 26"/>
            <p:cNvSpPr txBox="1">
              <a:spLocks noChangeArrowheads="1"/>
            </p:cNvSpPr>
            <p:nvPr/>
          </p:nvSpPr>
          <p:spPr bwMode="auto">
            <a:xfrm>
              <a:off x="4814" y="1981"/>
              <a:ext cx="567" cy="4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i="1">
                  <a:latin typeface="Times New Roman" pitchFamily="18" charset="0"/>
                </a:rPr>
                <a:t>R</a:t>
              </a:r>
              <a:r>
                <a:rPr kumimoji="1" lang="en-US" altLang="zh-CN" baseline="-25000">
                  <a:latin typeface="Times New Roman" pitchFamily="18" charset="0"/>
                </a:rPr>
                <a:t>4</a:t>
              </a:r>
              <a:endPara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</p:grpSp>
      <p:sp>
        <p:nvSpPr>
          <p:cNvPr id="53255" name="Text Box 27"/>
          <p:cNvSpPr txBox="1">
            <a:spLocks noChangeArrowheads="1"/>
          </p:cNvSpPr>
          <p:nvPr/>
        </p:nvSpPr>
        <p:spPr bwMode="auto">
          <a:xfrm>
            <a:off x="457200" y="5791200"/>
            <a:ext cx="35956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不等位电势</a:t>
            </a:r>
          </a:p>
        </p:txBody>
      </p:sp>
      <p:sp>
        <p:nvSpPr>
          <p:cNvPr id="53256" name="Text Box 28"/>
          <p:cNvSpPr txBox="1">
            <a:spLocks noChangeArrowheads="1"/>
          </p:cNvSpPr>
          <p:nvPr/>
        </p:nvSpPr>
        <p:spPr bwMode="auto">
          <a:xfrm>
            <a:off x="4424363" y="5867400"/>
            <a:ext cx="471963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霍尔元件的等效电路</a:t>
            </a:r>
          </a:p>
        </p:txBody>
      </p:sp>
      <p:sp>
        <p:nvSpPr>
          <p:cNvPr id="1079325" name="AutoShape 29"/>
          <p:cNvSpPr>
            <a:spLocks noChangeArrowheads="1"/>
          </p:cNvSpPr>
          <p:nvPr/>
        </p:nvSpPr>
        <p:spPr bwMode="auto">
          <a:xfrm>
            <a:off x="5076825" y="1052513"/>
            <a:ext cx="304800" cy="304800"/>
          </a:xfrm>
          <a:prstGeom prst="star5">
            <a:avLst/>
          </a:prstGeom>
          <a:solidFill>
            <a:srgbClr val="FF0000"/>
          </a:solidFill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7097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611188" y="260350"/>
            <a:ext cx="6192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几种常用补偿方法</a:t>
            </a:r>
          </a:p>
        </p:txBody>
      </p:sp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3132138" y="3357563"/>
            <a:ext cx="2847975" cy="3149600"/>
            <a:chOff x="1993" y="1939"/>
            <a:chExt cx="1794" cy="1984"/>
          </a:xfrm>
        </p:grpSpPr>
        <p:sp>
          <p:nvSpPr>
            <p:cNvPr id="1081348" name="Text Box 4"/>
            <p:cNvSpPr txBox="1">
              <a:spLocks noChangeArrowheads="1"/>
            </p:cNvSpPr>
            <p:nvPr/>
          </p:nvSpPr>
          <p:spPr bwMode="auto">
            <a:xfrm>
              <a:off x="3160" y="3526"/>
              <a:ext cx="458" cy="3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W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81349" name="Text Box 5"/>
            <p:cNvSpPr txBox="1">
              <a:spLocks noChangeArrowheads="1"/>
            </p:cNvSpPr>
            <p:nvPr/>
          </p:nvSpPr>
          <p:spPr bwMode="auto">
            <a:xfrm>
              <a:off x="2154" y="2489"/>
              <a:ext cx="458" cy="39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C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81350" name="Text Box 6"/>
            <p:cNvSpPr txBox="1">
              <a:spLocks noChangeArrowheads="1"/>
            </p:cNvSpPr>
            <p:nvPr/>
          </p:nvSpPr>
          <p:spPr bwMode="auto">
            <a:xfrm>
              <a:off x="3325" y="2476"/>
              <a:ext cx="459" cy="39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D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81351" name="Text Box 7"/>
            <p:cNvSpPr txBox="1">
              <a:spLocks noChangeArrowheads="1"/>
            </p:cNvSpPr>
            <p:nvPr/>
          </p:nvSpPr>
          <p:spPr bwMode="auto">
            <a:xfrm>
              <a:off x="2842" y="1959"/>
              <a:ext cx="458" cy="3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A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55427" name="Line 8"/>
            <p:cNvSpPr>
              <a:spLocks noChangeShapeType="1"/>
            </p:cNvSpPr>
            <p:nvPr/>
          </p:nvSpPr>
          <p:spPr bwMode="auto">
            <a:xfrm>
              <a:off x="2183" y="2766"/>
              <a:ext cx="0" cy="7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8" name="Line 9"/>
            <p:cNvSpPr>
              <a:spLocks noChangeShapeType="1"/>
            </p:cNvSpPr>
            <p:nvPr/>
          </p:nvSpPr>
          <p:spPr bwMode="auto">
            <a:xfrm>
              <a:off x="2183" y="3533"/>
              <a:ext cx="144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9" name="Line 10"/>
            <p:cNvSpPr>
              <a:spLocks noChangeShapeType="1"/>
            </p:cNvSpPr>
            <p:nvPr/>
          </p:nvSpPr>
          <p:spPr bwMode="auto">
            <a:xfrm>
              <a:off x="2056" y="2766"/>
              <a:ext cx="17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0" name="Line 11"/>
            <p:cNvSpPr>
              <a:spLocks noChangeShapeType="1"/>
            </p:cNvSpPr>
            <p:nvPr/>
          </p:nvSpPr>
          <p:spPr bwMode="auto">
            <a:xfrm>
              <a:off x="2909" y="2003"/>
              <a:ext cx="0" cy="16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1" name="Rectangle 12"/>
            <p:cNvSpPr>
              <a:spLocks noChangeArrowheads="1"/>
            </p:cNvSpPr>
            <p:nvPr/>
          </p:nvSpPr>
          <p:spPr bwMode="auto">
            <a:xfrm rot="-2700000">
              <a:off x="2552" y="2403"/>
              <a:ext cx="721" cy="7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081357" name="Text Box 13"/>
            <p:cNvSpPr txBox="1">
              <a:spLocks noChangeArrowheads="1"/>
            </p:cNvSpPr>
            <p:nvPr/>
          </p:nvSpPr>
          <p:spPr bwMode="auto">
            <a:xfrm>
              <a:off x="3124" y="2211"/>
              <a:ext cx="404" cy="41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R</a:t>
              </a:r>
              <a:r>
                <a:rPr kumimoji="1" lang="en-US" altLang="zh-CN" sz="2400" baseline="-25000">
                  <a:latin typeface="Times New Roman" pitchFamily="18" charset="0"/>
                </a:rPr>
                <a:t>2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81358" name="Text Box 14"/>
            <p:cNvSpPr txBox="1">
              <a:spLocks noChangeArrowheads="1"/>
            </p:cNvSpPr>
            <p:nvPr/>
          </p:nvSpPr>
          <p:spPr bwMode="auto">
            <a:xfrm>
              <a:off x="2394" y="2944"/>
              <a:ext cx="405" cy="3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R</a:t>
              </a:r>
              <a:r>
                <a:rPr kumimoji="1" lang="en-US" altLang="zh-CN" sz="2400" baseline="-25000">
                  <a:latin typeface="Times New Roman" pitchFamily="18" charset="0"/>
                </a:rPr>
                <a:t>3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81359" name="Text Box 15"/>
            <p:cNvSpPr txBox="1">
              <a:spLocks noChangeArrowheads="1"/>
            </p:cNvSpPr>
            <p:nvPr/>
          </p:nvSpPr>
          <p:spPr bwMode="auto">
            <a:xfrm>
              <a:off x="3183" y="2948"/>
              <a:ext cx="405" cy="3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R</a:t>
              </a:r>
              <a:r>
                <a:rPr kumimoji="1" lang="en-US" altLang="zh-CN" sz="2400" baseline="-25000">
                  <a:latin typeface="Times New Roman" pitchFamily="18" charset="0"/>
                </a:rPr>
                <a:t>4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81360" name="Text Box 16"/>
            <p:cNvSpPr txBox="1">
              <a:spLocks noChangeArrowheads="1"/>
            </p:cNvSpPr>
            <p:nvPr/>
          </p:nvSpPr>
          <p:spPr bwMode="auto">
            <a:xfrm>
              <a:off x="2307" y="2218"/>
              <a:ext cx="497" cy="45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R</a:t>
              </a:r>
              <a:r>
                <a:rPr kumimoji="1" lang="en-US" altLang="zh-CN" sz="2400" baseline="-25000">
                  <a:latin typeface="Times New Roman" pitchFamily="18" charset="0"/>
                </a:rPr>
                <a:t>1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55436" name="Rectangle 17"/>
            <p:cNvSpPr>
              <a:spLocks noChangeArrowheads="1"/>
            </p:cNvSpPr>
            <p:nvPr/>
          </p:nvSpPr>
          <p:spPr bwMode="auto">
            <a:xfrm rot="-2700000">
              <a:off x="3007" y="2966"/>
              <a:ext cx="322" cy="98"/>
            </a:xfrm>
            <a:prstGeom prst="rect">
              <a:avLst/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437" name="Rectangle 18"/>
            <p:cNvSpPr>
              <a:spLocks noChangeArrowheads="1"/>
            </p:cNvSpPr>
            <p:nvPr/>
          </p:nvSpPr>
          <p:spPr bwMode="auto">
            <a:xfrm rot="2700000">
              <a:off x="3006" y="2465"/>
              <a:ext cx="321" cy="96"/>
            </a:xfrm>
            <a:prstGeom prst="rect">
              <a:avLst/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438" name="Rectangle 19"/>
            <p:cNvSpPr>
              <a:spLocks noChangeArrowheads="1"/>
            </p:cNvSpPr>
            <p:nvPr/>
          </p:nvSpPr>
          <p:spPr bwMode="auto">
            <a:xfrm rot="2700000">
              <a:off x="2504" y="2976"/>
              <a:ext cx="322" cy="97"/>
            </a:xfrm>
            <a:prstGeom prst="rect">
              <a:avLst/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439" name="Rectangle 20"/>
            <p:cNvSpPr>
              <a:spLocks noChangeArrowheads="1"/>
            </p:cNvSpPr>
            <p:nvPr/>
          </p:nvSpPr>
          <p:spPr bwMode="auto">
            <a:xfrm rot="-2700000">
              <a:off x="2477" y="2471"/>
              <a:ext cx="321" cy="96"/>
            </a:xfrm>
            <a:prstGeom prst="rect">
              <a:avLst/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440" name="Oval 21"/>
            <p:cNvSpPr>
              <a:spLocks noChangeArrowheads="1"/>
            </p:cNvSpPr>
            <p:nvPr/>
          </p:nvSpPr>
          <p:spPr bwMode="auto">
            <a:xfrm>
              <a:off x="2871" y="1939"/>
              <a:ext cx="76" cy="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441" name="Oval 22"/>
            <p:cNvSpPr>
              <a:spLocks noChangeArrowheads="1"/>
            </p:cNvSpPr>
            <p:nvPr/>
          </p:nvSpPr>
          <p:spPr bwMode="auto">
            <a:xfrm>
              <a:off x="2871" y="3630"/>
              <a:ext cx="76" cy="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442" name="Oval 23"/>
            <p:cNvSpPr>
              <a:spLocks noChangeArrowheads="1"/>
            </p:cNvSpPr>
            <p:nvPr/>
          </p:nvSpPr>
          <p:spPr bwMode="auto">
            <a:xfrm>
              <a:off x="1993" y="2719"/>
              <a:ext cx="77" cy="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443" name="Oval 24"/>
            <p:cNvSpPr>
              <a:spLocks noChangeArrowheads="1"/>
            </p:cNvSpPr>
            <p:nvPr/>
          </p:nvSpPr>
          <p:spPr bwMode="auto">
            <a:xfrm>
              <a:off x="3709" y="2727"/>
              <a:ext cx="78" cy="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444" name="Rectangle 25"/>
            <p:cNvSpPr>
              <a:spLocks noChangeArrowheads="1"/>
            </p:cNvSpPr>
            <p:nvPr/>
          </p:nvSpPr>
          <p:spPr bwMode="auto">
            <a:xfrm rot="-5400000">
              <a:off x="2449" y="3399"/>
              <a:ext cx="89" cy="264"/>
            </a:xfrm>
            <a:prstGeom prst="rect">
              <a:avLst/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445" name="Freeform 26"/>
            <p:cNvSpPr>
              <a:spLocks/>
            </p:cNvSpPr>
            <p:nvPr/>
          </p:nvSpPr>
          <p:spPr bwMode="auto">
            <a:xfrm rot="-5400000">
              <a:off x="2164" y="2750"/>
              <a:ext cx="38" cy="39"/>
            </a:xfrm>
            <a:custGeom>
              <a:avLst/>
              <a:gdLst>
                <a:gd name="T0" fmla="*/ 0 w 49"/>
                <a:gd name="T1" fmla="*/ 2 h 49"/>
                <a:gd name="T2" fmla="*/ 0 w 49"/>
                <a:gd name="T3" fmla="*/ 2 h 49"/>
                <a:gd name="T4" fmla="*/ 2 w 49"/>
                <a:gd name="T5" fmla="*/ 2 h 49"/>
                <a:gd name="T6" fmla="*/ 2 w 49"/>
                <a:gd name="T7" fmla="*/ 2 h 49"/>
                <a:gd name="T8" fmla="*/ 2 w 49"/>
                <a:gd name="T9" fmla="*/ 2 h 49"/>
                <a:gd name="T10" fmla="*/ 2 w 49"/>
                <a:gd name="T11" fmla="*/ 2 h 49"/>
                <a:gd name="T12" fmla="*/ 2 w 49"/>
                <a:gd name="T13" fmla="*/ 1 h 49"/>
                <a:gd name="T14" fmla="*/ 2 w 49"/>
                <a:gd name="T15" fmla="*/ 0 h 49"/>
                <a:gd name="T16" fmla="*/ 2 w 49"/>
                <a:gd name="T17" fmla="*/ 0 h 49"/>
                <a:gd name="T18" fmla="*/ 2 w 49"/>
                <a:gd name="T19" fmla="*/ 0 h 49"/>
                <a:gd name="T20" fmla="*/ 2 w 49"/>
                <a:gd name="T21" fmla="*/ 1 h 49"/>
                <a:gd name="T22" fmla="*/ 2 w 49"/>
                <a:gd name="T23" fmla="*/ 2 h 49"/>
                <a:gd name="T24" fmla="*/ 2 w 49"/>
                <a:gd name="T25" fmla="*/ 2 h 49"/>
                <a:gd name="T26" fmla="*/ 2 w 49"/>
                <a:gd name="T27" fmla="*/ 2 h 49"/>
                <a:gd name="T28" fmla="*/ 2 w 49"/>
                <a:gd name="T29" fmla="*/ 2 h 49"/>
                <a:gd name="T30" fmla="*/ 2 w 49"/>
                <a:gd name="T31" fmla="*/ 2 h 49"/>
                <a:gd name="T32" fmla="*/ 2 w 49"/>
                <a:gd name="T33" fmla="*/ 2 h 49"/>
                <a:gd name="T34" fmla="*/ 2 w 49"/>
                <a:gd name="T35" fmla="*/ 2 h 49"/>
                <a:gd name="T36" fmla="*/ 2 w 49"/>
                <a:gd name="T37" fmla="*/ 2 h 49"/>
                <a:gd name="T38" fmla="*/ 2 w 49"/>
                <a:gd name="T39" fmla="*/ 2 h 49"/>
                <a:gd name="T40" fmla="*/ 2 w 49"/>
                <a:gd name="T41" fmla="*/ 2 h 49"/>
                <a:gd name="T42" fmla="*/ 2 w 49"/>
                <a:gd name="T43" fmla="*/ 3 h 49"/>
                <a:gd name="T44" fmla="*/ 2 w 49"/>
                <a:gd name="T45" fmla="*/ 3 h 49"/>
                <a:gd name="T46" fmla="*/ 2 w 49"/>
                <a:gd name="T47" fmla="*/ 3 h 49"/>
                <a:gd name="T48" fmla="*/ 2 w 49"/>
                <a:gd name="T49" fmla="*/ 3 h 49"/>
                <a:gd name="T50" fmla="*/ 2 w 49"/>
                <a:gd name="T51" fmla="*/ 3 h 49"/>
                <a:gd name="T52" fmla="*/ 2 w 49"/>
                <a:gd name="T53" fmla="*/ 3 h 49"/>
                <a:gd name="T54" fmla="*/ 2 w 49"/>
                <a:gd name="T55" fmla="*/ 3 h 49"/>
                <a:gd name="T56" fmla="*/ 2 w 49"/>
                <a:gd name="T57" fmla="*/ 3 h 49"/>
                <a:gd name="T58" fmla="*/ 2 w 49"/>
                <a:gd name="T59" fmla="*/ 3 h 49"/>
                <a:gd name="T60" fmla="*/ 2 w 49"/>
                <a:gd name="T61" fmla="*/ 2 h 49"/>
                <a:gd name="T62" fmla="*/ 2 w 49"/>
                <a:gd name="T63" fmla="*/ 2 h 49"/>
                <a:gd name="T64" fmla="*/ 0 w 49"/>
                <a:gd name="T65" fmla="*/ 2 h 49"/>
                <a:gd name="T66" fmla="*/ 0 w 49"/>
                <a:gd name="T67" fmla="*/ 2 h 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9"/>
                <a:gd name="T103" fmla="*/ 0 h 49"/>
                <a:gd name="T104" fmla="*/ 49 w 49"/>
                <a:gd name="T105" fmla="*/ 49 h 4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9" h="49">
                  <a:moveTo>
                    <a:pt x="0" y="24"/>
                  </a:moveTo>
                  <a:lnTo>
                    <a:pt x="0" y="20"/>
                  </a:lnTo>
                  <a:lnTo>
                    <a:pt x="2" y="15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8" y="4"/>
                  </a:lnTo>
                  <a:lnTo>
                    <a:pt x="41" y="7"/>
                  </a:lnTo>
                  <a:lnTo>
                    <a:pt x="44" y="11"/>
                  </a:lnTo>
                  <a:lnTo>
                    <a:pt x="47" y="15"/>
                  </a:lnTo>
                  <a:lnTo>
                    <a:pt x="49" y="20"/>
                  </a:lnTo>
                  <a:lnTo>
                    <a:pt x="49" y="24"/>
                  </a:lnTo>
                  <a:lnTo>
                    <a:pt x="49" y="29"/>
                  </a:lnTo>
                  <a:lnTo>
                    <a:pt x="47" y="33"/>
                  </a:lnTo>
                  <a:lnTo>
                    <a:pt x="44" y="38"/>
                  </a:lnTo>
                  <a:lnTo>
                    <a:pt x="41" y="41"/>
                  </a:lnTo>
                  <a:lnTo>
                    <a:pt x="38" y="44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4" y="49"/>
                  </a:lnTo>
                  <a:lnTo>
                    <a:pt x="20" y="49"/>
                  </a:lnTo>
                  <a:lnTo>
                    <a:pt x="15" y="47"/>
                  </a:lnTo>
                  <a:lnTo>
                    <a:pt x="11" y="44"/>
                  </a:lnTo>
                  <a:lnTo>
                    <a:pt x="8" y="41"/>
                  </a:lnTo>
                  <a:lnTo>
                    <a:pt x="5" y="38"/>
                  </a:lnTo>
                  <a:lnTo>
                    <a:pt x="2" y="33"/>
                  </a:lnTo>
                  <a:lnTo>
                    <a:pt x="0" y="29"/>
                  </a:lnTo>
                  <a:lnTo>
                    <a:pt x="0" y="24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371" name="Text Box 27"/>
            <p:cNvSpPr txBox="1">
              <a:spLocks noChangeArrowheads="1"/>
            </p:cNvSpPr>
            <p:nvPr/>
          </p:nvSpPr>
          <p:spPr bwMode="auto">
            <a:xfrm>
              <a:off x="2855" y="3137"/>
              <a:ext cx="458" cy="39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B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55447" name="Line 28"/>
            <p:cNvSpPr>
              <a:spLocks noChangeShapeType="1"/>
            </p:cNvSpPr>
            <p:nvPr/>
          </p:nvSpPr>
          <p:spPr bwMode="auto">
            <a:xfrm>
              <a:off x="3634" y="2766"/>
              <a:ext cx="0" cy="7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8" name="Rectangle 29"/>
            <p:cNvSpPr>
              <a:spLocks noChangeArrowheads="1"/>
            </p:cNvSpPr>
            <p:nvPr/>
          </p:nvSpPr>
          <p:spPr bwMode="auto">
            <a:xfrm rot="-5400000">
              <a:off x="3291" y="3401"/>
              <a:ext cx="89" cy="264"/>
            </a:xfrm>
            <a:prstGeom prst="rect">
              <a:avLst/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449" name="Freeform 30"/>
            <p:cNvSpPr>
              <a:spLocks/>
            </p:cNvSpPr>
            <p:nvPr/>
          </p:nvSpPr>
          <p:spPr bwMode="auto">
            <a:xfrm rot="16200000" flipV="1">
              <a:off x="3334" y="3299"/>
              <a:ext cx="179" cy="265"/>
            </a:xfrm>
            <a:custGeom>
              <a:avLst/>
              <a:gdLst>
                <a:gd name="T0" fmla="*/ 0 w 97"/>
                <a:gd name="T1" fmla="*/ 0 h 243"/>
                <a:gd name="T2" fmla="*/ 151126 w 97"/>
                <a:gd name="T3" fmla="*/ 0 h 243"/>
                <a:gd name="T4" fmla="*/ 151126 w 97"/>
                <a:gd name="T5" fmla="*/ 687 h 243"/>
                <a:gd name="T6" fmla="*/ 0 60000 65536"/>
                <a:gd name="T7" fmla="*/ 0 60000 65536"/>
                <a:gd name="T8" fmla="*/ 0 60000 65536"/>
                <a:gd name="T9" fmla="*/ 0 w 97"/>
                <a:gd name="T10" fmla="*/ 0 h 243"/>
                <a:gd name="T11" fmla="*/ 97 w 97"/>
                <a:gd name="T12" fmla="*/ 243 h 2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243">
                  <a:moveTo>
                    <a:pt x="0" y="0"/>
                  </a:moveTo>
                  <a:lnTo>
                    <a:pt x="97" y="0"/>
                  </a:lnTo>
                  <a:lnTo>
                    <a:pt x="97" y="24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50" name="Line 31"/>
            <p:cNvSpPr>
              <a:spLocks noChangeShapeType="1"/>
            </p:cNvSpPr>
            <p:nvPr/>
          </p:nvSpPr>
          <p:spPr bwMode="auto">
            <a:xfrm rot="16200000" flipH="1">
              <a:off x="3222" y="3411"/>
              <a:ext cx="1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51" name="Freeform 32"/>
            <p:cNvSpPr>
              <a:spLocks/>
            </p:cNvSpPr>
            <p:nvPr/>
          </p:nvSpPr>
          <p:spPr bwMode="auto">
            <a:xfrm rot="-5400000">
              <a:off x="3539" y="3514"/>
              <a:ext cx="38" cy="38"/>
            </a:xfrm>
            <a:custGeom>
              <a:avLst/>
              <a:gdLst>
                <a:gd name="T0" fmla="*/ 0 w 49"/>
                <a:gd name="T1" fmla="*/ 2 h 49"/>
                <a:gd name="T2" fmla="*/ 0 w 49"/>
                <a:gd name="T3" fmla="*/ 2 h 49"/>
                <a:gd name="T4" fmla="*/ 2 w 49"/>
                <a:gd name="T5" fmla="*/ 2 h 49"/>
                <a:gd name="T6" fmla="*/ 2 w 49"/>
                <a:gd name="T7" fmla="*/ 2 h 49"/>
                <a:gd name="T8" fmla="*/ 2 w 49"/>
                <a:gd name="T9" fmla="*/ 2 h 49"/>
                <a:gd name="T10" fmla="*/ 2 w 49"/>
                <a:gd name="T11" fmla="*/ 2 h 49"/>
                <a:gd name="T12" fmla="*/ 2 w 49"/>
                <a:gd name="T13" fmla="*/ 1 h 49"/>
                <a:gd name="T14" fmla="*/ 2 w 49"/>
                <a:gd name="T15" fmla="*/ 0 h 49"/>
                <a:gd name="T16" fmla="*/ 2 w 49"/>
                <a:gd name="T17" fmla="*/ 0 h 49"/>
                <a:gd name="T18" fmla="*/ 2 w 49"/>
                <a:gd name="T19" fmla="*/ 0 h 49"/>
                <a:gd name="T20" fmla="*/ 2 w 49"/>
                <a:gd name="T21" fmla="*/ 1 h 49"/>
                <a:gd name="T22" fmla="*/ 2 w 49"/>
                <a:gd name="T23" fmla="*/ 2 h 49"/>
                <a:gd name="T24" fmla="*/ 2 w 49"/>
                <a:gd name="T25" fmla="*/ 2 h 49"/>
                <a:gd name="T26" fmla="*/ 2 w 49"/>
                <a:gd name="T27" fmla="*/ 2 h 49"/>
                <a:gd name="T28" fmla="*/ 2 w 49"/>
                <a:gd name="T29" fmla="*/ 2 h 49"/>
                <a:gd name="T30" fmla="*/ 2 w 49"/>
                <a:gd name="T31" fmla="*/ 2 h 49"/>
                <a:gd name="T32" fmla="*/ 2 w 49"/>
                <a:gd name="T33" fmla="*/ 2 h 49"/>
                <a:gd name="T34" fmla="*/ 2 w 49"/>
                <a:gd name="T35" fmla="*/ 2 h 49"/>
                <a:gd name="T36" fmla="*/ 2 w 49"/>
                <a:gd name="T37" fmla="*/ 2 h 49"/>
                <a:gd name="T38" fmla="*/ 2 w 49"/>
                <a:gd name="T39" fmla="*/ 2 h 49"/>
                <a:gd name="T40" fmla="*/ 2 w 49"/>
                <a:gd name="T41" fmla="*/ 2 h 49"/>
                <a:gd name="T42" fmla="*/ 2 w 49"/>
                <a:gd name="T43" fmla="*/ 2 h 49"/>
                <a:gd name="T44" fmla="*/ 2 w 49"/>
                <a:gd name="T45" fmla="*/ 2 h 49"/>
                <a:gd name="T46" fmla="*/ 2 w 49"/>
                <a:gd name="T47" fmla="*/ 2 h 49"/>
                <a:gd name="T48" fmla="*/ 2 w 49"/>
                <a:gd name="T49" fmla="*/ 2 h 49"/>
                <a:gd name="T50" fmla="*/ 2 w 49"/>
                <a:gd name="T51" fmla="*/ 2 h 49"/>
                <a:gd name="T52" fmla="*/ 2 w 49"/>
                <a:gd name="T53" fmla="*/ 2 h 49"/>
                <a:gd name="T54" fmla="*/ 2 w 49"/>
                <a:gd name="T55" fmla="*/ 2 h 49"/>
                <a:gd name="T56" fmla="*/ 2 w 49"/>
                <a:gd name="T57" fmla="*/ 2 h 49"/>
                <a:gd name="T58" fmla="*/ 2 w 49"/>
                <a:gd name="T59" fmla="*/ 2 h 49"/>
                <a:gd name="T60" fmla="*/ 2 w 49"/>
                <a:gd name="T61" fmla="*/ 2 h 49"/>
                <a:gd name="T62" fmla="*/ 2 w 49"/>
                <a:gd name="T63" fmla="*/ 2 h 49"/>
                <a:gd name="T64" fmla="*/ 0 w 49"/>
                <a:gd name="T65" fmla="*/ 2 h 49"/>
                <a:gd name="T66" fmla="*/ 0 w 49"/>
                <a:gd name="T67" fmla="*/ 2 h 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9"/>
                <a:gd name="T103" fmla="*/ 0 h 49"/>
                <a:gd name="T104" fmla="*/ 49 w 49"/>
                <a:gd name="T105" fmla="*/ 49 h 4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9" h="49">
                  <a:moveTo>
                    <a:pt x="0" y="24"/>
                  </a:moveTo>
                  <a:lnTo>
                    <a:pt x="0" y="20"/>
                  </a:lnTo>
                  <a:lnTo>
                    <a:pt x="2" y="15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8" y="4"/>
                  </a:lnTo>
                  <a:lnTo>
                    <a:pt x="41" y="7"/>
                  </a:lnTo>
                  <a:lnTo>
                    <a:pt x="44" y="11"/>
                  </a:lnTo>
                  <a:lnTo>
                    <a:pt x="47" y="15"/>
                  </a:lnTo>
                  <a:lnTo>
                    <a:pt x="49" y="20"/>
                  </a:lnTo>
                  <a:lnTo>
                    <a:pt x="49" y="24"/>
                  </a:lnTo>
                  <a:lnTo>
                    <a:pt x="49" y="29"/>
                  </a:lnTo>
                  <a:lnTo>
                    <a:pt x="47" y="33"/>
                  </a:lnTo>
                  <a:lnTo>
                    <a:pt x="44" y="38"/>
                  </a:lnTo>
                  <a:lnTo>
                    <a:pt x="41" y="41"/>
                  </a:lnTo>
                  <a:lnTo>
                    <a:pt x="38" y="44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4" y="49"/>
                  </a:lnTo>
                  <a:lnTo>
                    <a:pt x="20" y="49"/>
                  </a:lnTo>
                  <a:lnTo>
                    <a:pt x="15" y="47"/>
                  </a:lnTo>
                  <a:lnTo>
                    <a:pt x="11" y="44"/>
                  </a:lnTo>
                  <a:lnTo>
                    <a:pt x="8" y="41"/>
                  </a:lnTo>
                  <a:lnTo>
                    <a:pt x="5" y="38"/>
                  </a:lnTo>
                  <a:lnTo>
                    <a:pt x="2" y="33"/>
                  </a:lnTo>
                  <a:lnTo>
                    <a:pt x="0" y="29"/>
                  </a:lnTo>
                  <a:lnTo>
                    <a:pt x="0" y="24"/>
                  </a:lnTo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52" name="Freeform 33"/>
            <p:cNvSpPr>
              <a:spLocks/>
            </p:cNvSpPr>
            <p:nvPr/>
          </p:nvSpPr>
          <p:spPr bwMode="auto">
            <a:xfrm rot="-5400000">
              <a:off x="3613" y="2746"/>
              <a:ext cx="38" cy="38"/>
            </a:xfrm>
            <a:custGeom>
              <a:avLst/>
              <a:gdLst>
                <a:gd name="T0" fmla="*/ 0 w 49"/>
                <a:gd name="T1" fmla="*/ 2 h 49"/>
                <a:gd name="T2" fmla="*/ 0 w 49"/>
                <a:gd name="T3" fmla="*/ 2 h 49"/>
                <a:gd name="T4" fmla="*/ 2 w 49"/>
                <a:gd name="T5" fmla="*/ 2 h 49"/>
                <a:gd name="T6" fmla="*/ 2 w 49"/>
                <a:gd name="T7" fmla="*/ 2 h 49"/>
                <a:gd name="T8" fmla="*/ 2 w 49"/>
                <a:gd name="T9" fmla="*/ 2 h 49"/>
                <a:gd name="T10" fmla="*/ 2 w 49"/>
                <a:gd name="T11" fmla="*/ 2 h 49"/>
                <a:gd name="T12" fmla="*/ 2 w 49"/>
                <a:gd name="T13" fmla="*/ 1 h 49"/>
                <a:gd name="T14" fmla="*/ 2 w 49"/>
                <a:gd name="T15" fmla="*/ 0 h 49"/>
                <a:gd name="T16" fmla="*/ 2 w 49"/>
                <a:gd name="T17" fmla="*/ 0 h 49"/>
                <a:gd name="T18" fmla="*/ 2 w 49"/>
                <a:gd name="T19" fmla="*/ 0 h 49"/>
                <a:gd name="T20" fmla="*/ 2 w 49"/>
                <a:gd name="T21" fmla="*/ 1 h 49"/>
                <a:gd name="T22" fmla="*/ 2 w 49"/>
                <a:gd name="T23" fmla="*/ 2 h 49"/>
                <a:gd name="T24" fmla="*/ 2 w 49"/>
                <a:gd name="T25" fmla="*/ 2 h 49"/>
                <a:gd name="T26" fmla="*/ 2 w 49"/>
                <a:gd name="T27" fmla="*/ 2 h 49"/>
                <a:gd name="T28" fmla="*/ 2 w 49"/>
                <a:gd name="T29" fmla="*/ 2 h 49"/>
                <a:gd name="T30" fmla="*/ 2 w 49"/>
                <a:gd name="T31" fmla="*/ 2 h 49"/>
                <a:gd name="T32" fmla="*/ 2 w 49"/>
                <a:gd name="T33" fmla="*/ 2 h 49"/>
                <a:gd name="T34" fmla="*/ 2 w 49"/>
                <a:gd name="T35" fmla="*/ 2 h 49"/>
                <a:gd name="T36" fmla="*/ 2 w 49"/>
                <a:gd name="T37" fmla="*/ 2 h 49"/>
                <a:gd name="T38" fmla="*/ 2 w 49"/>
                <a:gd name="T39" fmla="*/ 2 h 49"/>
                <a:gd name="T40" fmla="*/ 2 w 49"/>
                <a:gd name="T41" fmla="*/ 2 h 49"/>
                <a:gd name="T42" fmla="*/ 2 w 49"/>
                <a:gd name="T43" fmla="*/ 2 h 49"/>
                <a:gd name="T44" fmla="*/ 2 w 49"/>
                <a:gd name="T45" fmla="*/ 2 h 49"/>
                <a:gd name="T46" fmla="*/ 2 w 49"/>
                <a:gd name="T47" fmla="*/ 2 h 49"/>
                <a:gd name="T48" fmla="*/ 2 w 49"/>
                <a:gd name="T49" fmla="*/ 2 h 49"/>
                <a:gd name="T50" fmla="*/ 2 w 49"/>
                <a:gd name="T51" fmla="*/ 2 h 49"/>
                <a:gd name="T52" fmla="*/ 2 w 49"/>
                <a:gd name="T53" fmla="*/ 2 h 49"/>
                <a:gd name="T54" fmla="*/ 2 w 49"/>
                <a:gd name="T55" fmla="*/ 2 h 49"/>
                <a:gd name="T56" fmla="*/ 2 w 49"/>
                <a:gd name="T57" fmla="*/ 2 h 49"/>
                <a:gd name="T58" fmla="*/ 2 w 49"/>
                <a:gd name="T59" fmla="*/ 2 h 49"/>
                <a:gd name="T60" fmla="*/ 2 w 49"/>
                <a:gd name="T61" fmla="*/ 2 h 49"/>
                <a:gd name="T62" fmla="*/ 2 w 49"/>
                <a:gd name="T63" fmla="*/ 2 h 49"/>
                <a:gd name="T64" fmla="*/ 0 w 49"/>
                <a:gd name="T65" fmla="*/ 2 h 49"/>
                <a:gd name="T66" fmla="*/ 0 w 49"/>
                <a:gd name="T67" fmla="*/ 2 h 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9"/>
                <a:gd name="T103" fmla="*/ 0 h 49"/>
                <a:gd name="T104" fmla="*/ 49 w 49"/>
                <a:gd name="T105" fmla="*/ 49 h 4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9" h="49">
                  <a:moveTo>
                    <a:pt x="0" y="24"/>
                  </a:moveTo>
                  <a:lnTo>
                    <a:pt x="0" y="20"/>
                  </a:lnTo>
                  <a:lnTo>
                    <a:pt x="2" y="15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8" y="4"/>
                  </a:lnTo>
                  <a:lnTo>
                    <a:pt x="41" y="7"/>
                  </a:lnTo>
                  <a:lnTo>
                    <a:pt x="44" y="11"/>
                  </a:lnTo>
                  <a:lnTo>
                    <a:pt x="47" y="15"/>
                  </a:lnTo>
                  <a:lnTo>
                    <a:pt x="49" y="20"/>
                  </a:lnTo>
                  <a:lnTo>
                    <a:pt x="49" y="24"/>
                  </a:lnTo>
                  <a:lnTo>
                    <a:pt x="49" y="29"/>
                  </a:lnTo>
                  <a:lnTo>
                    <a:pt x="47" y="33"/>
                  </a:lnTo>
                  <a:lnTo>
                    <a:pt x="44" y="38"/>
                  </a:lnTo>
                  <a:lnTo>
                    <a:pt x="41" y="41"/>
                  </a:lnTo>
                  <a:lnTo>
                    <a:pt x="38" y="44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4" y="49"/>
                  </a:lnTo>
                  <a:lnTo>
                    <a:pt x="20" y="49"/>
                  </a:lnTo>
                  <a:lnTo>
                    <a:pt x="15" y="47"/>
                  </a:lnTo>
                  <a:lnTo>
                    <a:pt x="11" y="44"/>
                  </a:lnTo>
                  <a:lnTo>
                    <a:pt x="8" y="41"/>
                  </a:lnTo>
                  <a:lnTo>
                    <a:pt x="5" y="38"/>
                  </a:lnTo>
                  <a:lnTo>
                    <a:pt x="2" y="33"/>
                  </a:lnTo>
                  <a:lnTo>
                    <a:pt x="0" y="29"/>
                  </a:lnTo>
                  <a:lnTo>
                    <a:pt x="0" y="24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00" name="Group 34"/>
          <p:cNvGrpSpPr>
            <a:grpSpLocks/>
          </p:cNvGrpSpPr>
          <p:nvPr/>
        </p:nvGrpSpPr>
        <p:grpSpPr bwMode="auto">
          <a:xfrm>
            <a:off x="0" y="3213100"/>
            <a:ext cx="2847975" cy="3157538"/>
            <a:chOff x="68" y="1938"/>
            <a:chExt cx="1794" cy="1989"/>
          </a:xfrm>
        </p:grpSpPr>
        <p:sp>
          <p:nvSpPr>
            <p:cNvPr id="1081379" name="Text Box 35"/>
            <p:cNvSpPr txBox="1">
              <a:spLocks noChangeArrowheads="1"/>
            </p:cNvSpPr>
            <p:nvPr/>
          </p:nvSpPr>
          <p:spPr bwMode="auto">
            <a:xfrm>
              <a:off x="375" y="3530"/>
              <a:ext cx="458" cy="3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W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81380" name="Text Box 36"/>
            <p:cNvSpPr txBox="1">
              <a:spLocks noChangeArrowheads="1"/>
            </p:cNvSpPr>
            <p:nvPr/>
          </p:nvSpPr>
          <p:spPr bwMode="auto">
            <a:xfrm>
              <a:off x="229" y="2488"/>
              <a:ext cx="458" cy="39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C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81381" name="Text Box 37"/>
            <p:cNvSpPr txBox="1">
              <a:spLocks noChangeArrowheads="1"/>
            </p:cNvSpPr>
            <p:nvPr/>
          </p:nvSpPr>
          <p:spPr bwMode="auto">
            <a:xfrm>
              <a:off x="1400" y="2475"/>
              <a:ext cx="459" cy="3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D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81382" name="Text Box 38"/>
            <p:cNvSpPr txBox="1">
              <a:spLocks noChangeArrowheads="1"/>
            </p:cNvSpPr>
            <p:nvPr/>
          </p:nvSpPr>
          <p:spPr bwMode="auto">
            <a:xfrm>
              <a:off x="917" y="1958"/>
              <a:ext cx="458" cy="3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A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55399" name="Line 39"/>
            <p:cNvSpPr>
              <a:spLocks noChangeShapeType="1"/>
            </p:cNvSpPr>
            <p:nvPr/>
          </p:nvSpPr>
          <p:spPr bwMode="auto">
            <a:xfrm>
              <a:off x="267" y="2765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0" name="Line 40"/>
            <p:cNvSpPr>
              <a:spLocks noChangeShapeType="1"/>
            </p:cNvSpPr>
            <p:nvPr/>
          </p:nvSpPr>
          <p:spPr bwMode="auto">
            <a:xfrm>
              <a:off x="271" y="3533"/>
              <a:ext cx="70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1" name="Line 41"/>
            <p:cNvSpPr>
              <a:spLocks noChangeShapeType="1"/>
            </p:cNvSpPr>
            <p:nvPr/>
          </p:nvSpPr>
          <p:spPr bwMode="auto">
            <a:xfrm>
              <a:off x="132" y="2765"/>
              <a:ext cx="17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2" name="Line 42"/>
            <p:cNvSpPr>
              <a:spLocks noChangeShapeType="1"/>
            </p:cNvSpPr>
            <p:nvPr/>
          </p:nvSpPr>
          <p:spPr bwMode="auto">
            <a:xfrm>
              <a:off x="984" y="2002"/>
              <a:ext cx="0" cy="16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3" name="Rectangle 43"/>
            <p:cNvSpPr>
              <a:spLocks noChangeArrowheads="1"/>
            </p:cNvSpPr>
            <p:nvPr/>
          </p:nvSpPr>
          <p:spPr bwMode="auto">
            <a:xfrm rot="-2700000">
              <a:off x="628" y="2402"/>
              <a:ext cx="720" cy="7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081388" name="Text Box 44"/>
            <p:cNvSpPr txBox="1">
              <a:spLocks noChangeArrowheads="1"/>
            </p:cNvSpPr>
            <p:nvPr/>
          </p:nvSpPr>
          <p:spPr bwMode="auto">
            <a:xfrm>
              <a:off x="1199" y="2211"/>
              <a:ext cx="404" cy="4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R</a:t>
              </a:r>
              <a:r>
                <a:rPr kumimoji="1" lang="en-US" altLang="zh-CN" sz="2400" baseline="-25000">
                  <a:latin typeface="Times New Roman" pitchFamily="18" charset="0"/>
                </a:rPr>
                <a:t>2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81389" name="Text Box 45"/>
            <p:cNvSpPr txBox="1">
              <a:spLocks noChangeArrowheads="1"/>
            </p:cNvSpPr>
            <p:nvPr/>
          </p:nvSpPr>
          <p:spPr bwMode="auto">
            <a:xfrm>
              <a:off x="460" y="2944"/>
              <a:ext cx="405" cy="3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R</a:t>
              </a:r>
              <a:r>
                <a:rPr kumimoji="1" lang="en-US" altLang="zh-CN" sz="2400" baseline="-25000">
                  <a:latin typeface="Times New Roman" pitchFamily="18" charset="0"/>
                </a:rPr>
                <a:t>3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81390" name="Text Box 46"/>
            <p:cNvSpPr txBox="1">
              <a:spLocks noChangeArrowheads="1"/>
            </p:cNvSpPr>
            <p:nvPr/>
          </p:nvSpPr>
          <p:spPr bwMode="auto">
            <a:xfrm>
              <a:off x="1250" y="2971"/>
              <a:ext cx="403" cy="3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R</a:t>
              </a:r>
              <a:r>
                <a:rPr kumimoji="1" lang="en-US" altLang="zh-CN" sz="2400" baseline="-25000">
                  <a:latin typeface="Times New Roman" pitchFamily="18" charset="0"/>
                </a:rPr>
                <a:t>4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81391" name="Text Box 47"/>
            <p:cNvSpPr txBox="1">
              <a:spLocks noChangeArrowheads="1"/>
            </p:cNvSpPr>
            <p:nvPr/>
          </p:nvSpPr>
          <p:spPr bwMode="auto">
            <a:xfrm>
              <a:off x="382" y="2218"/>
              <a:ext cx="497" cy="45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R</a:t>
              </a:r>
              <a:r>
                <a:rPr kumimoji="1" lang="en-US" altLang="zh-CN" sz="2400" baseline="-25000">
                  <a:latin typeface="Times New Roman" pitchFamily="18" charset="0"/>
                </a:rPr>
                <a:t>1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55408" name="Rectangle 48"/>
            <p:cNvSpPr>
              <a:spLocks noChangeArrowheads="1"/>
            </p:cNvSpPr>
            <p:nvPr/>
          </p:nvSpPr>
          <p:spPr bwMode="auto">
            <a:xfrm rot="-2700000">
              <a:off x="1079" y="2963"/>
              <a:ext cx="323" cy="96"/>
            </a:xfrm>
            <a:prstGeom prst="rect">
              <a:avLst/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409" name="Rectangle 49"/>
            <p:cNvSpPr>
              <a:spLocks noChangeArrowheads="1"/>
            </p:cNvSpPr>
            <p:nvPr/>
          </p:nvSpPr>
          <p:spPr bwMode="auto">
            <a:xfrm rot="2700000">
              <a:off x="1081" y="2464"/>
              <a:ext cx="321" cy="96"/>
            </a:xfrm>
            <a:prstGeom prst="rect">
              <a:avLst/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410" name="Rectangle 50"/>
            <p:cNvSpPr>
              <a:spLocks noChangeArrowheads="1"/>
            </p:cNvSpPr>
            <p:nvPr/>
          </p:nvSpPr>
          <p:spPr bwMode="auto">
            <a:xfrm rot="2700000">
              <a:off x="591" y="2973"/>
              <a:ext cx="321" cy="98"/>
            </a:xfrm>
            <a:prstGeom prst="rect">
              <a:avLst/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411" name="Rectangle 51"/>
            <p:cNvSpPr>
              <a:spLocks noChangeArrowheads="1"/>
            </p:cNvSpPr>
            <p:nvPr/>
          </p:nvSpPr>
          <p:spPr bwMode="auto">
            <a:xfrm rot="-2700000">
              <a:off x="552" y="2470"/>
              <a:ext cx="321" cy="97"/>
            </a:xfrm>
            <a:prstGeom prst="rect">
              <a:avLst/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412" name="Oval 52"/>
            <p:cNvSpPr>
              <a:spLocks noChangeArrowheads="1"/>
            </p:cNvSpPr>
            <p:nvPr/>
          </p:nvSpPr>
          <p:spPr bwMode="auto">
            <a:xfrm>
              <a:off x="946" y="1938"/>
              <a:ext cx="76" cy="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413" name="Oval 53"/>
            <p:cNvSpPr>
              <a:spLocks noChangeArrowheads="1"/>
            </p:cNvSpPr>
            <p:nvPr/>
          </p:nvSpPr>
          <p:spPr bwMode="auto">
            <a:xfrm>
              <a:off x="946" y="3629"/>
              <a:ext cx="76" cy="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414" name="Oval 54"/>
            <p:cNvSpPr>
              <a:spLocks noChangeArrowheads="1"/>
            </p:cNvSpPr>
            <p:nvPr/>
          </p:nvSpPr>
          <p:spPr bwMode="auto">
            <a:xfrm>
              <a:off x="68" y="2719"/>
              <a:ext cx="77" cy="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415" name="Oval 55"/>
            <p:cNvSpPr>
              <a:spLocks noChangeArrowheads="1"/>
            </p:cNvSpPr>
            <p:nvPr/>
          </p:nvSpPr>
          <p:spPr bwMode="auto">
            <a:xfrm>
              <a:off x="1784" y="2727"/>
              <a:ext cx="78" cy="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416" name="Rectangle 56"/>
            <p:cNvSpPr>
              <a:spLocks noChangeArrowheads="1"/>
            </p:cNvSpPr>
            <p:nvPr/>
          </p:nvSpPr>
          <p:spPr bwMode="auto">
            <a:xfrm rot="-5400000">
              <a:off x="524" y="3398"/>
              <a:ext cx="89" cy="264"/>
            </a:xfrm>
            <a:prstGeom prst="rect">
              <a:avLst/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417" name="Freeform 57"/>
            <p:cNvSpPr>
              <a:spLocks/>
            </p:cNvSpPr>
            <p:nvPr/>
          </p:nvSpPr>
          <p:spPr bwMode="auto">
            <a:xfrm rot="16200000" flipV="1">
              <a:off x="571" y="3300"/>
              <a:ext cx="178" cy="265"/>
            </a:xfrm>
            <a:custGeom>
              <a:avLst/>
              <a:gdLst>
                <a:gd name="T0" fmla="*/ 0 w 97"/>
                <a:gd name="T1" fmla="*/ 0 h 243"/>
                <a:gd name="T2" fmla="*/ 141563 w 97"/>
                <a:gd name="T3" fmla="*/ 0 h 243"/>
                <a:gd name="T4" fmla="*/ 141563 w 97"/>
                <a:gd name="T5" fmla="*/ 687 h 243"/>
                <a:gd name="T6" fmla="*/ 0 60000 65536"/>
                <a:gd name="T7" fmla="*/ 0 60000 65536"/>
                <a:gd name="T8" fmla="*/ 0 60000 65536"/>
                <a:gd name="T9" fmla="*/ 0 w 97"/>
                <a:gd name="T10" fmla="*/ 0 h 243"/>
                <a:gd name="T11" fmla="*/ 97 w 97"/>
                <a:gd name="T12" fmla="*/ 243 h 2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243">
                  <a:moveTo>
                    <a:pt x="0" y="0"/>
                  </a:moveTo>
                  <a:lnTo>
                    <a:pt x="97" y="0"/>
                  </a:lnTo>
                  <a:lnTo>
                    <a:pt x="97" y="24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8" name="Line 58"/>
            <p:cNvSpPr>
              <a:spLocks noChangeShapeType="1"/>
            </p:cNvSpPr>
            <p:nvPr/>
          </p:nvSpPr>
          <p:spPr bwMode="auto">
            <a:xfrm rot="16200000" flipH="1">
              <a:off x="461" y="3418"/>
              <a:ext cx="1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9" name="Freeform 59"/>
            <p:cNvSpPr>
              <a:spLocks/>
            </p:cNvSpPr>
            <p:nvPr/>
          </p:nvSpPr>
          <p:spPr bwMode="auto">
            <a:xfrm rot="-5400000">
              <a:off x="770" y="3514"/>
              <a:ext cx="38" cy="38"/>
            </a:xfrm>
            <a:custGeom>
              <a:avLst/>
              <a:gdLst>
                <a:gd name="T0" fmla="*/ 0 w 49"/>
                <a:gd name="T1" fmla="*/ 2 h 49"/>
                <a:gd name="T2" fmla="*/ 0 w 49"/>
                <a:gd name="T3" fmla="*/ 2 h 49"/>
                <a:gd name="T4" fmla="*/ 2 w 49"/>
                <a:gd name="T5" fmla="*/ 2 h 49"/>
                <a:gd name="T6" fmla="*/ 2 w 49"/>
                <a:gd name="T7" fmla="*/ 2 h 49"/>
                <a:gd name="T8" fmla="*/ 2 w 49"/>
                <a:gd name="T9" fmla="*/ 2 h 49"/>
                <a:gd name="T10" fmla="*/ 2 w 49"/>
                <a:gd name="T11" fmla="*/ 2 h 49"/>
                <a:gd name="T12" fmla="*/ 2 w 49"/>
                <a:gd name="T13" fmla="*/ 1 h 49"/>
                <a:gd name="T14" fmla="*/ 2 w 49"/>
                <a:gd name="T15" fmla="*/ 0 h 49"/>
                <a:gd name="T16" fmla="*/ 2 w 49"/>
                <a:gd name="T17" fmla="*/ 0 h 49"/>
                <a:gd name="T18" fmla="*/ 2 w 49"/>
                <a:gd name="T19" fmla="*/ 0 h 49"/>
                <a:gd name="T20" fmla="*/ 2 w 49"/>
                <a:gd name="T21" fmla="*/ 1 h 49"/>
                <a:gd name="T22" fmla="*/ 2 w 49"/>
                <a:gd name="T23" fmla="*/ 2 h 49"/>
                <a:gd name="T24" fmla="*/ 2 w 49"/>
                <a:gd name="T25" fmla="*/ 2 h 49"/>
                <a:gd name="T26" fmla="*/ 2 w 49"/>
                <a:gd name="T27" fmla="*/ 2 h 49"/>
                <a:gd name="T28" fmla="*/ 2 w 49"/>
                <a:gd name="T29" fmla="*/ 2 h 49"/>
                <a:gd name="T30" fmla="*/ 2 w 49"/>
                <a:gd name="T31" fmla="*/ 2 h 49"/>
                <a:gd name="T32" fmla="*/ 2 w 49"/>
                <a:gd name="T33" fmla="*/ 2 h 49"/>
                <a:gd name="T34" fmla="*/ 2 w 49"/>
                <a:gd name="T35" fmla="*/ 2 h 49"/>
                <a:gd name="T36" fmla="*/ 2 w 49"/>
                <a:gd name="T37" fmla="*/ 2 h 49"/>
                <a:gd name="T38" fmla="*/ 2 w 49"/>
                <a:gd name="T39" fmla="*/ 2 h 49"/>
                <a:gd name="T40" fmla="*/ 2 w 49"/>
                <a:gd name="T41" fmla="*/ 2 h 49"/>
                <a:gd name="T42" fmla="*/ 2 w 49"/>
                <a:gd name="T43" fmla="*/ 2 h 49"/>
                <a:gd name="T44" fmla="*/ 2 w 49"/>
                <a:gd name="T45" fmla="*/ 2 h 49"/>
                <a:gd name="T46" fmla="*/ 2 w 49"/>
                <a:gd name="T47" fmla="*/ 2 h 49"/>
                <a:gd name="T48" fmla="*/ 2 w 49"/>
                <a:gd name="T49" fmla="*/ 2 h 49"/>
                <a:gd name="T50" fmla="*/ 2 w 49"/>
                <a:gd name="T51" fmla="*/ 2 h 49"/>
                <a:gd name="T52" fmla="*/ 2 w 49"/>
                <a:gd name="T53" fmla="*/ 2 h 49"/>
                <a:gd name="T54" fmla="*/ 2 w 49"/>
                <a:gd name="T55" fmla="*/ 2 h 49"/>
                <a:gd name="T56" fmla="*/ 2 w 49"/>
                <a:gd name="T57" fmla="*/ 2 h 49"/>
                <a:gd name="T58" fmla="*/ 2 w 49"/>
                <a:gd name="T59" fmla="*/ 2 h 49"/>
                <a:gd name="T60" fmla="*/ 2 w 49"/>
                <a:gd name="T61" fmla="*/ 2 h 49"/>
                <a:gd name="T62" fmla="*/ 2 w 49"/>
                <a:gd name="T63" fmla="*/ 2 h 49"/>
                <a:gd name="T64" fmla="*/ 0 w 49"/>
                <a:gd name="T65" fmla="*/ 2 h 49"/>
                <a:gd name="T66" fmla="*/ 0 w 49"/>
                <a:gd name="T67" fmla="*/ 2 h 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9"/>
                <a:gd name="T103" fmla="*/ 0 h 49"/>
                <a:gd name="T104" fmla="*/ 49 w 49"/>
                <a:gd name="T105" fmla="*/ 49 h 4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9" h="49">
                  <a:moveTo>
                    <a:pt x="0" y="24"/>
                  </a:moveTo>
                  <a:lnTo>
                    <a:pt x="0" y="20"/>
                  </a:lnTo>
                  <a:lnTo>
                    <a:pt x="2" y="15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8" y="4"/>
                  </a:lnTo>
                  <a:lnTo>
                    <a:pt x="41" y="7"/>
                  </a:lnTo>
                  <a:lnTo>
                    <a:pt x="44" y="11"/>
                  </a:lnTo>
                  <a:lnTo>
                    <a:pt x="47" y="15"/>
                  </a:lnTo>
                  <a:lnTo>
                    <a:pt x="49" y="20"/>
                  </a:lnTo>
                  <a:lnTo>
                    <a:pt x="49" y="24"/>
                  </a:lnTo>
                  <a:lnTo>
                    <a:pt x="49" y="29"/>
                  </a:lnTo>
                  <a:lnTo>
                    <a:pt x="47" y="33"/>
                  </a:lnTo>
                  <a:lnTo>
                    <a:pt x="44" y="38"/>
                  </a:lnTo>
                  <a:lnTo>
                    <a:pt x="41" y="41"/>
                  </a:lnTo>
                  <a:lnTo>
                    <a:pt x="38" y="44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4" y="49"/>
                  </a:lnTo>
                  <a:lnTo>
                    <a:pt x="20" y="49"/>
                  </a:lnTo>
                  <a:lnTo>
                    <a:pt x="15" y="47"/>
                  </a:lnTo>
                  <a:lnTo>
                    <a:pt x="11" y="44"/>
                  </a:lnTo>
                  <a:lnTo>
                    <a:pt x="8" y="41"/>
                  </a:lnTo>
                  <a:lnTo>
                    <a:pt x="5" y="38"/>
                  </a:lnTo>
                  <a:lnTo>
                    <a:pt x="2" y="33"/>
                  </a:lnTo>
                  <a:lnTo>
                    <a:pt x="0" y="29"/>
                  </a:lnTo>
                  <a:lnTo>
                    <a:pt x="0" y="24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404" name="Text Box 60"/>
            <p:cNvSpPr txBox="1">
              <a:spLocks noChangeArrowheads="1"/>
            </p:cNvSpPr>
            <p:nvPr/>
          </p:nvSpPr>
          <p:spPr bwMode="auto">
            <a:xfrm>
              <a:off x="920" y="3136"/>
              <a:ext cx="458" cy="3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B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55421" name="Freeform 61"/>
            <p:cNvSpPr>
              <a:spLocks/>
            </p:cNvSpPr>
            <p:nvPr/>
          </p:nvSpPr>
          <p:spPr bwMode="auto">
            <a:xfrm rot="-5400000">
              <a:off x="240" y="2744"/>
              <a:ext cx="38" cy="37"/>
            </a:xfrm>
            <a:custGeom>
              <a:avLst/>
              <a:gdLst>
                <a:gd name="T0" fmla="*/ 0 w 49"/>
                <a:gd name="T1" fmla="*/ 2 h 49"/>
                <a:gd name="T2" fmla="*/ 0 w 49"/>
                <a:gd name="T3" fmla="*/ 2 h 49"/>
                <a:gd name="T4" fmla="*/ 2 w 49"/>
                <a:gd name="T5" fmla="*/ 2 h 49"/>
                <a:gd name="T6" fmla="*/ 2 w 49"/>
                <a:gd name="T7" fmla="*/ 2 h 49"/>
                <a:gd name="T8" fmla="*/ 2 w 49"/>
                <a:gd name="T9" fmla="*/ 2 h 49"/>
                <a:gd name="T10" fmla="*/ 2 w 49"/>
                <a:gd name="T11" fmla="*/ 2 h 49"/>
                <a:gd name="T12" fmla="*/ 2 w 49"/>
                <a:gd name="T13" fmla="*/ 1 h 49"/>
                <a:gd name="T14" fmla="*/ 2 w 49"/>
                <a:gd name="T15" fmla="*/ 0 h 49"/>
                <a:gd name="T16" fmla="*/ 2 w 49"/>
                <a:gd name="T17" fmla="*/ 0 h 49"/>
                <a:gd name="T18" fmla="*/ 2 w 49"/>
                <a:gd name="T19" fmla="*/ 0 h 49"/>
                <a:gd name="T20" fmla="*/ 2 w 49"/>
                <a:gd name="T21" fmla="*/ 1 h 49"/>
                <a:gd name="T22" fmla="*/ 2 w 49"/>
                <a:gd name="T23" fmla="*/ 2 h 49"/>
                <a:gd name="T24" fmla="*/ 2 w 49"/>
                <a:gd name="T25" fmla="*/ 2 h 49"/>
                <a:gd name="T26" fmla="*/ 2 w 49"/>
                <a:gd name="T27" fmla="*/ 2 h 49"/>
                <a:gd name="T28" fmla="*/ 2 w 49"/>
                <a:gd name="T29" fmla="*/ 2 h 49"/>
                <a:gd name="T30" fmla="*/ 2 w 49"/>
                <a:gd name="T31" fmla="*/ 2 h 49"/>
                <a:gd name="T32" fmla="*/ 2 w 49"/>
                <a:gd name="T33" fmla="*/ 2 h 49"/>
                <a:gd name="T34" fmla="*/ 2 w 49"/>
                <a:gd name="T35" fmla="*/ 2 h 49"/>
                <a:gd name="T36" fmla="*/ 2 w 49"/>
                <a:gd name="T37" fmla="*/ 2 h 49"/>
                <a:gd name="T38" fmla="*/ 2 w 49"/>
                <a:gd name="T39" fmla="*/ 2 h 49"/>
                <a:gd name="T40" fmla="*/ 2 w 49"/>
                <a:gd name="T41" fmla="*/ 2 h 49"/>
                <a:gd name="T42" fmla="*/ 2 w 49"/>
                <a:gd name="T43" fmla="*/ 2 h 49"/>
                <a:gd name="T44" fmla="*/ 2 w 49"/>
                <a:gd name="T45" fmla="*/ 2 h 49"/>
                <a:gd name="T46" fmla="*/ 2 w 49"/>
                <a:gd name="T47" fmla="*/ 2 h 49"/>
                <a:gd name="T48" fmla="*/ 2 w 49"/>
                <a:gd name="T49" fmla="*/ 2 h 49"/>
                <a:gd name="T50" fmla="*/ 2 w 49"/>
                <a:gd name="T51" fmla="*/ 2 h 49"/>
                <a:gd name="T52" fmla="*/ 2 w 49"/>
                <a:gd name="T53" fmla="*/ 2 h 49"/>
                <a:gd name="T54" fmla="*/ 2 w 49"/>
                <a:gd name="T55" fmla="*/ 2 h 49"/>
                <a:gd name="T56" fmla="*/ 2 w 49"/>
                <a:gd name="T57" fmla="*/ 2 h 49"/>
                <a:gd name="T58" fmla="*/ 2 w 49"/>
                <a:gd name="T59" fmla="*/ 2 h 49"/>
                <a:gd name="T60" fmla="*/ 2 w 49"/>
                <a:gd name="T61" fmla="*/ 2 h 49"/>
                <a:gd name="T62" fmla="*/ 2 w 49"/>
                <a:gd name="T63" fmla="*/ 2 h 49"/>
                <a:gd name="T64" fmla="*/ 0 w 49"/>
                <a:gd name="T65" fmla="*/ 2 h 49"/>
                <a:gd name="T66" fmla="*/ 0 w 49"/>
                <a:gd name="T67" fmla="*/ 2 h 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9"/>
                <a:gd name="T103" fmla="*/ 0 h 49"/>
                <a:gd name="T104" fmla="*/ 49 w 49"/>
                <a:gd name="T105" fmla="*/ 49 h 4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9" h="49">
                  <a:moveTo>
                    <a:pt x="0" y="24"/>
                  </a:moveTo>
                  <a:lnTo>
                    <a:pt x="0" y="20"/>
                  </a:lnTo>
                  <a:lnTo>
                    <a:pt x="2" y="15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8" y="4"/>
                  </a:lnTo>
                  <a:lnTo>
                    <a:pt x="41" y="7"/>
                  </a:lnTo>
                  <a:lnTo>
                    <a:pt x="44" y="11"/>
                  </a:lnTo>
                  <a:lnTo>
                    <a:pt x="47" y="15"/>
                  </a:lnTo>
                  <a:lnTo>
                    <a:pt x="49" y="20"/>
                  </a:lnTo>
                  <a:lnTo>
                    <a:pt x="49" y="24"/>
                  </a:lnTo>
                  <a:lnTo>
                    <a:pt x="49" y="29"/>
                  </a:lnTo>
                  <a:lnTo>
                    <a:pt x="47" y="33"/>
                  </a:lnTo>
                  <a:lnTo>
                    <a:pt x="44" y="38"/>
                  </a:lnTo>
                  <a:lnTo>
                    <a:pt x="41" y="41"/>
                  </a:lnTo>
                  <a:lnTo>
                    <a:pt x="38" y="44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4" y="49"/>
                  </a:lnTo>
                  <a:lnTo>
                    <a:pt x="20" y="49"/>
                  </a:lnTo>
                  <a:lnTo>
                    <a:pt x="15" y="47"/>
                  </a:lnTo>
                  <a:lnTo>
                    <a:pt x="11" y="44"/>
                  </a:lnTo>
                  <a:lnTo>
                    <a:pt x="8" y="41"/>
                  </a:lnTo>
                  <a:lnTo>
                    <a:pt x="5" y="38"/>
                  </a:lnTo>
                  <a:lnTo>
                    <a:pt x="2" y="33"/>
                  </a:lnTo>
                  <a:lnTo>
                    <a:pt x="0" y="29"/>
                  </a:lnTo>
                  <a:lnTo>
                    <a:pt x="0" y="24"/>
                  </a:lnTo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2" name="Freeform 62"/>
            <p:cNvSpPr>
              <a:spLocks/>
            </p:cNvSpPr>
            <p:nvPr/>
          </p:nvSpPr>
          <p:spPr bwMode="auto">
            <a:xfrm rot="-5400000">
              <a:off x="966" y="3508"/>
              <a:ext cx="37" cy="38"/>
            </a:xfrm>
            <a:custGeom>
              <a:avLst/>
              <a:gdLst>
                <a:gd name="T0" fmla="*/ 0 w 49"/>
                <a:gd name="T1" fmla="*/ 2 h 49"/>
                <a:gd name="T2" fmla="*/ 0 w 49"/>
                <a:gd name="T3" fmla="*/ 2 h 49"/>
                <a:gd name="T4" fmla="*/ 2 w 49"/>
                <a:gd name="T5" fmla="*/ 2 h 49"/>
                <a:gd name="T6" fmla="*/ 2 w 49"/>
                <a:gd name="T7" fmla="*/ 2 h 49"/>
                <a:gd name="T8" fmla="*/ 2 w 49"/>
                <a:gd name="T9" fmla="*/ 2 h 49"/>
                <a:gd name="T10" fmla="*/ 2 w 49"/>
                <a:gd name="T11" fmla="*/ 2 h 49"/>
                <a:gd name="T12" fmla="*/ 2 w 49"/>
                <a:gd name="T13" fmla="*/ 1 h 49"/>
                <a:gd name="T14" fmla="*/ 2 w 49"/>
                <a:gd name="T15" fmla="*/ 0 h 49"/>
                <a:gd name="T16" fmla="*/ 2 w 49"/>
                <a:gd name="T17" fmla="*/ 0 h 49"/>
                <a:gd name="T18" fmla="*/ 2 w 49"/>
                <a:gd name="T19" fmla="*/ 0 h 49"/>
                <a:gd name="T20" fmla="*/ 2 w 49"/>
                <a:gd name="T21" fmla="*/ 1 h 49"/>
                <a:gd name="T22" fmla="*/ 2 w 49"/>
                <a:gd name="T23" fmla="*/ 2 h 49"/>
                <a:gd name="T24" fmla="*/ 2 w 49"/>
                <a:gd name="T25" fmla="*/ 2 h 49"/>
                <a:gd name="T26" fmla="*/ 2 w 49"/>
                <a:gd name="T27" fmla="*/ 2 h 49"/>
                <a:gd name="T28" fmla="*/ 2 w 49"/>
                <a:gd name="T29" fmla="*/ 2 h 49"/>
                <a:gd name="T30" fmla="*/ 2 w 49"/>
                <a:gd name="T31" fmla="*/ 2 h 49"/>
                <a:gd name="T32" fmla="*/ 2 w 49"/>
                <a:gd name="T33" fmla="*/ 2 h 49"/>
                <a:gd name="T34" fmla="*/ 2 w 49"/>
                <a:gd name="T35" fmla="*/ 2 h 49"/>
                <a:gd name="T36" fmla="*/ 2 w 49"/>
                <a:gd name="T37" fmla="*/ 2 h 49"/>
                <a:gd name="T38" fmla="*/ 2 w 49"/>
                <a:gd name="T39" fmla="*/ 2 h 49"/>
                <a:gd name="T40" fmla="*/ 2 w 49"/>
                <a:gd name="T41" fmla="*/ 2 h 49"/>
                <a:gd name="T42" fmla="*/ 2 w 49"/>
                <a:gd name="T43" fmla="*/ 2 h 49"/>
                <a:gd name="T44" fmla="*/ 2 w 49"/>
                <a:gd name="T45" fmla="*/ 2 h 49"/>
                <a:gd name="T46" fmla="*/ 2 w 49"/>
                <a:gd name="T47" fmla="*/ 2 h 49"/>
                <a:gd name="T48" fmla="*/ 2 w 49"/>
                <a:gd name="T49" fmla="*/ 2 h 49"/>
                <a:gd name="T50" fmla="*/ 2 w 49"/>
                <a:gd name="T51" fmla="*/ 2 h 49"/>
                <a:gd name="T52" fmla="*/ 2 w 49"/>
                <a:gd name="T53" fmla="*/ 2 h 49"/>
                <a:gd name="T54" fmla="*/ 2 w 49"/>
                <a:gd name="T55" fmla="*/ 2 h 49"/>
                <a:gd name="T56" fmla="*/ 2 w 49"/>
                <a:gd name="T57" fmla="*/ 2 h 49"/>
                <a:gd name="T58" fmla="*/ 2 w 49"/>
                <a:gd name="T59" fmla="*/ 2 h 49"/>
                <a:gd name="T60" fmla="*/ 2 w 49"/>
                <a:gd name="T61" fmla="*/ 2 h 49"/>
                <a:gd name="T62" fmla="*/ 2 w 49"/>
                <a:gd name="T63" fmla="*/ 2 h 49"/>
                <a:gd name="T64" fmla="*/ 0 w 49"/>
                <a:gd name="T65" fmla="*/ 2 h 49"/>
                <a:gd name="T66" fmla="*/ 0 w 49"/>
                <a:gd name="T67" fmla="*/ 2 h 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9"/>
                <a:gd name="T103" fmla="*/ 0 h 49"/>
                <a:gd name="T104" fmla="*/ 49 w 49"/>
                <a:gd name="T105" fmla="*/ 49 h 4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9" h="49">
                  <a:moveTo>
                    <a:pt x="0" y="24"/>
                  </a:moveTo>
                  <a:lnTo>
                    <a:pt x="0" y="20"/>
                  </a:lnTo>
                  <a:lnTo>
                    <a:pt x="2" y="15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8" y="4"/>
                  </a:lnTo>
                  <a:lnTo>
                    <a:pt x="41" y="7"/>
                  </a:lnTo>
                  <a:lnTo>
                    <a:pt x="44" y="11"/>
                  </a:lnTo>
                  <a:lnTo>
                    <a:pt x="47" y="15"/>
                  </a:lnTo>
                  <a:lnTo>
                    <a:pt x="49" y="20"/>
                  </a:lnTo>
                  <a:lnTo>
                    <a:pt x="49" y="24"/>
                  </a:lnTo>
                  <a:lnTo>
                    <a:pt x="49" y="29"/>
                  </a:lnTo>
                  <a:lnTo>
                    <a:pt x="47" y="33"/>
                  </a:lnTo>
                  <a:lnTo>
                    <a:pt x="44" y="38"/>
                  </a:lnTo>
                  <a:lnTo>
                    <a:pt x="41" y="41"/>
                  </a:lnTo>
                  <a:lnTo>
                    <a:pt x="38" y="44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4" y="49"/>
                  </a:lnTo>
                  <a:lnTo>
                    <a:pt x="20" y="49"/>
                  </a:lnTo>
                  <a:lnTo>
                    <a:pt x="15" y="47"/>
                  </a:lnTo>
                  <a:lnTo>
                    <a:pt x="11" y="44"/>
                  </a:lnTo>
                  <a:lnTo>
                    <a:pt x="8" y="41"/>
                  </a:lnTo>
                  <a:lnTo>
                    <a:pt x="5" y="38"/>
                  </a:lnTo>
                  <a:lnTo>
                    <a:pt x="2" y="33"/>
                  </a:lnTo>
                  <a:lnTo>
                    <a:pt x="0" y="29"/>
                  </a:lnTo>
                  <a:lnTo>
                    <a:pt x="0" y="24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01" name="Group 63"/>
          <p:cNvGrpSpPr>
            <a:grpSpLocks/>
          </p:cNvGrpSpPr>
          <p:nvPr/>
        </p:nvGrpSpPr>
        <p:grpSpPr bwMode="auto">
          <a:xfrm>
            <a:off x="6296025" y="3286125"/>
            <a:ext cx="2847975" cy="3170238"/>
            <a:chOff x="3944" y="1932"/>
            <a:chExt cx="1794" cy="1997"/>
          </a:xfrm>
        </p:grpSpPr>
        <p:sp>
          <p:nvSpPr>
            <p:cNvPr id="1081408" name="Text Box 64"/>
            <p:cNvSpPr txBox="1">
              <a:spLocks noChangeArrowheads="1"/>
            </p:cNvSpPr>
            <p:nvPr/>
          </p:nvSpPr>
          <p:spPr bwMode="auto">
            <a:xfrm>
              <a:off x="4806" y="3131"/>
              <a:ext cx="458" cy="3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B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81409" name="Text Box 65"/>
            <p:cNvSpPr txBox="1">
              <a:spLocks noChangeArrowheads="1"/>
            </p:cNvSpPr>
            <p:nvPr/>
          </p:nvSpPr>
          <p:spPr bwMode="auto">
            <a:xfrm>
              <a:off x="4704" y="3532"/>
              <a:ext cx="458" cy="3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W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81410" name="Text Box 66"/>
            <p:cNvSpPr txBox="1">
              <a:spLocks noChangeArrowheads="1"/>
            </p:cNvSpPr>
            <p:nvPr/>
          </p:nvSpPr>
          <p:spPr bwMode="auto">
            <a:xfrm>
              <a:off x="5276" y="2469"/>
              <a:ext cx="459" cy="3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D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81411" name="Text Box 67"/>
            <p:cNvSpPr txBox="1">
              <a:spLocks noChangeArrowheads="1"/>
            </p:cNvSpPr>
            <p:nvPr/>
          </p:nvSpPr>
          <p:spPr bwMode="auto">
            <a:xfrm>
              <a:off x="4793" y="1953"/>
              <a:ext cx="458" cy="39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A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55373" name="Line 68"/>
            <p:cNvSpPr>
              <a:spLocks noChangeShapeType="1"/>
            </p:cNvSpPr>
            <p:nvPr/>
          </p:nvSpPr>
          <p:spPr bwMode="auto">
            <a:xfrm>
              <a:off x="4140" y="2762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4" name="Line 69"/>
            <p:cNvSpPr>
              <a:spLocks noChangeShapeType="1"/>
            </p:cNvSpPr>
            <p:nvPr/>
          </p:nvSpPr>
          <p:spPr bwMode="auto">
            <a:xfrm>
              <a:off x="4134" y="3528"/>
              <a:ext cx="144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5" name="Line 70"/>
            <p:cNvSpPr>
              <a:spLocks noChangeShapeType="1"/>
            </p:cNvSpPr>
            <p:nvPr/>
          </p:nvSpPr>
          <p:spPr bwMode="auto">
            <a:xfrm>
              <a:off x="4007" y="2759"/>
              <a:ext cx="17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6" name="Line 71"/>
            <p:cNvSpPr>
              <a:spLocks noChangeShapeType="1"/>
            </p:cNvSpPr>
            <p:nvPr/>
          </p:nvSpPr>
          <p:spPr bwMode="auto">
            <a:xfrm>
              <a:off x="4860" y="1996"/>
              <a:ext cx="0" cy="15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7" name="Rectangle 72"/>
            <p:cNvSpPr>
              <a:spLocks noChangeArrowheads="1"/>
            </p:cNvSpPr>
            <p:nvPr/>
          </p:nvSpPr>
          <p:spPr bwMode="auto">
            <a:xfrm rot="-2700000">
              <a:off x="4503" y="2396"/>
              <a:ext cx="721" cy="7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081417" name="Text Box 73"/>
            <p:cNvSpPr txBox="1">
              <a:spLocks noChangeArrowheads="1"/>
            </p:cNvSpPr>
            <p:nvPr/>
          </p:nvSpPr>
          <p:spPr bwMode="auto">
            <a:xfrm>
              <a:off x="5075" y="2205"/>
              <a:ext cx="404" cy="4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R</a:t>
              </a:r>
              <a:r>
                <a:rPr kumimoji="1" lang="en-US" altLang="zh-CN" sz="2400" baseline="-25000">
                  <a:latin typeface="Times New Roman" pitchFamily="18" charset="0"/>
                </a:rPr>
                <a:t>2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81418" name="Text Box 74"/>
            <p:cNvSpPr txBox="1">
              <a:spLocks noChangeArrowheads="1"/>
            </p:cNvSpPr>
            <p:nvPr/>
          </p:nvSpPr>
          <p:spPr bwMode="auto">
            <a:xfrm>
              <a:off x="4345" y="2939"/>
              <a:ext cx="405" cy="3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R</a:t>
              </a:r>
              <a:r>
                <a:rPr kumimoji="1" lang="en-US" altLang="zh-CN" sz="2400" baseline="-25000">
                  <a:latin typeface="Times New Roman" pitchFamily="18" charset="0"/>
                </a:rPr>
                <a:t>3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81419" name="Text Box 75"/>
            <p:cNvSpPr txBox="1">
              <a:spLocks noChangeArrowheads="1"/>
            </p:cNvSpPr>
            <p:nvPr/>
          </p:nvSpPr>
          <p:spPr bwMode="auto">
            <a:xfrm>
              <a:off x="5122" y="2954"/>
              <a:ext cx="405" cy="3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R</a:t>
              </a:r>
              <a:r>
                <a:rPr kumimoji="1" lang="en-US" altLang="zh-CN" sz="2400" baseline="-25000">
                  <a:latin typeface="Times New Roman" pitchFamily="18" charset="0"/>
                </a:rPr>
                <a:t>4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81420" name="Text Box 76"/>
            <p:cNvSpPr txBox="1">
              <a:spLocks noChangeArrowheads="1"/>
            </p:cNvSpPr>
            <p:nvPr/>
          </p:nvSpPr>
          <p:spPr bwMode="auto">
            <a:xfrm>
              <a:off x="4258" y="2213"/>
              <a:ext cx="497" cy="45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R</a:t>
              </a:r>
              <a:r>
                <a:rPr kumimoji="1" lang="en-US" altLang="zh-CN" sz="2400" baseline="-25000">
                  <a:latin typeface="Times New Roman" pitchFamily="18" charset="0"/>
                </a:rPr>
                <a:t>1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55382" name="Rectangle 77"/>
            <p:cNvSpPr>
              <a:spLocks noChangeArrowheads="1"/>
            </p:cNvSpPr>
            <p:nvPr/>
          </p:nvSpPr>
          <p:spPr bwMode="auto">
            <a:xfrm rot="-2700000">
              <a:off x="4958" y="2961"/>
              <a:ext cx="322" cy="96"/>
            </a:xfrm>
            <a:prstGeom prst="rect">
              <a:avLst/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383" name="Rectangle 78"/>
            <p:cNvSpPr>
              <a:spLocks noChangeArrowheads="1"/>
            </p:cNvSpPr>
            <p:nvPr/>
          </p:nvSpPr>
          <p:spPr bwMode="auto">
            <a:xfrm rot="2700000">
              <a:off x="4962" y="2456"/>
              <a:ext cx="322" cy="96"/>
            </a:xfrm>
            <a:prstGeom prst="rect">
              <a:avLst/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384" name="Rectangle 79"/>
            <p:cNvSpPr>
              <a:spLocks noChangeArrowheads="1"/>
            </p:cNvSpPr>
            <p:nvPr/>
          </p:nvSpPr>
          <p:spPr bwMode="auto">
            <a:xfrm rot="2700000">
              <a:off x="4449" y="2968"/>
              <a:ext cx="321" cy="96"/>
            </a:xfrm>
            <a:prstGeom prst="rect">
              <a:avLst/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385" name="Rectangle 80"/>
            <p:cNvSpPr>
              <a:spLocks noChangeArrowheads="1"/>
            </p:cNvSpPr>
            <p:nvPr/>
          </p:nvSpPr>
          <p:spPr bwMode="auto">
            <a:xfrm rot="-2700000">
              <a:off x="4430" y="2468"/>
              <a:ext cx="321" cy="96"/>
            </a:xfrm>
            <a:prstGeom prst="rect">
              <a:avLst/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386" name="Oval 81"/>
            <p:cNvSpPr>
              <a:spLocks noChangeArrowheads="1"/>
            </p:cNvSpPr>
            <p:nvPr/>
          </p:nvSpPr>
          <p:spPr bwMode="auto">
            <a:xfrm>
              <a:off x="4818" y="1932"/>
              <a:ext cx="78" cy="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387" name="Oval 82"/>
            <p:cNvSpPr>
              <a:spLocks noChangeArrowheads="1"/>
            </p:cNvSpPr>
            <p:nvPr/>
          </p:nvSpPr>
          <p:spPr bwMode="auto">
            <a:xfrm>
              <a:off x="3944" y="2715"/>
              <a:ext cx="77" cy="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388" name="Oval 83"/>
            <p:cNvSpPr>
              <a:spLocks noChangeArrowheads="1"/>
            </p:cNvSpPr>
            <p:nvPr/>
          </p:nvSpPr>
          <p:spPr bwMode="auto">
            <a:xfrm>
              <a:off x="5660" y="2722"/>
              <a:ext cx="78" cy="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389" name="Rectangle 84"/>
            <p:cNvSpPr>
              <a:spLocks noChangeArrowheads="1"/>
            </p:cNvSpPr>
            <p:nvPr/>
          </p:nvSpPr>
          <p:spPr bwMode="auto">
            <a:xfrm rot="-5400000">
              <a:off x="4833" y="3391"/>
              <a:ext cx="89" cy="265"/>
            </a:xfrm>
            <a:prstGeom prst="rect">
              <a:avLst/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390" name="Freeform 85"/>
            <p:cNvSpPr>
              <a:spLocks/>
            </p:cNvSpPr>
            <p:nvPr/>
          </p:nvSpPr>
          <p:spPr bwMode="auto">
            <a:xfrm rot="-5400000">
              <a:off x="4118" y="2742"/>
              <a:ext cx="39" cy="38"/>
            </a:xfrm>
            <a:custGeom>
              <a:avLst/>
              <a:gdLst>
                <a:gd name="T0" fmla="*/ 0 w 49"/>
                <a:gd name="T1" fmla="*/ 2 h 49"/>
                <a:gd name="T2" fmla="*/ 0 w 49"/>
                <a:gd name="T3" fmla="*/ 2 h 49"/>
                <a:gd name="T4" fmla="*/ 2 w 49"/>
                <a:gd name="T5" fmla="*/ 2 h 49"/>
                <a:gd name="T6" fmla="*/ 2 w 49"/>
                <a:gd name="T7" fmla="*/ 2 h 49"/>
                <a:gd name="T8" fmla="*/ 2 w 49"/>
                <a:gd name="T9" fmla="*/ 2 h 49"/>
                <a:gd name="T10" fmla="*/ 2 w 49"/>
                <a:gd name="T11" fmla="*/ 2 h 49"/>
                <a:gd name="T12" fmla="*/ 2 w 49"/>
                <a:gd name="T13" fmla="*/ 1 h 49"/>
                <a:gd name="T14" fmla="*/ 2 w 49"/>
                <a:gd name="T15" fmla="*/ 0 h 49"/>
                <a:gd name="T16" fmla="*/ 2 w 49"/>
                <a:gd name="T17" fmla="*/ 0 h 49"/>
                <a:gd name="T18" fmla="*/ 2 w 49"/>
                <a:gd name="T19" fmla="*/ 0 h 49"/>
                <a:gd name="T20" fmla="*/ 2 w 49"/>
                <a:gd name="T21" fmla="*/ 1 h 49"/>
                <a:gd name="T22" fmla="*/ 2 w 49"/>
                <a:gd name="T23" fmla="*/ 2 h 49"/>
                <a:gd name="T24" fmla="*/ 3 w 49"/>
                <a:gd name="T25" fmla="*/ 2 h 49"/>
                <a:gd name="T26" fmla="*/ 3 w 49"/>
                <a:gd name="T27" fmla="*/ 2 h 49"/>
                <a:gd name="T28" fmla="*/ 3 w 49"/>
                <a:gd name="T29" fmla="*/ 2 h 49"/>
                <a:gd name="T30" fmla="*/ 3 w 49"/>
                <a:gd name="T31" fmla="*/ 2 h 49"/>
                <a:gd name="T32" fmla="*/ 3 w 49"/>
                <a:gd name="T33" fmla="*/ 2 h 49"/>
                <a:gd name="T34" fmla="*/ 3 w 49"/>
                <a:gd name="T35" fmla="*/ 2 h 49"/>
                <a:gd name="T36" fmla="*/ 3 w 49"/>
                <a:gd name="T37" fmla="*/ 2 h 49"/>
                <a:gd name="T38" fmla="*/ 3 w 49"/>
                <a:gd name="T39" fmla="*/ 2 h 49"/>
                <a:gd name="T40" fmla="*/ 3 w 49"/>
                <a:gd name="T41" fmla="*/ 2 h 49"/>
                <a:gd name="T42" fmla="*/ 3 w 49"/>
                <a:gd name="T43" fmla="*/ 2 h 49"/>
                <a:gd name="T44" fmla="*/ 2 w 49"/>
                <a:gd name="T45" fmla="*/ 2 h 49"/>
                <a:gd name="T46" fmla="*/ 2 w 49"/>
                <a:gd name="T47" fmla="*/ 2 h 49"/>
                <a:gd name="T48" fmla="*/ 2 w 49"/>
                <a:gd name="T49" fmla="*/ 2 h 49"/>
                <a:gd name="T50" fmla="*/ 2 w 49"/>
                <a:gd name="T51" fmla="*/ 2 h 49"/>
                <a:gd name="T52" fmla="*/ 2 w 49"/>
                <a:gd name="T53" fmla="*/ 2 h 49"/>
                <a:gd name="T54" fmla="*/ 2 w 49"/>
                <a:gd name="T55" fmla="*/ 2 h 49"/>
                <a:gd name="T56" fmla="*/ 2 w 49"/>
                <a:gd name="T57" fmla="*/ 2 h 49"/>
                <a:gd name="T58" fmla="*/ 2 w 49"/>
                <a:gd name="T59" fmla="*/ 2 h 49"/>
                <a:gd name="T60" fmla="*/ 2 w 49"/>
                <a:gd name="T61" fmla="*/ 2 h 49"/>
                <a:gd name="T62" fmla="*/ 2 w 49"/>
                <a:gd name="T63" fmla="*/ 2 h 49"/>
                <a:gd name="T64" fmla="*/ 0 w 49"/>
                <a:gd name="T65" fmla="*/ 2 h 49"/>
                <a:gd name="T66" fmla="*/ 0 w 49"/>
                <a:gd name="T67" fmla="*/ 2 h 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9"/>
                <a:gd name="T103" fmla="*/ 0 h 49"/>
                <a:gd name="T104" fmla="*/ 49 w 49"/>
                <a:gd name="T105" fmla="*/ 49 h 4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9" h="49">
                  <a:moveTo>
                    <a:pt x="0" y="24"/>
                  </a:moveTo>
                  <a:lnTo>
                    <a:pt x="0" y="20"/>
                  </a:lnTo>
                  <a:lnTo>
                    <a:pt x="2" y="15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8" y="4"/>
                  </a:lnTo>
                  <a:lnTo>
                    <a:pt x="41" y="7"/>
                  </a:lnTo>
                  <a:lnTo>
                    <a:pt x="44" y="11"/>
                  </a:lnTo>
                  <a:lnTo>
                    <a:pt x="47" y="15"/>
                  </a:lnTo>
                  <a:lnTo>
                    <a:pt x="49" y="20"/>
                  </a:lnTo>
                  <a:lnTo>
                    <a:pt x="49" y="24"/>
                  </a:lnTo>
                  <a:lnTo>
                    <a:pt x="49" y="29"/>
                  </a:lnTo>
                  <a:lnTo>
                    <a:pt x="47" y="33"/>
                  </a:lnTo>
                  <a:lnTo>
                    <a:pt x="44" y="38"/>
                  </a:lnTo>
                  <a:lnTo>
                    <a:pt x="41" y="41"/>
                  </a:lnTo>
                  <a:lnTo>
                    <a:pt x="38" y="44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4" y="49"/>
                  </a:lnTo>
                  <a:lnTo>
                    <a:pt x="20" y="49"/>
                  </a:lnTo>
                  <a:lnTo>
                    <a:pt x="15" y="47"/>
                  </a:lnTo>
                  <a:lnTo>
                    <a:pt x="11" y="44"/>
                  </a:lnTo>
                  <a:lnTo>
                    <a:pt x="8" y="41"/>
                  </a:lnTo>
                  <a:lnTo>
                    <a:pt x="5" y="38"/>
                  </a:lnTo>
                  <a:lnTo>
                    <a:pt x="2" y="33"/>
                  </a:lnTo>
                  <a:lnTo>
                    <a:pt x="0" y="29"/>
                  </a:lnTo>
                  <a:lnTo>
                    <a:pt x="0" y="24"/>
                  </a:lnTo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430" name="Text Box 86"/>
            <p:cNvSpPr txBox="1">
              <a:spLocks noChangeArrowheads="1"/>
            </p:cNvSpPr>
            <p:nvPr/>
          </p:nvSpPr>
          <p:spPr bwMode="auto">
            <a:xfrm>
              <a:off x="4124" y="2454"/>
              <a:ext cx="458" cy="39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C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55392" name="Line 87"/>
            <p:cNvSpPr>
              <a:spLocks noChangeShapeType="1"/>
            </p:cNvSpPr>
            <p:nvPr/>
          </p:nvSpPr>
          <p:spPr bwMode="auto">
            <a:xfrm>
              <a:off x="5585" y="2759"/>
              <a:ext cx="0" cy="76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3" name="Line 88"/>
            <p:cNvSpPr>
              <a:spLocks noChangeShapeType="1"/>
            </p:cNvSpPr>
            <p:nvPr/>
          </p:nvSpPr>
          <p:spPr bwMode="auto">
            <a:xfrm rot="16200000" flipH="1">
              <a:off x="4795" y="3412"/>
              <a:ext cx="1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4" name="Freeform 89"/>
            <p:cNvSpPr>
              <a:spLocks/>
            </p:cNvSpPr>
            <p:nvPr/>
          </p:nvSpPr>
          <p:spPr bwMode="auto">
            <a:xfrm rot="-5400000">
              <a:off x="5564" y="2739"/>
              <a:ext cx="38" cy="38"/>
            </a:xfrm>
            <a:custGeom>
              <a:avLst/>
              <a:gdLst>
                <a:gd name="T0" fmla="*/ 0 w 49"/>
                <a:gd name="T1" fmla="*/ 2 h 49"/>
                <a:gd name="T2" fmla="*/ 0 w 49"/>
                <a:gd name="T3" fmla="*/ 2 h 49"/>
                <a:gd name="T4" fmla="*/ 2 w 49"/>
                <a:gd name="T5" fmla="*/ 2 h 49"/>
                <a:gd name="T6" fmla="*/ 2 w 49"/>
                <a:gd name="T7" fmla="*/ 2 h 49"/>
                <a:gd name="T8" fmla="*/ 2 w 49"/>
                <a:gd name="T9" fmla="*/ 2 h 49"/>
                <a:gd name="T10" fmla="*/ 2 w 49"/>
                <a:gd name="T11" fmla="*/ 2 h 49"/>
                <a:gd name="T12" fmla="*/ 2 w 49"/>
                <a:gd name="T13" fmla="*/ 1 h 49"/>
                <a:gd name="T14" fmla="*/ 2 w 49"/>
                <a:gd name="T15" fmla="*/ 0 h 49"/>
                <a:gd name="T16" fmla="*/ 2 w 49"/>
                <a:gd name="T17" fmla="*/ 0 h 49"/>
                <a:gd name="T18" fmla="*/ 2 w 49"/>
                <a:gd name="T19" fmla="*/ 0 h 49"/>
                <a:gd name="T20" fmla="*/ 2 w 49"/>
                <a:gd name="T21" fmla="*/ 1 h 49"/>
                <a:gd name="T22" fmla="*/ 2 w 49"/>
                <a:gd name="T23" fmla="*/ 2 h 49"/>
                <a:gd name="T24" fmla="*/ 2 w 49"/>
                <a:gd name="T25" fmla="*/ 2 h 49"/>
                <a:gd name="T26" fmla="*/ 2 w 49"/>
                <a:gd name="T27" fmla="*/ 2 h 49"/>
                <a:gd name="T28" fmla="*/ 2 w 49"/>
                <a:gd name="T29" fmla="*/ 2 h 49"/>
                <a:gd name="T30" fmla="*/ 2 w 49"/>
                <a:gd name="T31" fmla="*/ 2 h 49"/>
                <a:gd name="T32" fmla="*/ 2 w 49"/>
                <a:gd name="T33" fmla="*/ 2 h 49"/>
                <a:gd name="T34" fmla="*/ 2 w 49"/>
                <a:gd name="T35" fmla="*/ 2 h 49"/>
                <a:gd name="T36" fmla="*/ 2 w 49"/>
                <a:gd name="T37" fmla="*/ 2 h 49"/>
                <a:gd name="T38" fmla="*/ 2 w 49"/>
                <a:gd name="T39" fmla="*/ 2 h 49"/>
                <a:gd name="T40" fmla="*/ 2 w 49"/>
                <a:gd name="T41" fmla="*/ 2 h 49"/>
                <a:gd name="T42" fmla="*/ 2 w 49"/>
                <a:gd name="T43" fmla="*/ 2 h 49"/>
                <a:gd name="T44" fmla="*/ 2 w 49"/>
                <a:gd name="T45" fmla="*/ 2 h 49"/>
                <a:gd name="T46" fmla="*/ 2 w 49"/>
                <a:gd name="T47" fmla="*/ 2 h 49"/>
                <a:gd name="T48" fmla="*/ 2 w 49"/>
                <a:gd name="T49" fmla="*/ 2 h 49"/>
                <a:gd name="T50" fmla="*/ 2 w 49"/>
                <a:gd name="T51" fmla="*/ 2 h 49"/>
                <a:gd name="T52" fmla="*/ 2 w 49"/>
                <a:gd name="T53" fmla="*/ 2 h 49"/>
                <a:gd name="T54" fmla="*/ 2 w 49"/>
                <a:gd name="T55" fmla="*/ 2 h 49"/>
                <a:gd name="T56" fmla="*/ 2 w 49"/>
                <a:gd name="T57" fmla="*/ 2 h 49"/>
                <a:gd name="T58" fmla="*/ 2 w 49"/>
                <a:gd name="T59" fmla="*/ 2 h 49"/>
                <a:gd name="T60" fmla="*/ 2 w 49"/>
                <a:gd name="T61" fmla="*/ 2 h 49"/>
                <a:gd name="T62" fmla="*/ 2 w 49"/>
                <a:gd name="T63" fmla="*/ 2 h 49"/>
                <a:gd name="T64" fmla="*/ 0 w 49"/>
                <a:gd name="T65" fmla="*/ 2 h 49"/>
                <a:gd name="T66" fmla="*/ 0 w 49"/>
                <a:gd name="T67" fmla="*/ 2 h 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9"/>
                <a:gd name="T103" fmla="*/ 0 h 49"/>
                <a:gd name="T104" fmla="*/ 49 w 49"/>
                <a:gd name="T105" fmla="*/ 49 h 4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9" h="49">
                  <a:moveTo>
                    <a:pt x="0" y="24"/>
                  </a:moveTo>
                  <a:lnTo>
                    <a:pt x="0" y="20"/>
                  </a:lnTo>
                  <a:lnTo>
                    <a:pt x="2" y="15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8" y="4"/>
                  </a:lnTo>
                  <a:lnTo>
                    <a:pt x="41" y="7"/>
                  </a:lnTo>
                  <a:lnTo>
                    <a:pt x="44" y="11"/>
                  </a:lnTo>
                  <a:lnTo>
                    <a:pt x="47" y="15"/>
                  </a:lnTo>
                  <a:lnTo>
                    <a:pt x="49" y="20"/>
                  </a:lnTo>
                  <a:lnTo>
                    <a:pt x="49" y="24"/>
                  </a:lnTo>
                  <a:lnTo>
                    <a:pt x="49" y="29"/>
                  </a:lnTo>
                  <a:lnTo>
                    <a:pt x="47" y="33"/>
                  </a:lnTo>
                  <a:lnTo>
                    <a:pt x="44" y="38"/>
                  </a:lnTo>
                  <a:lnTo>
                    <a:pt x="41" y="41"/>
                  </a:lnTo>
                  <a:lnTo>
                    <a:pt x="38" y="44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4" y="49"/>
                  </a:lnTo>
                  <a:lnTo>
                    <a:pt x="20" y="49"/>
                  </a:lnTo>
                  <a:lnTo>
                    <a:pt x="15" y="47"/>
                  </a:lnTo>
                  <a:lnTo>
                    <a:pt x="11" y="44"/>
                  </a:lnTo>
                  <a:lnTo>
                    <a:pt x="8" y="41"/>
                  </a:lnTo>
                  <a:lnTo>
                    <a:pt x="5" y="38"/>
                  </a:lnTo>
                  <a:lnTo>
                    <a:pt x="2" y="33"/>
                  </a:lnTo>
                  <a:lnTo>
                    <a:pt x="0" y="29"/>
                  </a:lnTo>
                  <a:lnTo>
                    <a:pt x="0" y="24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02" name="Group 90"/>
          <p:cNvGrpSpPr>
            <a:grpSpLocks/>
          </p:cNvGrpSpPr>
          <p:nvPr/>
        </p:nvGrpSpPr>
        <p:grpSpPr bwMode="auto">
          <a:xfrm>
            <a:off x="3059113" y="981075"/>
            <a:ext cx="2946400" cy="2182813"/>
            <a:chOff x="1365" y="845"/>
            <a:chExt cx="1856" cy="1375"/>
          </a:xfrm>
        </p:grpSpPr>
        <p:sp>
          <p:nvSpPr>
            <p:cNvPr id="1081435" name="Text Box 91"/>
            <p:cNvSpPr txBox="1">
              <a:spLocks noChangeArrowheads="1"/>
            </p:cNvSpPr>
            <p:nvPr/>
          </p:nvSpPr>
          <p:spPr bwMode="auto">
            <a:xfrm>
              <a:off x="2572" y="1810"/>
              <a:ext cx="474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W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81436" name="Text Box 92"/>
            <p:cNvSpPr txBox="1">
              <a:spLocks noChangeArrowheads="1"/>
            </p:cNvSpPr>
            <p:nvPr/>
          </p:nvSpPr>
          <p:spPr bwMode="auto">
            <a:xfrm>
              <a:off x="2283" y="845"/>
              <a:ext cx="474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A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55346" name="Line 93"/>
            <p:cNvSpPr>
              <a:spLocks noChangeShapeType="1"/>
            </p:cNvSpPr>
            <p:nvPr/>
          </p:nvSpPr>
          <p:spPr bwMode="auto">
            <a:xfrm>
              <a:off x="1430" y="1379"/>
              <a:ext cx="176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7" name="Line 94"/>
            <p:cNvSpPr>
              <a:spLocks noChangeShapeType="1"/>
            </p:cNvSpPr>
            <p:nvPr/>
          </p:nvSpPr>
          <p:spPr bwMode="auto">
            <a:xfrm>
              <a:off x="2300" y="1066"/>
              <a:ext cx="0" cy="8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8" name="Oval 95"/>
            <p:cNvSpPr>
              <a:spLocks noChangeArrowheads="1"/>
            </p:cNvSpPr>
            <p:nvPr/>
          </p:nvSpPr>
          <p:spPr bwMode="auto">
            <a:xfrm>
              <a:off x="2260" y="994"/>
              <a:ext cx="79" cy="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349" name="Oval 96"/>
            <p:cNvSpPr>
              <a:spLocks noChangeArrowheads="1"/>
            </p:cNvSpPr>
            <p:nvPr/>
          </p:nvSpPr>
          <p:spPr bwMode="auto">
            <a:xfrm>
              <a:off x="2257" y="1921"/>
              <a:ext cx="80" cy="7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350" name="Oval 97"/>
            <p:cNvSpPr>
              <a:spLocks noChangeArrowheads="1"/>
            </p:cNvSpPr>
            <p:nvPr/>
          </p:nvSpPr>
          <p:spPr bwMode="auto">
            <a:xfrm>
              <a:off x="1365" y="1333"/>
              <a:ext cx="79" cy="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351" name="Oval 98"/>
            <p:cNvSpPr>
              <a:spLocks noChangeArrowheads="1"/>
            </p:cNvSpPr>
            <p:nvPr/>
          </p:nvSpPr>
          <p:spPr bwMode="auto">
            <a:xfrm>
              <a:off x="3141" y="1337"/>
              <a:ext cx="80" cy="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081443" name="Text Box 99"/>
            <p:cNvSpPr txBox="1">
              <a:spLocks noChangeArrowheads="1"/>
            </p:cNvSpPr>
            <p:nvPr/>
          </p:nvSpPr>
          <p:spPr bwMode="auto">
            <a:xfrm>
              <a:off x="2243" y="1464"/>
              <a:ext cx="474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B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81444" name="Text Box 100"/>
            <p:cNvSpPr txBox="1">
              <a:spLocks noChangeArrowheads="1"/>
            </p:cNvSpPr>
            <p:nvPr/>
          </p:nvSpPr>
          <p:spPr bwMode="auto">
            <a:xfrm>
              <a:off x="1682" y="1078"/>
              <a:ext cx="474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C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81445" name="Text Box 101"/>
            <p:cNvSpPr txBox="1">
              <a:spLocks noChangeArrowheads="1"/>
            </p:cNvSpPr>
            <p:nvPr/>
          </p:nvSpPr>
          <p:spPr bwMode="auto">
            <a:xfrm>
              <a:off x="2599" y="1092"/>
              <a:ext cx="474" cy="41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D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grpSp>
          <p:nvGrpSpPr>
            <p:cNvPr id="55355" name="Group 102"/>
            <p:cNvGrpSpPr>
              <a:grpSpLocks/>
            </p:cNvGrpSpPr>
            <p:nvPr/>
          </p:nvGrpSpPr>
          <p:grpSpPr bwMode="auto">
            <a:xfrm>
              <a:off x="1541" y="1359"/>
              <a:ext cx="40" cy="451"/>
              <a:chOff x="4301" y="9661"/>
              <a:chExt cx="45" cy="515"/>
            </a:xfrm>
          </p:grpSpPr>
          <p:sp>
            <p:nvSpPr>
              <p:cNvPr id="55367" name="Line 103"/>
              <p:cNvSpPr>
                <a:spLocks noChangeShapeType="1"/>
              </p:cNvSpPr>
              <p:nvPr/>
            </p:nvSpPr>
            <p:spPr bwMode="auto">
              <a:xfrm>
                <a:off x="4324" y="9688"/>
                <a:ext cx="0" cy="4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68" name="Freeform 104"/>
              <p:cNvSpPr>
                <a:spLocks/>
              </p:cNvSpPr>
              <p:nvPr/>
            </p:nvSpPr>
            <p:spPr bwMode="auto">
              <a:xfrm rot="-5400000">
                <a:off x="4301" y="9661"/>
                <a:ext cx="45" cy="45"/>
              </a:xfrm>
              <a:custGeom>
                <a:avLst/>
                <a:gdLst>
                  <a:gd name="T0" fmla="*/ 0 w 49"/>
                  <a:gd name="T1" fmla="*/ 9 h 49"/>
                  <a:gd name="T2" fmla="*/ 0 w 49"/>
                  <a:gd name="T3" fmla="*/ 7 h 49"/>
                  <a:gd name="T4" fmla="*/ 2 w 49"/>
                  <a:gd name="T5" fmla="*/ 6 h 49"/>
                  <a:gd name="T6" fmla="*/ 5 w 49"/>
                  <a:gd name="T7" fmla="*/ 6 h 49"/>
                  <a:gd name="T8" fmla="*/ 6 w 49"/>
                  <a:gd name="T9" fmla="*/ 6 h 49"/>
                  <a:gd name="T10" fmla="*/ 6 w 49"/>
                  <a:gd name="T11" fmla="*/ 4 h 49"/>
                  <a:gd name="T12" fmla="*/ 6 w 49"/>
                  <a:gd name="T13" fmla="*/ 1 h 49"/>
                  <a:gd name="T14" fmla="*/ 7 w 49"/>
                  <a:gd name="T15" fmla="*/ 0 h 49"/>
                  <a:gd name="T16" fmla="*/ 9 w 49"/>
                  <a:gd name="T17" fmla="*/ 0 h 49"/>
                  <a:gd name="T18" fmla="*/ 11 w 49"/>
                  <a:gd name="T19" fmla="*/ 0 h 49"/>
                  <a:gd name="T20" fmla="*/ 13 w 49"/>
                  <a:gd name="T21" fmla="*/ 1 h 49"/>
                  <a:gd name="T22" fmla="*/ 14 w 49"/>
                  <a:gd name="T23" fmla="*/ 4 h 49"/>
                  <a:gd name="T24" fmla="*/ 15 w 49"/>
                  <a:gd name="T25" fmla="*/ 6 h 49"/>
                  <a:gd name="T26" fmla="*/ 16 w 49"/>
                  <a:gd name="T27" fmla="*/ 6 h 49"/>
                  <a:gd name="T28" fmla="*/ 17 w 49"/>
                  <a:gd name="T29" fmla="*/ 6 h 49"/>
                  <a:gd name="T30" fmla="*/ 17 w 49"/>
                  <a:gd name="T31" fmla="*/ 7 h 49"/>
                  <a:gd name="T32" fmla="*/ 17 w 49"/>
                  <a:gd name="T33" fmla="*/ 9 h 49"/>
                  <a:gd name="T34" fmla="*/ 17 w 49"/>
                  <a:gd name="T35" fmla="*/ 9 h 49"/>
                  <a:gd name="T36" fmla="*/ 17 w 49"/>
                  <a:gd name="T37" fmla="*/ 11 h 49"/>
                  <a:gd name="T38" fmla="*/ 17 w 49"/>
                  <a:gd name="T39" fmla="*/ 13 h 49"/>
                  <a:gd name="T40" fmla="*/ 16 w 49"/>
                  <a:gd name="T41" fmla="*/ 14 h 49"/>
                  <a:gd name="T42" fmla="*/ 15 w 49"/>
                  <a:gd name="T43" fmla="*/ 15 h 49"/>
                  <a:gd name="T44" fmla="*/ 14 w 49"/>
                  <a:gd name="T45" fmla="*/ 16 h 49"/>
                  <a:gd name="T46" fmla="*/ 13 w 49"/>
                  <a:gd name="T47" fmla="*/ 17 h 49"/>
                  <a:gd name="T48" fmla="*/ 11 w 49"/>
                  <a:gd name="T49" fmla="*/ 17 h 49"/>
                  <a:gd name="T50" fmla="*/ 9 w 49"/>
                  <a:gd name="T51" fmla="*/ 17 h 49"/>
                  <a:gd name="T52" fmla="*/ 7 w 49"/>
                  <a:gd name="T53" fmla="*/ 17 h 49"/>
                  <a:gd name="T54" fmla="*/ 6 w 49"/>
                  <a:gd name="T55" fmla="*/ 17 h 49"/>
                  <a:gd name="T56" fmla="*/ 6 w 49"/>
                  <a:gd name="T57" fmla="*/ 16 h 49"/>
                  <a:gd name="T58" fmla="*/ 6 w 49"/>
                  <a:gd name="T59" fmla="*/ 15 h 49"/>
                  <a:gd name="T60" fmla="*/ 5 w 49"/>
                  <a:gd name="T61" fmla="*/ 14 h 49"/>
                  <a:gd name="T62" fmla="*/ 2 w 49"/>
                  <a:gd name="T63" fmla="*/ 13 h 49"/>
                  <a:gd name="T64" fmla="*/ 0 w 49"/>
                  <a:gd name="T65" fmla="*/ 11 h 49"/>
                  <a:gd name="T66" fmla="*/ 0 w 49"/>
                  <a:gd name="T67" fmla="*/ 9 h 4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9"/>
                  <a:gd name="T103" fmla="*/ 0 h 49"/>
                  <a:gd name="T104" fmla="*/ 49 w 49"/>
                  <a:gd name="T105" fmla="*/ 49 h 4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9" h="49">
                    <a:moveTo>
                      <a:pt x="0" y="24"/>
                    </a:moveTo>
                    <a:lnTo>
                      <a:pt x="0" y="20"/>
                    </a:lnTo>
                    <a:lnTo>
                      <a:pt x="2" y="15"/>
                    </a:lnTo>
                    <a:lnTo>
                      <a:pt x="5" y="11"/>
                    </a:lnTo>
                    <a:lnTo>
                      <a:pt x="8" y="7"/>
                    </a:lnTo>
                    <a:lnTo>
                      <a:pt x="11" y="4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4" y="1"/>
                    </a:lnTo>
                    <a:lnTo>
                      <a:pt x="38" y="4"/>
                    </a:lnTo>
                    <a:lnTo>
                      <a:pt x="41" y="7"/>
                    </a:lnTo>
                    <a:lnTo>
                      <a:pt x="44" y="11"/>
                    </a:lnTo>
                    <a:lnTo>
                      <a:pt x="47" y="15"/>
                    </a:lnTo>
                    <a:lnTo>
                      <a:pt x="49" y="20"/>
                    </a:lnTo>
                    <a:lnTo>
                      <a:pt x="49" y="24"/>
                    </a:lnTo>
                    <a:lnTo>
                      <a:pt x="49" y="29"/>
                    </a:lnTo>
                    <a:lnTo>
                      <a:pt x="47" y="33"/>
                    </a:lnTo>
                    <a:lnTo>
                      <a:pt x="44" y="38"/>
                    </a:lnTo>
                    <a:lnTo>
                      <a:pt x="41" y="41"/>
                    </a:lnTo>
                    <a:lnTo>
                      <a:pt x="38" y="44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4" y="49"/>
                    </a:lnTo>
                    <a:lnTo>
                      <a:pt x="20" y="49"/>
                    </a:lnTo>
                    <a:lnTo>
                      <a:pt x="15" y="47"/>
                    </a:lnTo>
                    <a:lnTo>
                      <a:pt x="11" y="44"/>
                    </a:lnTo>
                    <a:lnTo>
                      <a:pt x="8" y="41"/>
                    </a:lnTo>
                    <a:lnTo>
                      <a:pt x="5" y="38"/>
                    </a:lnTo>
                    <a:lnTo>
                      <a:pt x="2" y="33"/>
                    </a:lnTo>
                    <a:lnTo>
                      <a:pt x="0" y="29"/>
                    </a:lnTo>
                    <a:lnTo>
                      <a:pt x="0" y="24"/>
                    </a:ln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56" name="Freeform 105"/>
            <p:cNvSpPr>
              <a:spLocks/>
            </p:cNvSpPr>
            <p:nvPr/>
          </p:nvSpPr>
          <p:spPr bwMode="auto">
            <a:xfrm rot="-5400000">
              <a:off x="2280" y="1782"/>
              <a:ext cx="39" cy="38"/>
            </a:xfrm>
            <a:custGeom>
              <a:avLst/>
              <a:gdLst>
                <a:gd name="T0" fmla="*/ 0 w 49"/>
                <a:gd name="T1" fmla="*/ 2 h 49"/>
                <a:gd name="T2" fmla="*/ 0 w 49"/>
                <a:gd name="T3" fmla="*/ 2 h 49"/>
                <a:gd name="T4" fmla="*/ 2 w 49"/>
                <a:gd name="T5" fmla="*/ 2 h 49"/>
                <a:gd name="T6" fmla="*/ 2 w 49"/>
                <a:gd name="T7" fmla="*/ 2 h 49"/>
                <a:gd name="T8" fmla="*/ 2 w 49"/>
                <a:gd name="T9" fmla="*/ 2 h 49"/>
                <a:gd name="T10" fmla="*/ 2 w 49"/>
                <a:gd name="T11" fmla="*/ 2 h 49"/>
                <a:gd name="T12" fmla="*/ 2 w 49"/>
                <a:gd name="T13" fmla="*/ 1 h 49"/>
                <a:gd name="T14" fmla="*/ 2 w 49"/>
                <a:gd name="T15" fmla="*/ 0 h 49"/>
                <a:gd name="T16" fmla="*/ 2 w 49"/>
                <a:gd name="T17" fmla="*/ 0 h 49"/>
                <a:gd name="T18" fmla="*/ 2 w 49"/>
                <a:gd name="T19" fmla="*/ 0 h 49"/>
                <a:gd name="T20" fmla="*/ 2 w 49"/>
                <a:gd name="T21" fmla="*/ 1 h 49"/>
                <a:gd name="T22" fmla="*/ 2 w 49"/>
                <a:gd name="T23" fmla="*/ 2 h 49"/>
                <a:gd name="T24" fmla="*/ 3 w 49"/>
                <a:gd name="T25" fmla="*/ 2 h 49"/>
                <a:gd name="T26" fmla="*/ 3 w 49"/>
                <a:gd name="T27" fmla="*/ 2 h 49"/>
                <a:gd name="T28" fmla="*/ 3 w 49"/>
                <a:gd name="T29" fmla="*/ 2 h 49"/>
                <a:gd name="T30" fmla="*/ 3 w 49"/>
                <a:gd name="T31" fmla="*/ 2 h 49"/>
                <a:gd name="T32" fmla="*/ 3 w 49"/>
                <a:gd name="T33" fmla="*/ 2 h 49"/>
                <a:gd name="T34" fmla="*/ 3 w 49"/>
                <a:gd name="T35" fmla="*/ 2 h 49"/>
                <a:gd name="T36" fmla="*/ 3 w 49"/>
                <a:gd name="T37" fmla="*/ 2 h 49"/>
                <a:gd name="T38" fmla="*/ 3 w 49"/>
                <a:gd name="T39" fmla="*/ 2 h 49"/>
                <a:gd name="T40" fmla="*/ 3 w 49"/>
                <a:gd name="T41" fmla="*/ 2 h 49"/>
                <a:gd name="T42" fmla="*/ 3 w 49"/>
                <a:gd name="T43" fmla="*/ 2 h 49"/>
                <a:gd name="T44" fmla="*/ 2 w 49"/>
                <a:gd name="T45" fmla="*/ 2 h 49"/>
                <a:gd name="T46" fmla="*/ 2 w 49"/>
                <a:gd name="T47" fmla="*/ 2 h 49"/>
                <a:gd name="T48" fmla="*/ 2 w 49"/>
                <a:gd name="T49" fmla="*/ 2 h 49"/>
                <a:gd name="T50" fmla="*/ 2 w 49"/>
                <a:gd name="T51" fmla="*/ 2 h 49"/>
                <a:gd name="T52" fmla="*/ 2 w 49"/>
                <a:gd name="T53" fmla="*/ 2 h 49"/>
                <a:gd name="T54" fmla="*/ 2 w 49"/>
                <a:gd name="T55" fmla="*/ 2 h 49"/>
                <a:gd name="T56" fmla="*/ 2 w 49"/>
                <a:gd name="T57" fmla="*/ 2 h 49"/>
                <a:gd name="T58" fmla="*/ 2 w 49"/>
                <a:gd name="T59" fmla="*/ 2 h 49"/>
                <a:gd name="T60" fmla="*/ 2 w 49"/>
                <a:gd name="T61" fmla="*/ 2 h 49"/>
                <a:gd name="T62" fmla="*/ 2 w 49"/>
                <a:gd name="T63" fmla="*/ 2 h 49"/>
                <a:gd name="T64" fmla="*/ 0 w 49"/>
                <a:gd name="T65" fmla="*/ 2 h 49"/>
                <a:gd name="T66" fmla="*/ 0 w 49"/>
                <a:gd name="T67" fmla="*/ 2 h 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9"/>
                <a:gd name="T103" fmla="*/ 0 h 49"/>
                <a:gd name="T104" fmla="*/ 49 w 49"/>
                <a:gd name="T105" fmla="*/ 49 h 4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9" h="49">
                  <a:moveTo>
                    <a:pt x="0" y="24"/>
                  </a:moveTo>
                  <a:lnTo>
                    <a:pt x="0" y="20"/>
                  </a:lnTo>
                  <a:lnTo>
                    <a:pt x="2" y="15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8" y="4"/>
                  </a:lnTo>
                  <a:lnTo>
                    <a:pt x="41" y="7"/>
                  </a:lnTo>
                  <a:lnTo>
                    <a:pt x="44" y="11"/>
                  </a:lnTo>
                  <a:lnTo>
                    <a:pt x="47" y="15"/>
                  </a:lnTo>
                  <a:lnTo>
                    <a:pt x="49" y="20"/>
                  </a:lnTo>
                  <a:lnTo>
                    <a:pt x="49" y="24"/>
                  </a:lnTo>
                  <a:lnTo>
                    <a:pt x="49" y="29"/>
                  </a:lnTo>
                  <a:lnTo>
                    <a:pt x="47" y="33"/>
                  </a:lnTo>
                  <a:lnTo>
                    <a:pt x="44" y="38"/>
                  </a:lnTo>
                  <a:lnTo>
                    <a:pt x="41" y="41"/>
                  </a:lnTo>
                  <a:lnTo>
                    <a:pt x="38" y="44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4" y="49"/>
                  </a:lnTo>
                  <a:lnTo>
                    <a:pt x="20" y="49"/>
                  </a:lnTo>
                  <a:lnTo>
                    <a:pt x="15" y="47"/>
                  </a:lnTo>
                  <a:lnTo>
                    <a:pt x="11" y="44"/>
                  </a:lnTo>
                  <a:lnTo>
                    <a:pt x="8" y="41"/>
                  </a:lnTo>
                  <a:lnTo>
                    <a:pt x="5" y="38"/>
                  </a:lnTo>
                  <a:lnTo>
                    <a:pt x="2" y="33"/>
                  </a:lnTo>
                  <a:lnTo>
                    <a:pt x="0" y="29"/>
                  </a:lnTo>
                  <a:lnTo>
                    <a:pt x="0" y="24"/>
                  </a:lnTo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7" name="AutoShape 106"/>
            <p:cNvSpPr>
              <a:spLocks noChangeArrowheads="1"/>
            </p:cNvSpPr>
            <p:nvPr/>
          </p:nvSpPr>
          <p:spPr bwMode="auto">
            <a:xfrm>
              <a:off x="2023" y="1229"/>
              <a:ext cx="553" cy="304"/>
            </a:xfrm>
            <a:prstGeom prst="flowChartPredefinedProcess">
              <a:avLst/>
            </a:prstGeom>
            <a:solidFill>
              <a:srgbClr val="CC00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358" name="Line 107"/>
            <p:cNvSpPr>
              <a:spLocks noChangeShapeType="1"/>
            </p:cNvSpPr>
            <p:nvPr/>
          </p:nvSpPr>
          <p:spPr bwMode="auto">
            <a:xfrm>
              <a:off x="1562" y="1804"/>
              <a:ext cx="14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9" name="Rectangle 108"/>
            <p:cNvSpPr>
              <a:spLocks noChangeArrowheads="1"/>
            </p:cNvSpPr>
            <p:nvPr/>
          </p:nvSpPr>
          <p:spPr bwMode="auto">
            <a:xfrm rot="-5400000">
              <a:off x="1838" y="1665"/>
              <a:ext cx="92" cy="273"/>
            </a:xfrm>
            <a:prstGeom prst="rect">
              <a:avLst/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360" name="Rectangle 109"/>
            <p:cNvSpPr>
              <a:spLocks noChangeArrowheads="1"/>
            </p:cNvSpPr>
            <p:nvPr/>
          </p:nvSpPr>
          <p:spPr bwMode="auto">
            <a:xfrm rot="-5400000">
              <a:off x="2708" y="1663"/>
              <a:ext cx="93" cy="273"/>
            </a:xfrm>
            <a:prstGeom prst="rect">
              <a:avLst/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361" name="Freeform 110"/>
            <p:cNvSpPr>
              <a:spLocks/>
            </p:cNvSpPr>
            <p:nvPr/>
          </p:nvSpPr>
          <p:spPr bwMode="auto">
            <a:xfrm rot="16200000" flipV="1">
              <a:off x="2761" y="1562"/>
              <a:ext cx="184" cy="275"/>
            </a:xfrm>
            <a:custGeom>
              <a:avLst/>
              <a:gdLst>
                <a:gd name="T0" fmla="*/ 0 w 97"/>
                <a:gd name="T1" fmla="*/ 0 h 243"/>
                <a:gd name="T2" fmla="*/ 210574 w 97"/>
                <a:gd name="T3" fmla="*/ 0 h 243"/>
                <a:gd name="T4" fmla="*/ 210574 w 97"/>
                <a:gd name="T5" fmla="*/ 1069 h 243"/>
                <a:gd name="T6" fmla="*/ 0 60000 65536"/>
                <a:gd name="T7" fmla="*/ 0 60000 65536"/>
                <a:gd name="T8" fmla="*/ 0 60000 65536"/>
                <a:gd name="T9" fmla="*/ 0 w 97"/>
                <a:gd name="T10" fmla="*/ 0 h 243"/>
                <a:gd name="T11" fmla="*/ 97 w 97"/>
                <a:gd name="T12" fmla="*/ 243 h 2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243">
                  <a:moveTo>
                    <a:pt x="0" y="0"/>
                  </a:moveTo>
                  <a:lnTo>
                    <a:pt x="97" y="0"/>
                  </a:lnTo>
                  <a:lnTo>
                    <a:pt x="97" y="24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2" name="Line 111"/>
            <p:cNvSpPr>
              <a:spLocks noChangeShapeType="1"/>
            </p:cNvSpPr>
            <p:nvPr/>
          </p:nvSpPr>
          <p:spPr bwMode="auto">
            <a:xfrm rot="16200000" flipH="1">
              <a:off x="2643" y="1678"/>
              <a:ext cx="1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3" name="Freeform 112"/>
            <p:cNvSpPr>
              <a:spLocks/>
            </p:cNvSpPr>
            <p:nvPr/>
          </p:nvSpPr>
          <p:spPr bwMode="auto">
            <a:xfrm rot="-5400000">
              <a:off x="2969" y="1784"/>
              <a:ext cx="40" cy="40"/>
            </a:xfrm>
            <a:custGeom>
              <a:avLst/>
              <a:gdLst>
                <a:gd name="T0" fmla="*/ 0 w 49"/>
                <a:gd name="T1" fmla="*/ 2 h 49"/>
                <a:gd name="T2" fmla="*/ 0 w 49"/>
                <a:gd name="T3" fmla="*/ 2 h 49"/>
                <a:gd name="T4" fmla="*/ 2 w 49"/>
                <a:gd name="T5" fmla="*/ 2 h 49"/>
                <a:gd name="T6" fmla="*/ 2 w 49"/>
                <a:gd name="T7" fmla="*/ 2 h 49"/>
                <a:gd name="T8" fmla="*/ 2 w 49"/>
                <a:gd name="T9" fmla="*/ 2 h 49"/>
                <a:gd name="T10" fmla="*/ 2 w 49"/>
                <a:gd name="T11" fmla="*/ 2 h 49"/>
                <a:gd name="T12" fmla="*/ 2 w 49"/>
                <a:gd name="T13" fmla="*/ 1 h 49"/>
                <a:gd name="T14" fmla="*/ 2 w 49"/>
                <a:gd name="T15" fmla="*/ 0 h 49"/>
                <a:gd name="T16" fmla="*/ 2 w 49"/>
                <a:gd name="T17" fmla="*/ 0 h 49"/>
                <a:gd name="T18" fmla="*/ 2 w 49"/>
                <a:gd name="T19" fmla="*/ 0 h 49"/>
                <a:gd name="T20" fmla="*/ 3 w 49"/>
                <a:gd name="T21" fmla="*/ 1 h 49"/>
                <a:gd name="T22" fmla="*/ 3 w 49"/>
                <a:gd name="T23" fmla="*/ 2 h 49"/>
                <a:gd name="T24" fmla="*/ 4 w 49"/>
                <a:gd name="T25" fmla="*/ 2 h 49"/>
                <a:gd name="T26" fmla="*/ 4 w 49"/>
                <a:gd name="T27" fmla="*/ 2 h 49"/>
                <a:gd name="T28" fmla="*/ 4 w 49"/>
                <a:gd name="T29" fmla="*/ 2 h 49"/>
                <a:gd name="T30" fmla="*/ 5 w 49"/>
                <a:gd name="T31" fmla="*/ 2 h 49"/>
                <a:gd name="T32" fmla="*/ 5 w 49"/>
                <a:gd name="T33" fmla="*/ 2 h 49"/>
                <a:gd name="T34" fmla="*/ 5 w 49"/>
                <a:gd name="T35" fmla="*/ 2 h 49"/>
                <a:gd name="T36" fmla="*/ 5 w 49"/>
                <a:gd name="T37" fmla="*/ 2 h 49"/>
                <a:gd name="T38" fmla="*/ 4 w 49"/>
                <a:gd name="T39" fmla="*/ 3 h 49"/>
                <a:gd name="T40" fmla="*/ 4 w 49"/>
                <a:gd name="T41" fmla="*/ 3 h 49"/>
                <a:gd name="T42" fmla="*/ 4 w 49"/>
                <a:gd name="T43" fmla="*/ 4 h 49"/>
                <a:gd name="T44" fmla="*/ 3 w 49"/>
                <a:gd name="T45" fmla="*/ 4 h 49"/>
                <a:gd name="T46" fmla="*/ 3 w 49"/>
                <a:gd name="T47" fmla="*/ 4 h 49"/>
                <a:gd name="T48" fmla="*/ 2 w 49"/>
                <a:gd name="T49" fmla="*/ 5 h 49"/>
                <a:gd name="T50" fmla="*/ 2 w 49"/>
                <a:gd name="T51" fmla="*/ 5 h 49"/>
                <a:gd name="T52" fmla="*/ 2 w 49"/>
                <a:gd name="T53" fmla="*/ 5 h 49"/>
                <a:gd name="T54" fmla="*/ 2 w 49"/>
                <a:gd name="T55" fmla="*/ 4 h 49"/>
                <a:gd name="T56" fmla="*/ 2 w 49"/>
                <a:gd name="T57" fmla="*/ 4 h 49"/>
                <a:gd name="T58" fmla="*/ 2 w 49"/>
                <a:gd name="T59" fmla="*/ 4 h 49"/>
                <a:gd name="T60" fmla="*/ 2 w 49"/>
                <a:gd name="T61" fmla="*/ 3 h 49"/>
                <a:gd name="T62" fmla="*/ 2 w 49"/>
                <a:gd name="T63" fmla="*/ 3 h 49"/>
                <a:gd name="T64" fmla="*/ 0 w 49"/>
                <a:gd name="T65" fmla="*/ 2 h 49"/>
                <a:gd name="T66" fmla="*/ 0 w 49"/>
                <a:gd name="T67" fmla="*/ 2 h 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9"/>
                <a:gd name="T103" fmla="*/ 0 h 49"/>
                <a:gd name="T104" fmla="*/ 49 w 49"/>
                <a:gd name="T105" fmla="*/ 49 h 4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9" h="49">
                  <a:moveTo>
                    <a:pt x="0" y="24"/>
                  </a:moveTo>
                  <a:lnTo>
                    <a:pt x="0" y="20"/>
                  </a:lnTo>
                  <a:lnTo>
                    <a:pt x="2" y="15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8" y="4"/>
                  </a:lnTo>
                  <a:lnTo>
                    <a:pt x="41" y="7"/>
                  </a:lnTo>
                  <a:lnTo>
                    <a:pt x="44" y="11"/>
                  </a:lnTo>
                  <a:lnTo>
                    <a:pt x="47" y="15"/>
                  </a:lnTo>
                  <a:lnTo>
                    <a:pt x="49" y="20"/>
                  </a:lnTo>
                  <a:lnTo>
                    <a:pt x="49" y="24"/>
                  </a:lnTo>
                  <a:lnTo>
                    <a:pt x="49" y="29"/>
                  </a:lnTo>
                  <a:lnTo>
                    <a:pt x="47" y="33"/>
                  </a:lnTo>
                  <a:lnTo>
                    <a:pt x="44" y="38"/>
                  </a:lnTo>
                  <a:lnTo>
                    <a:pt x="41" y="41"/>
                  </a:lnTo>
                  <a:lnTo>
                    <a:pt x="38" y="44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4" y="49"/>
                  </a:lnTo>
                  <a:lnTo>
                    <a:pt x="20" y="49"/>
                  </a:lnTo>
                  <a:lnTo>
                    <a:pt x="15" y="47"/>
                  </a:lnTo>
                  <a:lnTo>
                    <a:pt x="11" y="44"/>
                  </a:lnTo>
                  <a:lnTo>
                    <a:pt x="8" y="41"/>
                  </a:lnTo>
                  <a:lnTo>
                    <a:pt x="5" y="38"/>
                  </a:lnTo>
                  <a:lnTo>
                    <a:pt x="2" y="33"/>
                  </a:lnTo>
                  <a:lnTo>
                    <a:pt x="0" y="29"/>
                  </a:lnTo>
                  <a:lnTo>
                    <a:pt x="0" y="24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64" name="Group 113"/>
            <p:cNvGrpSpPr>
              <a:grpSpLocks/>
            </p:cNvGrpSpPr>
            <p:nvPr/>
          </p:nvGrpSpPr>
          <p:grpSpPr bwMode="auto">
            <a:xfrm>
              <a:off x="3029" y="1359"/>
              <a:ext cx="40" cy="451"/>
              <a:chOff x="5996" y="9661"/>
              <a:chExt cx="45" cy="515"/>
            </a:xfrm>
          </p:grpSpPr>
          <p:sp>
            <p:nvSpPr>
              <p:cNvPr id="55365" name="Line 114"/>
              <p:cNvSpPr>
                <a:spLocks noChangeShapeType="1"/>
              </p:cNvSpPr>
              <p:nvPr/>
            </p:nvSpPr>
            <p:spPr bwMode="auto">
              <a:xfrm>
                <a:off x="6019" y="9688"/>
                <a:ext cx="0" cy="4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66" name="Freeform 115"/>
              <p:cNvSpPr>
                <a:spLocks/>
              </p:cNvSpPr>
              <p:nvPr/>
            </p:nvSpPr>
            <p:spPr bwMode="auto">
              <a:xfrm rot="-5400000">
                <a:off x="5996" y="9661"/>
                <a:ext cx="45" cy="45"/>
              </a:xfrm>
              <a:custGeom>
                <a:avLst/>
                <a:gdLst>
                  <a:gd name="T0" fmla="*/ 0 w 49"/>
                  <a:gd name="T1" fmla="*/ 9 h 49"/>
                  <a:gd name="T2" fmla="*/ 0 w 49"/>
                  <a:gd name="T3" fmla="*/ 7 h 49"/>
                  <a:gd name="T4" fmla="*/ 2 w 49"/>
                  <a:gd name="T5" fmla="*/ 6 h 49"/>
                  <a:gd name="T6" fmla="*/ 5 w 49"/>
                  <a:gd name="T7" fmla="*/ 6 h 49"/>
                  <a:gd name="T8" fmla="*/ 6 w 49"/>
                  <a:gd name="T9" fmla="*/ 6 h 49"/>
                  <a:gd name="T10" fmla="*/ 6 w 49"/>
                  <a:gd name="T11" fmla="*/ 4 h 49"/>
                  <a:gd name="T12" fmla="*/ 6 w 49"/>
                  <a:gd name="T13" fmla="*/ 1 h 49"/>
                  <a:gd name="T14" fmla="*/ 7 w 49"/>
                  <a:gd name="T15" fmla="*/ 0 h 49"/>
                  <a:gd name="T16" fmla="*/ 9 w 49"/>
                  <a:gd name="T17" fmla="*/ 0 h 49"/>
                  <a:gd name="T18" fmla="*/ 11 w 49"/>
                  <a:gd name="T19" fmla="*/ 0 h 49"/>
                  <a:gd name="T20" fmla="*/ 13 w 49"/>
                  <a:gd name="T21" fmla="*/ 1 h 49"/>
                  <a:gd name="T22" fmla="*/ 14 w 49"/>
                  <a:gd name="T23" fmla="*/ 4 h 49"/>
                  <a:gd name="T24" fmla="*/ 15 w 49"/>
                  <a:gd name="T25" fmla="*/ 6 h 49"/>
                  <a:gd name="T26" fmla="*/ 16 w 49"/>
                  <a:gd name="T27" fmla="*/ 6 h 49"/>
                  <a:gd name="T28" fmla="*/ 17 w 49"/>
                  <a:gd name="T29" fmla="*/ 6 h 49"/>
                  <a:gd name="T30" fmla="*/ 17 w 49"/>
                  <a:gd name="T31" fmla="*/ 7 h 49"/>
                  <a:gd name="T32" fmla="*/ 17 w 49"/>
                  <a:gd name="T33" fmla="*/ 9 h 49"/>
                  <a:gd name="T34" fmla="*/ 17 w 49"/>
                  <a:gd name="T35" fmla="*/ 9 h 49"/>
                  <a:gd name="T36" fmla="*/ 17 w 49"/>
                  <a:gd name="T37" fmla="*/ 11 h 49"/>
                  <a:gd name="T38" fmla="*/ 17 w 49"/>
                  <a:gd name="T39" fmla="*/ 13 h 49"/>
                  <a:gd name="T40" fmla="*/ 16 w 49"/>
                  <a:gd name="T41" fmla="*/ 14 h 49"/>
                  <a:gd name="T42" fmla="*/ 15 w 49"/>
                  <a:gd name="T43" fmla="*/ 15 h 49"/>
                  <a:gd name="T44" fmla="*/ 14 w 49"/>
                  <a:gd name="T45" fmla="*/ 16 h 49"/>
                  <a:gd name="T46" fmla="*/ 13 w 49"/>
                  <a:gd name="T47" fmla="*/ 17 h 49"/>
                  <a:gd name="T48" fmla="*/ 11 w 49"/>
                  <a:gd name="T49" fmla="*/ 17 h 49"/>
                  <a:gd name="T50" fmla="*/ 9 w 49"/>
                  <a:gd name="T51" fmla="*/ 17 h 49"/>
                  <a:gd name="T52" fmla="*/ 7 w 49"/>
                  <a:gd name="T53" fmla="*/ 17 h 49"/>
                  <a:gd name="T54" fmla="*/ 6 w 49"/>
                  <a:gd name="T55" fmla="*/ 17 h 49"/>
                  <a:gd name="T56" fmla="*/ 6 w 49"/>
                  <a:gd name="T57" fmla="*/ 16 h 49"/>
                  <a:gd name="T58" fmla="*/ 6 w 49"/>
                  <a:gd name="T59" fmla="*/ 15 h 49"/>
                  <a:gd name="T60" fmla="*/ 5 w 49"/>
                  <a:gd name="T61" fmla="*/ 14 h 49"/>
                  <a:gd name="T62" fmla="*/ 2 w 49"/>
                  <a:gd name="T63" fmla="*/ 13 h 49"/>
                  <a:gd name="T64" fmla="*/ 0 w 49"/>
                  <a:gd name="T65" fmla="*/ 11 h 49"/>
                  <a:gd name="T66" fmla="*/ 0 w 49"/>
                  <a:gd name="T67" fmla="*/ 9 h 4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9"/>
                  <a:gd name="T103" fmla="*/ 0 h 49"/>
                  <a:gd name="T104" fmla="*/ 49 w 49"/>
                  <a:gd name="T105" fmla="*/ 49 h 4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9" h="49">
                    <a:moveTo>
                      <a:pt x="0" y="24"/>
                    </a:moveTo>
                    <a:lnTo>
                      <a:pt x="0" y="20"/>
                    </a:lnTo>
                    <a:lnTo>
                      <a:pt x="2" y="15"/>
                    </a:lnTo>
                    <a:lnTo>
                      <a:pt x="5" y="11"/>
                    </a:lnTo>
                    <a:lnTo>
                      <a:pt x="8" y="7"/>
                    </a:lnTo>
                    <a:lnTo>
                      <a:pt x="11" y="4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4" y="1"/>
                    </a:lnTo>
                    <a:lnTo>
                      <a:pt x="38" y="4"/>
                    </a:lnTo>
                    <a:lnTo>
                      <a:pt x="41" y="7"/>
                    </a:lnTo>
                    <a:lnTo>
                      <a:pt x="44" y="11"/>
                    </a:lnTo>
                    <a:lnTo>
                      <a:pt x="47" y="15"/>
                    </a:lnTo>
                    <a:lnTo>
                      <a:pt x="49" y="20"/>
                    </a:lnTo>
                    <a:lnTo>
                      <a:pt x="49" y="24"/>
                    </a:lnTo>
                    <a:lnTo>
                      <a:pt x="49" y="29"/>
                    </a:lnTo>
                    <a:lnTo>
                      <a:pt x="47" y="33"/>
                    </a:lnTo>
                    <a:lnTo>
                      <a:pt x="44" y="38"/>
                    </a:lnTo>
                    <a:lnTo>
                      <a:pt x="41" y="41"/>
                    </a:lnTo>
                    <a:lnTo>
                      <a:pt x="38" y="44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4" y="49"/>
                    </a:lnTo>
                    <a:lnTo>
                      <a:pt x="20" y="49"/>
                    </a:lnTo>
                    <a:lnTo>
                      <a:pt x="15" y="47"/>
                    </a:lnTo>
                    <a:lnTo>
                      <a:pt x="11" y="44"/>
                    </a:lnTo>
                    <a:lnTo>
                      <a:pt x="8" y="41"/>
                    </a:lnTo>
                    <a:lnTo>
                      <a:pt x="5" y="38"/>
                    </a:lnTo>
                    <a:lnTo>
                      <a:pt x="2" y="33"/>
                    </a:lnTo>
                    <a:lnTo>
                      <a:pt x="0" y="29"/>
                    </a:lnTo>
                    <a:lnTo>
                      <a:pt x="0" y="24"/>
                    </a:ln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5303" name="Group 116"/>
          <p:cNvGrpSpPr>
            <a:grpSpLocks/>
          </p:cNvGrpSpPr>
          <p:nvPr/>
        </p:nvGrpSpPr>
        <p:grpSpPr bwMode="auto">
          <a:xfrm>
            <a:off x="6088063" y="1171575"/>
            <a:ext cx="2947987" cy="2165350"/>
            <a:chOff x="3695" y="874"/>
            <a:chExt cx="1857" cy="1364"/>
          </a:xfrm>
        </p:grpSpPr>
        <p:sp>
          <p:nvSpPr>
            <p:cNvPr id="1081461" name="Text Box 117"/>
            <p:cNvSpPr txBox="1">
              <a:spLocks noChangeArrowheads="1"/>
            </p:cNvSpPr>
            <p:nvPr/>
          </p:nvSpPr>
          <p:spPr bwMode="auto">
            <a:xfrm>
              <a:off x="4482" y="1804"/>
              <a:ext cx="418" cy="4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W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81462" name="Text Box 118"/>
            <p:cNvSpPr txBox="1">
              <a:spLocks noChangeArrowheads="1"/>
            </p:cNvSpPr>
            <p:nvPr/>
          </p:nvSpPr>
          <p:spPr bwMode="auto">
            <a:xfrm>
              <a:off x="4657" y="874"/>
              <a:ext cx="474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A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55328" name="Line 119"/>
            <p:cNvSpPr>
              <a:spLocks noChangeShapeType="1"/>
            </p:cNvSpPr>
            <p:nvPr/>
          </p:nvSpPr>
          <p:spPr bwMode="auto">
            <a:xfrm>
              <a:off x="3760" y="1379"/>
              <a:ext cx="176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9" name="Line 120"/>
            <p:cNvSpPr>
              <a:spLocks noChangeShapeType="1"/>
            </p:cNvSpPr>
            <p:nvPr/>
          </p:nvSpPr>
          <p:spPr bwMode="auto">
            <a:xfrm>
              <a:off x="4630" y="1066"/>
              <a:ext cx="0" cy="6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0" name="Oval 121"/>
            <p:cNvSpPr>
              <a:spLocks noChangeArrowheads="1"/>
            </p:cNvSpPr>
            <p:nvPr/>
          </p:nvSpPr>
          <p:spPr bwMode="auto">
            <a:xfrm>
              <a:off x="4587" y="994"/>
              <a:ext cx="81" cy="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331" name="Oval 122"/>
            <p:cNvSpPr>
              <a:spLocks noChangeArrowheads="1"/>
            </p:cNvSpPr>
            <p:nvPr/>
          </p:nvSpPr>
          <p:spPr bwMode="auto">
            <a:xfrm>
              <a:off x="3695" y="1337"/>
              <a:ext cx="80" cy="7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332" name="Oval 123"/>
            <p:cNvSpPr>
              <a:spLocks noChangeArrowheads="1"/>
            </p:cNvSpPr>
            <p:nvPr/>
          </p:nvSpPr>
          <p:spPr bwMode="auto">
            <a:xfrm>
              <a:off x="5472" y="1339"/>
              <a:ext cx="80" cy="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081468" name="Text Box 124"/>
            <p:cNvSpPr txBox="1">
              <a:spLocks noChangeArrowheads="1"/>
            </p:cNvSpPr>
            <p:nvPr/>
          </p:nvSpPr>
          <p:spPr bwMode="auto">
            <a:xfrm>
              <a:off x="4574" y="1464"/>
              <a:ext cx="474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B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81469" name="Text Box 125"/>
            <p:cNvSpPr txBox="1">
              <a:spLocks noChangeArrowheads="1"/>
            </p:cNvSpPr>
            <p:nvPr/>
          </p:nvSpPr>
          <p:spPr bwMode="auto">
            <a:xfrm>
              <a:off x="3968" y="1068"/>
              <a:ext cx="474" cy="4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C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81470" name="Text Box 126"/>
            <p:cNvSpPr txBox="1">
              <a:spLocks noChangeArrowheads="1"/>
            </p:cNvSpPr>
            <p:nvPr/>
          </p:nvSpPr>
          <p:spPr bwMode="auto">
            <a:xfrm>
              <a:off x="4932" y="1063"/>
              <a:ext cx="474" cy="41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 i="1">
                  <a:latin typeface="Times New Roman" pitchFamily="18" charset="0"/>
                </a:rPr>
                <a:t>D</a:t>
              </a:r>
              <a:r>
                <a:rPr kumimoji="1" lang="en-US" altLang="zh-CN" sz="2400">
                  <a:latin typeface="Times New Roman" pitchFamily="18" charset="0"/>
                </a:rPr>
                <a:t>                                               (b)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55336" name="Line 127"/>
            <p:cNvSpPr>
              <a:spLocks noChangeShapeType="1"/>
            </p:cNvSpPr>
            <p:nvPr/>
          </p:nvSpPr>
          <p:spPr bwMode="auto">
            <a:xfrm>
              <a:off x="3892" y="1383"/>
              <a:ext cx="0" cy="4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7" name="Freeform 128"/>
            <p:cNvSpPr>
              <a:spLocks/>
            </p:cNvSpPr>
            <p:nvPr/>
          </p:nvSpPr>
          <p:spPr bwMode="auto">
            <a:xfrm rot="-5400000">
              <a:off x="3872" y="1361"/>
              <a:ext cx="40" cy="40"/>
            </a:xfrm>
            <a:custGeom>
              <a:avLst/>
              <a:gdLst>
                <a:gd name="T0" fmla="*/ 0 w 49"/>
                <a:gd name="T1" fmla="*/ 2 h 49"/>
                <a:gd name="T2" fmla="*/ 0 w 49"/>
                <a:gd name="T3" fmla="*/ 2 h 49"/>
                <a:gd name="T4" fmla="*/ 2 w 49"/>
                <a:gd name="T5" fmla="*/ 2 h 49"/>
                <a:gd name="T6" fmla="*/ 2 w 49"/>
                <a:gd name="T7" fmla="*/ 2 h 49"/>
                <a:gd name="T8" fmla="*/ 2 w 49"/>
                <a:gd name="T9" fmla="*/ 2 h 49"/>
                <a:gd name="T10" fmla="*/ 2 w 49"/>
                <a:gd name="T11" fmla="*/ 2 h 49"/>
                <a:gd name="T12" fmla="*/ 2 w 49"/>
                <a:gd name="T13" fmla="*/ 1 h 49"/>
                <a:gd name="T14" fmla="*/ 2 w 49"/>
                <a:gd name="T15" fmla="*/ 0 h 49"/>
                <a:gd name="T16" fmla="*/ 2 w 49"/>
                <a:gd name="T17" fmla="*/ 0 h 49"/>
                <a:gd name="T18" fmla="*/ 2 w 49"/>
                <a:gd name="T19" fmla="*/ 0 h 49"/>
                <a:gd name="T20" fmla="*/ 3 w 49"/>
                <a:gd name="T21" fmla="*/ 1 h 49"/>
                <a:gd name="T22" fmla="*/ 3 w 49"/>
                <a:gd name="T23" fmla="*/ 2 h 49"/>
                <a:gd name="T24" fmla="*/ 4 w 49"/>
                <a:gd name="T25" fmla="*/ 2 h 49"/>
                <a:gd name="T26" fmla="*/ 4 w 49"/>
                <a:gd name="T27" fmla="*/ 2 h 49"/>
                <a:gd name="T28" fmla="*/ 4 w 49"/>
                <a:gd name="T29" fmla="*/ 2 h 49"/>
                <a:gd name="T30" fmla="*/ 5 w 49"/>
                <a:gd name="T31" fmla="*/ 2 h 49"/>
                <a:gd name="T32" fmla="*/ 5 w 49"/>
                <a:gd name="T33" fmla="*/ 2 h 49"/>
                <a:gd name="T34" fmla="*/ 5 w 49"/>
                <a:gd name="T35" fmla="*/ 2 h 49"/>
                <a:gd name="T36" fmla="*/ 5 w 49"/>
                <a:gd name="T37" fmla="*/ 2 h 49"/>
                <a:gd name="T38" fmla="*/ 4 w 49"/>
                <a:gd name="T39" fmla="*/ 3 h 49"/>
                <a:gd name="T40" fmla="*/ 4 w 49"/>
                <a:gd name="T41" fmla="*/ 3 h 49"/>
                <a:gd name="T42" fmla="*/ 4 w 49"/>
                <a:gd name="T43" fmla="*/ 4 h 49"/>
                <a:gd name="T44" fmla="*/ 3 w 49"/>
                <a:gd name="T45" fmla="*/ 4 h 49"/>
                <a:gd name="T46" fmla="*/ 3 w 49"/>
                <a:gd name="T47" fmla="*/ 4 h 49"/>
                <a:gd name="T48" fmla="*/ 2 w 49"/>
                <a:gd name="T49" fmla="*/ 5 h 49"/>
                <a:gd name="T50" fmla="*/ 2 w 49"/>
                <a:gd name="T51" fmla="*/ 5 h 49"/>
                <a:gd name="T52" fmla="*/ 2 w 49"/>
                <a:gd name="T53" fmla="*/ 5 h 49"/>
                <a:gd name="T54" fmla="*/ 2 w 49"/>
                <a:gd name="T55" fmla="*/ 4 h 49"/>
                <a:gd name="T56" fmla="*/ 2 w 49"/>
                <a:gd name="T57" fmla="*/ 4 h 49"/>
                <a:gd name="T58" fmla="*/ 2 w 49"/>
                <a:gd name="T59" fmla="*/ 4 h 49"/>
                <a:gd name="T60" fmla="*/ 2 w 49"/>
                <a:gd name="T61" fmla="*/ 3 h 49"/>
                <a:gd name="T62" fmla="*/ 2 w 49"/>
                <a:gd name="T63" fmla="*/ 3 h 49"/>
                <a:gd name="T64" fmla="*/ 0 w 49"/>
                <a:gd name="T65" fmla="*/ 2 h 49"/>
                <a:gd name="T66" fmla="*/ 0 w 49"/>
                <a:gd name="T67" fmla="*/ 2 h 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9"/>
                <a:gd name="T103" fmla="*/ 0 h 49"/>
                <a:gd name="T104" fmla="*/ 49 w 49"/>
                <a:gd name="T105" fmla="*/ 49 h 4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9" h="49">
                  <a:moveTo>
                    <a:pt x="0" y="24"/>
                  </a:moveTo>
                  <a:lnTo>
                    <a:pt x="0" y="20"/>
                  </a:lnTo>
                  <a:lnTo>
                    <a:pt x="2" y="15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8" y="4"/>
                  </a:lnTo>
                  <a:lnTo>
                    <a:pt x="41" y="7"/>
                  </a:lnTo>
                  <a:lnTo>
                    <a:pt x="44" y="11"/>
                  </a:lnTo>
                  <a:lnTo>
                    <a:pt x="47" y="15"/>
                  </a:lnTo>
                  <a:lnTo>
                    <a:pt x="49" y="20"/>
                  </a:lnTo>
                  <a:lnTo>
                    <a:pt x="49" y="24"/>
                  </a:lnTo>
                  <a:lnTo>
                    <a:pt x="49" y="29"/>
                  </a:lnTo>
                  <a:lnTo>
                    <a:pt x="47" y="33"/>
                  </a:lnTo>
                  <a:lnTo>
                    <a:pt x="44" y="38"/>
                  </a:lnTo>
                  <a:lnTo>
                    <a:pt x="41" y="41"/>
                  </a:lnTo>
                  <a:lnTo>
                    <a:pt x="38" y="44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4" y="49"/>
                  </a:lnTo>
                  <a:lnTo>
                    <a:pt x="20" y="49"/>
                  </a:lnTo>
                  <a:lnTo>
                    <a:pt x="15" y="47"/>
                  </a:lnTo>
                  <a:lnTo>
                    <a:pt x="11" y="44"/>
                  </a:lnTo>
                  <a:lnTo>
                    <a:pt x="8" y="41"/>
                  </a:lnTo>
                  <a:lnTo>
                    <a:pt x="5" y="38"/>
                  </a:lnTo>
                  <a:lnTo>
                    <a:pt x="2" y="33"/>
                  </a:lnTo>
                  <a:lnTo>
                    <a:pt x="0" y="29"/>
                  </a:lnTo>
                  <a:lnTo>
                    <a:pt x="0" y="24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8" name="AutoShape 129"/>
            <p:cNvSpPr>
              <a:spLocks noChangeArrowheads="1"/>
            </p:cNvSpPr>
            <p:nvPr/>
          </p:nvSpPr>
          <p:spPr bwMode="auto">
            <a:xfrm>
              <a:off x="4353" y="1229"/>
              <a:ext cx="553" cy="304"/>
            </a:xfrm>
            <a:prstGeom prst="flowChartPredefinedProcess">
              <a:avLst/>
            </a:prstGeom>
            <a:solidFill>
              <a:srgbClr val="CC00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339" name="Line 130"/>
            <p:cNvSpPr>
              <a:spLocks noChangeShapeType="1"/>
            </p:cNvSpPr>
            <p:nvPr/>
          </p:nvSpPr>
          <p:spPr bwMode="auto">
            <a:xfrm>
              <a:off x="3892" y="1804"/>
              <a:ext cx="14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0" name="Rectangle 131"/>
            <p:cNvSpPr>
              <a:spLocks noChangeArrowheads="1"/>
            </p:cNvSpPr>
            <p:nvPr/>
          </p:nvSpPr>
          <p:spPr bwMode="auto">
            <a:xfrm rot="-5400000">
              <a:off x="4584" y="1664"/>
              <a:ext cx="92" cy="275"/>
            </a:xfrm>
            <a:prstGeom prst="rect">
              <a:avLst/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5341" name="Line 132"/>
            <p:cNvSpPr>
              <a:spLocks noChangeShapeType="1"/>
            </p:cNvSpPr>
            <p:nvPr/>
          </p:nvSpPr>
          <p:spPr bwMode="auto">
            <a:xfrm rot="16200000" flipH="1">
              <a:off x="4563" y="1681"/>
              <a:ext cx="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2" name="Line 133"/>
            <p:cNvSpPr>
              <a:spLocks noChangeShapeType="1"/>
            </p:cNvSpPr>
            <p:nvPr/>
          </p:nvSpPr>
          <p:spPr bwMode="auto">
            <a:xfrm>
              <a:off x="5380" y="1383"/>
              <a:ext cx="0" cy="4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3" name="Freeform 134"/>
            <p:cNvSpPr>
              <a:spLocks/>
            </p:cNvSpPr>
            <p:nvPr/>
          </p:nvSpPr>
          <p:spPr bwMode="auto">
            <a:xfrm rot="-5400000">
              <a:off x="5359" y="1359"/>
              <a:ext cx="39" cy="39"/>
            </a:xfrm>
            <a:custGeom>
              <a:avLst/>
              <a:gdLst>
                <a:gd name="T0" fmla="*/ 0 w 49"/>
                <a:gd name="T1" fmla="*/ 2 h 49"/>
                <a:gd name="T2" fmla="*/ 0 w 49"/>
                <a:gd name="T3" fmla="*/ 2 h 49"/>
                <a:gd name="T4" fmla="*/ 2 w 49"/>
                <a:gd name="T5" fmla="*/ 2 h 49"/>
                <a:gd name="T6" fmla="*/ 2 w 49"/>
                <a:gd name="T7" fmla="*/ 2 h 49"/>
                <a:gd name="T8" fmla="*/ 2 w 49"/>
                <a:gd name="T9" fmla="*/ 2 h 49"/>
                <a:gd name="T10" fmla="*/ 2 w 49"/>
                <a:gd name="T11" fmla="*/ 2 h 49"/>
                <a:gd name="T12" fmla="*/ 2 w 49"/>
                <a:gd name="T13" fmla="*/ 1 h 49"/>
                <a:gd name="T14" fmla="*/ 2 w 49"/>
                <a:gd name="T15" fmla="*/ 0 h 49"/>
                <a:gd name="T16" fmla="*/ 2 w 49"/>
                <a:gd name="T17" fmla="*/ 0 h 49"/>
                <a:gd name="T18" fmla="*/ 2 w 49"/>
                <a:gd name="T19" fmla="*/ 0 h 49"/>
                <a:gd name="T20" fmla="*/ 2 w 49"/>
                <a:gd name="T21" fmla="*/ 1 h 49"/>
                <a:gd name="T22" fmla="*/ 2 w 49"/>
                <a:gd name="T23" fmla="*/ 2 h 49"/>
                <a:gd name="T24" fmla="*/ 3 w 49"/>
                <a:gd name="T25" fmla="*/ 2 h 49"/>
                <a:gd name="T26" fmla="*/ 3 w 49"/>
                <a:gd name="T27" fmla="*/ 2 h 49"/>
                <a:gd name="T28" fmla="*/ 3 w 49"/>
                <a:gd name="T29" fmla="*/ 2 h 49"/>
                <a:gd name="T30" fmla="*/ 3 w 49"/>
                <a:gd name="T31" fmla="*/ 2 h 49"/>
                <a:gd name="T32" fmla="*/ 3 w 49"/>
                <a:gd name="T33" fmla="*/ 2 h 49"/>
                <a:gd name="T34" fmla="*/ 3 w 49"/>
                <a:gd name="T35" fmla="*/ 2 h 49"/>
                <a:gd name="T36" fmla="*/ 3 w 49"/>
                <a:gd name="T37" fmla="*/ 2 h 49"/>
                <a:gd name="T38" fmla="*/ 3 w 49"/>
                <a:gd name="T39" fmla="*/ 2 h 49"/>
                <a:gd name="T40" fmla="*/ 3 w 49"/>
                <a:gd name="T41" fmla="*/ 2 h 49"/>
                <a:gd name="T42" fmla="*/ 3 w 49"/>
                <a:gd name="T43" fmla="*/ 3 h 49"/>
                <a:gd name="T44" fmla="*/ 2 w 49"/>
                <a:gd name="T45" fmla="*/ 3 h 49"/>
                <a:gd name="T46" fmla="*/ 2 w 49"/>
                <a:gd name="T47" fmla="*/ 3 h 49"/>
                <a:gd name="T48" fmla="*/ 2 w 49"/>
                <a:gd name="T49" fmla="*/ 3 h 49"/>
                <a:gd name="T50" fmla="*/ 2 w 49"/>
                <a:gd name="T51" fmla="*/ 3 h 49"/>
                <a:gd name="T52" fmla="*/ 2 w 49"/>
                <a:gd name="T53" fmla="*/ 3 h 49"/>
                <a:gd name="T54" fmla="*/ 2 w 49"/>
                <a:gd name="T55" fmla="*/ 3 h 49"/>
                <a:gd name="T56" fmla="*/ 2 w 49"/>
                <a:gd name="T57" fmla="*/ 3 h 49"/>
                <a:gd name="T58" fmla="*/ 2 w 49"/>
                <a:gd name="T59" fmla="*/ 3 h 49"/>
                <a:gd name="T60" fmla="*/ 2 w 49"/>
                <a:gd name="T61" fmla="*/ 2 h 49"/>
                <a:gd name="T62" fmla="*/ 2 w 49"/>
                <a:gd name="T63" fmla="*/ 2 h 49"/>
                <a:gd name="T64" fmla="*/ 0 w 49"/>
                <a:gd name="T65" fmla="*/ 2 h 49"/>
                <a:gd name="T66" fmla="*/ 0 w 49"/>
                <a:gd name="T67" fmla="*/ 2 h 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9"/>
                <a:gd name="T103" fmla="*/ 0 h 49"/>
                <a:gd name="T104" fmla="*/ 49 w 49"/>
                <a:gd name="T105" fmla="*/ 49 h 4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9" h="49">
                  <a:moveTo>
                    <a:pt x="0" y="24"/>
                  </a:moveTo>
                  <a:lnTo>
                    <a:pt x="0" y="20"/>
                  </a:lnTo>
                  <a:lnTo>
                    <a:pt x="2" y="15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8" y="4"/>
                  </a:lnTo>
                  <a:lnTo>
                    <a:pt x="41" y="7"/>
                  </a:lnTo>
                  <a:lnTo>
                    <a:pt x="44" y="11"/>
                  </a:lnTo>
                  <a:lnTo>
                    <a:pt x="47" y="15"/>
                  </a:lnTo>
                  <a:lnTo>
                    <a:pt x="49" y="20"/>
                  </a:lnTo>
                  <a:lnTo>
                    <a:pt x="49" y="24"/>
                  </a:lnTo>
                  <a:lnTo>
                    <a:pt x="49" y="29"/>
                  </a:lnTo>
                  <a:lnTo>
                    <a:pt x="47" y="33"/>
                  </a:lnTo>
                  <a:lnTo>
                    <a:pt x="44" y="38"/>
                  </a:lnTo>
                  <a:lnTo>
                    <a:pt x="41" y="41"/>
                  </a:lnTo>
                  <a:lnTo>
                    <a:pt x="38" y="44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4" y="49"/>
                  </a:lnTo>
                  <a:lnTo>
                    <a:pt x="20" y="49"/>
                  </a:lnTo>
                  <a:lnTo>
                    <a:pt x="15" y="47"/>
                  </a:lnTo>
                  <a:lnTo>
                    <a:pt x="11" y="44"/>
                  </a:lnTo>
                  <a:lnTo>
                    <a:pt x="8" y="41"/>
                  </a:lnTo>
                  <a:lnTo>
                    <a:pt x="5" y="38"/>
                  </a:lnTo>
                  <a:lnTo>
                    <a:pt x="2" y="33"/>
                  </a:lnTo>
                  <a:lnTo>
                    <a:pt x="0" y="29"/>
                  </a:lnTo>
                  <a:lnTo>
                    <a:pt x="0" y="24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04" name="Group 135"/>
          <p:cNvGrpSpPr>
            <a:grpSpLocks/>
          </p:cNvGrpSpPr>
          <p:nvPr/>
        </p:nvGrpSpPr>
        <p:grpSpPr bwMode="auto">
          <a:xfrm>
            <a:off x="179388" y="1052513"/>
            <a:ext cx="2809875" cy="2211387"/>
            <a:chOff x="21" y="859"/>
            <a:chExt cx="1770" cy="1393"/>
          </a:xfrm>
        </p:grpSpPr>
        <p:sp>
          <p:nvSpPr>
            <p:cNvPr id="1081480" name="Text Box 136"/>
            <p:cNvSpPr txBox="1">
              <a:spLocks noChangeArrowheads="1"/>
            </p:cNvSpPr>
            <p:nvPr/>
          </p:nvSpPr>
          <p:spPr bwMode="auto">
            <a:xfrm>
              <a:off x="476" y="1842"/>
              <a:ext cx="474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W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endParaRPr>
            </a:p>
          </p:txBody>
        </p:sp>
        <p:grpSp>
          <p:nvGrpSpPr>
            <p:cNvPr id="55306" name="Group 137"/>
            <p:cNvGrpSpPr>
              <a:grpSpLocks/>
            </p:cNvGrpSpPr>
            <p:nvPr/>
          </p:nvGrpSpPr>
          <p:grpSpPr bwMode="auto">
            <a:xfrm>
              <a:off x="21" y="859"/>
              <a:ext cx="1770" cy="1141"/>
              <a:chOff x="-1112" y="859"/>
              <a:chExt cx="1770" cy="1141"/>
            </a:xfrm>
          </p:grpSpPr>
          <p:sp>
            <p:nvSpPr>
              <p:cNvPr id="1081482" name="Text Box 138"/>
              <p:cNvSpPr txBox="1">
                <a:spLocks noChangeArrowheads="1"/>
              </p:cNvSpPr>
              <p:nvPr/>
            </p:nvSpPr>
            <p:spPr bwMode="auto">
              <a:xfrm>
                <a:off x="-674" y="1063"/>
                <a:ext cx="474" cy="41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kumimoji="1" lang="en-US" altLang="zh-CN" sz="2400" i="1">
                    <a:latin typeface="Times New Roman" pitchFamily="18" charset="0"/>
                  </a:rPr>
                  <a:t>C</a:t>
                </a:r>
                <a:endPara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中宋" pitchFamily="2" charset="-122"/>
                </a:endParaRPr>
              </a:p>
            </p:txBody>
          </p:sp>
          <p:sp>
            <p:nvSpPr>
              <p:cNvPr id="1081483" name="Text Box 139"/>
              <p:cNvSpPr txBox="1">
                <a:spLocks noChangeArrowheads="1"/>
              </p:cNvSpPr>
              <p:nvPr/>
            </p:nvSpPr>
            <p:spPr bwMode="auto">
              <a:xfrm>
                <a:off x="-73" y="859"/>
                <a:ext cx="474" cy="41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kumimoji="1" lang="en-US" altLang="zh-CN" sz="2400" i="1">
                    <a:latin typeface="Times New Roman" pitchFamily="18" charset="0"/>
                  </a:rPr>
                  <a:t>A</a:t>
                </a:r>
                <a:endPara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中宋" pitchFamily="2" charset="-122"/>
                </a:endParaRPr>
              </a:p>
            </p:txBody>
          </p:sp>
          <p:sp>
            <p:nvSpPr>
              <p:cNvPr id="55309" name="Line 140"/>
              <p:cNvSpPr>
                <a:spLocks noChangeShapeType="1"/>
              </p:cNvSpPr>
              <p:nvPr/>
            </p:nvSpPr>
            <p:spPr bwMode="auto">
              <a:xfrm>
                <a:off x="-799" y="1389"/>
                <a:ext cx="0" cy="42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10" name="Line 141"/>
              <p:cNvSpPr>
                <a:spLocks noChangeShapeType="1"/>
              </p:cNvSpPr>
              <p:nvPr/>
            </p:nvSpPr>
            <p:spPr bwMode="auto">
              <a:xfrm>
                <a:off x="-810" y="1822"/>
                <a:ext cx="73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11" name="Line 142"/>
              <p:cNvSpPr>
                <a:spLocks noChangeShapeType="1"/>
              </p:cNvSpPr>
              <p:nvPr/>
            </p:nvSpPr>
            <p:spPr bwMode="auto">
              <a:xfrm>
                <a:off x="-1111" y="1379"/>
                <a:ext cx="162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12" name="Line 143"/>
              <p:cNvSpPr>
                <a:spLocks noChangeShapeType="1"/>
              </p:cNvSpPr>
              <p:nvPr/>
            </p:nvSpPr>
            <p:spPr bwMode="auto">
              <a:xfrm>
                <a:off x="-70" y="1066"/>
                <a:ext cx="0" cy="89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13" name="Oval 144"/>
              <p:cNvSpPr>
                <a:spLocks noChangeArrowheads="1"/>
              </p:cNvSpPr>
              <p:nvPr/>
            </p:nvSpPr>
            <p:spPr bwMode="auto">
              <a:xfrm>
                <a:off x="-110" y="994"/>
                <a:ext cx="79" cy="8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5314" name="Oval 145"/>
              <p:cNvSpPr>
                <a:spLocks noChangeArrowheads="1"/>
              </p:cNvSpPr>
              <p:nvPr/>
            </p:nvSpPr>
            <p:spPr bwMode="auto">
              <a:xfrm>
                <a:off x="-110" y="1921"/>
                <a:ext cx="79" cy="7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5315" name="Oval 146"/>
              <p:cNvSpPr>
                <a:spLocks noChangeArrowheads="1"/>
              </p:cNvSpPr>
              <p:nvPr/>
            </p:nvSpPr>
            <p:spPr bwMode="auto">
              <a:xfrm>
                <a:off x="-1112" y="1339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5316" name="Oval 147"/>
              <p:cNvSpPr>
                <a:spLocks noChangeArrowheads="1"/>
              </p:cNvSpPr>
              <p:nvPr/>
            </p:nvSpPr>
            <p:spPr bwMode="auto">
              <a:xfrm>
                <a:off x="440" y="1339"/>
                <a:ext cx="80" cy="8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5317" name="Rectangle 148"/>
              <p:cNvSpPr>
                <a:spLocks noChangeArrowheads="1"/>
              </p:cNvSpPr>
              <p:nvPr/>
            </p:nvSpPr>
            <p:spPr bwMode="auto">
              <a:xfrm rot="-5400000">
                <a:off x="-547" y="1681"/>
                <a:ext cx="93" cy="274"/>
              </a:xfrm>
              <a:prstGeom prst="rect">
                <a:avLst/>
              </a:prstGeom>
              <a:gradFill rotWithShape="1">
                <a:gsLst>
                  <a:gs pos="0">
                    <a:srgbClr val="765E00"/>
                  </a:gs>
                  <a:gs pos="50000">
                    <a:srgbClr val="FFCC00"/>
                  </a:gs>
                  <a:gs pos="100000">
                    <a:srgbClr val="765E00"/>
                  </a:gs>
                </a:gsLst>
                <a:lin ang="0" scaled="1"/>
              </a:gra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5318" name="Freeform 149"/>
              <p:cNvSpPr>
                <a:spLocks/>
              </p:cNvSpPr>
              <p:nvPr/>
            </p:nvSpPr>
            <p:spPr bwMode="auto">
              <a:xfrm rot="16200000" flipV="1">
                <a:off x="-495" y="1579"/>
                <a:ext cx="183" cy="274"/>
              </a:xfrm>
              <a:custGeom>
                <a:avLst/>
                <a:gdLst>
                  <a:gd name="T0" fmla="*/ 0 w 97"/>
                  <a:gd name="T1" fmla="*/ 0 h 243"/>
                  <a:gd name="T2" fmla="*/ 197083 w 97"/>
                  <a:gd name="T3" fmla="*/ 0 h 243"/>
                  <a:gd name="T4" fmla="*/ 197083 w 97"/>
                  <a:gd name="T5" fmla="*/ 1025 h 243"/>
                  <a:gd name="T6" fmla="*/ 0 60000 65536"/>
                  <a:gd name="T7" fmla="*/ 0 60000 65536"/>
                  <a:gd name="T8" fmla="*/ 0 60000 65536"/>
                  <a:gd name="T9" fmla="*/ 0 w 97"/>
                  <a:gd name="T10" fmla="*/ 0 h 243"/>
                  <a:gd name="T11" fmla="*/ 97 w 97"/>
                  <a:gd name="T12" fmla="*/ 243 h 2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" h="243">
                    <a:moveTo>
                      <a:pt x="0" y="0"/>
                    </a:moveTo>
                    <a:lnTo>
                      <a:pt x="97" y="0"/>
                    </a:lnTo>
                    <a:lnTo>
                      <a:pt x="97" y="243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19" name="Line 150"/>
              <p:cNvSpPr>
                <a:spLocks noChangeShapeType="1"/>
              </p:cNvSpPr>
              <p:nvPr/>
            </p:nvSpPr>
            <p:spPr bwMode="auto">
              <a:xfrm rot="16200000" flipH="1">
                <a:off x="-608" y="1694"/>
                <a:ext cx="13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1495" name="Text Box 151"/>
              <p:cNvSpPr txBox="1">
                <a:spLocks noChangeArrowheads="1"/>
              </p:cNvSpPr>
              <p:nvPr/>
            </p:nvSpPr>
            <p:spPr bwMode="auto">
              <a:xfrm>
                <a:off x="-98" y="1479"/>
                <a:ext cx="474" cy="41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kumimoji="1" lang="en-US" altLang="zh-CN" sz="2400" i="1">
                    <a:latin typeface="Times New Roman" pitchFamily="18" charset="0"/>
                  </a:rPr>
                  <a:t>B</a:t>
                </a:r>
                <a:endPara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中宋" pitchFamily="2" charset="-122"/>
                </a:endParaRPr>
              </a:p>
            </p:txBody>
          </p:sp>
          <p:sp>
            <p:nvSpPr>
              <p:cNvPr id="1081496" name="Text Box 152"/>
              <p:cNvSpPr txBox="1">
                <a:spLocks noChangeArrowheads="1"/>
              </p:cNvSpPr>
              <p:nvPr/>
            </p:nvSpPr>
            <p:spPr bwMode="auto">
              <a:xfrm>
                <a:off x="184" y="1048"/>
                <a:ext cx="474" cy="41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kumimoji="1" lang="en-US" altLang="zh-CN" sz="2400" i="1">
                    <a:latin typeface="Times New Roman" pitchFamily="18" charset="0"/>
                  </a:rPr>
                  <a:t>D</a:t>
                </a:r>
                <a:endPara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中宋" pitchFamily="2" charset="-122"/>
                </a:endParaRPr>
              </a:p>
            </p:txBody>
          </p:sp>
          <p:sp>
            <p:nvSpPr>
              <p:cNvPr id="55322" name="Freeform 153"/>
              <p:cNvSpPr>
                <a:spLocks/>
              </p:cNvSpPr>
              <p:nvPr/>
            </p:nvSpPr>
            <p:spPr bwMode="auto">
              <a:xfrm rot="-5400000">
                <a:off x="-828" y="1359"/>
                <a:ext cx="39" cy="39"/>
              </a:xfrm>
              <a:custGeom>
                <a:avLst/>
                <a:gdLst>
                  <a:gd name="T0" fmla="*/ 0 w 49"/>
                  <a:gd name="T1" fmla="*/ 2 h 49"/>
                  <a:gd name="T2" fmla="*/ 0 w 49"/>
                  <a:gd name="T3" fmla="*/ 2 h 49"/>
                  <a:gd name="T4" fmla="*/ 2 w 49"/>
                  <a:gd name="T5" fmla="*/ 2 h 49"/>
                  <a:gd name="T6" fmla="*/ 2 w 49"/>
                  <a:gd name="T7" fmla="*/ 2 h 49"/>
                  <a:gd name="T8" fmla="*/ 2 w 49"/>
                  <a:gd name="T9" fmla="*/ 2 h 49"/>
                  <a:gd name="T10" fmla="*/ 2 w 49"/>
                  <a:gd name="T11" fmla="*/ 2 h 49"/>
                  <a:gd name="T12" fmla="*/ 2 w 49"/>
                  <a:gd name="T13" fmla="*/ 1 h 49"/>
                  <a:gd name="T14" fmla="*/ 2 w 49"/>
                  <a:gd name="T15" fmla="*/ 0 h 49"/>
                  <a:gd name="T16" fmla="*/ 2 w 49"/>
                  <a:gd name="T17" fmla="*/ 0 h 49"/>
                  <a:gd name="T18" fmla="*/ 2 w 49"/>
                  <a:gd name="T19" fmla="*/ 0 h 49"/>
                  <a:gd name="T20" fmla="*/ 2 w 49"/>
                  <a:gd name="T21" fmla="*/ 1 h 49"/>
                  <a:gd name="T22" fmla="*/ 2 w 49"/>
                  <a:gd name="T23" fmla="*/ 2 h 49"/>
                  <a:gd name="T24" fmla="*/ 3 w 49"/>
                  <a:gd name="T25" fmla="*/ 2 h 49"/>
                  <a:gd name="T26" fmla="*/ 3 w 49"/>
                  <a:gd name="T27" fmla="*/ 2 h 49"/>
                  <a:gd name="T28" fmla="*/ 3 w 49"/>
                  <a:gd name="T29" fmla="*/ 2 h 49"/>
                  <a:gd name="T30" fmla="*/ 3 w 49"/>
                  <a:gd name="T31" fmla="*/ 2 h 49"/>
                  <a:gd name="T32" fmla="*/ 3 w 49"/>
                  <a:gd name="T33" fmla="*/ 2 h 49"/>
                  <a:gd name="T34" fmla="*/ 3 w 49"/>
                  <a:gd name="T35" fmla="*/ 2 h 49"/>
                  <a:gd name="T36" fmla="*/ 3 w 49"/>
                  <a:gd name="T37" fmla="*/ 2 h 49"/>
                  <a:gd name="T38" fmla="*/ 3 w 49"/>
                  <a:gd name="T39" fmla="*/ 2 h 49"/>
                  <a:gd name="T40" fmla="*/ 3 w 49"/>
                  <a:gd name="T41" fmla="*/ 2 h 49"/>
                  <a:gd name="T42" fmla="*/ 3 w 49"/>
                  <a:gd name="T43" fmla="*/ 3 h 49"/>
                  <a:gd name="T44" fmla="*/ 2 w 49"/>
                  <a:gd name="T45" fmla="*/ 3 h 49"/>
                  <a:gd name="T46" fmla="*/ 2 w 49"/>
                  <a:gd name="T47" fmla="*/ 3 h 49"/>
                  <a:gd name="T48" fmla="*/ 2 w 49"/>
                  <a:gd name="T49" fmla="*/ 3 h 49"/>
                  <a:gd name="T50" fmla="*/ 2 w 49"/>
                  <a:gd name="T51" fmla="*/ 3 h 49"/>
                  <a:gd name="T52" fmla="*/ 2 w 49"/>
                  <a:gd name="T53" fmla="*/ 3 h 49"/>
                  <a:gd name="T54" fmla="*/ 2 w 49"/>
                  <a:gd name="T55" fmla="*/ 3 h 49"/>
                  <a:gd name="T56" fmla="*/ 2 w 49"/>
                  <a:gd name="T57" fmla="*/ 3 h 49"/>
                  <a:gd name="T58" fmla="*/ 2 w 49"/>
                  <a:gd name="T59" fmla="*/ 3 h 49"/>
                  <a:gd name="T60" fmla="*/ 2 w 49"/>
                  <a:gd name="T61" fmla="*/ 2 h 49"/>
                  <a:gd name="T62" fmla="*/ 2 w 49"/>
                  <a:gd name="T63" fmla="*/ 2 h 49"/>
                  <a:gd name="T64" fmla="*/ 0 w 49"/>
                  <a:gd name="T65" fmla="*/ 2 h 49"/>
                  <a:gd name="T66" fmla="*/ 0 w 49"/>
                  <a:gd name="T67" fmla="*/ 2 h 4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9"/>
                  <a:gd name="T103" fmla="*/ 0 h 49"/>
                  <a:gd name="T104" fmla="*/ 49 w 49"/>
                  <a:gd name="T105" fmla="*/ 49 h 4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9" h="49">
                    <a:moveTo>
                      <a:pt x="0" y="24"/>
                    </a:moveTo>
                    <a:lnTo>
                      <a:pt x="0" y="20"/>
                    </a:lnTo>
                    <a:lnTo>
                      <a:pt x="2" y="15"/>
                    </a:lnTo>
                    <a:lnTo>
                      <a:pt x="5" y="11"/>
                    </a:lnTo>
                    <a:lnTo>
                      <a:pt x="8" y="7"/>
                    </a:lnTo>
                    <a:lnTo>
                      <a:pt x="11" y="4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4" y="1"/>
                    </a:lnTo>
                    <a:lnTo>
                      <a:pt x="38" y="4"/>
                    </a:lnTo>
                    <a:lnTo>
                      <a:pt x="41" y="7"/>
                    </a:lnTo>
                    <a:lnTo>
                      <a:pt x="44" y="11"/>
                    </a:lnTo>
                    <a:lnTo>
                      <a:pt x="47" y="15"/>
                    </a:lnTo>
                    <a:lnTo>
                      <a:pt x="49" y="20"/>
                    </a:lnTo>
                    <a:lnTo>
                      <a:pt x="49" y="24"/>
                    </a:lnTo>
                    <a:lnTo>
                      <a:pt x="49" y="29"/>
                    </a:lnTo>
                    <a:lnTo>
                      <a:pt x="47" y="33"/>
                    </a:lnTo>
                    <a:lnTo>
                      <a:pt x="44" y="38"/>
                    </a:lnTo>
                    <a:lnTo>
                      <a:pt x="41" y="41"/>
                    </a:lnTo>
                    <a:lnTo>
                      <a:pt x="38" y="44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4" y="49"/>
                    </a:lnTo>
                    <a:lnTo>
                      <a:pt x="20" y="49"/>
                    </a:lnTo>
                    <a:lnTo>
                      <a:pt x="15" y="47"/>
                    </a:lnTo>
                    <a:lnTo>
                      <a:pt x="11" y="44"/>
                    </a:lnTo>
                    <a:lnTo>
                      <a:pt x="8" y="41"/>
                    </a:lnTo>
                    <a:lnTo>
                      <a:pt x="5" y="38"/>
                    </a:lnTo>
                    <a:lnTo>
                      <a:pt x="2" y="33"/>
                    </a:lnTo>
                    <a:lnTo>
                      <a:pt x="0" y="29"/>
                    </a:lnTo>
                    <a:lnTo>
                      <a:pt x="0" y="24"/>
                    </a:ln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23" name="Freeform 154"/>
              <p:cNvSpPr>
                <a:spLocks/>
              </p:cNvSpPr>
              <p:nvPr/>
            </p:nvSpPr>
            <p:spPr bwMode="auto">
              <a:xfrm rot="-5400000">
                <a:off x="-90" y="1802"/>
                <a:ext cx="40" cy="40"/>
              </a:xfrm>
              <a:custGeom>
                <a:avLst/>
                <a:gdLst>
                  <a:gd name="T0" fmla="*/ 0 w 49"/>
                  <a:gd name="T1" fmla="*/ 2 h 49"/>
                  <a:gd name="T2" fmla="*/ 0 w 49"/>
                  <a:gd name="T3" fmla="*/ 2 h 49"/>
                  <a:gd name="T4" fmla="*/ 2 w 49"/>
                  <a:gd name="T5" fmla="*/ 2 h 49"/>
                  <a:gd name="T6" fmla="*/ 2 w 49"/>
                  <a:gd name="T7" fmla="*/ 2 h 49"/>
                  <a:gd name="T8" fmla="*/ 2 w 49"/>
                  <a:gd name="T9" fmla="*/ 2 h 49"/>
                  <a:gd name="T10" fmla="*/ 2 w 49"/>
                  <a:gd name="T11" fmla="*/ 2 h 49"/>
                  <a:gd name="T12" fmla="*/ 2 w 49"/>
                  <a:gd name="T13" fmla="*/ 1 h 49"/>
                  <a:gd name="T14" fmla="*/ 2 w 49"/>
                  <a:gd name="T15" fmla="*/ 0 h 49"/>
                  <a:gd name="T16" fmla="*/ 2 w 49"/>
                  <a:gd name="T17" fmla="*/ 0 h 49"/>
                  <a:gd name="T18" fmla="*/ 2 w 49"/>
                  <a:gd name="T19" fmla="*/ 0 h 49"/>
                  <a:gd name="T20" fmla="*/ 3 w 49"/>
                  <a:gd name="T21" fmla="*/ 1 h 49"/>
                  <a:gd name="T22" fmla="*/ 3 w 49"/>
                  <a:gd name="T23" fmla="*/ 2 h 49"/>
                  <a:gd name="T24" fmla="*/ 4 w 49"/>
                  <a:gd name="T25" fmla="*/ 2 h 49"/>
                  <a:gd name="T26" fmla="*/ 4 w 49"/>
                  <a:gd name="T27" fmla="*/ 2 h 49"/>
                  <a:gd name="T28" fmla="*/ 4 w 49"/>
                  <a:gd name="T29" fmla="*/ 2 h 49"/>
                  <a:gd name="T30" fmla="*/ 5 w 49"/>
                  <a:gd name="T31" fmla="*/ 2 h 49"/>
                  <a:gd name="T32" fmla="*/ 5 w 49"/>
                  <a:gd name="T33" fmla="*/ 2 h 49"/>
                  <a:gd name="T34" fmla="*/ 5 w 49"/>
                  <a:gd name="T35" fmla="*/ 2 h 49"/>
                  <a:gd name="T36" fmla="*/ 5 w 49"/>
                  <a:gd name="T37" fmla="*/ 2 h 49"/>
                  <a:gd name="T38" fmla="*/ 4 w 49"/>
                  <a:gd name="T39" fmla="*/ 3 h 49"/>
                  <a:gd name="T40" fmla="*/ 4 w 49"/>
                  <a:gd name="T41" fmla="*/ 3 h 49"/>
                  <a:gd name="T42" fmla="*/ 4 w 49"/>
                  <a:gd name="T43" fmla="*/ 4 h 49"/>
                  <a:gd name="T44" fmla="*/ 3 w 49"/>
                  <a:gd name="T45" fmla="*/ 4 h 49"/>
                  <a:gd name="T46" fmla="*/ 3 w 49"/>
                  <a:gd name="T47" fmla="*/ 4 h 49"/>
                  <a:gd name="T48" fmla="*/ 2 w 49"/>
                  <a:gd name="T49" fmla="*/ 5 h 49"/>
                  <a:gd name="T50" fmla="*/ 2 w 49"/>
                  <a:gd name="T51" fmla="*/ 5 h 49"/>
                  <a:gd name="T52" fmla="*/ 2 w 49"/>
                  <a:gd name="T53" fmla="*/ 5 h 49"/>
                  <a:gd name="T54" fmla="*/ 2 w 49"/>
                  <a:gd name="T55" fmla="*/ 4 h 49"/>
                  <a:gd name="T56" fmla="*/ 2 w 49"/>
                  <a:gd name="T57" fmla="*/ 4 h 49"/>
                  <a:gd name="T58" fmla="*/ 2 w 49"/>
                  <a:gd name="T59" fmla="*/ 4 h 49"/>
                  <a:gd name="T60" fmla="*/ 2 w 49"/>
                  <a:gd name="T61" fmla="*/ 3 h 49"/>
                  <a:gd name="T62" fmla="*/ 2 w 49"/>
                  <a:gd name="T63" fmla="*/ 3 h 49"/>
                  <a:gd name="T64" fmla="*/ 0 w 49"/>
                  <a:gd name="T65" fmla="*/ 2 h 49"/>
                  <a:gd name="T66" fmla="*/ 0 w 49"/>
                  <a:gd name="T67" fmla="*/ 2 h 4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9"/>
                  <a:gd name="T103" fmla="*/ 0 h 49"/>
                  <a:gd name="T104" fmla="*/ 49 w 49"/>
                  <a:gd name="T105" fmla="*/ 49 h 4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9" h="49">
                    <a:moveTo>
                      <a:pt x="0" y="24"/>
                    </a:moveTo>
                    <a:lnTo>
                      <a:pt x="0" y="20"/>
                    </a:lnTo>
                    <a:lnTo>
                      <a:pt x="2" y="15"/>
                    </a:lnTo>
                    <a:lnTo>
                      <a:pt x="5" y="11"/>
                    </a:lnTo>
                    <a:lnTo>
                      <a:pt x="8" y="7"/>
                    </a:lnTo>
                    <a:lnTo>
                      <a:pt x="11" y="4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4" y="1"/>
                    </a:lnTo>
                    <a:lnTo>
                      <a:pt x="38" y="4"/>
                    </a:lnTo>
                    <a:lnTo>
                      <a:pt x="41" y="7"/>
                    </a:lnTo>
                    <a:lnTo>
                      <a:pt x="44" y="11"/>
                    </a:lnTo>
                    <a:lnTo>
                      <a:pt x="47" y="15"/>
                    </a:lnTo>
                    <a:lnTo>
                      <a:pt x="49" y="20"/>
                    </a:lnTo>
                    <a:lnTo>
                      <a:pt x="49" y="24"/>
                    </a:lnTo>
                    <a:lnTo>
                      <a:pt x="49" y="29"/>
                    </a:lnTo>
                    <a:lnTo>
                      <a:pt x="47" y="33"/>
                    </a:lnTo>
                    <a:lnTo>
                      <a:pt x="44" y="38"/>
                    </a:lnTo>
                    <a:lnTo>
                      <a:pt x="41" y="41"/>
                    </a:lnTo>
                    <a:lnTo>
                      <a:pt x="38" y="44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4" y="49"/>
                    </a:lnTo>
                    <a:lnTo>
                      <a:pt x="20" y="49"/>
                    </a:lnTo>
                    <a:lnTo>
                      <a:pt x="15" y="47"/>
                    </a:lnTo>
                    <a:lnTo>
                      <a:pt x="11" y="44"/>
                    </a:lnTo>
                    <a:lnTo>
                      <a:pt x="8" y="41"/>
                    </a:lnTo>
                    <a:lnTo>
                      <a:pt x="5" y="38"/>
                    </a:lnTo>
                    <a:lnTo>
                      <a:pt x="2" y="33"/>
                    </a:lnTo>
                    <a:lnTo>
                      <a:pt x="0" y="29"/>
                    </a:lnTo>
                    <a:lnTo>
                      <a:pt x="0" y="24"/>
                    </a:ln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24" name="AutoShape 155"/>
              <p:cNvSpPr>
                <a:spLocks noChangeArrowheads="1"/>
              </p:cNvSpPr>
              <p:nvPr/>
            </p:nvSpPr>
            <p:spPr bwMode="auto">
              <a:xfrm>
                <a:off x="-348" y="1229"/>
                <a:ext cx="554" cy="304"/>
              </a:xfrm>
              <a:prstGeom prst="flowChartPredefinedProcess">
                <a:avLst/>
              </a:prstGeom>
              <a:solidFill>
                <a:srgbClr val="CC0099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5325" name="Freeform 156"/>
              <p:cNvSpPr>
                <a:spLocks/>
              </p:cNvSpPr>
              <p:nvPr/>
            </p:nvSpPr>
            <p:spPr bwMode="auto">
              <a:xfrm rot="-5400000">
                <a:off x="-285" y="1800"/>
                <a:ext cx="40" cy="39"/>
              </a:xfrm>
              <a:custGeom>
                <a:avLst/>
                <a:gdLst>
                  <a:gd name="T0" fmla="*/ 0 w 49"/>
                  <a:gd name="T1" fmla="*/ 2 h 49"/>
                  <a:gd name="T2" fmla="*/ 0 w 49"/>
                  <a:gd name="T3" fmla="*/ 2 h 49"/>
                  <a:gd name="T4" fmla="*/ 2 w 49"/>
                  <a:gd name="T5" fmla="*/ 2 h 49"/>
                  <a:gd name="T6" fmla="*/ 2 w 49"/>
                  <a:gd name="T7" fmla="*/ 2 h 49"/>
                  <a:gd name="T8" fmla="*/ 2 w 49"/>
                  <a:gd name="T9" fmla="*/ 2 h 49"/>
                  <a:gd name="T10" fmla="*/ 2 w 49"/>
                  <a:gd name="T11" fmla="*/ 2 h 49"/>
                  <a:gd name="T12" fmla="*/ 2 w 49"/>
                  <a:gd name="T13" fmla="*/ 1 h 49"/>
                  <a:gd name="T14" fmla="*/ 2 w 49"/>
                  <a:gd name="T15" fmla="*/ 0 h 49"/>
                  <a:gd name="T16" fmla="*/ 2 w 49"/>
                  <a:gd name="T17" fmla="*/ 0 h 49"/>
                  <a:gd name="T18" fmla="*/ 2 w 49"/>
                  <a:gd name="T19" fmla="*/ 0 h 49"/>
                  <a:gd name="T20" fmla="*/ 3 w 49"/>
                  <a:gd name="T21" fmla="*/ 1 h 49"/>
                  <a:gd name="T22" fmla="*/ 3 w 49"/>
                  <a:gd name="T23" fmla="*/ 2 h 49"/>
                  <a:gd name="T24" fmla="*/ 4 w 49"/>
                  <a:gd name="T25" fmla="*/ 2 h 49"/>
                  <a:gd name="T26" fmla="*/ 4 w 49"/>
                  <a:gd name="T27" fmla="*/ 2 h 49"/>
                  <a:gd name="T28" fmla="*/ 4 w 49"/>
                  <a:gd name="T29" fmla="*/ 2 h 49"/>
                  <a:gd name="T30" fmla="*/ 5 w 49"/>
                  <a:gd name="T31" fmla="*/ 2 h 49"/>
                  <a:gd name="T32" fmla="*/ 5 w 49"/>
                  <a:gd name="T33" fmla="*/ 2 h 49"/>
                  <a:gd name="T34" fmla="*/ 5 w 49"/>
                  <a:gd name="T35" fmla="*/ 2 h 49"/>
                  <a:gd name="T36" fmla="*/ 5 w 49"/>
                  <a:gd name="T37" fmla="*/ 2 h 49"/>
                  <a:gd name="T38" fmla="*/ 4 w 49"/>
                  <a:gd name="T39" fmla="*/ 2 h 49"/>
                  <a:gd name="T40" fmla="*/ 4 w 49"/>
                  <a:gd name="T41" fmla="*/ 2 h 49"/>
                  <a:gd name="T42" fmla="*/ 4 w 49"/>
                  <a:gd name="T43" fmla="*/ 3 h 49"/>
                  <a:gd name="T44" fmla="*/ 3 w 49"/>
                  <a:gd name="T45" fmla="*/ 3 h 49"/>
                  <a:gd name="T46" fmla="*/ 3 w 49"/>
                  <a:gd name="T47" fmla="*/ 3 h 49"/>
                  <a:gd name="T48" fmla="*/ 2 w 49"/>
                  <a:gd name="T49" fmla="*/ 3 h 49"/>
                  <a:gd name="T50" fmla="*/ 2 w 49"/>
                  <a:gd name="T51" fmla="*/ 3 h 49"/>
                  <a:gd name="T52" fmla="*/ 2 w 49"/>
                  <a:gd name="T53" fmla="*/ 3 h 49"/>
                  <a:gd name="T54" fmla="*/ 2 w 49"/>
                  <a:gd name="T55" fmla="*/ 3 h 49"/>
                  <a:gd name="T56" fmla="*/ 2 w 49"/>
                  <a:gd name="T57" fmla="*/ 3 h 49"/>
                  <a:gd name="T58" fmla="*/ 2 w 49"/>
                  <a:gd name="T59" fmla="*/ 3 h 49"/>
                  <a:gd name="T60" fmla="*/ 2 w 49"/>
                  <a:gd name="T61" fmla="*/ 2 h 49"/>
                  <a:gd name="T62" fmla="*/ 2 w 49"/>
                  <a:gd name="T63" fmla="*/ 2 h 49"/>
                  <a:gd name="T64" fmla="*/ 0 w 49"/>
                  <a:gd name="T65" fmla="*/ 2 h 49"/>
                  <a:gd name="T66" fmla="*/ 0 w 49"/>
                  <a:gd name="T67" fmla="*/ 2 h 4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9"/>
                  <a:gd name="T103" fmla="*/ 0 h 49"/>
                  <a:gd name="T104" fmla="*/ 49 w 49"/>
                  <a:gd name="T105" fmla="*/ 49 h 4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9" h="49">
                    <a:moveTo>
                      <a:pt x="0" y="24"/>
                    </a:moveTo>
                    <a:lnTo>
                      <a:pt x="0" y="20"/>
                    </a:lnTo>
                    <a:lnTo>
                      <a:pt x="2" y="15"/>
                    </a:lnTo>
                    <a:lnTo>
                      <a:pt x="5" y="11"/>
                    </a:lnTo>
                    <a:lnTo>
                      <a:pt x="8" y="7"/>
                    </a:lnTo>
                    <a:lnTo>
                      <a:pt x="11" y="4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4" y="1"/>
                    </a:lnTo>
                    <a:lnTo>
                      <a:pt x="38" y="4"/>
                    </a:lnTo>
                    <a:lnTo>
                      <a:pt x="41" y="7"/>
                    </a:lnTo>
                    <a:lnTo>
                      <a:pt x="44" y="11"/>
                    </a:lnTo>
                    <a:lnTo>
                      <a:pt x="47" y="15"/>
                    </a:lnTo>
                    <a:lnTo>
                      <a:pt x="49" y="20"/>
                    </a:lnTo>
                    <a:lnTo>
                      <a:pt x="49" y="24"/>
                    </a:lnTo>
                    <a:lnTo>
                      <a:pt x="49" y="29"/>
                    </a:lnTo>
                    <a:lnTo>
                      <a:pt x="47" y="33"/>
                    </a:lnTo>
                    <a:lnTo>
                      <a:pt x="44" y="38"/>
                    </a:lnTo>
                    <a:lnTo>
                      <a:pt x="41" y="41"/>
                    </a:lnTo>
                    <a:lnTo>
                      <a:pt x="38" y="44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4" y="49"/>
                    </a:lnTo>
                    <a:lnTo>
                      <a:pt x="20" y="49"/>
                    </a:lnTo>
                    <a:lnTo>
                      <a:pt x="15" y="47"/>
                    </a:lnTo>
                    <a:lnTo>
                      <a:pt x="11" y="44"/>
                    </a:lnTo>
                    <a:lnTo>
                      <a:pt x="8" y="41"/>
                    </a:lnTo>
                    <a:lnTo>
                      <a:pt x="5" y="38"/>
                    </a:lnTo>
                    <a:lnTo>
                      <a:pt x="2" y="33"/>
                    </a:lnTo>
                    <a:lnTo>
                      <a:pt x="0" y="29"/>
                    </a:lnTo>
                    <a:lnTo>
                      <a:pt x="0" y="24"/>
                    </a:ln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7638813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08" descr="C:\Users\Administrator\AppData\Roaming\Tencent\Users\9274840\QQ\WinTemp\RichOle\(EDMWRZNF)L0UF%ZNVTA0W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9700"/>
            <a:ext cx="8856662" cy="599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648411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51" descr="C:\Users\Administrator\AppData\Roaming\Tencent\Users\9274840\QQ\WinTemp\RichOle\P(2F4@YZOW936@{XX5[5N_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1438"/>
            <a:ext cx="9048750" cy="623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82919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12" descr="C:\Users\Administrator\AppData\Roaming\Tencent\Users\9274840\QQ\WinTemp\RichOle\OVC79M9_7$7[{~LYJC@)I4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115888"/>
            <a:ext cx="8785225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52401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684213" y="260350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80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80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kumimoji="1" lang="zh-CN" altLang="en-US" sz="280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利用</a:t>
            </a:r>
            <a:r>
              <a:rPr kumimoji="1" lang="zh-CN" altLang="en-US" sz="28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输入回路串联电阻</a:t>
            </a:r>
            <a:r>
              <a:rPr kumimoji="1" lang="zh-CN" altLang="en-US" sz="280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进行补偿</a:t>
            </a:r>
          </a:p>
        </p:txBody>
      </p:sp>
      <p:sp>
        <p:nvSpPr>
          <p:cNvPr id="1087541" name="AutoShape 53"/>
          <p:cNvSpPr>
            <a:spLocks noChangeArrowheads="1"/>
          </p:cNvSpPr>
          <p:nvPr/>
        </p:nvSpPr>
        <p:spPr bwMode="auto">
          <a:xfrm>
            <a:off x="7380288" y="333375"/>
            <a:ext cx="304800" cy="304800"/>
          </a:xfrm>
          <a:prstGeom prst="star5">
            <a:avLst/>
          </a:prstGeom>
          <a:solidFill>
            <a:srgbClr val="FF0000"/>
          </a:solidFill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pic>
        <p:nvPicPr>
          <p:cNvPr id="61444" name="Picture 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968375"/>
            <a:ext cx="8450262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292397"/>
      </p:ext>
    </p:extLst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ChangeArrowheads="1"/>
          </p:cNvSpPr>
          <p:nvPr/>
        </p:nvSpPr>
        <p:spPr bwMode="auto">
          <a:xfrm>
            <a:off x="0" y="3811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pic>
        <p:nvPicPr>
          <p:cNvPr id="63491" name="Picture 13" descr="C:\Users\Administrator\AppData\Roaming\Tencent\Users\9274840\QQ\WinTemp\RichOle\GG649H1}HFWDGV{MPZUOL%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44450"/>
            <a:ext cx="8891587" cy="624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313011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ChangeArrowheads="1"/>
          </p:cNvSpPr>
          <p:nvPr/>
        </p:nvSpPr>
        <p:spPr bwMode="auto">
          <a:xfrm>
            <a:off x="3203575" y="404813"/>
            <a:ext cx="26320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磁电式传感器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258888" y="2636838"/>
            <a:ext cx="6170612" cy="1339850"/>
            <a:chOff x="793" y="2550"/>
            <a:chExt cx="3887" cy="844"/>
          </a:xfrm>
        </p:grpSpPr>
        <p:sp>
          <p:nvSpPr>
            <p:cNvPr id="8203" name="TextBox 5"/>
            <p:cNvSpPr txBox="1">
              <a:spLocks noChangeArrowheads="1"/>
            </p:cNvSpPr>
            <p:nvPr/>
          </p:nvSpPr>
          <p:spPr bwMode="auto">
            <a:xfrm>
              <a:off x="990" y="2575"/>
              <a:ext cx="16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磁电感应效应</a:t>
              </a:r>
            </a:p>
          </p:txBody>
        </p:sp>
        <p:sp>
          <p:nvSpPr>
            <p:cNvPr id="8204" name="TextBox 6"/>
            <p:cNvSpPr txBox="1">
              <a:spLocks noChangeArrowheads="1"/>
            </p:cNvSpPr>
            <p:nvPr/>
          </p:nvSpPr>
          <p:spPr bwMode="auto">
            <a:xfrm>
              <a:off x="793" y="3067"/>
              <a:ext cx="16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霍尔效应</a:t>
              </a:r>
            </a:p>
          </p:txBody>
        </p:sp>
        <p:sp>
          <p:nvSpPr>
            <p:cNvPr id="8205" name="TextBox 8"/>
            <p:cNvSpPr txBox="1">
              <a:spLocks noChangeArrowheads="1"/>
            </p:cNvSpPr>
            <p:nvPr/>
          </p:nvSpPr>
          <p:spPr bwMode="auto">
            <a:xfrm>
              <a:off x="3060" y="2550"/>
              <a:ext cx="16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磁电感应式</a:t>
              </a:r>
            </a:p>
          </p:txBody>
        </p:sp>
        <p:sp>
          <p:nvSpPr>
            <p:cNvPr id="8206" name="TextBox 9"/>
            <p:cNvSpPr txBox="1">
              <a:spLocks noChangeArrowheads="1"/>
            </p:cNvSpPr>
            <p:nvPr/>
          </p:nvSpPr>
          <p:spPr bwMode="auto">
            <a:xfrm>
              <a:off x="2880" y="3067"/>
              <a:ext cx="16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霍尔式</a:t>
              </a:r>
            </a:p>
          </p:txBody>
        </p:sp>
        <p:sp>
          <p:nvSpPr>
            <p:cNvPr id="8207" name="右箭头 12"/>
            <p:cNvSpPr>
              <a:spLocks noChangeArrowheads="1"/>
            </p:cNvSpPr>
            <p:nvPr/>
          </p:nvSpPr>
          <p:spPr bwMode="auto">
            <a:xfrm>
              <a:off x="2699" y="2659"/>
              <a:ext cx="315" cy="227"/>
            </a:xfrm>
            <a:prstGeom prst="rightArrow">
              <a:avLst>
                <a:gd name="adj1" fmla="val 50000"/>
                <a:gd name="adj2" fmla="val 29738"/>
              </a:avLst>
            </a:prstGeom>
            <a:solidFill>
              <a:schemeClr val="accent1"/>
            </a:solidFill>
            <a:ln w="25400" algn="ctr">
              <a:solidFill>
                <a:srgbClr val="000099"/>
              </a:solidFill>
              <a:round/>
              <a:headEnd type="triangle" w="lg" len="med"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800" b="0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8208" name="右箭头 13"/>
            <p:cNvSpPr>
              <a:spLocks noChangeArrowheads="1"/>
            </p:cNvSpPr>
            <p:nvPr/>
          </p:nvSpPr>
          <p:spPr bwMode="auto">
            <a:xfrm>
              <a:off x="2699" y="3158"/>
              <a:ext cx="315" cy="227"/>
            </a:xfrm>
            <a:prstGeom prst="rightArrow">
              <a:avLst>
                <a:gd name="adj1" fmla="val 50000"/>
                <a:gd name="adj2" fmla="val 29738"/>
              </a:avLst>
            </a:prstGeom>
            <a:solidFill>
              <a:schemeClr val="accent1"/>
            </a:solidFill>
            <a:ln w="25400" algn="ctr">
              <a:solidFill>
                <a:srgbClr val="000099"/>
              </a:solidFill>
              <a:round/>
              <a:headEnd type="triangle" w="lg" len="med"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800" b="0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755650" y="1341438"/>
            <a:ext cx="7956550" cy="592137"/>
            <a:chOff x="567" y="1071"/>
            <a:chExt cx="4491" cy="373"/>
          </a:xfrm>
        </p:grpSpPr>
        <p:sp>
          <p:nvSpPr>
            <p:cNvPr id="989214" name="Text Box 30"/>
            <p:cNvSpPr txBox="1">
              <a:spLocks noChangeArrowheads="1"/>
            </p:cNvSpPr>
            <p:nvPr/>
          </p:nvSpPr>
          <p:spPr bwMode="auto">
            <a:xfrm>
              <a:off x="2245" y="1071"/>
              <a:ext cx="1270" cy="37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itchFamily="49" charset="-122"/>
                  <a:ea typeface="隶书" pitchFamily="49" charset="-122"/>
                </a:rPr>
                <a:t>磁电传感器</a:t>
              </a:r>
            </a:p>
          </p:txBody>
        </p:sp>
        <p:sp>
          <p:nvSpPr>
            <p:cNvPr id="8199" name="Line 31"/>
            <p:cNvSpPr>
              <a:spLocks noChangeShapeType="1"/>
            </p:cNvSpPr>
            <p:nvPr/>
          </p:nvSpPr>
          <p:spPr bwMode="auto">
            <a:xfrm>
              <a:off x="748" y="1253"/>
              <a:ext cx="1510" cy="1"/>
            </a:xfrm>
            <a:prstGeom prst="line">
              <a:avLst/>
            </a:prstGeom>
            <a:noFill/>
            <a:ln w="38100" cap="sq">
              <a:solidFill>
                <a:srgbClr val="FF0066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9216" name="Text Box 32"/>
            <p:cNvSpPr txBox="1">
              <a:spLocks noChangeArrowheads="1"/>
            </p:cNvSpPr>
            <p:nvPr/>
          </p:nvSpPr>
          <p:spPr bwMode="auto">
            <a:xfrm>
              <a:off x="567" y="1071"/>
              <a:ext cx="1088" cy="36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itchFamily="49" charset="-122"/>
                  <a:ea typeface="隶书" pitchFamily="49" charset="-122"/>
                </a:rPr>
                <a:t>磁场参量</a:t>
              </a:r>
              <a:endParaRPr kumimoji="1"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8201" name="Line 33"/>
            <p:cNvSpPr>
              <a:spLocks noChangeShapeType="1"/>
            </p:cNvSpPr>
            <p:nvPr/>
          </p:nvSpPr>
          <p:spPr bwMode="auto">
            <a:xfrm>
              <a:off x="3651" y="1253"/>
              <a:ext cx="499" cy="1"/>
            </a:xfrm>
            <a:prstGeom prst="line">
              <a:avLst/>
            </a:prstGeom>
            <a:noFill/>
            <a:ln w="38100" cap="sq">
              <a:solidFill>
                <a:srgbClr val="FF0066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9218" name="Text Box 34"/>
            <p:cNvSpPr txBox="1">
              <a:spLocks noChangeArrowheads="1"/>
            </p:cNvSpPr>
            <p:nvPr/>
          </p:nvSpPr>
          <p:spPr bwMode="auto">
            <a:xfrm>
              <a:off x="4150" y="1071"/>
              <a:ext cx="908" cy="36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itchFamily="49" charset="-122"/>
                  <a:ea typeface="隶书" pitchFamily="49" charset="-122"/>
                </a:rPr>
                <a:t>电参量</a:t>
              </a:r>
            </a:p>
          </p:txBody>
        </p:sp>
      </p:grpSp>
      <p:sp>
        <p:nvSpPr>
          <p:cNvPr id="989220" name="Rectangle 36"/>
          <p:cNvSpPr>
            <a:spLocks noChangeArrowheads="1"/>
          </p:cNvSpPr>
          <p:nvPr/>
        </p:nvSpPr>
        <p:spPr bwMode="auto">
          <a:xfrm>
            <a:off x="611188" y="4581525"/>
            <a:ext cx="8208962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98450">
              <a:defRPr/>
            </a:pP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本章内容：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熟悉磁电感应式传感器工作原理及类型；掌握霍尔效应和霍尔元件的工作原理；理解霍尔元件测量电路原理</a:t>
            </a:r>
          </a:p>
        </p:txBody>
      </p:sp>
    </p:spTree>
    <p:extLst>
      <p:ext uri="{BB962C8B-B14F-4D97-AF65-F5344CB8AC3E}">
        <p14:creationId xmlns:p14="http://schemas.microsoft.com/office/powerpoint/2010/main" val="335011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8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2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ChangeArrowheads="1"/>
          </p:cNvSpPr>
          <p:nvPr/>
        </p:nvSpPr>
        <p:spPr bwMode="auto">
          <a:xfrm>
            <a:off x="0" y="3506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0" y="3506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64516" name="Rectangle 7"/>
          <p:cNvSpPr>
            <a:spLocks noChangeArrowheads="1"/>
          </p:cNvSpPr>
          <p:nvPr/>
        </p:nvSpPr>
        <p:spPr bwMode="auto">
          <a:xfrm>
            <a:off x="0" y="3506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pic>
        <p:nvPicPr>
          <p:cNvPr id="6451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8497888" cy="571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315407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ChangeArrowheads="1"/>
          </p:cNvSpPr>
          <p:nvPr/>
        </p:nvSpPr>
        <p:spPr bwMode="auto">
          <a:xfrm>
            <a:off x="0" y="3787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0" y="3787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65540" name="Rectangle 6"/>
          <p:cNvSpPr>
            <a:spLocks noChangeArrowheads="1"/>
          </p:cNvSpPr>
          <p:nvPr/>
        </p:nvSpPr>
        <p:spPr bwMode="auto">
          <a:xfrm>
            <a:off x="0" y="3806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pic>
        <p:nvPicPr>
          <p:cNvPr id="65541" name="Picture 13" descr="C:\Users\Administrator\AppData\Roaming\Tencent\Users\9274840\QQ\WinTemp\RichOle\)J3EZXC)Q{A`UFFBX%A]U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88913"/>
            <a:ext cx="8848725" cy="594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094736"/>
      </p:ext>
    </p:extLst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3"/>
          <p:cNvSpPr txBox="1">
            <a:spLocks noChangeArrowheads="1"/>
          </p:cNvSpPr>
          <p:nvPr/>
        </p:nvSpPr>
        <p:spPr bwMode="auto">
          <a:xfrm>
            <a:off x="500063" y="35718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kumimoji="1" lang="en-US" altLang="zh-CN" sz="280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kumimoji="1" lang="zh-CN" altLang="en-US" sz="280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）利用</a:t>
            </a:r>
            <a:r>
              <a:rPr kumimoji="1" lang="zh-CN" altLang="en-US" sz="28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热敏电阻</a:t>
            </a:r>
            <a:r>
              <a:rPr kumimoji="1" lang="zh-CN" altLang="en-US" sz="280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进行补偿</a:t>
            </a:r>
          </a:p>
        </p:txBody>
      </p:sp>
      <p:pic>
        <p:nvPicPr>
          <p:cNvPr id="66563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96975"/>
            <a:ext cx="792003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051786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solidFill>
                  <a:srgbClr val="000000"/>
                </a:solidFill>
                <a:ea typeface="黑体" panose="02010609060101010101" pitchFamily="49" charset="-122"/>
              </a:rPr>
              <a:t>第三节 磁电传感器</a:t>
            </a:r>
            <a:r>
              <a:rPr lang="zh-CN" altLang="en-US" sz="4000" dirty="0">
                <a:solidFill>
                  <a:srgbClr val="000000"/>
                </a:solidFill>
                <a:ea typeface="黑体" panose="02010609060101010101" pitchFamily="49" charset="-122"/>
              </a:rPr>
              <a:t>的应用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8650" y="1690689"/>
            <a:ext cx="7700963" cy="50292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/>
            <a:r>
              <a:rPr lang="zh-CN" altLang="en-US" sz="2800" dirty="0">
                <a:solidFill>
                  <a:srgbClr val="000000"/>
                </a:solidFill>
                <a:ea typeface="黑体" panose="02010609060101010101" pitchFamily="49" charset="-122"/>
              </a:rPr>
              <a:t>在生理参数检测中，主要用于心音测量，电磁血流量计，可作测振传感器，声压传感器。</a:t>
            </a:r>
          </a:p>
          <a:p>
            <a:pPr lvl="1"/>
            <a:r>
              <a:rPr lang="zh-CN" altLang="en-US" sz="2800" dirty="0">
                <a:solidFill>
                  <a:srgbClr val="000000"/>
                </a:solidFill>
                <a:ea typeface="黑体" panose="02010609060101010101" pitchFamily="49" charset="-122"/>
              </a:rPr>
              <a:t>逆向使用时，输入激励电流，输出压力，称为压力发生器，例如用于电动式心脏助推装置。</a:t>
            </a:r>
          </a:p>
          <a:p>
            <a:pPr lvl="1"/>
            <a:r>
              <a:rPr lang="zh-CN" altLang="en-US" sz="2800" dirty="0">
                <a:solidFill>
                  <a:srgbClr val="000000"/>
                </a:solidFill>
                <a:ea typeface="黑体" panose="02010609060101010101" pitchFamily="49" charset="-122"/>
              </a:rPr>
              <a:t>心脏、脑等重要器官的生理活动所产生的弱磁场的检测</a:t>
            </a:r>
          </a:p>
          <a:p>
            <a:pPr lvl="1"/>
            <a:r>
              <a:rPr lang="zh-CN" altLang="en-US" sz="2800" dirty="0">
                <a:solidFill>
                  <a:srgbClr val="000000"/>
                </a:solidFill>
                <a:ea typeface="黑体" panose="02010609060101010101" pitchFamily="49" charset="-122"/>
              </a:rPr>
              <a:t>医学成像（磁共振成像和磁感应断层成像）</a:t>
            </a:r>
          </a:p>
        </p:txBody>
      </p:sp>
    </p:spTree>
    <p:extLst>
      <p:ext uri="{BB962C8B-B14F-4D97-AF65-F5344CB8AC3E}">
        <p14:creationId xmlns:p14="http://schemas.microsoft.com/office/powerpoint/2010/main" val="32552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2438400" y="188913"/>
            <a:ext cx="4191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电磁流量计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990600" y="1025525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b="1">
                <a:solidFill>
                  <a:srgbClr val="000000"/>
                </a:solidFill>
                <a:latin typeface="Garamond" panose="02020404030301010803" pitchFamily="18" charset="0"/>
                <a:ea typeface="楷体_GB2312" pitchFamily="49" charset="-122"/>
              </a:rPr>
              <a:t>磁电式传感器的应用：流量计等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900113" y="1484313"/>
            <a:ext cx="70564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Garamond" panose="02020404030301010803" pitchFamily="18" charset="0"/>
                <a:ea typeface="楷体_GB2312" pitchFamily="49" charset="-122"/>
              </a:rPr>
              <a:t>电磁流量计：</a:t>
            </a:r>
            <a:r>
              <a:rPr lang="zh-CN" altLang="en-US" b="1">
                <a:solidFill>
                  <a:srgbClr val="000000"/>
                </a:solidFill>
              </a:rPr>
              <a:t>能够连续测量血液的瞬时流速或平均流速，并换算成流量</a:t>
            </a:r>
            <a:endParaRPr lang="zh-CN" altLang="en-US" b="1">
              <a:solidFill>
                <a:srgbClr val="000000"/>
              </a:solidFill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2405063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Garamond" panose="02020404030301010803" pitchFamily="18" charset="0"/>
                <a:ea typeface="楷体_GB2312" pitchFamily="49" charset="-122"/>
              </a:rPr>
              <a:t>一、电磁流量计的工作原理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457200" y="2924175"/>
            <a:ext cx="5029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Garamond" panose="02020404030301010803" pitchFamily="18" charset="0"/>
                <a:ea typeface="楷体_GB2312" pitchFamily="49" charset="-122"/>
              </a:rPr>
              <a:t>　　实际</a:t>
            </a:r>
            <a:r>
              <a:rPr lang="en-US" altLang="zh-CN" b="1">
                <a:solidFill>
                  <a:srgbClr val="000000"/>
                </a:solidFill>
                <a:latin typeface="Garamond" panose="02020404030301010803" pitchFamily="18" charset="0"/>
                <a:ea typeface="楷体_GB2312" pitchFamily="49" charset="-122"/>
              </a:rPr>
              <a:t>: </a:t>
            </a:r>
            <a:r>
              <a:rPr lang="zh-CN" altLang="en-US" b="1">
                <a:solidFill>
                  <a:srgbClr val="000000"/>
                </a:solidFill>
                <a:latin typeface="Garamond" panose="02020404030301010803" pitchFamily="18" charset="0"/>
                <a:ea typeface="楷体_GB2312" pitchFamily="49" charset="-122"/>
              </a:rPr>
              <a:t>当导电液体在非导磁的导管中以均匀速度流动，其流动方向与磁场方向垂直。</a:t>
            </a:r>
            <a:r>
              <a:rPr lang="zh-CN" altLang="en-US" b="1">
                <a:solidFill>
                  <a:srgbClr val="000000"/>
                </a:solidFill>
              </a:rPr>
              <a:t>相当于一长为导管直径的导线在做切割磁力线运动。</a:t>
            </a:r>
          </a:p>
        </p:txBody>
      </p:sp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1606550" y="4437063"/>
          <a:ext cx="15319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3" imgW="622080" imgH="228600" progId="Equation.DSMT4">
                  <p:embed/>
                </p:oleObj>
              </mc:Choice>
              <mc:Fallback>
                <p:oleObj name="Equation" r:id="rId3" imgW="622080" imgH="228600" progId="Equation.DSMT4">
                  <p:embed/>
                  <p:pic>
                    <p:nvPicPr>
                      <p:cNvPr id="1116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4437063"/>
                        <a:ext cx="15319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16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205038"/>
            <a:ext cx="34766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1625" name="Object 9"/>
          <p:cNvGraphicFramePr>
            <a:graphicFrameLocks noChangeAspect="1"/>
          </p:cNvGraphicFramePr>
          <p:nvPr/>
        </p:nvGraphicFramePr>
        <p:xfrm>
          <a:off x="4216400" y="455771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公式" r:id="rId6" imgW="114120" imgH="215640" progId="Equation.3">
                  <p:embed/>
                </p:oleObj>
              </mc:Choice>
              <mc:Fallback>
                <p:oleObj name="公式" r:id="rId6" imgW="114120" imgH="215640" progId="Equation.3">
                  <p:embed/>
                  <p:pic>
                    <p:nvPicPr>
                      <p:cNvPr id="1116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4557713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6" name="Line 10"/>
          <p:cNvSpPr>
            <a:spLocks noChangeShapeType="1"/>
          </p:cNvSpPr>
          <p:nvPr/>
        </p:nvSpPr>
        <p:spPr bwMode="auto">
          <a:xfrm flipH="1">
            <a:off x="1301750" y="4818063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7" name="Rectangle 11"/>
          <p:cNvSpPr>
            <a:spLocks noChangeArrowheads="1"/>
          </p:cNvSpPr>
          <p:nvPr/>
        </p:nvSpPr>
        <p:spPr bwMode="auto">
          <a:xfrm>
            <a:off x="539750" y="497046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 b="1">
                <a:solidFill>
                  <a:srgbClr val="000000"/>
                </a:solidFill>
                <a:latin typeface="Garamond" panose="02020404030301010803" pitchFamily="18" charset="0"/>
                <a:ea typeface="楷体_GB2312" pitchFamily="49" charset="-122"/>
              </a:rPr>
              <a:t>感应电势</a:t>
            </a:r>
          </a:p>
        </p:txBody>
      </p:sp>
      <p:sp>
        <p:nvSpPr>
          <p:cNvPr id="111628" name="Line 12"/>
          <p:cNvSpPr>
            <a:spLocks noChangeShapeType="1"/>
          </p:cNvSpPr>
          <p:nvPr/>
        </p:nvSpPr>
        <p:spPr bwMode="auto">
          <a:xfrm flipH="1">
            <a:off x="2368550" y="4818063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1911350" y="497046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 b="1">
                <a:solidFill>
                  <a:srgbClr val="000000"/>
                </a:solidFill>
                <a:latin typeface="Garamond" panose="02020404030301010803" pitchFamily="18" charset="0"/>
                <a:ea typeface="楷体_GB2312" pitchFamily="49" charset="-122"/>
              </a:rPr>
              <a:t>导管半径</a:t>
            </a:r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>
            <a:off x="2825750" y="4894263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31" name="Rectangle 15"/>
          <p:cNvSpPr>
            <a:spLocks noChangeArrowheads="1"/>
          </p:cNvSpPr>
          <p:nvPr/>
        </p:nvSpPr>
        <p:spPr bwMode="auto">
          <a:xfrm>
            <a:off x="3282950" y="4970463"/>
            <a:ext cx="201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 b="1">
                <a:solidFill>
                  <a:srgbClr val="000000"/>
                </a:solidFill>
                <a:latin typeface="Garamond" panose="02020404030301010803" pitchFamily="18" charset="0"/>
                <a:ea typeface="楷体_GB2312" pitchFamily="49" charset="-122"/>
              </a:rPr>
              <a:t>气隙的磁感应强度</a:t>
            </a:r>
          </a:p>
        </p:txBody>
      </p:sp>
      <p:sp>
        <p:nvSpPr>
          <p:cNvPr id="111632" name="Line 16"/>
          <p:cNvSpPr>
            <a:spLocks noChangeShapeType="1"/>
          </p:cNvSpPr>
          <p:nvPr/>
        </p:nvSpPr>
        <p:spPr bwMode="auto">
          <a:xfrm>
            <a:off x="3130550" y="47418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33" name="Rectangle 17"/>
          <p:cNvSpPr>
            <a:spLocks noChangeArrowheads="1"/>
          </p:cNvSpPr>
          <p:nvPr/>
        </p:nvSpPr>
        <p:spPr bwMode="auto">
          <a:xfrm>
            <a:off x="3816350" y="4589463"/>
            <a:ext cx="201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 b="1">
                <a:solidFill>
                  <a:srgbClr val="000000"/>
                </a:solidFill>
                <a:latin typeface="Garamond" panose="02020404030301010803" pitchFamily="18" charset="0"/>
                <a:ea typeface="楷体_GB2312" pitchFamily="49" charset="-122"/>
              </a:rPr>
              <a:t>导管内液体的速度</a:t>
            </a:r>
          </a:p>
        </p:txBody>
      </p:sp>
      <p:graphicFrame>
        <p:nvGraphicFramePr>
          <p:cNvPr id="111634" name="Object 18"/>
          <p:cNvGraphicFramePr>
            <a:graphicFrameLocks noChangeAspect="1"/>
          </p:cNvGraphicFramePr>
          <p:nvPr/>
        </p:nvGraphicFramePr>
        <p:xfrm>
          <a:off x="1693863" y="5508625"/>
          <a:ext cx="1427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8" imgW="634680" imgH="253800" progId="Equation.DSMT4">
                  <p:embed/>
                </p:oleObj>
              </mc:Choice>
              <mc:Fallback>
                <p:oleObj name="Equation" r:id="rId8" imgW="634680" imgH="253800" progId="Equation.DSMT4">
                  <p:embed/>
                  <p:pic>
                    <p:nvPicPr>
                      <p:cNvPr id="1116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5508625"/>
                        <a:ext cx="14271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5" name="Object 19"/>
          <p:cNvGraphicFramePr>
            <a:graphicFrameLocks noChangeAspect="1"/>
          </p:cNvGraphicFramePr>
          <p:nvPr/>
        </p:nvGraphicFramePr>
        <p:xfrm>
          <a:off x="1541463" y="6094413"/>
          <a:ext cx="15795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10" imgW="622080" imgH="393480" progId="Equation.DSMT4">
                  <p:embed/>
                </p:oleObj>
              </mc:Choice>
              <mc:Fallback>
                <p:oleObj name="Equation" r:id="rId10" imgW="622080" imgH="393480" progId="Equation.DSMT4">
                  <p:embed/>
                  <p:pic>
                    <p:nvPicPr>
                      <p:cNvPr id="1116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6094413"/>
                        <a:ext cx="157956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6" name="Object 20"/>
          <p:cNvGraphicFramePr>
            <a:graphicFrameLocks noChangeAspect="1"/>
          </p:cNvGraphicFramePr>
          <p:nvPr/>
        </p:nvGraphicFramePr>
        <p:xfrm>
          <a:off x="6372225" y="4652963"/>
          <a:ext cx="180022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12" imgW="761760" imgH="393480" progId="Equation.DSMT4">
                  <p:embed/>
                </p:oleObj>
              </mc:Choice>
              <mc:Fallback>
                <p:oleObj name="Equation" r:id="rId12" imgW="761760" imgH="393480" progId="Equation.DSMT4">
                  <p:embed/>
                  <p:pic>
                    <p:nvPicPr>
                      <p:cNvPr id="1116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652963"/>
                        <a:ext cx="1800225" cy="9318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7" name="Line 21"/>
          <p:cNvSpPr>
            <a:spLocks noChangeShapeType="1"/>
          </p:cNvSpPr>
          <p:nvPr/>
        </p:nvSpPr>
        <p:spPr bwMode="auto">
          <a:xfrm flipV="1">
            <a:off x="3094038" y="6237288"/>
            <a:ext cx="541337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3563938" y="6000750"/>
            <a:ext cx="1655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tint val="26667"/>
                        <a:invGamma/>
                      </a:schemeClr>
                    </a:gs>
                    <a:gs pos="100000">
                      <a:schemeClr val="bg2">
                        <a:alpha val="14999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0000"/>
                </a:solidFill>
              </a:rPr>
              <a:t>流量（</a:t>
            </a:r>
            <a:r>
              <a:rPr lang="en-US" altLang="zh-CN" sz="1800">
                <a:solidFill>
                  <a:srgbClr val="000000"/>
                </a:solidFill>
              </a:rPr>
              <a:t>m</a:t>
            </a:r>
            <a:r>
              <a:rPr lang="en-US" altLang="zh-CN" sz="1800" baseline="30000">
                <a:solidFill>
                  <a:srgbClr val="000000"/>
                </a:solidFill>
              </a:rPr>
              <a:t>3</a:t>
            </a:r>
            <a:r>
              <a:rPr lang="en-US" altLang="zh-CN" sz="1800">
                <a:solidFill>
                  <a:srgbClr val="000000"/>
                </a:solidFill>
              </a:rPr>
              <a:t>/s</a:t>
            </a:r>
            <a:r>
              <a:rPr lang="zh-CN" altLang="en-US" sz="1800">
                <a:solidFill>
                  <a:srgbClr val="000000"/>
                </a:solidFill>
              </a:rPr>
              <a:t>）</a:t>
            </a:r>
          </a:p>
        </p:txBody>
      </p:sp>
      <p:sp>
        <p:nvSpPr>
          <p:cNvPr id="111639" name="Text Box 23"/>
          <p:cNvSpPr txBox="1">
            <a:spLocks noChangeArrowheads="1"/>
          </p:cNvSpPr>
          <p:nvPr/>
        </p:nvSpPr>
        <p:spPr bwMode="auto">
          <a:xfrm>
            <a:off x="5508625" y="5670550"/>
            <a:ext cx="3635375" cy="11874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Garamond" panose="02020404030301010803" pitchFamily="18" charset="0"/>
                <a:ea typeface="楷体_GB2312" pitchFamily="49" charset="-122"/>
              </a:rPr>
              <a:t>结论：对于一定的导管直径和感应强度，电动势仅取决于瞬时的流量。</a:t>
            </a:r>
          </a:p>
        </p:txBody>
      </p:sp>
    </p:spTree>
    <p:extLst>
      <p:ext uri="{BB962C8B-B14F-4D97-AF65-F5344CB8AC3E}">
        <p14:creationId xmlns:p14="http://schemas.microsoft.com/office/powerpoint/2010/main" val="335727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/>
      <p:bldP spid="111622" grpId="0"/>
      <p:bldP spid="111627" grpId="0"/>
      <p:bldP spid="111629" grpId="0"/>
      <p:bldP spid="111631" grpId="0"/>
      <p:bldP spid="111633" grpId="0"/>
      <p:bldP spid="111638" grpId="0"/>
      <p:bldP spid="11163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Line 2"/>
          <p:cNvSpPr>
            <a:spLocks noChangeShapeType="1"/>
          </p:cNvSpPr>
          <p:nvPr/>
        </p:nvSpPr>
        <p:spPr bwMode="auto">
          <a:xfrm>
            <a:off x="6324600" y="3276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468313" y="260350"/>
            <a:ext cx="800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000000"/>
                </a:solidFill>
                <a:latin typeface="Garamond" panose="02020404030301010803" pitchFamily="18" charset="0"/>
                <a:ea typeface="楷体_GB2312" pitchFamily="49" charset="-122"/>
              </a:rPr>
              <a:t>二</a:t>
            </a:r>
            <a:r>
              <a:rPr lang="zh-CN" altLang="en-US" sz="2800" b="1">
                <a:solidFill>
                  <a:srgbClr val="000000"/>
                </a:solidFill>
                <a:latin typeface="Garamond" panose="02020404030301010803" pitchFamily="18" charset="0"/>
                <a:ea typeface="楷体_GB2312" pitchFamily="49" charset="-122"/>
              </a:rPr>
              <a:t>、电磁流量计的医学应用－－－－电磁血流量计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900113" y="838200"/>
            <a:ext cx="731520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Microsoft Sans Serif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Microsoft Sans Serif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Microsoft Sans Serif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Microsoft Sans Serif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Microsoft Sans Serif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Microsoft Sans Serif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Microsoft Sans Serif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Microsoft Sans Serif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Microsoft Sans Serif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血流的测量（如心输出量</a:t>
            </a:r>
            <a:r>
              <a:rPr kumimoji="1" lang="zh-CN" altLang="en-US" sz="2000" b="1" i="1">
                <a:solidFill>
                  <a:schemeClr val="tx1"/>
                </a:solidFill>
              </a:rPr>
              <a:t>心输出量是指每分钟左心室或右心室射入主动脉或肺动脉的血量。左、右心室的输出量基本相等。心室每次搏动输出的血量称为</a:t>
            </a:r>
            <a:r>
              <a:rPr kumimoji="1" lang="zh-CN" altLang="en-US" sz="2000" b="1" i="1">
                <a:solidFill>
                  <a:srgbClr val="FF0000"/>
                </a:solidFill>
              </a:rPr>
              <a:t>每搏输出量</a:t>
            </a:r>
            <a:r>
              <a:rPr kumimoji="1" lang="zh-CN" altLang="en-US" sz="2000" b="1" i="1">
                <a:solidFill>
                  <a:schemeClr val="tx1"/>
                </a:solidFill>
              </a:rPr>
              <a:t>。</a:t>
            </a:r>
            <a:r>
              <a:rPr lang="zh-CN" altLang="en-US" sz="2400"/>
              <a:t> </a:t>
            </a: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endParaRPr lang="zh-CN" altLang="en-US" sz="240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是一种</a:t>
            </a: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损伤性测量血流量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的方法，要求手术剥离出待测的血管，并将其嵌入传感器的磁器隙中。</a:t>
            </a:r>
          </a:p>
        </p:txBody>
      </p:sp>
      <p:pic>
        <p:nvPicPr>
          <p:cNvPr id="112645" name="Picture 5" descr="Image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609975"/>
            <a:ext cx="709295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2051050" y="2060575"/>
            <a:ext cx="4897438" cy="7112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14999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0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20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了解血流障碍及其程度；</a:t>
            </a:r>
            <a:r>
              <a:rPr kumimoji="1" lang="en-US" altLang="zh-CN" sz="20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20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心脏机能的判定；</a:t>
            </a:r>
            <a:r>
              <a:rPr kumimoji="1" lang="en-US" altLang="zh-CN" sz="20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kumimoji="1" lang="zh-CN" altLang="en-US" sz="20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动脉硬化的诊断；</a:t>
            </a:r>
            <a:r>
              <a:rPr kumimoji="1" lang="en-US" altLang="zh-CN" sz="20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kumimoji="1" lang="zh-CN" altLang="en-US" sz="20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治疗效果</a:t>
            </a:r>
            <a:endParaRPr lang="zh-CN" altLang="en-US" sz="2000" b="1" i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2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838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1">
                <a:solidFill>
                  <a:srgbClr val="000000"/>
                </a:solidFill>
                <a:latin typeface="Garamond" panose="02020404030301010803" pitchFamily="18" charset="0"/>
                <a:ea typeface="楷体_GB2312" pitchFamily="49" charset="-122"/>
              </a:rPr>
              <a:t>　　   </a:t>
            </a:r>
            <a:r>
              <a:rPr lang="zh-CN" altLang="en-US" b="1">
                <a:solidFill>
                  <a:srgbClr val="000000"/>
                </a:solidFill>
                <a:latin typeface="Garamond" panose="02020404030301010803" pitchFamily="18" charset="0"/>
                <a:ea typeface="楷体_GB2312" pitchFamily="49" charset="-122"/>
              </a:rPr>
              <a:t>电磁血流量计由流量传感器和电路系统组成，电磁流量计传感器又称作电磁探头，它的作用是将血流量转换成相应的电压信号．</a:t>
            </a:r>
          </a:p>
        </p:txBody>
      </p:sp>
      <p:grpSp>
        <p:nvGrpSpPr>
          <p:cNvPr id="113669" name="Group 5"/>
          <p:cNvGrpSpPr>
            <a:grpSpLocks/>
          </p:cNvGrpSpPr>
          <p:nvPr/>
        </p:nvGrpSpPr>
        <p:grpSpPr bwMode="auto">
          <a:xfrm>
            <a:off x="685800" y="2741613"/>
            <a:ext cx="7239000" cy="3033713"/>
            <a:chOff x="432" y="1727"/>
            <a:chExt cx="4560" cy="1911"/>
          </a:xfrm>
        </p:grpSpPr>
        <p:sp>
          <p:nvSpPr>
            <p:cNvPr id="113670" name="Line 6"/>
            <p:cNvSpPr>
              <a:spLocks noChangeShapeType="1"/>
            </p:cNvSpPr>
            <p:nvPr/>
          </p:nvSpPr>
          <p:spPr bwMode="auto">
            <a:xfrm>
              <a:off x="2352" y="2400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1" name="Text Box 7"/>
            <p:cNvSpPr txBox="1">
              <a:spLocks noChangeArrowheads="1"/>
            </p:cNvSpPr>
            <p:nvPr/>
          </p:nvSpPr>
          <p:spPr bwMode="auto">
            <a:xfrm>
              <a:off x="4176" y="3216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  <a:latin typeface="Garamond" panose="02020404030301010803" pitchFamily="18" charset="0"/>
                  <a:ea typeface="楷体_GB2312" pitchFamily="49" charset="-122"/>
                </a:rPr>
                <a:t>电源</a:t>
              </a:r>
            </a:p>
          </p:txBody>
        </p:sp>
        <p:sp>
          <p:nvSpPr>
            <p:cNvPr id="113672" name="Text Box 8"/>
            <p:cNvSpPr txBox="1">
              <a:spLocks noChangeArrowheads="1"/>
            </p:cNvSpPr>
            <p:nvPr/>
          </p:nvSpPr>
          <p:spPr bwMode="auto">
            <a:xfrm>
              <a:off x="3216" y="3120"/>
              <a:ext cx="72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Garamond" panose="02020404030301010803" pitchFamily="18" charset="0"/>
                  <a:ea typeface="楷体_GB2312" pitchFamily="49" charset="-122"/>
                </a:rPr>
                <a:t>  </a:t>
              </a:r>
              <a:r>
                <a:rPr lang="zh-CN" altLang="en-US" b="1">
                  <a:solidFill>
                    <a:srgbClr val="000000"/>
                  </a:solidFill>
                  <a:latin typeface="Garamond" panose="02020404030301010803" pitchFamily="18" charset="0"/>
                  <a:ea typeface="楷体_GB2312" pitchFamily="49" charset="-122"/>
                </a:rPr>
                <a:t>脉冲发生器</a:t>
              </a:r>
            </a:p>
          </p:txBody>
        </p:sp>
        <p:sp>
          <p:nvSpPr>
            <p:cNvPr id="113673" name="Text Box 9"/>
            <p:cNvSpPr txBox="1">
              <a:spLocks noChangeArrowheads="1"/>
            </p:cNvSpPr>
            <p:nvPr/>
          </p:nvSpPr>
          <p:spPr bwMode="auto">
            <a:xfrm>
              <a:off x="2112" y="3120"/>
              <a:ext cx="52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  <a:latin typeface="Garamond" panose="02020404030301010803" pitchFamily="18" charset="0"/>
                  <a:ea typeface="楷体_GB2312" pitchFamily="49" charset="-122"/>
                </a:rPr>
                <a:t>控制电路</a:t>
              </a:r>
            </a:p>
          </p:txBody>
        </p:sp>
        <p:sp>
          <p:nvSpPr>
            <p:cNvPr id="113674" name="Text Box 10"/>
            <p:cNvSpPr txBox="1">
              <a:spLocks noChangeArrowheads="1"/>
            </p:cNvSpPr>
            <p:nvPr/>
          </p:nvSpPr>
          <p:spPr bwMode="auto">
            <a:xfrm>
              <a:off x="816" y="3216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  <a:latin typeface="Garamond" panose="02020404030301010803" pitchFamily="18" charset="0"/>
                  <a:ea typeface="楷体_GB2312" pitchFamily="49" charset="-122"/>
                </a:rPr>
                <a:t>激励器</a:t>
              </a:r>
            </a:p>
          </p:txBody>
        </p:sp>
        <p:sp>
          <p:nvSpPr>
            <p:cNvPr id="113675" name="Text Box 11"/>
            <p:cNvSpPr txBox="1">
              <a:spLocks noChangeArrowheads="1"/>
            </p:cNvSpPr>
            <p:nvPr/>
          </p:nvSpPr>
          <p:spPr bwMode="auto">
            <a:xfrm>
              <a:off x="720" y="1920"/>
              <a:ext cx="960" cy="554"/>
            </a:xfrm>
            <a:prstGeom prst="rect">
              <a:avLst/>
            </a:prstGeom>
            <a:noFill/>
            <a:ln w="57150" cmpd="thinThick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Garamond" panose="02020404030301010803" pitchFamily="18" charset="0"/>
                  <a:ea typeface="楷体_GB2312" pitchFamily="49" charset="-122"/>
                </a:rPr>
                <a:t>  </a:t>
              </a:r>
              <a:r>
                <a:rPr lang="zh-CN" altLang="en-US" b="1">
                  <a:solidFill>
                    <a:srgbClr val="000000"/>
                  </a:solidFill>
                  <a:latin typeface="Garamond" panose="02020404030301010803" pitchFamily="18" charset="0"/>
                  <a:ea typeface="楷体_GB2312" pitchFamily="49" charset="-122"/>
                </a:rPr>
                <a:t>传感器探头部分</a:t>
              </a:r>
            </a:p>
          </p:txBody>
        </p:sp>
        <p:sp>
          <p:nvSpPr>
            <p:cNvPr id="113676" name="Text Box 12"/>
            <p:cNvSpPr txBox="1">
              <a:spLocks noChangeArrowheads="1"/>
            </p:cNvSpPr>
            <p:nvPr/>
          </p:nvSpPr>
          <p:spPr bwMode="auto">
            <a:xfrm>
              <a:off x="2064" y="1920"/>
              <a:ext cx="72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Garamond" panose="02020404030301010803" pitchFamily="18" charset="0"/>
                  <a:ea typeface="楷体_GB2312" pitchFamily="49" charset="-122"/>
                </a:rPr>
                <a:t> </a:t>
              </a:r>
              <a:r>
                <a:rPr lang="zh-CN" altLang="en-US" b="1">
                  <a:solidFill>
                    <a:srgbClr val="000000"/>
                  </a:solidFill>
                  <a:latin typeface="Garamond" panose="02020404030301010803" pitchFamily="18" charset="0"/>
                  <a:ea typeface="楷体_GB2312" pitchFamily="49" charset="-122"/>
                </a:rPr>
                <a:t>测量放大器</a:t>
              </a:r>
            </a:p>
          </p:txBody>
        </p:sp>
        <p:sp>
          <p:nvSpPr>
            <p:cNvPr id="113677" name="Text Box 13"/>
            <p:cNvSpPr txBox="1">
              <a:spLocks noChangeArrowheads="1"/>
            </p:cNvSpPr>
            <p:nvPr/>
          </p:nvSpPr>
          <p:spPr bwMode="auto">
            <a:xfrm>
              <a:off x="3120" y="1920"/>
              <a:ext cx="91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  <a:latin typeface="Garamond" panose="02020404030301010803" pitchFamily="18" charset="0"/>
                  <a:ea typeface="楷体_GB2312" pitchFamily="49" charset="-122"/>
                </a:rPr>
                <a:t>低通滤波放大器</a:t>
              </a:r>
            </a:p>
          </p:txBody>
        </p:sp>
        <p:sp>
          <p:nvSpPr>
            <p:cNvPr id="113678" name="Text Box 14"/>
            <p:cNvSpPr txBox="1">
              <a:spLocks noChangeArrowheads="1"/>
            </p:cNvSpPr>
            <p:nvPr/>
          </p:nvSpPr>
          <p:spPr bwMode="auto">
            <a:xfrm>
              <a:off x="4224" y="187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  <a:latin typeface="Garamond" panose="02020404030301010803" pitchFamily="18" charset="0"/>
                  <a:ea typeface="楷体_GB2312" pitchFamily="49" charset="-122"/>
                </a:rPr>
                <a:t>记录器</a:t>
              </a:r>
            </a:p>
          </p:txBody>
        </p:sp>
        <p:sp>
          <p:nvSpPr>
            <p:cNvPr id="113679" name="Text Box 15"/>
            <p:cNvSpPr txBox="1">
              <a:spLocks noChangeArrowheads="1"/>
            </p:cNvSpPr>
            <p:nvPr/>
          </p:nvSpPr>
          <p:spPr bwMode="auto">
            <a:xfrm>
              <a:off x="4272" y="240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  <a:latin typeface="Garamond" panose="02020404030301010803" pitchFamily="18" charset="0"/>
                  <a:ea typeface="楷体_GB2312" pitchFamily="49" charset="-122"/>
                </a:rPr>
                <a:t>指示器</a:t>
              </a:r>
            </a:p>
          </p:txBody>
        </p:sp>
        <p:sp>
          <p:nvSpPr>
            <p:cNvPr id="113680" name="Line 16"/>
            <p:cNvSpPr>
              <a:spLocks noChangeShapeType="1"/>
            </p:cNvSpPr>
            <p:nvPr/>
          </p:nvSpPr>
          <p:spPr bwMode="auto">
            <a:xfrm flipH="1">
              <a:off x="432" y="340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" name="Line 17"/>
            <p:cNvSpPr>
              <a:spLocks noChangeShapeType="1"/>
            </p:cNvSpPr>
            <p:nvPr/>
          </p:nvSpPr>
          <p:spPr bwMode="auto">
            <a:xfrm flipV="1">
              <a:off x="432" y="2160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" name="Line 18"/>
            <p:cNvSpPr>
              <a:spLocks noChangeShapeType="1"/>
            </p:cNvSpPr>
            <p:nvPr/>
          </p:nvSpPr>
          <p:spPr bwMode="auto">
            <a:xfrm>
              <a:off x="432" y="216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" name="Text Box 19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latin typeface="Garamond" panose="02020404030301010803" pitchFamily="18" charset="0"/>
                  <a:ea typeface="楷体_GB2312" pitchFamily="49" charset="-122"/>
                </a:rPr>
                <a:t>电流</a:t>
              </a:r>
            </a:p>
          </p:txBody>
        </p:sp>
        <p:sp>
          <p:nvSpPr>
            <p:cNvPr id="113684" name="Line 20"/>
            <p:cNvSpPr>
              <a:spLocks noChangeShapeType="1"/>
            </p:cNvSpPr>
            <p:nvPr/>
          </p:nvSpPr>
          <p:spPr bwMode="auto">
            <a:xfrm>
              <a:off x="1584" y="220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5" name="Text Box 21"/>
            <p:cNvSpPr txBox="1">
              <a:spLocks noChangeArrowheads="1"/>
            </p:cNvSpPr>
            <p:nvPr/>
          </p:nvSpPr>
          <p:spPr bwMode="auto">
            <a:xfrm>
              <a:off x="1656" y="1727"/>
              <a:ext cx="5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Garamond" panose="02020404030301010803" pitchFamily="18" charset="0"/>
                  <a:ea typeface="楷体_GB2312" pitchFamily="49" charset="-122"/>
                </a:rPr>
                <a:t>电压信号</a:t>
              </a:r>
            </a:p>
          </p:txBody>
        </p:sp>
        <p:sp>
          <p:nvSpPr>
            <p:cNvPr id="113686" name="Line 22"/>
            <p:cNvSpPr>
              <a:spLocks noChangeShapeType="1"/>
            </p:cNvSpPr>
            <p:nvPr/>
          </p:nvSpPr>
          <p:spPr bwMode="auto">
            <a:xfrm>
              <a:off x="1488" y="340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7" name="Line 23"/>
            <p:cNvSpPr>
              <a:spLocks noChangeShapeType="1"/>
            </p:cNvSpPr>
            <p:nvPr/>
          </p:nvSpPr>
          <p:spPr bwMode="auto">
            <a:xfrm>
              <a:off x="2688" y="220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8" name="Line 24"/>
            <p:cNvSpPr>
              <a:spLocks noChangeShapeType="1"/>
            </p:cNvSpPr>
            <p:nvPr/>
          </p:nvSpPr>
          <p:spPr bwMode="auto">
            <a:xfrm>
              <a:off x="2640" y="340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9" name="Line 25"/>
            <p:cNvSpPr>
              <a:spLocks noChangeShapeType="1"/>
            </p:cNvSpPr>
            <p:nvPr/>
          </p:nvSpPr>
          <p:spPr bwMode="auto">
            <a:xfrm>
              <a:off x="3840" y="336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0" name="Line 26"/>
            <p:cNvSpPr>
              <a:spLocks noChangeShapeType="1"/>
            </p:cNvSpPr>
            <p:nvPr/>
          </p:nvSpPr>
          <p:spPr bwMode="auto">
            <a:xfrm>
              <a:off x="3936" y="22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1" name="Line 27"/>
            <p:cNvSpPr>
              <a:spLocks noChangeShapeType="1"/>
            </p:cNvSpPr>
            <p:nvPr/>
          </p:nvSpPr>
          <p:spPr bwMode="auto">
            <a:xfrm>
              <a:off x="3936" y="23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2" name="Line 28"/>
            <p:cNvSpPr>
              <a:spLocks noChangeShapeType="1"/>
            </p:cNvSpPr>
            <p:nvPr/>
          </p:nvSpPr>
          <p:spPr bwMode="auto">
            <a:xfrm>
              <a:off x="4080" y="20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3" name="Line 29"/>
            <p:cNvSpPr>
              <a:spLocks noChangeShapeType="1"/>
            </p:cNvSpPr>
            <p:nvPr/>
          </p:nvSpPr>
          <p:spPr bwMode="auto">
            <a:xfrm>
              <a:off x="4080" y="206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4" name="Line 30"/>
            <p:cNvSpPr>
              <a:spLocks noChangeShapeType="1"/>
            </p:cNvSpPr>
            <p:nvPr/>
          </p:nvSpPr>
          <p:spPr bwMode="auto">
            <a:xfrm>
              <a:off x="4080" y="23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5" name="Line 31"/>
            <p:cNvSpPr>
              <a:spLocks noChangeShapeType="1"/>
            </p:cNvSpPr>
            <p:nvPr/>
          </p:nvSpPr>
          <p:spPr bwMode="auto">
            <a:xfrm>
              <a:off x="4080" y="254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96" name="Rectangle 32"/>
          <p:cNvSpPr>
            <a:spLocks noChangeArrowheads="1"/>
          </p:cNvSpPr>
          <p:nvPr/>
        </p:nvSpPr>
        <p:spPr bwMode="auto">
          <a:xfrm>
            <a:off x="381000" y="894935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Garamond" panose="02020404030301010803" pitchFamily="18" charset="0"/>
                <a:ea typeface="楷体_GB2312" pitchFamily="49" charset="-122"/>
              </a:rPr>
              <a:t>电磁血流量计的组成</a:t>
            </a:r>
          </a:p>
        </p:txBody>
      </p:sp>
    </p:spTree>
    <p:extLst>
      <p:ext uri="{BB962C8B-B14F-4D97-AF65-F5344CB8AC3E}">
        <p14:creationId xmlns:p14="http://schemas.microsoft.com/office/powerpoint/2010/main" val="9741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本章小结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  <a:ea typeface="黑体" panose="02010609060101010101" pitchFamily="49" charset="-122"/>
              </a:rPr>
              <a:t>磁传感器的分类</a:t>
            </a:r>
          </a:p>
          <a:p>
            <a:r>
              <a:rPr lang="zh-CN" altLang="en-US" sz="3600" dirty="0">
                <a:solidFill>
                  <a:srgbClr val="000000"/>
                </a:solidFill>
                <a:ea typeface="黑体" panose="02010609060101010101" pitchFamily="49" charset="-122"/>
              </a:rPr>
              <a:t>磁电式传感器的工作原理</a:t>
            </a:r>
          </a:p>
          <a:p>
            <a:r>
              <a:rPr lang="zh-CN" altLang="en-US" sz="3600" dirty="0">
                <a:solidFill>
                  <a:srgbClr val="000000"/>
                </a:solidFill>
                <a:ea typeface="黑体" panose="02010609060101010101" pitchFamily="49" charset="-122"/>
              </a:rPr>
              <a:t>霍尔传感器的工作原理</a:t>
            </a:r>
          </a:p>
          <a:p>
            <a:r>
              <a:rPr lang="zh-CN" altLang="en-US" sz="3600" dirty="0">
                <a:solidFill>
                  <a:srgbClr val="000000"/>
                </a:solidFill>
                <a:ea typeface="黑体" panose="02010609060101010101" pitchFamily="49" charset="-122"/>
              </a:rPr>
              <a:t>磁电式传感器的医学应用</a:t>
            </a:r>
          </a:p>
        </p:txBody>
      </p:sp>
    </p:spTree>
    <p:extLst>
      <p:ext uri="{BB962C8B-B14F-4D97-AF65-F5344CB8AC3E}">
        <p14:creationId xmlns:p14="http://schemas.microsoft.com/office/powerpoint/2010/main" val="6020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1" descr="C:\Users\Administrator\AppData\Roaming\Tencent\Users\9274840\QQ\WinTemp\RichOle\YTS})ASACT~KL~XMRBUR{F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8431213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668348"/>
      </p:ext>
    </p:extLst>
  </p:cSld>
  <p:clrMapOvr>
    <a:masterClrMapping/>
  </p:clrMapOvr>
  <p:transition advTm="1475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0063" y="1000125"/>
            <a:ext cx="838835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 线圈感生电动势的大小，取决于</a:t>
            </a:r>
            <a:r>
              <a:rPr kumimoji="1" lang="zh-CN" altLang="en-US" sz="280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匝数</a:t>
            </a:r>
            <a:r>
              <a:rPr kumimoji="1" lang="en-US" altLang="zh-CN" sz="280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kumimoji="1"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和穿过线圈的</a:t>
            </a:r>
            <a:r>
              <a:rPr kumimoji="1" lang="zh-CN" altLang="en-US" sz="280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磁通变化率</a:t>
            </a:r>
            <a:r>
              <a:rPr kumimoji="1"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。磁通变化率与</a:t>
            </a:r>
            <a:r>
              <a:rPr kumimoji="1" lang="zh-CN" altLang="en-US" sz="2800">
                <a:solidFill>
                  <a:srgbClr val="0099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磁场强度、磁路磁阻、线圈的运动速度</a:t>
            </a:r>
            <a:r>
              <a:rPr kumimoji="1"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有关，如果改变其中任何一个因素，都会改变线圈的感生电动势。此即磁电式传感器所依据的工作原理。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19138" y="4286250"/>
            <a:ext cx="8424862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根据磁场中线圈的运动方式不同，其感应电势的表示式也有所不同。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04800" y="3357563"/>
            <a:ext cx="88392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式中  </a:t>
            </a:r>
            <a:r>
              <a:rPr kumimoji="1" lang="en-US" altLang="zh-CN" sz="24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磁场的磁感应强度；</a:t>
            </a:r>
            <a:endParaRPr kumimoji="1" lang="zh-CN" altLang="en-US" sz="2400" i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单匝线圈有效长度；</a:t>
            </a:r>
            <a:endParaRPr kumimoji="1" lang="zh-CN" altLang="en-US" sz="2400" i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4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有效线圈匝数，指在均匀磁场内参与切割磁力线的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线圈匝数；</a:t>
            </a:r>
            <a:endParaRPr kumimoji="1" lang="zh-CN" altLang="en-US" sz="2400" i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4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线圈与磁场的相对运动速度；</a:t>
            </a:r>
            <a:endParaRPr kumimoji="1" lang="zh-CN" altLang="en-US" sz="2400" i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4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θ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线圈运动方向与磁场方向的夹角。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9750" y="333375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1.线圈在磁场中作直线运动</a:t>
            </a:r>
            <a:endParaRPr kumimoji="1" lang="zh-CN" altLang="en-US" sz="2400" b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624263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539750" y="1125538"/>
            <a:ext cx="822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隶书" panose="02010509060101010101" pitchFamily="49" charset="-122"/>
              </a:rPr>
              <a:t>永久磁铁产生一个恒定磁场，置于磁场中的线圈作直线运动，这时线圈所产生的感应电势为</a:t>
            </a:r>
            <a:endParaRPr kumimoji="1" lang="zh-CN" altLang="en-US" sz="2800" b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11270" name="Object 7"/>
          <p:cNvGraphicFramePr>
            <a:graphicFrameLocks noGrp="1" noChangeAspect="1"/>
          </p:cNvGraphicFramePr>
          <p:nvPr>
            <p:ph/>
          </p:nvPr>
        </p:nvGraphicFramePr>
        <p:xfrm>
          <a:off x="2484438" y="2276475"/>
          <a:ext cx="33845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977476" imgH="177723" progId="Equation.DSMT4">
                  <p:embed/>
                </p:oleObj>
              </mc:Choice>
              <mc:Fallback>
                <p:oleObj name="Equation" r:id="rId3" imgW="977476" imgH="177723" progId="Equation.DSMT4">
                  <p:embed/>
                  <p:pic>
                    <p:nvPicPr>
                      <p:cNvPr id="1127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276475"/>
                        <a:ext cx="33845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29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90575" y="836613"/>
            <a:ext cx="83534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当</a:t>
            </a:r>
            <a:r>
              <a:rPr kumimoji="1" lang="en-US" altLang="zh-CN" i="1">
                <a:latin typeface="隶书" panose="02010509060101010101" pitchFamily="49" charset="-122"/>
                <a:ea typeface="隶书" panose="02010509060101010101" pitchFamily="49" charset="-122"/>
              </a:rPr>
              <a:t>θ=</a:t>
            </a:r>
            <a:r>
              <a:rPr kumimoji="1"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90˚</a:t>
            </a:r>
            <a:r>
              <a:rPr kumimoji="1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时，线圈运动方向与磁场垂直时</a:t>
            </a:r>
            <a:endParaRPr kumimoji="1"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697163" y="1844675"/>
          <a:ext cx="38925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公式" r:id="rId3" imgW="710891" imgH="177723" progId="Equation.3">
                  <p:embed/>
                </p:oleObj>
              </mc:Choice>
              <mc:Fallback>
                <p:oleObj name="公式" r:id="rId3" imgW="710891" imgH="177723" progId="Equation.3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1844675"/>
                        <a:ext cx="3892550" cy="966788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23850" y="3284538"/>
            <a:ext cx="8642350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注：</a:t>
            </a:r>
            <a:r>
              <a:rPr kumimoji="1" lang="zh-CN" altLang="en-US" sz="2800" b="0">
                <a:latin typeface="隶书" panose="02010509060101010101" pitchFamily="49" charset="-122"/>
                <a:ea typeface="隶书" panose="02010509060101010101" pitchFamily="49" charset="-122"/>
              </a:rPr>
              <a:t>当</a:t>
            </a:r>
            <a:r>
              <a:rPr kumimoji="1" lang="en-US" altLang="zh-CN" sz="2800" b="0" i="1">
                <a:latin typeface="隶书" panose="02010509060101010101" pitchFamily="49" charset="-122"/>
                <a:ea typeface="隶书" panose="02010509060101010101" pitchFamily="49" charset="-122"/>
              </a:rPr>
              <a:t>W</a:t>
            </a:r>
            <a:r>
              <a:rPr kumimoji="1" lang="zh-CN" altLang="en-US" sz="2800" b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kumimoji="1" lang="en-US" altLang="zh-CN" sz="2800" b="0" i="1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kumimoji="1" lang="zh-CN" altLang="en-US" sz="2800" b="0">
                <a:latin typeface="隶书" panose="02010509060101010101" pitchFamily="49" charset="-122"/>
                <a:ea typeface="隶书" panose="02010509060101010101" pitchFamily="49" charset="-122"/>
              </a:rPr>
              <a:t>， </a:t>
            </a:r>
            <a:r>
              <a:rPr kumimoji="1" lang="en-US" altLang="zh-CN" sz="2800" b="0" i="1">
                <a:latin typeface="隶书" panose="02010509060101010101" pitchFamily="49" charset="-122"/>
                <a:ea typeface="隶书" panose="02010509060101010101" pitchFamily="49" charset="-122"/>
              </a:rPr>
              <a:t>l </a:t>
            </a:r>
            <a:r>
              <a:rPr kumimoji="1" lang="zh-CN" altLang="en-US" sz="2800" b="0">
                <a:latin typeface="隶书" panose="02010509060101010101" pitchFamily="49" charset="-122"/>
                <a:ea typeface="隶书" panose="02010509060101010101" pitchFamily="49" charset="-122"/>
              </a:rPr>
              <a:t>均为常数时，感生电动势的大小与线圈运动的线速度成正比。这就是一般常见的</a:t>
            </a:r>
            <a:r>
              <a:rPr kumimoji="1" lang="zh-CN" altLang="en-US" sz="28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磁电速度计</a:t>
            </a:r>
            <a:r>
              <a:rPr kumimoji="1" lang="zh-CN" altLang="en-US" sz="2800" b="0">
                <a:latin typeface="隶书" panose="02010509060101010101" pitchFamily="49" charset="-122"/>
                <a:ea typeface="隶书" panose="02010509060101010101" pitchFamily="49" charset="-122"/>
              </a:rPr>
              <a:t>的工作原理。</a:t>
            </a:r>
          </a:p>
        </p:txBody>
      </p:sp>
      <p:sp>
        <p:nvSpPr>
          <p:cNvPr id="12293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027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11188" y="260350"/>
            <a:ext cx="601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2.线圈在磁场中作旋转运动</a:t>
            </a:r>
            <a:endParaRPr kumimoji="1" lang="zh-CN" altLang="en-US" b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39750" y="836613"/>
            <a:ext cx="80010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b="0">
                <a:latin typeface="黑体" panose="02010609060101010101" pitchFamily="49" charset="-122"/>
                <a:ea typeface="隶书" panose="02010509060101010101" pitchFamily="49" charset="-122"/>
              </a:rPr>
              <a:t>线圈在永久磁铁产生的恒定磁场中作旋转运动，这时线圈所产生的感应电势为</a:t>
            </a:r>
            <a:endParaRPr kumimoji="1" lang="zh-CN" altLang="en-US" b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33775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900113" y="3644900"/>
            <a:ext cx="73152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b="0">
                <a:latin typeface="隶书" panose="02010509060101010101" pitchFamily="49" charset="-122"/>
                <a:ea typeface="隶书" panose="02010509060101010101" pitchFamily="49" charset="-122"/>
              </a:rPr>
              <a:t>式中</a:t>
            </a:r>
            <a:r>
              <a:rPr kumimoji="1" lang="zh-CN" altLang="en-US" b="0" i="1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kumimoji="1" lang="en-US" altLang="zh-CN" b="0" i="1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kumimoji="1" lang="en-US" altLang="zh-CN" b="0">
                <a:latin typeface="Times New Roman" panose="02020603050405020304" pitchFamily="18" charset="0"/>
                <a:ea typeface="隶书" panose="02010509060101010101" pitchFamily="49" charset="-122"/>
              </a:rPr>
              <a:t>——</a:t>
            </a:r>
            <a:r>
              <a:rPr kumimoji="1" lang="zh-CN" altLang="en-US" b="0">
                <a:latin typeface="隶书" panose="02010509060101010101" pitchFamily="49" charset="-122"/>
                <a:ea typeface="隶书" panose="02010509060101010101" pitchFamily="49" charset="-122"/>
              </a:rPr>
              <a:t>单匝线圈的截面积；</a:t>
            </a:r>
            <a:endParaRPr kumimoji="1" lang="zh-CN" altLang="en-US" b="0" i="1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b="0" i="1">
                <a:latin typeface="隶书" panose="02010509060101010101" pitchFamily="49" charset="-122"/>
                <a:ea typeface="隶书" panose="02010509060101010101" pitchFamily="49" charset="-122"/>
              </a:rPr>
              <a:t>          </a:t>
            </a:r>
            <a:r>
              <a:rPr kumimoji="1" lang="en-US" altLang="zh-CN" b="0" i="1">
                <a:latin typeface="隶书" panose="02010509060101010101" pitchFamily="49" charset="-122"/>
                <a:ea typeface="隶书" panose="02010509060101010101" pitchFamily="49" charset="-122"/>
              </a:rPr>
              <a:t>ω</a:t>
            </a:r>
            <a:r>
              <a:rPr kumimoji="1" lang="en-US" altLang="zh-CN" b="0" i="1">
                <a:latin typeface="Times New Roman" panose="02020603050405020304" pitchFamily="18" charset="0"/>
                <a:ea typeface="隶书" panose="02010509060101010101" pitchFamily="49" charset="-122"/>
              </a:rPr>
              <a:t>——</a:t>
            </a:r>
            <a:r>
              <a:rPr kumimoji="1" lang="zh-CN" altLang="en-US" b="0">
                <a:latin typeface="隶书" panose="02010509060101010101" pitchFamily="49" charset="-122"/>
                <a:ea typeface="隶书" panose="02010509060101010101" pitchFamily="49" charset="-122"/>
              </a:rPr>
              <a:t>角频率；</a:t>
            </a:r>
          </a:p>
        </p:txBody>
      </p:sp>
      <p:graphicFrame>
        <p:nvGraphicFramePr>
          <p:cNvPr id="13318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1979613" y="2565400"/>
          <a:ext cx="48974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1053643" imgH="177723" progId="Equation.DSMT4">
                  <p:embed/>
                </p:oleObj>
              </mc:Choice>
              <mc:Fallback>
                <p:oleObj name="Equation" r:id="rId3" imgW="1053643" imgH="177723" progId="Equation.DSMT4">
                  <p:embed/>
                  <p:pic>
                    <p:nvPicPr>
                      <p:cNvPr id="1331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565400"/>
                        <a:ext cx="489743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607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1958</Words>
  <Application>Microsoft Office PowerPoint</Application>
  <PresentationFormat>全屏显示(4:3)</PresentationFormat>
  <Paragraphs>220</Paragraphs>
  <Slides>47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47</vt:i4>
      </vt:variant>
    </vt:vector>
  </HeadingPairs>
  <TitlesOfParts>
    <vt:vector size="68" baseType="lpstr">
      <vt:lpstr>ˎ̥</vt:lpstr>
      <vt:lpstr>等线</vt:lpstr>
      <vt:lpstr>等线 Light</vt:lpstr>
      <vt:lpstr>黑体</vt:lpstr>
      <vt:lpstr>华文楷体</vt:lpstr>
      <vt:lpstr>华文中宋</vt:lpstr>
      <vt:lpstr>楷体_GB2312</vt:lpstr>
      <vt:lpstr>隶书</vt:lpstr>
      <vt:lpstr>宋体</vt:lpstr>
      <vt:lpstr>Arial</vt:lpstr>
      <vt:lpstr>Calibri</vt:lpstr>
      <vt:lpstr>Calibri Light</vt:lpstr>
      <vt:lpstr>Garamond</vt:lpstr>
      <vt:lpstr>Microsoft Sans Serif</vt:lpstr>
      <vt:lpstr>Times New Roman</vt:lpstr>
      <vt:lpstr>Wingdings</vt:lpstr>
      <vt:lpstr>Office 主题​​</vt:lpstr>
      <vt:lpstr>Equation</vt:lpstr>
      <vt:lpstr>公式</vt:lpstr>
      <vt:lpstr>Visio</vt:lpstr>
      <vt:lpstr>Flash 影片</vt:lpstr>
      <vt:lpstr>PowerPoint 演示文稿</vt:lpstr>
      <vt:lpstr>PowerPoint 演示文稿</vt:lpstr>
      <vt:lpstr>利用“罗盘”定位的生物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第三节 磁电传感器的应用</vt:lpstr>
      <vt:lpstr>PowerPoint 演示文稿</vt:lpstr>
      <vt:lpstr>PowerPoint 演示文稿</vt:lpstr>
      <vt:lpstr>PowerPoint 演示文稿</vt:lpstr>
      <vt:lpstr>本章小结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</cp:revision>
  <dcterms:created xsi:type="dcterms:W3CDTF">2018-05-02T13:29:50Z</dcterms:created>
  <dcterms:modified xsi:type="dcterms:W3CDTF">2018-05-02T23:48:44Z</dcterms:modified>
</cp:coreProperties>
</file>