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21" r:id="rId59"/>
    <p:sldId id="322" r:id="rId60"/>
    <p:sldId id="323" r:id="rId61"/>
    <p:sldId id="324" r:id="rId62"/>
    <p:sldId id="325" r:id="rId63"/>
    <p:sldId id="326" r:id="rId64"/>
    <p:sldId id="327" r:id="rId65"/>
    <p:sldId id="328" r:id="rId66"/>
    <p:sldId id="329" r:id="rId67"/>
    <p:sldId id="330"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4.wmf"/><Relationship Id="rId1" Type="http://schemas.openxmlformats.org/officeDocument/2006/relationships/image" Target="../media/image46.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143783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51892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211088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282657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271979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10308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373798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328638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146381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72776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645AB37-51EB-4AC3-A01E-819B59E590F5}"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12610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5AB37-51EB-4AC3-A01E-819B59E590F5}" type="datetimeFigureOut">
              <a:rPr lang="zh-CN" altLang="en-US" smtClean="0"/>
              <a:t>2019/5/7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4F116-AF14-4AAA-AFE0-199777CC5A8D}" type="slidenum">
              <a:rPr lang="zh-CN" altLang="en-US" smtClean="0"/>
              <a:t>‹#›</a:t>
            </a:fld>
            <a:endParaRPr lang="zh-CN" altLang="en-US"/>
          </a:p>
        </p:txBody>
      </p:sp>
    </p:spTree>
    <p:extLst>
      <p:ext uri="{BB962C8B-B14F-4D97-AF65-F5344CB8AC3E}">
        <p14:creationId xmlns:p14="http://schemas.microsoft.com/office/powerpoint/2010/main" val="365680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12.bin"/><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1.wmf"/><Relationship Id="rId4"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19.bin"/><Relationship Id="rId4" Type="http://schemas.openxmlformats.org/officeDocument/2006/relationships/image" Target="../media/image43.wmf"/><Relationship Id="rId9" Type="http://schemas.openxmlformats.org/officeDocument/2006/relationships/image" Target="../media/image45.wmf"/></Relationships>
</file>

<file path=ppt/slides/_rels/slide5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23.bin"/><Relationship Id="rId10" Type="http://schemas.openxmlformats.org/officeDocument/2006/relationships/image" Target="../media/image48.wmf"/><Relationship Id="rId4" Type="http://schemas.openxmlformats.org/officeDocument/2006/relationships/image" Target="../media/image46.wmf"/><Relationship Id="rId9" Type="http://schemas.openxmlformats.org/officeDocument/2006/relationships/oleObject" Target="../embeddings/oleObject25.bin"/></Relationships>
</file>

<file path=ppt/slides/_rels/slide5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27.bin"/><Relationship Id="rId4" Type="http://schemas.openxmlformats.org/officeDocument/2006/relationships/image" Target="../media/image44.wmf"/></Relationships>
</file>

<file path=ppt/slides/_rels/slide5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30.bin"/><Relationship Id="rId4" Type="http://schemas.openxmlformats.org/officeDocument/2006/relationships/image" Target="../media/image51.wmf"/><Relationship Id="rId9" Type="http://schemas.openxmlformats.org/officeDocument/2006/relationships/oleObject" Target="../embeddings/oleObject32.bin"/></Relationships>
</file>

<file path=ppt/slides/_rels/slide5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34.bin"/><Relationship Id="rId4" Type="http://schemas.openxmlformats.org/officeDocument/2006/relationships/image" Target="../media/image53.wmf"/><Relationship Id="rId9" Type="http://schemas.openxmlformats.org/officeDocument/2006/relationships/oleObject" Target="../embeddings/oleObject3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8.jpeg"/><Relationship Id="rId4" Type="http://schemas.openxmlformats.org/officeDocument/2006/relationships/image" Target="../media/image57.wmf"/></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1.wmf"/><Relationship Id="rId5" Type="http://schemas.openxmlformats.org/officeDocument/2006/relationships/oleObject" Target="../embeddings/oleObject41.bin"/><Relationship Id="rId4" Type="http://schemas.openxmlformats.org/officeDocument/2006/relationships/image" Target="../media/image60.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6.png"/><Relationship Id="rId5" Type="http://schemas.openxmlformats.org/officeDocument/2006/relationships/oleObject" Target="../embeddings/oleObject43.bin"/><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solidFill>
                  <a:srgbClr val="C00000"/>
                </a:solidFill>
              </a:rPr>
              <a:t>第七</a:t>
            </a:r>
            <a:r>
              <a:rPr lang="zh-CN" altLang="en-US" b="1" dirty="0" smtClean="0">
                <a:solidFill>
                  <a:srgbClr val="C00000"/>
                </a:solidFill>
              </a:rPr>
              <a:t>章 压电传感器</a:t>
            </a:r>
            <a:endParaRPr lang="zh-CN" altLang="en-US" b="1" dirty="0">
              <a:solidFill>
                <a:srgbClr val="C00000"/>
              </a:solidFill>
            </a:endParaRPr>
          </a:p>
        </p:txBody>
      </p:sp>
    </p:spTree>
    <p:extLst>
      <p:ext uri="{BB962C8B-B14F-4D97-AF65-F5344CB8AC3E}">
        <p14:creationId xmlns:p14="http://schemas.microsoft.com/office/powerpoint/2010/main" val="195932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96875" y="1052513"/>
            <a:ext cx="84963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50000"/>
              </a:spcBef>
              <a:buFontTx/>
              <a:buNone/>
            </a:pPr>
            <a:r>
              <a:rPr lang="zh-CN" altLang="en-US" sz="2800">
                <a:solidFill>
                  <a:srgbClr val="292929"/>
                </a:solidFill>
                <a:latin typeface="华文楷体" panose="02010600040101010101" pitchFamily="2" charset="-122"/>
                <a:ea typeface="华文楷体" panose="02010600040101010101" pitchFamily="2" charset="-122"/>
              </a:rPr>
              <a:t>     </a:t>
            </a:r>
            <a:r>
              <a:rPr lang="zh-CN" altLang="en-US" sz="1800">
                <a:solidFill>
                  <a:srgbClr val="292929"/>
                </a:solidFill>
                <a:latin typeface="楷体_GB2312" pitchFamily="49" charset="-122"/>
                <a:ea typeface="楷体_GB2312" pitchFamily="49" charset="-122"/>
              </a:rPr>
              <a:t>石英（SiO</a:t>
            </a:r>
            <a:r>
              <a:rPr lang="zh-CN" altLang="en-US" sz="1800" baseline="-25000">
                <a:solidFill>
                  <a:srgbClr val="292929"/>
                </a:solidFill>
                <a:latin typeface="楷体_GB2312" pitchFamily="49" charset="-122"/>
                <a:ea typeface="楷体_GB2312" pitchFamily="49" charset="-122"/>
              </a:rPr>
              <a:t>2</a:t>
            </a:r>
            <a:r>
              <a:rPr lang="zh-CN" altLang="en-US" sz="1800">
                <a:solidFill>
                  <a:srgbClr val="292929"/>
                </a:solidFill>
                <a:latin typeface="楷体_GB2312" pitchFamily="49" charset="-122"/>
                <a:ea typeface="楷体_GB2312" pitchFamily="49" charset="-122"/>
              </a:rPr>
              <a:t>）是一种具有良好压电特性的压电晶体。其介电常数和压电系数的</a:t>
            </a:r>
            <a:r>
              <a:rPr lang="zh-CN" altLang="en-US" sz="1800">
                <a:solidFill>
                  <a:schemeClr val="accent2"/>
                </a:solidFill>
                <a:latin typeface="楷体_GB2312" pitchFamily="49" charset="-122"/>
                <a:ea typeface="楷体_GB2312" pitchFamily="49" charset="-122"/>
              </a:rPr>
              <a:t>温度稳定性相当好</a:t>
            </a:r>
            <a:r>
              <a:rPr lang="zh-CN" altLang="en-US" sz="1800">
                <a:solidFill>
                  <a:srgbClr val="292929"/>
                </a:solidFill>
                <a:latin typeface="楷体_GB2312" pitchFamily="49" charset="-122"/>
                <a:ea typeface="楷体_GB2312" pitchFamily="49" charset="-122"/>
              </a:rPr>
              <a:t>，在常温范围内这两个参数几乎不随温度变化，如下两图。</a:t>
            </a:r>
          </a:p>
          <a:p>
            <a:pPr algn="just">
              <a:spcBef>
                <a:spcPct val="0"/>
              </a:spcBef>
              <a:buFontTx/>
              <a:buNone/>
            </a:pPr>
            <a:r>
              <a:rPr lang="zh-CN" altLang="en-US" sz="1800">
                <a:solidFill>
                  <a:srgbClr val="292929"/>
                </a:solidFill>
                <a:latin typeface="楷体_GB2312" pitchFamily="49" charset="-122"/>
                <a:ea typeface="楷体_GB2312" pitchFamily="49" charset="-122"/>
              </a:rPr>
              <a:t>    由图可见，在20℃～200℃范围内，</a:t>
            </a:r>
            <a:r>
              <a:rPr lang="zh-CN" altLang="en-US" sz="1800">
                <a:solidFill>
                  <a:schemeClr val="accent2"/>
                </a:solidFill>
                <a:latin typeface="楷体_GB2312" pitchFamily="49" charset="-122"/>
                <a:ea typeface="楷体_GB2312" pitchFamily="49" charset="-122"/>
              </a:rPr>
              <a:t>温度每升高1℃，压电系数仅减少0.016％</a:t>
            </a:r>
            <a:r>
              <a:rPr lang="zh-CN" altLang="en-US" sz="1800">
                <a:solidFill>
                  <a:srgbClr val="292929"/>
                </a:solidFill>
                <a:latin typeface="楷体_GB2312" pitchFamily="49" charset="-122"/>
                <a:ea typeface="楷体_GB2312" pitchFamily="49" charset="-122"/>
              </a:rPr>
              <a:t>。但是当到573℃时，它完全失去了压电特性，这就是它的居里点。 </a:t>
            </a:r>
          </a:p>
          <a:p>
            <a:pPr>
              <a:spcBef>
                <a:spcPct val="0"/>
              </a:spcBef>
              <a:buFontTx/>
              <a:buNone/>
            </a:pPr>
            <a:r>
              <a:rPr lang="zh-CN" altLang="en-US" sz="1800">
                <a:solidFill>
                  <a:srgbClr val="292929"/>
                </a:solidFill>
                <a:latin typeface="楷体_GB2312" pitchFamily="49" charset="-122"/>
                <a:ea typeface="楷体_GB2312" pitchFamily="49" charset="-122"/>
              </a:rPr>
              <a:t>    压电系数</a:t>
            </a:r>
            <a:r>
              <a:rPr lang="zh-CN" altLang="en-US" sz="1800" i="1">
                <a:solidFill>
                  <a:srgbClr val="292929"/>
                </a:solidFill>
                <a:latin typeface="楷体_GB2312" pitchFamily="49" charset="-122"/>
                <a:ea typeface="楷体_GB2312" pitchFamily="49" charset="-122"/>
              </a:rPr>
              <a:t>d</a:t>
            </a:r>
            <a:r>
              <a:rPr lang="zh-CN" altLang="en-US" sz="1800">
                <a:solidFill>
                  <a:srgbClr val="292929"/>
                </a:solidFill>
                <a:latin typeface="楷体_GB2312" pitchFamily="49" charset="-122"/>
                <a:ea typeface="楷体_GB2312" pitchFamily="49" charset="-122"/>
              </a:rPr>
              <a:t>11＝2.31×10</a:t>
            </a:r>
            <a:r>
              <a:rPr lang="zh-CN" altLang="en-US" sz="1800" baseline="30000">
                <a:solidFill>
                  <a:srgbClr val="292929"/>
                </a:solidFill>
                <a:latin typeface="楷体_GB2312" pitchFamily="49" charset="-122"/>
                <a:ea typeface="楷体_GB2312" pitchFamily="49" charset="-122"/>
              </a:rPr>
              <a:t>－12</a:t>
            </a:r>
            <a:r>
              <a:rPr lang="zh-CN" altLang="en-US" sz="2000">
                <a:solidFill>
                  <a:srgbClr val="292929"/>
                </a:solidFill>
                <a:latin typeface="楷体_GB2312" pitchFamily="49" charset="-122"/>
                <a:ea typeface="楷体_GB2312" pitchFamily="49" charset="-122"/>
              </a:rPr>
              <a:t>C/N</a:t>
            </a:r>
            <a:r>
              <a:rPr lang="zh-CN" altLang="en-US" sz="1800">
                <a:solidFill>
                  <a:srgbClr val="292929"/>
                </a:solidFill>
                <a:latin typeface="楷体_GB2312" pitchFamily="49" charset="-122"/>
                <a:ea typeface="楷体_GB2312" pitchFamily="49" charset="-122"/>
              </a:rPr>
              <a:t>；莫氏硬度为7、熔点为1750℃、膨胀系数仅为钢的1/30。</a:t>
            </a:r>
          </a:p>
          <a:p>
            <a:pPr algn="just">
              <a:spcBef>
                <a:spcPct val="0"/>
              </a:spcBef>
              <a:buFontTx/>
              <a:buNone/>
            </a:pPr>
            <a:endParaRPr lang="zh-CN" altLang="en-US" sz="1800">
              <a:solidFill>
                <a:srgbClr val="292929"/>
              </a:solidFill>
              <a:latin typeface="楷体_GB2312" pitchFamily="49" charset="-122"/>
              <a:ea typeface="楷体_GB2312" pitchFamily="49" charset="-122"/>
            </a:endParaRPr>
          </a:p>
        </p:txBody>
      </p:sp>
      <p:sp>
        <p:nvSpPr>
          <p:cNvPr id="82947" name="Rectangle 3"/>
          <p:cNvSpPr>
            <a:spLocks noChangeArrowheads="1"/>
          </p:cNvSpPr>
          <p:nvPr/>
        </p:nvSpPr>
        <p:spPr bwMode="auto">
          <a:xfrm>
            <a:off x="855663" y="3224213"/>
            <a:ext cx="3771900" cy="2259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48" name="Line 4"/>
          <p:cNvSpPr>
            <a:spLocks noChangeShapeType="1"/>
          </p:cNvSpPr>
          <p:nvPr/>
        </p:nvSpPr>
        <p:spPr bwMode="auto">
          <a:xfrm>
            <a:off x="855663" y="3700463"/>
            <a:ext cx="5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9" name="Line 5"/>
          <p:cNvSpPr>
            <a:spLocks noChangeShapeType="1"/>
          </p:cNvSpPr>
          <p:nvPr/>
        </p:nvSpPr>
        <p:spPr bwMode="auto">
          <a:xfrm>
            <a:off x="855663" y="4170363"/>
            <a:ext cx="5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0" name="Line 6"/>
          <p:cNvSpPr>
            <a:spLocks noChangeShapeType="1"/>
          </p:cNvSpPr>
          <p:nvPr/>
        </p:nvSpPr>
        <p:spPr bwMode="auto">
          <a:xfrm>
            <a:off x="855663" y="4595813"/>
            <a:ext cx="5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1" name="Line 7"/>
          <p:cNvSpPr>
            <a:spLocks noChangeShapeType="1"/>
          </p:cNvSpPr>
          <p:nvPr/>
        </p:nvSpPr>
        <p:spPr bwMode="auto">
          <a:xfrm>
            <a:off x="855663" y="5022850"/>
            <a:ext cx="5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2" name="Line 8"/>
          <p:cNvSpPr>
            <a:spLocks noChangeShapeType="1"/>
          </p:cNvSpPr>
          <p:nvPr/>
        </p:nvSpPr>
        <p:spPr bwMode="auto">
          <a:xfrm>
            <a:off x="1243013"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3" name="Line 9"/>
          <p:cNvSpPr>
            <a:spLocks noChangeShapeType="1"/>
          </p:cNvSpPr>
          <p:nvPr/>
        </p:nvSpPr>
        <p:spPr bwMode="auto">
          <a:xfrm>
            <a:off x="1612900"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4" name="Line 10"/>
          <p:cNvSpPr>
            <a:spLocks noChangeShapeType="1"/>
          </p:cNvSpPr>
          <p:nvPr/>
        </p:nvSpPr>
        <p:spPr bwMode="auto">
          <a:xfrm>
            <a:off x="1998663"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5" name="Line 11"/>
          <p:cNvSpPr>
            <a:spLocks noChangeShapeType="1"/>
          </p:cNvSpPr>
          <p:nvPr/>
        </p:nvSpPr>
        <p:spPr bwMode="auto">
          <a:xfrm>
            <a:off x="2359025"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6" name="Line 12"/>
          <p:cNvSpPr>
            <a:spLocks noChangeShapeType="1"/>
          </p:cNvSpPr>
          <p:nvPr/>
        </p:nvSpPr>
        <p:spPr bwMode="auto">
          <a:xfrm>
            <a:off x="2755900"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7" name="Line 13"/>
          <p:cNvSpPr>
            <a:spLocks noChangeShapeType="1"/>
          </p:cNvSpPr>
          <p:nvPr/>
        </p:nvSpPr>
        <p:spPr bwMode="auto">
          <a:xfrm flipV="1">
            <a:off x="3506788"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8" name="Line 14"/>
          <p:cNvSpPr>
            <a:spLocks noChangeShapeType="1"/>
          </p:cNvSpPr>
          <p:nvPr/>
        </p:nvSpPr>
        <p:spPr bwMode="auto">
          <a:xfrm flipV="1">
            <a:off x="3890963"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9" name="Line 15"/>
          <p:cNvSpPr>
            <a:spLocks noChangeShapeType="1"/>
          </p:cNvSpPr>
          <p:nvPr/>
        </p:nvSpPr>
        <p:spPr bwMode="auto">
          <a:xfrm>
            <a:off x="3140075"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0" name="Line 16"/>
          <p:cNvSpPr>
            <a:spLocks noChangeShapeType="1"/>
          </p:cNvSpPr>
          <p:nvPr/>
        </p:nvSpPr>
        <p:spPr bwMode="auto">
          <a:xfrm flipV="1">
            <a:off x="4249738" y="5397500"/>
            <a:ext cx="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1" name="Line 17"/>
          <p:cNvSpPr>
            <a:spLocks noChangeShapeType="1"/>
          </p:cNvSpPr>
          <p:nvPr/>
        </p:nvSpPr>
        <p:spPr bwMode="auto">
          <a:xfrm>
            <a:off x="1223963" y="3224213"/>
            <a:ext cx="3406775" cy="14319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2" name="Rectangle 18"/>
          <p:cNvSpPr>
            <a:spLocks noChangeArrowheads="1"/>
          </p:cNvSpPr>
          <p:nvPr/>
        </p:nvSpPr>
        <p:spPr bwMode="auto">
          <a:xfrm>
            <a:off x="449263" y="3141663"/>
            <a:ext cx="368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1.00</a:t>
            </a:r>
          </a:p>
        </p:txBody>
      </p:sp>
      <p:sp>
        <p:nvSpPr>
          <p:cNvPr id="82963" name="Rectangle 19"/>
          <p:cNvSpPr>
            <a:spLocks noChangeArrowheads="1"/>
          </p:cNvSpPr>
          <p:nvPr/>
        </p:nvSpPr>
        <p:spPr bwMode="auto">
          <a:xfrm>
            <a:off x="449263" y="3579813"/>
            <a:ext cx="368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0.99</a:t>
            </a:r>
          </a:p>
        </p:txBody>
      </p:sp>
      <p:sp>
        <p:nvSpPr>
          <p:cNvPr id="82964" name="Rectangle 20"/>
          <p:cNvSpPr>
            <a:spLocks noChangeArrowheads="1"/>
          </p:cNvSpPr>
          <p:nvPr/>
        </p:nvSpPr>
        <p:spPr bwMode="auto">
          <a:xfrm>
            <a:off x="447675" y="4043363"/>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0.98</a:t>
            </a:r>
          </a:p>
        </p:txBody>
      </p:sp>
      <p:sp>
        <p:nvSpPr>
          <p:cNvPr id="82965" name="Rectangle 21"/>
          <p:cNvSpPr>
            <a:spLocks noChangeArrowheads="1"/>
          </p:cNvSpPr>
          <p:nvPr/>
        </p:nvSpPr>
        <p:spPr bwMode="auto">
          <a:xfrm>
            <a:off x="447675" y="4478338"/>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0.97</a:t>
            </a:r>
          </a:p>
        </p:txBody>
      </p:sp>
      <p:sp>
        <p:nvSpPr>
          <p:cNvPr id="82966" name="Rectangle 22"/>
          <p:cNvSpPr>
            <a:spLocks noChangeArrowheads="1"/>
          </p:cNvSpPr>
          <p:nvPr/>
        </p:nvSpPr>
        <p:spPr bwMode="auto">
          <a:xfrm>
            <a:off x="447675" y="4881563"/>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0.96</a:t>
            </a:r>
          </a:p>
        </p:txBody>
      </p:sp>
      <p:sp>
        <p:nvSpPr>
          <p:cNvPr id="82967" name="Rectangle 23"/>
          <p:cNvSpPr>
            <a:spLocks noChangeArrowheads="1"/>
          </p:cNvSpPr>
          <p:nvPr/>
        </p:nvSpPr>
        <p:spPr bwMode="auto">
          <a:xfrm>
            <a:off x="447675" y="5318125"/>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0.95</a:t>
            </a:r>
          </a:p>
        </p:txBody>
      </p:sp>
      <p:sp>
        <p:nvSpPr>
          <p:cNvPr id="82968" name="Rectangle 24"/>
          <p:cNvSpPr>
            <a:spLocks noChangeArrowheads="1"/>
          </p:cNvSpPr>
          <p:nvPr/>
        </p:nvSpPr>
        <p:spPr bwMode="auto">
          <a:xfrm>
            <a:off x="1042988" y="5516563"/>
            <a:ext cx="368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20</a:t>
            </a:r>
          </a:p>
        </p:txBody>
      </p:sp>
      <p:sp>
        <p:nvSpPr>
          <p:cNvPr id="82969" name="Rectangle 25"/>
          <p:cNvSpPr>
            <a:spLocks noChangeArrowheads="1"/>
          </p:cNvSpPr>
          <p:nvPr/>
        </p:nvSpPr>
        <p:spPr bwMode="auto">
          <a:xfrm>
            <a:off x="1403350" y="5516563"/>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40</a:t>
            </a:r>
          </a:p>
        </p:txBody>
      </p:sp>
      <p:sp>
        <p:nvSpPr>
          <p:cNvPr id="82970" name="Rectangle 26"/>
          <p:cNvSpPr>
            <a:spLocks noChangeArrowheads="1"/>
          </p:cNvSpPr>
          <p:nvPr/>
        </p:nvSpPr>
        <p:spPr bwMode="auto">
          <a:xfrm>
            <a:off x="1835150" y="5516563"/>
            <a:ext cx="3698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60</a:t>
            </a:r>
          </a:p>
        </p:txBody>
      </p:sp>
      <p:sp>
        <p:nvSpPr>
          <p:cNvPr id="82971" name="Rectangle 27"/>
          <p:cNvSpPr>
            <a:spLocks noChangeArrowheads="1"/>
          </p:cNvSpPr>
          <p:nvPr/>
        </p:nvSpPr>
        <p:spPr bwMode="auto">
          <a:xfrm>
            <a:off x="2195513" y="5516563"/>
            <a:ext cx="369887"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80</a:t>
            </a:r>
          </a:p>
        </p:txBody>
      </p:sp>
      <p:sp>
        <p:nvSpPr>
          <p:cNvPr id="82972" name="Rectangle 28"/>
          <p:cNvSpPr>
            <a:spLocks noChangeArrowheads="1"/>
          </p:cNvSpPr>
          <p:nvPr/>
        </p:nvSpPr>
        <p:spPr bwMode="auto">
          <a:xfrm>
            <a:off x="2590800" y="5508625"/>
            <a:ext cx="3619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100</a:t>
            </a:r>
          </a:p>
        </p:txBody>
      </p:sp>
      <p:sp>
        <p:nvSpPr>
          <p:cNvPr id="82973" name="Rectangle 29"/>
          <p:cNvSpPr>
            <a:spLocks noChangeArrowheads="1"/>
          </p:cNvSpPr>
          <p:nvPr/>
        </p:nvSpPr>
        <p:spPr bwMode="auto">
          <a:xfrm>
            <a:off x="2941638" y="5508625"/>
            <a:ext cx="41116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120</a:t>
            </a:r>
          </a:p>
        </p:txBody>
      </p:sp>
      <p:sp>
        <p:nvSpPr>
          <p:cNvPr id="82974" name="Rectangle 30"/>
          <p:cNvSpPr>
            <a:spLocks noChangeArrowheads="1"/>
          </p:cNvSpPr>
          <p:nvPr/>
        </p:nvSpPr>
        <p:spPr bwMode="auto">
          <a:xfrm>
            <a:off x="3300413" y="5508625"/>
            <a:ext cx="4143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140</a:t>
            </a:r>
          </a:p>
        </p:txBody>
      </p:sp>
      <p:sp>
        <p:nvSpPr>
          <p:cNvPr id="82975" name="Rectangle 31"/>
          <p:cNvSpPr>
            <a:spLocks noChangeArrowheads="1"/>
          </p:cNvSpPr>
          <p:nvPr/>
        </p:nvSpPr>
        <p:spPr bwMode="auto">
          <a:xfrm>
            <a:off x="3692525" y="5508625"/>
            <a:ext cx="40322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160</a:t>
            </a:r>
          </a:p>
        </p:txBody>
      </p:sp>
      <p:sp>
        <p:nvSpPr>
          <p:cNvPr id="82976" name="Rectangle 32"/>
          <p:cNvSpPr>
            <a:spLocks noChangeArrowheads="1"/>
          </p:cNvSpPr>
          <p:nvPr/>
        </p:nvSpPr>
        <p:spPr bwMode="auto">
          <a:xfrm>
            <a:off x="4071938" y="5508625"/>
            <a:ext cx="3571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180</a:t>
            </a:r>
          </a:p>
        </p:txBody>
      </p:sp>
      <p:sp>
        <p:nvSpPr>
          <p:cNvPr id="82977" name="Rectangle 33"/>
          <p:cNvSpPr>
            <a:spLocks noChangeArrowheads="1"/>
          </p:cNvSpPr>
          <p:nvPr/>
        </p:nvSpPr>
        <p:spPr bwMode="auto">
          <a:xfrm>
            <a:off x="4454525" y="5508625"/>
            <a:ext cx="3698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600">
                <a:solidFill>
                  <a:srgbClr val="292929"/>
                </a:solidFill>
                <a:latin typeface="Times New Roman" panose="02020603050405020304" pitchFamily="18" charset="0"/>
              </a:rPr>
              <a:t>200</a:t>
            </a:r>
          </a:p>
        </p:txBody>
      </p:sp>
      <p:sp>
        <p:nvSpPr>
          <p:cNvPr id="82978" name="Rectangle 34"/>
          <p:cNvSpPr>
            <a:spLocks noChangeArrowheads="1"/>
          </p:cNvSpPr>
          <p:nvPr/>
        </p:nvSpPr>
        <p:spPr bwMode="auto">
          <a:xfrm>
            <a:off x="87313" y="3740150"/>
            <a:ext cx="304800"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i="1">
                <a:solidFill>
                  <a:srgbClr val="292929"/>
                </a:solidFill>
                <a:latin typeface="Times New Roman" panose="02020603050405020304" pitchFamily="18" charset="0"/>
              </a:rPr>
              <a:t>d</a:t>
            </a:r>
            <a:r>
              <a:rPr lang="zh-CN" altLang="en-US" sz="2000" i="1" baseline="-25000">
                <a:solidFill>
                  <a:srgbClr val="292929"/>
                </a:solidFill>
                <a:latin typeface="Times New Roman" panose="02020603050405020304" pitchFamily="18" charset="0"/>
              </a:rPr>
              <a:t>t</a:t>
            </a:r>
          </a:p>
          <a:p>
            <a:pPr algn="ctr">
              <a:spcBef>
                <a:spcPct val="0"/>
              </a:spcBef>
              <a:buFontTx/>
              <a:buNone/>
            </a:pPr>
            <a:r>
              <a:rPr lang="zh-CN" altLang="en-US" sz="2000" i="1">
                <a:solidFill>
                  <a:srgbClr val="292929"/>
                </a:solidFill>
                <a:latin typeface="Times New Roman" panose="02020603050405020304" pitchFamily="18" charset="0"/>
              </a:rPr>
              <a:t>/</a:t>
            </a:r>
          </a:p>
          <a:p>
            <a:pPr algn="ctr">
              <a:spcBef>
                <a:spcPct val="0"/>
              </a:spcBef>
              <a:buFontTx/>
              <a:buNone/>
            </a:pPr>
            <a:r>
              <a:rPr lang="zh-CN" altLang="en-US" sz="2000" i="1">
                <a:solidFill>
                  <a:srgbClr val="292929"/>
                </a:solidFill>
                <a:latin typeface="Times New Roman" panose="02020603050405020304" pitchFamily="18" charset="0"/>
              </a:rPr>
              <a:t>d</a:t>
            </a:r>
            <a:r>
              <a:rPr lang="zh-CN" altLang="en-US" sz="2000" baseline="-25000">
                <a:solidFill>
                  <a:srgbClr val="292929"/>
                </a:solidFill>
                <a:latin typeface="Times New Roman" panose="02020603050405020304" pitchFamily="18" charset="0"/>
              </a:rPr>
              <a:t>20</a:t>
            </a:r>
            <a:endParaRPr lang="zh-CN" altLang="en-US" sz="2000" i="1">
              <a:solidFill>
                <a:srgbClr val="292929"/>
              </a:solidFill>
              <a:latin typeface="Times New Roman" panose="02020603050405020304" pitchFamily="18" charset="0"/>
            </a:endParaRPr>
          </a:p>
        </p:txBody>
      </p:sp>
      <p:sp>
        <p:nvSpPr>
          <p:cNvPr id="82979" name="Rectangle 35"/>
          <p:cNvSpPr>
            <a:spLocks noChangeArrowheads="1"/>
          </p:cNvSpPr>
          <p:nvPr/>
        </p:nvSpPr>
        <p:spPr bwMode="auto">
          <a:xfrm>
            <a:off x="2757488" y="3341688"/>
            <a:ext cx="17494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a:solidFill>
                  <a:srgbClr val="292929"/>
                </a:solidFill>
                <a:latin typeface="Times New Roman" panose="02020603050405020304" pitchFamily="18" charset="0"/>
              </a:rPr>
              <a:t>斜率：</a:t>
            </a:r>
          </a:p>
          <a:p>
            <a:pPr algn="ctr">
              <a:spcBef>
                <a:spcPct val="0"/>
              </a:spcBef>
              <a:buFontTx/>
              <a:buNone/>
            </a:pPr>
            <a:r>
              <a:rPr lang="zh-CN" altLang="en-US" sz="2000">
                <a:solidFill>
                  <a:srgbClr val="292929"/>
                </a:solidFill>
                <a:latin typeface="Times New Roman" panose="02020603050405020304" pitchFamily="18" charset="0"/>
              </a:rPr>
              <a:t>－0.016％/℃</a:t>
            </a:r>
          </a:p>
        </p:txBody>
      </p:sp>
      <p:sp>
        <p:nvSpPr>
          <p:cNvPr id="82980" name="Rectangle 36"/>
          <p:cNvSpPr>
            <a:spLocks noChangeArrowheads="1"/>
          </p:cNvSpPr>
          <p:nvPr/>
        </p:nvSpPr>
        <p:spPr bwMode="auto">
          <a:xfrm>
            <a:off x="3733800" y="4975225"/>
            <a:ext cx="796925"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i="1">
                <a:solidFill>
                  <a:srgbClr val="292929"/>
                </a:solidFill>
                <a:latin typeface="Times New Roman" panose="02020603050405020304" pitchFamily="18" charset="0"/>
              </a:rPr>
              <a:t>t</a:t>
            </a:r>
            <a:r>
              <a:rPr lang="zh-CN" altLang="en-US" sz="2000">
                <a:solidFill>
                  <a:srgbClr val="292929"/>
                </a:solidFill>
                <a:latin typeface="Times New Roman" panose="02020603050405020304" pitchFamily="18" charset="0"/>
              </a:rPr>
              <a:t>℃</a:t>
            </a:r>
          </a:p>
        </p:txBody>
      </p:sp>
      <p:sp>
        <p:nvSpPr>
          <p:cNvPr id="82981" name="Oval 37"/>
          <p:cNvSpPr>
            <a:spLocks noChangeArrowheads="1"/>
          </p:cNvSpPr>
          <p:nvPr/>
        </p:nvSpPr>
        <p:spPr bwMode="auto">
          <a:xfrm>
            <a:off x="1200150" y="3187700"/>
            <a:ext cx="57150" cy="6826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2" name="Oval 38"/>
          <p:cNvSpPr>
            <a:spLocks noChangeArrowheads="1"/>
          </p:cNvSpPr>
          <p:nvPr/>
        </p:nvSpPr>
        <p:spPr bwMode="auto">
          <a:xfrm>
            <a:off x="1555750" y="3346450"/>
            <a:ext cx="57150" cy="666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3" name="Oval 39"/>
          <p:cNvSpPr>
            <a:spLocks noChangeArrowheads="1"/>
          </p:cNvSpPr>
          <p:nvPr/>
        </p:nvSpPr>
        <p:spPr bwMode="auto">
          <a:xfrm>
            <a:off x="1917700" y="3484563"/>
            <a:ext cx="57150" cy="666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4" name="Oval 40"/>
          <p:cNvSpPr>
            <a:spLocks noChangeArrowheads="1"/>
          </p:cNvSpPr>
          <p:nvPr/>
        </p:nvSpPr>
        <p:spPr bwMode="auto">
          <a:xfrm>
            <a:off x="2270125" y="3684588"/>
            <a:ext cx="57150" cy="666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5" name="Oval 41"/>
          <p:cNvSpPr>
            <a:spLocks noChangeArrowheads="1"/>
          </p:cNvSpPr>
          <p:nvPr/>
        </p:nvSpPr>
        <p:spPr bwMode="auto">
          <a:xfrm>
            <a:off x="2644775" y="3751263"/>
            <a:ext cx="57150" cy="666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6" name="Oval 42"/>
          <p:cNvSpPr>
            <a:spLocks noChangeArrowheads="1"/>
          </p:cNvSpPr>
          <p:nvPr/>
        </p:nvSpPr>
        <p:spPr bwMode="auto">
          <a:xfrm>
            <a:off x="3046413" y="3989388"/>
            <a:ext cx="55562" cy="666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7" name="Oval 43"/>
          <p:cNvSpPr>
            <a:spLocks noChangeArrowheads="1"/>
          </p:cNvSpPr>
          <p:nvPr/>
        </p:nvSpPr>
        <p:spPr bwMode="auto">
          <a:xfrm>
            <a:off x="3449638" y="4102100"/>
            <a:ext cx="57150" cy="6826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8" name="Oval 44"/>
          <p:cNvSpPr>
            <a:spLocks noChangeArrowheads="1"/>
          </p:cNvSpPr>
          <p:nvPr/>
        </p:nvSpPr>
        <p:spPr bwMode="auto">
          <a:xfrm>
            <a:off x="3829050" y="4335463"/>
            <a:ext cx="57150" cy="6826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89" name="Oval 45"/>
          <p:cNvSpPr>
            <a:spLocks noChangeArrowheads="1"/>
          </p:cNvSpPr>
          <p:nvPr/>
        </p:nvSpPr>
        <p:spPr bwMode="auto">
          <a:xfrm>
            <a:off x="4208463" y="4435475"/>
            <a:ext cx="57150" cy="6826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2990" name="Rectangle 46"/>
          <p:cNvSpPr>
            <a:spLocks noChangeArrowheads="1"/>
          </p:cNvSpPr>
          <p:nvPr/>
        </p:nvSpPr>
        <p:spPr bwMode="auto">
          <a:xfrm>
            <a:off x="250825" y="5805488"/>
            <a:ext cx="44815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solidFill>
                  <a:srgbClr val="990033"/>
                </a:solidFill>
                <a:latin typeface="楷体_GB2312" pitchFamily="49" charset="-122"/>
                <a:ea typeface="楷体_GB2312" pitchFamily="49" charset="-122"/>
              </a:rPr>
              <a:t>石英的</a:t>
            </a:r>
            <a:r>
              <a:rPr lang="zh-CN" altLang="en-US" sz="1800" i="1">
                <a:solidFill>
                  <a:srgbClr val="990033"/>
                </a:solidFill>
                <a:latin typeface="楷体_GB2312" pitchFamily="49" charset="-122"/>
                <a:ea typeface="楷体_GB2312" pitchFamily="49" charset="-122"/>
              </a:rPr>
              <a:t>d</a:t>
            </a:r>
            <a:r>
              <a:rPr lang="zh-CN" altLang="en-US" sz="1800" baseline="-25000">
                <a:solidFill>
                  <a:srgbClr val="990033"/>
                </a:solidFill>
                <a:latin typeface="楷体_GB2312" pitchFamily="49" charset="-122"/>
                <a:ea typeface="楷体_GB2312" pitchFamily="49" charset="-122"/>
              </a:rPr>
              <a:t>11</a:t>
            </a:r>
            <a:r>
              <a:rPr lang="zh-CN" altLang="en-US" sz="1800">
                <a:solidFill>
                  <a:srgbClr val="990033"/>
                </a:solidFill>
                <a:latin typeface="楷体_GB2312" pitchFamily="49" charset="-122"/>
                <a:ea typeface="楷体_GB2312" pitchFamily="49" charset="-122"/>
              </a:rPr>
              <a:t>系数相对于20℃的</a:t>
            </a:r>
            <a:r>
              <a:rPr lang="zh-CN" altLang="en-US" sz="1800" i="1">
                <a:solidFill>
                  <a:srgbClr val="990033"/>
                </a:solidFill>
                <a:latin typeface="楷体_GB2312" pitchFamily="49" charset="-122"/>
                <a:ea typeface="楷体_GB2312" pitchFamily="49" charset="-122"/>
              </a:rPr>
              <a:t>d</a:t>
            </a:r>
            <a:r>
              <a:rPr lang="zh-CN" altLang="en-US" sz="1800" baseline="-25000">
                <a:solidFill>
                  <a:srgbClr val="990033"/>
                </a:solidFill>
                <a:latin typeface="楷体_GB2312" pitchFamily="49" charset="-122"/>
                <a:ea typeface="楷体_GB2312" pitchFamily="49" charset="-122"/>
              </a:rPr>
              <a:t>11</a:t>
            </a:r>
            <a:r>
              <a:rPr lang="zh-CN" altLang="en-US" sz="1800">
                <a:solidFill>
                  <a:srgbClr val="990033"/>
                </a:solidFill>
                <a:latin typeface="楷体_GB2312" pitchFamily="49" charset="-122"/>
                <a:ea typeface="楷体_GB2312" pitchFamily="49" charset="-122"/>
              </a:rPr>
              <a:t>温度变化特性</a:t>
            </a:r>
          </a:p>
        </p:txBody>
      </p:sp>
      <p:sp>
        <p:nvSpPr>
          <p:cNvPr id="82991" name="Line 47"/>
          <p:cNvSpPr>
            <a:spLocks noChangeShapeType="1"/>
          </p:cNvSpPr>
          <p:nvPr/>
        </p:nvSpPr>
        <p:spPr bwMode="auto">
          <a:xfrm flipV="1">
            <a:off x="5715000" y="3521075"/>
            <a:ext cx="2487613" cy="176213"/>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Line 48"/>
          <p:cNvSpPr>
            <a:spLocks noChangeShapeType="1"/>
          </p:cNvSpPr>
          <p:nvPr/>
        </p:nvSpPr>
        <p:spPr bwMode="auto">
          <a:xfrm>
            <a:off x="5649913" y="3521075"/>
            <a:ext cx="30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3" name="Line 49"/>
          <p:cNvSpPr>
            <a:spLocks noChangeShapeType="1"/>
          </p:cNvSpPr>
          <p:nvPr/>
        </p:nvSpPr>
        <p:spPr bwMode="auto">
          <a:xfrm>
            <a:off x="5649913" y="3905250"/>
            <a:ext cx="30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4" name="Line 50"/>
          <p:cNvSpPr>
            <a:spLocks noChangeShapeType="1"/>
          </p:cNvSpPr>
          <p:nvPr/>
        </p:nvSpPr>
        <p:spPr bwMode="auto">
          <a:xfrm>
            <a:off x="5649913" y="4295775"/>
            <a:ext cx="30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5" name="Line 51"/>
          <p:cNvSpPr>
            <a:spLocks noChangeShapeType="1"/>
          </p:cNvSpPr>
          <p:nvPr/>
        </p:nvSpPr>
        <p:spPr bwMode="auto">
          <a:xfrm>
            <a:off x="5649913" y="4665663"/>
            <a:ext cx="30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6" name="Line 52"/>
          <p:cNvSpPr>
            <a:spLocks noChangeShapeType="1"/>
          </p:cNvSpPr>
          <p:nvPr/>
        </p:nvSpPr>
        <p:spPr bwMode="auto">
          <a:xfrm>
            <a:off x="5649913" y="5041900"/>
            <a:ext cx="30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7" name="Line 53"/>
          <p:cNvSpPr>
            <a:spLocks noChangeShapeType="1"/>
          </p:cNvSpPr>
          <p:nvPr/>
        </p:nvSpPr>
        <p:spPr bwMode="auto">
          <a:xfrm>
            <a:off x="6096000"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8" name="Line 54"/>
          <p:cNvSpPr>
            <a:spLocks noChangeShapeType="1"/>
          </p:cNvSpPr>
          <p:nvPr/>
        </p:nvSpPr>
        <p:spPr bwMode="auto">
          <a:xfrm>
            <a:off x="6550025"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9" name="Line 55"/>
          <p:cNvSpPr>
            <a:spLocks noChangeShapeType="1"/>
          </p:cNvSpPr>
          <p:nvPr/>
        </p:nvSpPr>
        <p:spPr bwMode="auto">
          <a:xfrm>
            <a:off x="6999288"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0" name="Line 56"/>
          <p:cNvSpPr>
            <a:spLocks noChangeShapeType="1"/>
          </p:cNvSpPr>
          <p:nvPr/>
        </p:nvSpPr>
        <p:spPr bwMode="auto">
          <a:xfrm>
            <a:off x="7475538"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1" name="Line 57"/>
          <p:cNvSpPr>
            <a:spLocks noChangeShapeType="1"/>
          </p:cNvSpPr>
          <p:nvPr/>
        </p:nvSpPr>
        <p:spPr bwMode="auto">
          <a:xfrm>
            <a:off x="7924800"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2" name="Line 58"/>
          <p:cNvSpPr>
            <a:spLocks noChangeShapeType="1"/>
          </p:cNvSpPr>
          <p:nvPr/>
        </p:nvSpPr>
        <p:spPr bwMode="auto">
          <a:xfrm>
            <a:off x="8286750" y="5340350"/>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3003" name="Group 59"/>
          <p:cNvGrpSpPr>
            <a:grpSpLocks/>
          </p:cNvGrpSpPr>
          <p:nvPr/>
        </p:nvGrpSpPr>
        <p:grpSpPr bwMode="auto">
          <a:xfrm rot="7836677" flipV="1">
            <a:off x="7990682" y="4929981"/>
            <a:ext cx="39688" cy="492125"/>
            <a:chOff x="0" y="0"/>
            <a:chExt cx="34" cy="480"/>
          </a:xfrm>
        </p:grpSpPr>
        <p:sp>
          <p:nvSpPr>
            <p:cNvPr id="83040" name="Line 60"/>
            <p:cNvSpPr>
              <a:spLocks noChangeShapeType="1"/>
            </p:cNvSpPr>
            <p:nvPr/>
          </p:nvSpPr>
          <p:spPr bwMode="auto">
            <a:xfrm>
              <a:off x="13" y="0"/>
              <a:ext cx="0" cy="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041" name="AutoShape 61"/>
            <p:cNvSpPr>
              <a:spLocks noChangeArrowheads="1"/>
            </p:cNvSpPr>
            <p:nvPr/>
          </p:nvSpPr>
          <p:spPr bwMode="auto">
            <a:xfrm rot="10800000">
              <a:off x="0" y="338"/>
              <a:ext cx="34" cy="142"/>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83004" name="Rectangle 62"/>
          <p:cNvSpPr>
            <a:spLocks noChangeArrowheads="1"/>
          </p:cNvSpPr>
          <p:nvPr/>
        </p:nvSpPr>
        <p:spPr bwMode="auto">
          <a:xfrm>
            <a:off x="5489575" y="3032125"/>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6</a:t>
            </a:r>
          </a:p>
        </p:txBody>
      </p:sp>
      <p:sp>
        <p:nvSpPr>
          <p:cNvPr id="83005" name="Rectangle 63"/>
          <p:cNvSpPr>
            <a:spLocks noChangeArrowheads="1"/>
          </p:cNvSpPr>
          <p:nvPr/>
        </p:nvSpPr>
        <p:spPr bwMode="auto">
          <a:xfrm>
            <a:off x="5489575" y="3390900"/>
            <a:ext cx="2254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5</a:t>
            </a:r>
          </a:p>
        </p:txBody>
      </p:sp>
      <p:sp>
        <p:nvSpPr>
          <p:cNvPr id="83006" name="Rectangle 64"/>
          <p:cNvSpPr>
            <a:spLocks noChangeArrowheads="1"/>
          </p:cNvSpPr>
          <p:nvPr/>
        </p:nvSpPr>
        <p:spPr bwMode="auto">
          <a:xfrm>
            <a:off x="5489575" y="3743325"/>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4</a:t>
            </a:r>
          </a:p>
        </p:txBody>
      </p:sp>
      <p:sp>
        <p:nvSpPr>
          <p:cNvPr id="83007" name="Rectangle 65"/>
          <p:cNvSpPr>
            <a:spLocks noChangeArrowheads="1"/>
          </p:cNvSpPr>
          <p:nvPr/>
        </p:nvSpPr>
        <p:spPr bwMode="auto">
          <a:xfrm>
            <a:off x="5489575" y="4141788"/>
            <a:ext cx="225425"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3</a:t>
            </a:r>
          </a:p>
        </p:txBody>
      </p:sp>
      <p:sp>
        <p:nvSpPr>
          <p:cNvPr id="83008" name="Rectangle 66"/>
          <p:cNvSpPr>
            <a:spLocks noChangeArrowheads="1"/>
          </p:cNvSpPr>
          <p:nvPr/>
        </p:nvSpPr>
        <p:spPr bwMode="auto">
          <a:xfrm>
            <a:off x="5489575" y="4510088"/>
            <a:ext cx="225425"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2</a:t>
            </a:r>
          </a:p>
        </p:txBody>
      </p:sp>
      <p:sp>
        <p:nvSpPr>
          <p:cNvPr id="83009" name="Rectangle 67"/>
          <p:cNvSpPr>
            <a:spLocks noChangeArrowheads="1"/>
          </p:cNvSpPr>
          <p:nvPr/>
        </p:nvSpPr>
        <p:spPr bwMode="auto">
          <a:xfrm>
            <a:off x="5489575" y="4889500"/>
            <a:ext cx="2254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1</a:t>
            </a:r>
          </a:p>
        </p:txBody>
      </p:sp>
      <p:sp>
        <p:nvSpPr>
          <p:cNvPr id="83010" name="Rectangle 68"/>
          <p:cNvSpPr>
            <a:spLocks noChangeArrowheads="1"/>
          </p:cNvSpPr>
          <p:nvPr/>
        </p:nvSpPr>
        <p:spPr bwMode="auto">
          <a:xfrm>
            <a:off x="5489575" y="5249863"/>
            <a:ext cx="2254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292929"/>
                </a:solidFill>
                <a:latin typeface="Times New Roman" panose="02020603050405020304" pitchFamily="18" charset="0"/>
              </a:rPr>
              <a:t>0</a:t>
            </a:r>
          </a:p>
        </p:txBody>
      </p:sp>
      <p:sp>
        <p:nvSpPr>
          <p:cNvPr id="83011" name="Rectangle 69"/>
          <p:cNvSpPr>
            <a:spLocks noChangeArrowheads="1"/>
          </p:cNvSpPr>
          <p:nvPr/>
        </p:nvSpPr>
        <p:spPr bwMode="auto">
          <a:xfrm>
            <a:off x="5938838" y="5478463"/>
            <a:ext cx="347662"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100</a:t>
            </a:r>
          </a:p>
        </p:txBody>
      </p:sp>
      <p:sp>
        <p:nvSpPr>
          <p:cNvPr id="83012" name="Rectangle 70"/>
          <p:cNvSpPr>
            <a:spLocks noChangeArrowheads="1"/>
          </p:cNvSpPr>
          <p:nvPr/>
        </p:nvSpPr>
        <p:spPr bwMode="auto">
          <a:xfrm>
            <a:off x="6399213" y="5478463"/>
            <a:ext cx="4016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200</a:t>
            </a:r>
          </a:p>
        </p:txBody>
      </p:sp>
      <p:sp>
        <p:nvSpPr>
          <p:cNvPr id="83013" name="Rectangle 71"/>
          <p:cNvSpPr>
            <a:spLocks noChangeArrowheads="1"/>
          </p:cNvSpPr>
          <p:nvPr/>
        </p:nvSpPr>
        <p:spPr bwMode="auto">
          <a:xfrm>
            <a:off x="6842125" y="5478463"/>
            <a:ext cx="3778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300</a:t>
            </a:r>
          </a:p>
        </p:txBody>
      </p:sp>
      <p:sp>
        <p:nvSpPr>
          <p:cNvPr id="83014" name="Rectangle 72"/>
          <p:cNvSpPr>
            <a:spLocks noChangeArrowheads="1"/>
          </p:cNvSpPr>
          <p:nvPr/>
        </p:nvSpPr>
        <p:spPr bwMode="auto">
          <a:xfrm>
            <a:off x="7319963" y="5478463"/>
            <a:ext cx="34925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400</a:t>
            </a:r>
          </a:p>
        </p:txBody>
      </p:sp>
      <p:sp>
        <p:nvSpPr>
          <p:cNvPr id="83015" name="Rectangle 73"/>
          <p:cNvSpPr>
            <a:spLocks noChangeArrowheads="1"/>
          </p:cNvSpPr>
          <p:nvPr/>
        </p:nvSpPr>
        <p:spPr bwMode="auto">
          <a:xfrm>
            <a:off x="7747000" y="5478463"/>
            <a:ext cx="34925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500</a:t>
            </a:r>
          </a:p>
        </p:txBody>
      </p:sp>
      <p:sp>
        <p:nvSpPr>
          <p:cNvPr id="83016" name="Rectangle 74"/>
          <p:cNvSpPr>
            <a:spLocks noChangeArrowheads="1"/>
          </p:cNvSpPr>
          <p:nvPr/>
        </p:nvSpPr>
        <p:spPr bwMode="auto">
          <a:xfrm>
            <a:off x="8175625" y="5478463"/>
            <a:ext cx="35083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600">
                <a:solidFill>
                  <a:srgbClr val="292929"/>
                </a:solidFill>
                <a:latin typeface="Times New Roman" panose="02020603050405020304" pitchFamily="18" charset="0"/>
              </a:rPr>
              <a:t>600</a:t>
            </a:r>
          </a:p>
        </p:txBody>
      </p:sp>
      <p:sp>
        <p:nvSpPr>
          <p:cNvPr id="83017" name="Rectangle 75"/>
          <p:cNvSpPr>
            <a:spLocks noChangeArrowheads="1"/>
          </p:cNvSpPr>
          <p:nvPr/>
        </p:nvSpPr>
        <p:spPr bwMode="auto">
          <a:xfrm>
            <a:off x="8426450" y="4986338"/>
            <a:ext cx="41275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i="1">
                <a:solidFill>
                  <a:srgbClr val="292929"/>
                </a:solidFill>
                <a:latin typeface="Times New Roman" panose="02020603050405020304" pitchFamily="18" charset="0"/>
              </a:rPr>
              <a:t>t</a:t>
            </a:r>
            <a:r>
              <a:rPr lang="zh-CN" altLang="en-US" sz="2000">
                <a:solidFill>
                  <a:srgbClr val="292929"/>
                </a:solidFill>
                <a:latin typeface="Times New Roman" panose="02020603050405020304" pitchFamily="18" charset="0"/>
              </a:rPr>
              <a:t>/℃</a:t>
            </a:r>
            <a:endParaRPr lang="zh-CN" altLang="en-US" sz="2000" i="1">
              <a:solidFill>
                <a:srgbClr val="292929"/>
              </a:solidFill>
              <a:latin typeface="Times New Roman" panose="02020603050405020304" pitchFamily="18" charset="0"/>
            </a:endParaRPr>
          </a:p>
        </p:txBody>
      </p:sp>
      <p:sp>
        <p:nvSpPr>
          <p:cNvPr id="83018" name="Rectangle 76"/>
          <p:cNvSpPr>
            <a:spLocks noChangeArrowheads="1"/>
          </p:cNvSpPr>
          <p:nvPr/>
        </p:nvSpPr>
        <p:spPr bwMode="auto">
          <a:xfrm>
            <a:off x="5181600" y="3268663"/>
            <a:ext cx="319088"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85000"/>
              </a:lnSpc>
              <a:spcBef>
                <a:spcPct val="0"/>
              </a:spcBef>
              <a:buFontTx/>
              <a:buNone/>
            </a:pPr>
            <a:r>
              <a:rPr lang="zh-CN" altLang="en-US" sz="2000">
                <a:solidFill>
                  <a:srgbClr val="292929"/>
                </a:solidFill>
                <a:latin typeface="Times New Roman" panose="02020603050405020304" pitchFamily="18" charset="0"/>
              </a:rPr>
              <a:t>相对介电常数ε</a:t>
            </a:r>
          </a:p>
        </p:txBody>
      </p:sp>
      <p:sp>
        <p:nvSpPr>
          <p:cNvPr id="83019" name="Rectangle 77"/>
          <p:cNvSpPr>
            <a:spLocks noChangeArrowheads="1"/>
          </p:cNvSpPr>
          <p:nvPr/>
        </p:nvSpPr>
        <p:spPr bwMode="auto">
          <a:xfrm>
            <a:off x="7281863" y="4649788"/>
            <a:ext cx="871537"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000">
                <a:solidFill>
                  <a:srgbClr val="292929"/>
                </a:solidFill>
                <a:latin typeface="Times New Roman" panose="02020603050405020304" pitchFamily="18" charset="0"/>
              </a:rPr>
              <a:t>居里点</a:t>
            </a:r>
          </a:p>
        </p:txBody>
      </p:sp>
      <p:sp>
        <p:nvSpPr>
          <p:cNvPr id="83020" name="Rectangle 78"/>
          <p:cNvSpPr>
            <a:spLocks noChangeArrowheads="1"/>
          </p:cNvSpPr>
          <p:nvPr/>
        </p:nvSpPr>
        <p:spPr bwMode="auto">
          <a:xfrm>
            <a:off x="4932363" y="5805488"/>
            <a:ext cx="3995737"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1800">
                <a:solidFill>
                  <a:srgbClr val="990033"/>
                </a:solidFill>
                <a:latin typeface="Times New Roman" panose="02020603050405020304" pitchFamily="18" charset="0"/>
                <a:ea typeface="楷体_GB2312" pitchFamily="49" charset="-122"/>
              </a:rPr>
              <a:t>石英在高温下相对介电常数的温度特性</a:t>
            </a:r>
          </a:p>
        </p:txBody>
      </p:sp>
      <p:grpSp>
        <p:nvGrpSpPr>
          <p:cNvPr id="83021" name="Group 79"/>
          <p:cNvGrpSpPr>
            <a:grpSpLocks/>
          </p:cNvGrpSpPr>
          <p:nvPr/>
        </p:nvGrpSpPr>
        <p:grpSpPr bwMode="auto">
          <a:xfrm>
            <a:off x="5683250" y="3511550"/>
            <a:ext cx="2519363" cy="201613"/>
            <a:chOff x="0" y="0"/>
            <a:chExt cx="2458" cy="171"/>
          </a:xfrm>
        </p:grpSpPr>
        <p:sp>
          <p:nvSpPr>
            <p:cNvPr id="83029" name="Oval 80"/>
            <p:cNvSpPr>
              <a:spLocks noChangeArrowheads="1"/>
            </p:cNvSpPr>
            <p:nvPr/>
          </p:nvSpPr>
          <p:spPr bwMode="auto">
            <a:xfrm>
              <a:off x="0" y="114"/>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0" name="Oval 81"/>
            <p:cNvSpPr>
              <a:spLocks noChangeArrowheads="1"/>
            </p:cNvSpPr>
            <p:nvPr/>
          </p:nvSpPr>
          <p:spPr bwMode="auto">
            <a:xfrm>
              <a:off x="378" y="114"/>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1" name="Oval 82"/>
            <p:cNvSpPr>
              <a:spLocks noChangeArrowheads="1"/>
            </p:cNvSpPr>
            <p:nvPr/>
          </p:nvSpPr>
          <p:spPr bwMode="auto">
            <a:xfrm>
              <a:off x="598" y="114"/>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2" name="Oval 83"/>
            <p:cNvSpPr>
              <a:spLocks noChangeArrowheads="1"/>
            </p:cNvSpPr>
            <p:nvPr/>
          </p:nvSpPr>
          <p:spPr bwMode="auto">
            <a:xfrm>
              <a:off x="830" y="74"/>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3" name="Oval 84"/>
            <p:cNvSpPr>
              <a:spLocks noChangeArrowheads="1"/>
            </p:cNvSpPr>
            <p:nvPr/>
          </p:nvSpPr>
          <p:spPr bwMode="auto">
            <a:xfrm>
              <a:off x="1051" y="74"/>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4" name="Oval 85"/>
            <p:cNvSpPr>
              <a:spLocks noChangeArrowheads="1"/>
            </p:cNvSpPr>
            <p:nvPr/>
          </p:nvSpPr>
          <p:spPr bwMode="auto">
            <a:xfrm>
              <a:off x="1271" y="57"/>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5" name="Oval 86"/>
            <p:cNvSpPr>
              <a:spLocks noChangeArrowheads="1"/>
            </p:cNvSpPr>
            <p:nvPr/>
          </p:nvSpPr>
          <p:spPr bwMode="auto">
            <a:xfrm>
              <a:off x="1484" y="57"/>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6" name="Oval 87"/>
            <p:cNvSpPr>
              <a:spLocks noChangeArrowheads="1"/>
            </p:cNvSpPr>
            <p:nvPr/>
          </p:nvSpPr>
          <p:spPr bwMode="auto">
            <a:xfrm>
              <a:off x="1708" y="17"/>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7" name="Oval 88"/>
            <p:cNvSpPr>
              <a:spLocks noChangeArrowheads="1"/>
            </p:cNvSpPr>
            <p:nvPr/>
          </p:nvSpPr>
          <p:spPr bwMode="auto">
            <a:xfrm>
              <a:off x="1920" y="0"/>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8" name="Oval 89"/>
            <p:cNvSpPr>
              <a:spLocks noChangeArrowheads="1"/>
            </p:cNvSpPr>
            <p:nvPr/>
          </p:nvSpPr>
          <p:spPr bwMode="auto">
            <a:xfrm>
              <a:off x="2141" y="0"/>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3039" name="Oval 90"/>
            <p:cNvSpPr>
              <a:spLocks noChangeArrowheads="1"/>
            </p:cNvSpPr>
            <p:nvPr/>
          </p:nvSpPr>
          <p:spPr bwMode="auto">
            <a:xfrm>
              <a:off x="2401" y="0"/>
              <a:ext cx="57" cy="5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83022" name="Line 91"/>
          <p:cNvSpPr>
            <a:spLocks noChangeShapeType="1"/>
          </p:cNvSpPr>
          <p:nvPr/>
        </p:nvSpPr>
        <p:spPr bwMode="auto">
          <a:xfrm flipV="1">
            <a:off x="5651500" y="3213100"/>
            <a:ext cx="0" cy="2208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92"/>
          <p:cNvSpPr>
            <a:spLocks noChangeShapeType="1"/>
          </p:cNvSpPr>
          <p:nvPr/>
        </p:nvSpPr>
        <p:spPr bwMode="auto">
          <a:xfrm>
            <a:off x="5641975" y="5421313"/>
            <a:ext cx="276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4" name="Line 93"/>
          <p:cNvSpPr>
            <a:spLocks noChangeShapeType="1"/>
          </p:cNvSpPr>
          <p:nvPr/>
        </p:nvSpPr>
        <p:spPr bwMode="auto">
          <a:xfrm flipV="1">
            <a:off x="5657850" y="2887663"/>
            <a:ext cx="0" cy="45720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5" name="Line 94"/>
          <p:cNvSpPr>
            <a:spLocks noChangeShapeType="1"/>
          </p:cNvSpPr>
          <p:nvPr/>
        </p:nvSpPr>
        <p:spPr bwMode="auto">
          <a:xfrm>
            <a:off x="3810000" y="5280025"/>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6" name="Line 95"/>
          <p:cNvSpPr>
            <a:spLocks noChangeShapeType="1"/>
          </p:cNvSpPr>
          <p:nvPr/>
        </p:nvSpPr>
        <p:spPr bwMode="auto">
          <a:xfrm>
            <a:off x="8305800" y="5421313"/>
            <a:ext cx="304800"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7" name="Line 96"/>
          <p:cNvSpPr>
            <a:spLocks noChangeShapeType="1"/>
          </p:cNvSpPr>
          <p:nvPr/>
        </p:nvSpPr>
        <p:spPr bwMode="auto">
          <a:xfrm>
            <a:off x="5664200" y="3192463"/>
            <a:ext cx="30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8" name="Text Box 97"/>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46159618"/>
      </p:ext>
    </p:extLst>
  </p:cSld>
  <p:clrMapOvr>
    <a:masterClrMapping/>
  </p:clrMapOvr>
  <p:transition spd="med">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50825" y="1665288"/>
            <a:ext cx="4968875" cy="19383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25000"/>
              </a:spcBef>
              <a:buFontTx/>
              <a:buNone/>
            </a:pPr>
            <a:r>
              <a:rPr lang="zh-CN" altLang="zh-CN" sz="2200">
                <a:solidFill>
                  <a:srgbClr val="FF6600"/>
                </a:solidFill>
                <a:latin typeface="楷体_GB2312" pitchFamily="49" charset="-122"/>
                <a:ea typeface="楷体_GB2312" pitchFamily="49" charset="-122"/>
              </a:rPr>
              <a:t>石英晶体的两种类型：</a:t>
            </a:r>
          </a:p>
          <a:p>
            <a:pPr algn="just">
              <a:lnSpc>
                <a:spcPct val="105000"/>
              </a:lnSpc>
              <a:spcBef>
                <a:spcPct val="25000"/>
              </a:spcBef>
              <a:buFontTx/>
              <a:buNone/>
            </a:pPr>
            <a:r>
              <a:rPr lang="zh-CN" altLang="zh-CN" sz="2200">
                <a:solidFill>
                  <a:srgbClr val="292929"/>
                </a:solidFill>
                <a:latin typeface="楷体_GB2312" pitchFamily="49" charset="-122"/>
                <a:ea typeface="楷体_GB2312" pitchFamily="49" charset="-122"/>
              </a:rPr>
              <a:t>天然和人工培养。人工培养的石英晶体的物理和化学性质几乎与天然石英晶体没有区别，因此目前广泛应用成本较低的人造石英晶体。</a:t>
            </a:r>
          </a:p>
        </p:txBody>
      </p:sp>
      <p:sp>
        <p:nvSpPr>
          <p:cNvPr id="83972"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pic>
        <p:nvPicPr>
          <p:cNvPr id="83973" name="Picture 5" descr="56770com200612910653"/>
          <p:cNvPicPr>
            <a:picLocks noChangeAspect="1" noChangeArrowheads="1"/>
          </p:cNvPicPr>
          <p:nvPr/>
        </p:nvPicPr>
        <p:blipFill>
          <a:blip r:embed="rId2">
            <a:extLst>
              <a:ext uri="{28A0092B-C50C-407E-A947-70E740481C1C}">
                <a14:useLocalDpi xmlns:a14="http://schemas.microsoft.com/office/drawing/2010/main" val="0"/>
              </a:ext>
            </a:extLst>
          </a:blip>
          <a:srcRect l="13449" b="42836"/>
          <a:stretch>
            <a:fillRect/>
          </a:stretch>
        </p:blipFill>
        <p:spPr bwMode="auto">
          <a:xfrm>
            <a:off x="5327650" y="1304925"/>
            <a:ext cx="36004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50" y="2889250"/>
            <a:ext cx="3617913" cy="15843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descr="压电晶体1"/>
          <p:cNvPicPr>
            <a:picLocks noChangeAspect="1" noChangeArrowheads="1"/>
          </p:cNvPicPr>
          <p:nvPr/>
        </p:nvPicPr>
        <p:blipFill>
          <a:blip r:embed="rId4">
            <a:extLst>
              <a:ext uri="{28A0092B-C50C-407E-A947-70E740481C1C}">
                <a14:useLocalDpi xmlns:a14="http://schemas.microsoft.com/office/drawing/2010/main" val="0"/>
              </a:ext>
            </a:extLst>
          </a:blip>
          <a:srcRect l="4167" t="14531" r="1996" b="5502"/>
          <a:stretch>
            <a:fillRect/>
          </a:stretch>
        </p:blipFill>
        <p:spPr bwMode="auto">
          <a:xfrm>
            <a:off x="5327650" y="4545013"/>
            <a:ext cx="361791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Rectangle 8"/>
          <p:cNvSpPr>
            <a:spLocks noChangeArrowheads="1"/>
          </p:cNvSpPr>
          <p:nvPr/>
        </p:nvSpPr>
        <p:spPr bwMode="auto">
          <a:xfrm>
            <a:off x="8172450" y="238442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FFFF00"/>
                </a:solidFill>
                <a:latin typeface="楷体_GB2312" pitchFamily="49" charset="-122"/>
                <a:ea typeface="楷体_GB2312" pitchFamily="49" charset="-122"/>
              </a:rPr>
              <a:t>天然</a:t>
            </a:r>
          </a:p>
        </p:txBody>
      </p:sp>
      <p:sp>
        <p:nvSpPr>
          <p:cNvPr id="83977" name="Rectangle 9"/>
          <p:cNvSpPr>
            <a:spLocks noChangeArrowheads="1"/>
          </p:cNvSpPr>
          <p:nvPr/>
        </p:nvSpPr>
        <p:spPr bwMode="auto">
          <a:xfrm>
            <a:off x="8208963" y="4005263"/>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FFFF00"/>
                </a:solidFill>
                <a:latin typeface="楷体_GB2312" pitchFamily="49" charset="-122"/>
                <a:ea typeface="楷体_GB2312" pitchFamily="49" charset="-122"/>
              </a:rPr>
              <a:t>人造</a:t>
            </a:r>
          </a:p>
        </p:txBody>
      </p:sp>
      <p:sp>
        <p:nvSpPr>
          <p:cNvPr id="14346" name="Rectangle 10"/>
          <p:cNvSpPr>
            <a:spLocks noChangeArrowheads="1"/>
          </p:cNvSpPr>
          <p:nvPr/>
        </p:nvSpPr>
        <p:spPr bwMode="auto">
          <a:xfrm>
            <a:off x="8172450" y="55880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FFFF00"/>
                </a:solidFill>
                <a:latin typeface="楷体_GB2312" pitchFamily="49" charset="-122"/>
                <a:ea typeface="楷体_GB2312" pitchFamily="49" charset="-122"/>
              </a:rPr>
              <a:t>晶片</a:t>
            </a:r>
          </a:p>
        </p:txBody>
      </p:sp>
      <p:sp>
        <p:nvSpPr>
          <p:cNvPr id="14347" name="Rectangle 11"/>
          <p:cNvSpPr>
            <a:spLocks noChangeArrowheads="1"/>
          </p:cNvSpPr>
          <p:nvPr/>
        </p:nvSpPr>
        <p:spPr bwMode="auto">
          <a:xfrm>
            <a:off x="250825" y="3608388"/>
            <a:ext cx="4968875" cy="23749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25000"/>
              </a:spcBef>
              <a:buFontTx/>
              <a:buNone/>
            </a:pPr>
            <a:r>
              <a:rPr lang="zh-CN" altLang="zh-CN" sz="2200">
                <a:solidFill>
                  <a:srgbClr val="FF6600"/>
                </a:solidFill>
                <a:latin typeface="楷体_GB2312" pitchFamily="49" charset="-122"/>
                <a:ea typeface="楷体_GB2312" pitchFamily="49" charset="-122"/>
              </a:rPr>
              <a:t>石英是一种各向异性晶体：</a:t>
            </a:r>
          </a:p>
          <a:p>
            <a:pPr algn="just">
              <a:lnSpc>
                <a:spcPct val="105000"/>
              </a:lnSpc>
              <a:spcBef>
                <a:spcPct val="25000"/>
              </a:spcBef>
              <a:buFontTx/>
              <a:buNone/>
            </a:pPr>
            <a:r>
              <a:rPr lang="zh-CN" altLang="zh-CN" sz="2200">
                <a:solidFill>
                  <a:schemeClr val="accent2"/>
                </a:solidFill>
                <a:latin typeface="楷体_GB2312" pitchFamily="49" charset="-122"/>
                <a:ea typeface="楷体_GB2312" pitchFamily="49" charset="-122"/>
              </a:rPr>
              <a:t>按不同方向切割的晶片，其物理性质（如弹性、压电效应、温度特性等）相差很大。</a:t>
            </a:r>
          </a:p>
          <a:p>
            <a:pPr algn="just">
              <a:lnSpc>
                <a:spcPct val="105000"/>
              </a:lnSpc>
              <a:spcBef>
                <a:spcPct val="25000"/>
              </a:spcBef>
              <a:buFontTx/>
              <a:buNone/>
            </a:pPr>
            <a:r>
              <a:rPr lang="zh-CN" altLang="zh-CN" sz="2200">
                <a:solidFill>
                  <a:srgbClr val="292929"/>
                </a:solidFill>
                <a:latin typeface="楷体_GB2312" pitchFamily="49" charset="-122"/>
                <a:ea typeface="楷体_GB2312" pitchFamily="49" charset="-122"/>
              </a:rPr>
              <a:t>在设计石英传感器时，应根据不同使用要求正确地选择石英片的</a:t>
            </a:r>
            <a:r>
              <a:rPr lang="zh-CN" altLang="zh-CN" sz="2200">
                <a:solidFill>
                  <a:srgbClr val="FF3300"/>
                </a:solidFill>
                <a:latin typeface="楷体_GB2312" pitchFamily="49" charset="-122"/>
                <a:ea typeface="楷体_GB2312" pitchFamily="49" charset="-122"/>
              </a:rPr>
              <a:t>切型</a:t>
            </a:r>
            <a:r>
              <a:rPr lang="zh-CN" altLang="zh-CN" sz="2200">
                <a:solidFill>
                  <a:srgbClr val="292929"/>
                </a:solidFill>
                <a:latin typeface="楷体_GB2312" pitchFamily="49" charset="-122"/>
                <a:ea typeface="楷体_GB2312" pitchFamily="49" charset="-122"/>
              </a:rPr>
              <a:t>。</a:t>
            </a:r>
          </a:p>
        </p:txBody>
      </p:sp>
    </p:spTree>
    <p:extLst>
      <p:ext uri="{BB962C8B-B14F-4D97-AF65-F5344CB8AC3E}">
        <p14:creationId xmlns:p14="http://schemas.microsoft.com/office/powerpoint/2010/main" val="417287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blinds(horizontal)">
                                      <p:cBhvr>
                                        <p:cTn id="7" dur="500"/>
                                        <p:tgtEl>
                                          <p:spTgt spid="14347"/>
                                        </p:tgtEl>
                                      </p:cBhvr>
                                    </p:animEffect>
                                  </p:childTnLst>
                                </p:cTn>
                              </p:par>
                              <p:par>
                                <p:cTn id="8" presetID="3" presetClass="entr" presetSubtype="10" fill="hold" nodeType="withEffect">
                                  <p:stCondLst>
                                    <p:cond delay="0"/>
                                  </p:stCondLst>
                                  <p:childTnLst>
                                    <p:set>
                                      <p:cBhvr>
                                        <p:cTn id="9" dur="1" fill="hold">
                                          <p:stCondLst>
                                            <p:cond delay="0"/>
                                          </p:stCondLst>
                                        </p:cTn>
                                        <p:tgtEl>
                                          <p:spTgt spid="14343"/>
                                        </p:tgtEl>
                                        <p:attrNameLst>
                                          <p:attrName>style.visibility</p:attrName>
                                        </p:attrNameLst>
                                      </p:cBhvr>
                                      <p:to>
                                        <p:strVal val="visible"/>
                                      </p:to>
                                    </p:set>
                                    <p:animEffect transition="in" filter="blinds(horizontal)">
                                      <p:cBhvr>
                                        <p:cTn id="10" dur="500"/>
                                        <p:tgtEl>
                                          <p:spTgt spid="143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46"/>
                                        </p:tgtEl>
                                        <p:attrNameLst>
                                          <p:attrName>style.visibility</p:attrName>
                                        </p:attrNameLst>
                                      </p:cBhvr>
                                      <p:to>
                                        <p:strVal val="visible"/>
                                      </p:to>
                                    </p:set>
                                    <p:animEffect transition="in" filter="blinds(horizontal)">
                                      <p:cBhvr>
                                        <p:cTn id="13"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utoUpdateAnimBg="0"/>
      <p:bldP spid="1434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1700213"/>
            <a:ext cx="4321175" cy="43211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压电陶瓷主要有钛酸钡压电陶瓷、锆钛酸铅系压电陶瓷等。</a:t>
            </a:r>
          </a:p>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（1）钛酸钡压电陶瓷</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钛酸钡（BaTiO</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）是由碳酸钡（BaCO</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）和二氧化钛（TiO</a:t>
            </a:r>
            <a:r>
              <a:rPr lang="zh-CN" altLang="en-US" sz="2200" baseline="-25000">
                <a:solidFill>
                  <a:srgbClr val="292929"/>
                </a:solidFill>
                <a:latin typeface="楷体_GB2312" pitchFamily="49" charset="-122"/>
                <a:ea typeface="楷体_GB2312" pitchFamily="49" charset="-122"/>
              </a:rPr>
              <a:t>2</a:t>
            </a:r>
            <a:r>
              <a:rPr lang="zh-CN" altLang="en-US" sz="2200">
                <a:solidFill>
                  <a:srgbClr val="292929"/>
                </a:solidFill>
                <a:latin typeface="楷体_GB2312" pitchFamily="49" charset="-122"/>
                <a:ea typeface="楷体_GB2312" pitchFamily="49" charset="-122"/>
              </a:rPr>
              <a:t>）按1:1分子比例在高温下合成的压电陶瓷。</a:t>
            </a:r>
          </a:p>
          <a:p>
            <a:pPr algn="just">
              <a:lnSpc>
                <a:spcPct val="105000"/>
              </a:lnSpc>
              <a:spcBef>
                <a:spcPct val="0"/>
              </a:spcBef>
              <a:buFontTx/>
              <a:buNone/>
            </a:pPr>
            <a:r>
              <a:rPr lang="zh-CN" altLang="en-US" sz="2200">
                <a:solidFill>
                  <a:srgbClr val="FF6600"/>
                </a:solidFill>
                <a:latin typeface="楷体_GB2312" pitchFamily="49" charset="-122"/>
                <a:ea typeface="楷体_GB2312" pitchFamily="49" charset="-122"/>
              </a:rPr>
              <a:t>优点：</a:t>
            </a:r>
            <a:r>
              <a:rPr lang="zh-CN" altLang="en-US" sz="2200">
                <a:solidFill>
                  <a:schemeClr val="accent2"/>
                </a:solidFill>
                <a:latin typeface="楷体_GB2312" pitchFamily="49" charset="-122"/>
                <a:ea typeface="楷体_GB2312" pitchFamily="49" charset="-122"/>
              </a:rPr>
              <a:t>介电常数和压电系数大（约为石英晶体的50倍）。</a:t>
            </a:r>
          </a:p>
          <a:p>
            <a:pPr algn="just">
              <a:lnSpc>
                <a:spcPct val="105000"/>
              </a:lnSpc>
              <a:spcBef>
                <a:spcPct val="0"/>
              </a:spcBef>
              <a:buFontTx/>
              <a:buNone/>
            </a:pPr>
            <a:r>
              <a:rPr lang="zh-CN" altLang="en-US" sz="2200">
                <a:solidFill>
                  <a:srgbClr val="FF6600"/>
                </a:solidFill>
                <a:latin typeface="楷体_GB2312" pitchFamily="49" charset="-122"/>
                <a:ea typeface="楷体_GB2312" pitchFamily="49" charset="-122"/>
              </a:rPr>
              <a:t>缺点：</a:t>
            </a:r>
            <a:r>
              <a:rPr lang="zh-CN" altLang="en-US" sz="2200">
                <a:solidFill>
                  <a:srgbClr val="292929"/>
                </a:solidFill>
                <a:latin typeface="楷体_GB2312" pitchFamily="49" charset="-122"/>
                <a:ea typeface="楷体_GB2312" pitchFamily="49" charset="-122"/>
              </a:rPr>
              <a:t>居里点温度低（120℃），温度稳定性和机械强度不如石英晶体。</a:t>
            </a:r>
          </a:p>
        </p:txBody>
      </p:sp>
      <p:sp>
        <p:nvSpPr>
          <p:cNvPr id="87043"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en-US" sz="2400" b="1" smtClean="0">
                <a:solidFill>
                  <a:srgbClr val="CC00FF"/>
                </a:solidFill>
                <a:latin typeface="隶书" panose="02010509060101010101" pitchFamily="49" charset="-122"/>
                <a:ea typeface="隶书" panose="02010509060101010101" pitchFamily="49" charset="-122"/>
              </a:rPr>
              <a:t>四、压电陶瓷</a:t>
            </a:r>
          </a:p>
        </p:txBody>
      </p:sp>
      <p:sp>
        <p:nvSpPr>
          <p:cNvPr id="87044"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7413" name="Rectangle 5"/>
          <p:cNvSpPr>
            <a:spLocks noChangeArrowheads="1"/>
          </p:cNvSpPr>
          <p:nvPr/>
        </p:nvSpPr>
        <p:spPr bwMode="auto">
          <a:xfrm>
            <a:off x="4787900" y="1268413"/>
            <a:ext cx="4105275" cy="47815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FF00FF"/>
                </a:solidFill>
                <a:latin typeface="楷体_GB2312" pitchFamily="49" charset="-122"/>
                <a:ea typeface="楷体_GB2312" pitchFamily="49" charset="-122"/>
              </a:rPr>
              <a:t>（2）锆钛酸铅系压电陶瓷</a:t>
            </a:r>
          </a:p>
          <a:p>
            <a:pPr algn="just">
              <a:spcBef>
                <a:spcPct val="0"/>
              </a:spcBef>
              <a:buFontTx/>
              <a:buNone/>
            </a:pPr>
            <a:r>
              <a:rPr lang="zh-CN" altLang="en-US" sz="2200">
                <a:solidFill>
                  <a:srgbClr val="292929"/>
                </a:solidFill>
                <a:latin typeface="楷体_GB2312" pitchFamily="49" charset="-122"/>
                <a:ea typeface="楷体_GB2312" pitchFamily="49" charset="-122"/>
              </a:rPr>
              <a:t>锆钛酸铅（PZT）是由PbTiO</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和PbZrO</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组成的固溶体Pb（Zr、Ti）O</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。与钛酸钡相比，压电系数更大，居里点温度在300℃以上，各项机电参数受温度影响小，时间稳定性好。</a:t>
            </a:r>
          </a:p>
          <a:p>
            <a:pPr algn="just">
              <a:spcBef>
                <a:spcPct val="0"/>
              </a:spcBef>
              <a:buFontTx/>
              <a:buNone/>
            </a:pPr>
            <a:r>
              <a:rPr lang="zh-CN" altLang="en-US" sz="2200">
                <a:solidFill>
                  <a:schemeClr val="accent2"/>
                </a:solidFill>
                <a:latin typeface="楷体_GB2312" pitchFamily="49" charset="-122"/>
                <a:ea typeface="楷体_GB2312" pitchFamily="49" charset="-122"/>
              </a:rPr>
              <a:t>在锆钛酸中添加一种或两种其它微量元素（如铌、锑、锡、锰、钨等）还可获得不同性能的PZT材料。</a:t>
            </a:r>
          </a:p>
          <a:p>
            <a:pPr algn="just">
              <a:spcBef>
                <a:spcPct val="0"/>
              </a:spcBef>
              <a:buFontTx/>
              <a:buNone/>
            </a:pPr>
            <a:r>
              <a:rPr lang="zh-CN" altLang="en-US" sz="2200">
                <a:solidFill>
                  <a:srgbClr val="FF3300"/>
                </a:solidFill>
                <a:latin typeface="楷体_GB2312" pitchFamily="49" charset="-122"/>
                <a:ea typeface="楷体_GB2312" pitchFamily="49" charset="-122"/>
              </a:rPr>
              <a:t>锆钛酸铅系压电陶瓷是目前压电式传感器中应用最广泛的压电材料。</a:t>
            </a:r>
          </a:p>
        </p:txBody>
      </p:sp>
    </p:spTree>
    <p:extLst>
      <p:ext uri="{BB962C8B-B14F-4D97-AF65-F5344CB8AC3E}">
        <p14:creationId xmlns:p14="http://schemas.microsoft.com/office/powerpoint/2010/main" val="414623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checkerboard(across)">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250825" y="1952625"/>
            <a:ext cx="4608513" cy="18542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压电半导体材料有ZnO、CdS、CdTe等，这种力敏器件具有灵敏度高，响应时间短等优点。</a:t>
            </a:r>
          </a:p>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用ZnO作为表面声波振荡器的压电材料，可检测力和温度等参数。</a:t>
            </a:r>
          </a:p>
        </p:txBody>
      </p:sp>
      <p:sp>
        <p:nvSpPr>
          <p:cNvPr id="88067"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en-US" sz="2400" b="1" smtClean="0">
                <a:solidFill>
                  <a:srgbClr val="CC00FF"/>
                </a:solidFill>
                <a:latin typeface="隶书" panose="02010509060101010101" pitchFamily="49" charset="-122"/>
                <a:ea typeface="隶书" panose="02010509060101010101" pitchFamily="49" charset="-122"/>
              </a:rPr>
              <a:t>五、新型压电材料</a:t>
            </a:r>
          </a:p>
        </p:txBody>
      </p:sp>
      <p:sp>
        <p:nvSpPr>
          <p:cNvPr id="88068"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88069" name="Rectangle 5"/>
          <p:cNvSpPr>
            <a:spLocks noChangeArrowheads="1"/>
          </p:cNvSpPr>
          <p:nvPr/>
        </p:nvSpPr>
        <p:spPr bwMode="auto">
          <a:xfrm>
            <a:off x="250825" y="1520825"/>
            <a:ext cx="5257800"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1、压电半导体材料</a:t>
            </a:r>
          </a:p>
        </p:txBody>
      </p:sp>
      <p:sp>
        <p:nvSpPr>
          <p:cNvPr id="18438" name="Rectangle 6"/>
          <p:cNvSpPr>
            <a:spLocks noChangeArrowheads="1"/>
          </p:cNvSpPr>
          <p:nvPr/>
        </p:nvSpPr>
        <p:spPr bwMode="auto">
          <a:xfrm>
            <a:off x="250825" y="4184650"/>
            <a:ext cx="4608513" cy="18542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某些合成高分子聚合物薄膜经延展拉伸和电场极化后，具有一定的压电性能，这类薄膜称为高分子压电薄膜，有聚二氟乙烯PVF</a:t>
            </a:r>
            <a:r>
              <a:rPr lang="zh-CN" altLang="en-US" sz="2200" baseline="-25000">
                <a:solidFill>
                  <a:srgbClr val="292929"/>
                </a:solidFill>
                <a:latin typeface="楷体_GB2312" pitchFamily="49" charset="-122"/>
                <a:ea typeface="楷体_GB2312" pitchFamily="49" charset="-122"/>
              </a:rPr>
              <a:t>2</a:t>
            </a:r>
            <a:r>
              <a:rPr lang="zh-CN" altLang="en-US" sz="2200">
                <a:solidFill>
                  <a:srgbClr val="292929"/>
                </a:solidFill>
                <a:latin typeface="楷体_GB2312" pitchFamily="49" charset="-122"/>
                <a:ea typeface="楷体_GB2312" pitchFamily="49" charset="-122"/>
              </a:rPr>
              <a:t>、聚氟乙烯PVF、聚氯乙烯PVC等。</a:t>
            </a:r>
          </a:p>
        </p:txBody>
      </p:sp>
      <p:sp>
        <p:nvSpPr>
          <p:cNvPr id="18439" name="Rectangle 7"/>
          <p:cNvSpPr>
            <a:spLocks noChangeArrowheads="1"/>
          </p:cNvSpPr>
          <p:nvPr/>
        </p:nvSpPr>
        <p:spPr bwMode="auto">
          <a:xfrm>
            <a:off x="250825" y="3716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2、高分子压电材料</a:t>
            </a:r>
          </a:p>
        </p:txBody>
      </p:sp>
      <p:sp>
        <p:nvSpPr>
          <p:cNvPr id="18440" name="Rectangle 8"/>
          <p:cNvSpPr>
            <a:spLocks noChangeArrowheads="1"/>
          </p:cNvSpPr>
          <p:nvPr/>
        </p:nvSpPr>
        <p:spPr bwMode="auto">
          <a:xfrm>
            <a:off x="5219700" y="1268413"/>
            <a:ext cx="3781425" cy="14319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chemeClr val="accent2"/>
                </a:solidFill>
                <a:latin typeface="楷体_GB2312" pitchFamily="49" charset="-122"/>
                <a:ea typeface="楷体_GB2312" pitchFamily="49" charset="-122"/>
              </a:rPr>
              <a:t>高分子压电材料是一种柔软的压电材料，不易破碎，可大量生产和制成较大的面积。</a:t>
            </a:r>
          </a:p>
        </p:txBody>
      </p:sp>
      <p:grpSp>
        <p:nvGrpSpPr>
          <p:cNvPr id="18441" name="Group 9"/>
          <p:cNvGrpSpPr>
            <a:grpSpLocks/>
          </p:cNvGrpSpPr>
          <p:nvPr/>
        </p:nvGrpSpPr>
        <p:grpSpPr bwMode="auto">
          <a:xfrm>
            <a:off x="5362575" y="2744788"/>
            <a:ext cx="3565525" cy="3168650"/>
            <a:chOff x="0" y="0"/>
            <a:chExt cx="2246" cy="1996"/>
          </a:xfrm>
        </p:grpSpPr>
        <p:pic>
          <p:nvPicPr>
            <p:cNvPr id="88074" name="Picture 10" descr="高分子压电薄膜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6" cy="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5" name="Rectangle 11"/>
            <p:cNvSpPr>
              <a:spLocks noChangeArrowheads="1"/>
            </p:cNvSpPr>
            <p:nvPr/>
          </p:nvSpPr>
          <p:spPr bwMode="auto">
            <a:xfrm>
              <a:off x="114" y="1592"/>
              <a:ext cx="196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FontTx/>
                <a:buNone/>
              </a:pPr>
              <a:r>
                <a:rPr lang="zh-CN" altLang="zh-CN" sz="2000">
                  <a:solidFill>
                    <a:srgbClr val="00FF00"/>
                  </a:solidFill>
                  <a:latin typeface="楷体_GB2312" pitchFamily="49" charset="-122"/>
                  <a:ea typeface="楷体_GB2312" pitchFamily="49" charset="-122"/>
                </a:rPr>
                <a:t>高分子压电薄膜拉制 </a:t>
              </a:r>
            </a:p>
          </p:txBody>
        </p:sp>
      </p:grpSp>
    </p:spTree>
    <p:extLst>
      <p:ext uri="{BB962C8B-B14F-4D97-AF65-F5344CB8AC3E}">
        <p14:creationId xmlns:p14="http://schemas.microsoft.com/office/powerpoint/2010/main" val="3815917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linds(horizontal)">
                                      <p:cBhvr>
                                        <p:cTn id="7" dur="500"/>
                                        <p:tgtEl>
                                          <p:spTgt spid="184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8"/>
                                        </p:tgtEl>
                                        <p:attrNameLst>
                                          <p:attrName>style.visibility</p:attrName>
                                        </p:attrNameLst>
                                      </p:cBhvr>
                                      <p:to>
                                        <p:strVal val="visible"/>
                                      </p:to>
                                    </p:set>
                                    <p:animEffect transition="in" filter="blinds(horizontal)">
                                      <p:cBhvr>
                                        <p:cTn id="10" dur="500"/>
                                        <p:tgtEl>
                                          <p:spTgt spid="184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40"/>
                                        </p:tgtEl>
                                        <p:attrNameLst>
                                          <p:attrName>style.visibility</p:attrName>
                                        </p:attrNameLst>
                                      </p:cBhvr>
                                      <p:to>
                                        <p:strVal val="visible"/>
                                      </p:to>
                                    </p:set>
                                    <p:animEffect transition="in" filter="blinds(horizontal)">
                                      <p:cBhvr>
                                        <p:cTn id="15" dur="500"/>
                                        <p:tgtEl>
                                          <p:spTgt spid="18440"/>
                                        </p:tgtEl>
                                      </p:cBhvr>
                                    </p:animEffect>
                                  </p:childTnLst>
                                </p:cTn>
                              </p:par>
                              <p:par>
                                <p:cTn id="16" presetID="3" presetClass="entr" presetSubtype="10" fill="hold" nodeType="withEffect">
                                  <p:stCondLst>
                                    <p:cond delay="0"/>
                                  </p:stCondLst>
                                  <p:childTnLst>
                                    <p:set>
                                      <p:cBhvr>
                                        <p:cTn id="17" dur="1" fill="hold">
                                          <p:stCondLst>
                                            <p:cond delay="0"/>
                                          </p:stCondLst>
                                        </p:cTn>
                                        <p:tgtEl>
                                          <p:spTgt spid="18441"/>
                                        </p:tgtEl>
                                        <p:attrNameLst>
                                          <p:attrName>style.visibility</p:attrName>
                                        </p:attrNameLst>
                                      </p:cBhvr>
                                      <p:to>
                                        <p:strVal val="visible"/>
                                      </p:to>
                                    </p:set>
                                    <p:animEffect transition="in" filter="blinds(horizontal)">
                                      <p:cBhvr>
                                        <p:cTn id="18"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P spid="18439" grpId="0" autoUpdateAnimBg="0"/>
      <p:bldP spid="184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en-US" sz="2400" b="1" smtClean="0">
                <a:solidFill>
                  <a:srgbClr val="CC00FF"/>
                </a:solidFill>
                <a:latin typeface="隶书" panose="02010509060101010101" pitchFamily="49" charset="-122"/>
                <a:ea typeface="隶书" panose="02010509060101010101" pitchFamily="49" charset="-122"/>
              </a:rPr>
              <a:t>五、新型压电材料</a:t>
            </a:r>
          </a:p>
        </p:txBody>
      </p:sp>
      <p:sp>
        <p:nvSpPr>
          <p:cNvPr id="89091"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89092" name="Rectangle 4"/>
          <p:cNvSpPr>
            <a:spLocks noChangeArrowheads="1"/>
          </p:cNvSpPr>
          <p:nvPr/>
        </p:nvSpPr>
        <p:spPr bwMode="auto">
          <a:xfrm>
            <a:off x="395288" y="1952625"/>
            <a:ext cx="4752975" cy="25590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rgbClr val="FF5050"/>
                </a:solidFill>
                <a:latin typeface="楷体_GB2312" pitchFamily="49" charset="-122"/>
                <a:ea typeface="楷体_GB2312" pitchFamily="49" charset="-122"/>
              </a:rPr>
              <a:t>高分子压电材料特点：</a:t>
            </a:r>
          </a:p>
          <a:p>
            <a:pPr algn="just">
              <a:lnSpc>
                <a:spcPct val="105000"/>
              </a:lnSpc>
              <a:spcBef>
                <a:spcPct val="0"/>
              </a:spcBef>
              <a:buFontTx/>
              <a:buNone/>
            </a:pPr>
            <a:r>
              <a:rPr lang="zh-CN" altLang="zh-CN" sz="2200">
                <a:solidFill>
                  <a:srgbClr val="292929"/>
                </a:solidFill>
                <a:latin typeface="楷体_GB2312" pitchFamily="49" charset="-122"/>
                <a:ea typeface="楷体_GB2312" pitchFamily="49" charset="-122"/>
              </a:rPr>
              <a:t>柔软；抗拉强度高；电阻大、击穿强度高；稳定性好。</a:t>
            </a:r>
          </a:p>
          <a:p>
            <a:pPr algn="just">
              <a:lnSpc>
                <a:spcPct val="105000"/>
              </a:lnSpc>
              <a:spcBef>
                <a:spcPct val="0"/>
              </a:spcBef>
              <a:buFontTx/>
              <a:buNone/>
            </a:pPr>
            <a:r>
              <a:rPr lang="zh-CN" altLang="zh-CN" sz="2200">
                <a:solidFill>
                  <a:srgbClr val="292929"/>
                </a:solidFill>
                <a:latin typeface="楷体_GB2312" pitchFamily="49" charset="-122"/>
                <a:ea typeface="楷体_GB2312" pitchFamily="49" charset="-122"/>
              </a:rPr>
              <a:t>高分子化合物参杂压电陶瓷粉末，两者优点合一。</a:t>
            </a:r>
          </a:p>
          <a:p>
            <a:pPr algn="just">
              <a:lnSpc>
                <a:spcPct val="105000"/>
              </a:lnSpc>
              <a:spcBef>
                <a:spcPct val="0"/>
              </a:spcBef>
              <a:buFontTx/>
              <a:buNone/>
            </a:pPr>
            <a:r>
              <a:rPr lang="zh-CN" altLang="zh-CN" sz="2200">
                <a:solidFill>
                  <a:srgbClr val="FF5050"/>
                </a:solidFill>
                <a:latin typeface="楷体_GB2312" pitchFamily="49" charset="-122"/>
                <a:ea typeface="楷体_GB2312" pitchFamily="49" charset="-122"/>
              </a:rPr>
              <a:t>高分子压电材料应用：</a:t>
            </a:r>
          </a:p>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大面积阵列传感器、人工皮肤。</a:t>
            </a:r>
          </a:p>
        </p:txBody>
      </p:sp>
      <p:sp>
        <p:nvSpPr>
          <p:cNvPr id="89093" name="Rectangle 5"/>
          <p:cNvSpPr>
            <a:spLocks noChangeArrowheads="1"/>
          </p:cNvSpPr>
          <p:nvPr/>
        </p:nvSpPr>
        <p:spPr bwMode="auto">
          <a:xfrm>
            <a:off x="250825" y="1520825"/>
            <a:ext cx="5257800"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2、高分子压电材料</a:t>
            </a:r>
          </a:p>
        </p:txBody>
      </p:sp>
      <p:grpSp>
        <p:nvGrpSpPr>
          <p:cNvPr id="19462" name="Group 6"/>
          <p:cNvGrpSpPr>
            <a:grpSpLocks/>
          </p:cNvGrpSpPr>
          <p:nvPr/>
        </p:nvGrpSpPr>
        <p:grpSpPr bwMode="auto">
          <a:xfrm>
            <a:off x="5292725" y="3752850"/>
            <a:ext cx="3708400" cy="2160588"/>
            <a:chOff x="0" y="0"/>
            <a:chExt cx="2336" cy="1361"/>
          </a:xfrm>
        </p:grpSpPr>
        <p:pic>
          <p:nvPicPr>
            <p:cNvPr id="89101" name="Picture 7" descr="高分子压电薄膜制作的压电喇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36"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2" name="Rectangle 8"/>
            <p:cNvSpPr>
              <a:spLocks noChangeArrowheads="1"/>
            </p:cNvSpPr>
            <p:nvPr/>
          </p:nvSpPr>
          <p:spPr bwMode="auto">
            <a:xfrm>
              <a:off x="1020" y="703"/>
              <a:ext cx="127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FF00FF"/>
                  </a:solidFill>
                  <a:latin typeface="Times New Roman" panose="02020603050405020304" pitchFamily="18" charset="0"/>
                </a:rPr>
                <a:t>高分子压电薄膜制作的压电喇叭（逆压电效应）</a:t>
              </a:r>
            </a:p>
          </p:txBody>
        </p:sp>
      </p:grpSp>
      <p:grpSp>
        <p:nvGrpSpPr>
          <p:cNvPr id="19465" name="Group 9"/>
          <p:cNvGrpSpPr>
            <a:grpSpLocks/>
          </p:cNvGrpSpPr>
          <p:nvPr/>
        </p:nvGrpSpPr>
        <p:grpSpPr bwMode="auto">
          <a:xfrm>
            <a:off x="5292725" y="1331913"/>
            <a:ext cx="3714750" cy="2168525"/>
            <a:chOff x="0" y="0"/>
            <a:chExt cx="2340" cy="1366"/>
          </a:xfrm>
        </p:grpSpPr>
        <p:pic>
          <p:nvPicPr>
            <p:cNvPr id="89099" name="Picture 10" descr="压电式脚踏报警器"/>
            <p:cNvPicPr>
              <a:picLocks noChangeAspect="1" noChangeArrowheads="1"/>
            </p:cNvPicPr>
            <p:nvPr/>
          </p:nvPicPr>
          <p:blipFill>
            <a:blip r:embed="rId3">
              <a:extLst>
                <a:ext uri="{28A0092B-C50C-407E-A947-70E740481C1C}">
                  <a14:useLocalDpi xmlns:a14="http://schemas.microsoft.com/office/drawing/2010/main" val="0"/>
                </a:ext>
              </a:extLst>
            </a:blip>
            <a:srcRect l="18063" t="9384" b="4573"/>
            <a:stretch>
              <a:fillRect/>
            </a:stretch>
          </p:blipFill>
          <p:spPr bwMode="auto">
            <a:xfrm>
              <a:off x="0" y="0"/>
              <a:ext cx="2340"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0" name="Rectangle 11"/>
            <p:cNvSpPr>
              <a:spLocks noChangeArrowheads="1"/>
            </p:cNvSpPr>
            <p:nvPr/>
          </p:nvSpPr>
          <p:spPr bwMode="auto">
            <a:xfrm>
              <a:off x="972" y="96"/>
              <a:ext cx="127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FFFF00"/>
                  </a:solidFill>
                  <a:latin typeface="Times New Roman" panose="02020603050405020304" pitchFamily="18" charset="0"/>
                </a:rPr>
                <a:t>高分子压电薄膜压电式脚踏开关</a:t>
              </a:r>
            </a:p>
          </p:txBody>
        </p:sp>
      </p:grpSp>
      <p:grpSp>
        <p:nvGrpSpPr>
          <p:cNvPr id="19468" name="Group 12"/>
          <p:cNvGrpSpPr>
            <a:grpSpLocks/>
          </p:cNvGrpSpPr>
          <p:nvPr/>
        </p:nvGrpSpPr>
        <p:grpSpPr bwMode="auto">
          <a:xfrm>
            <a:off x="358775" y="4508500"/>
            <a:ext cx="4826000" cy="1441450"/>
            <a:chOff x="0" y="0"/>
            <a:chExt cx="3040" cy="908"/>
          </a:xfrm>
        </p:grpSpPr>
        <p:pic>
          <p:nvPicPr>
            <p:cNvPr id="89097" name="Picture 13" descr="高分子压电材料制作的压电电缆"/>
            <p:cNvPicPr>
              <a:picLocks noChangeAspect="1" noChangeArrowheads="1"/>
            </p:cNvPicPr>
            <p:nvPr/>
          </p:nvPicPr>
          <p:blipFill>
            <a:blip r:embed="rId4">
              <a:extLst>
                <a:ext uri="{28A0092B-C50C-407E-A947-70E740481C1C}">
                  <a14:useLocalDpi xmlns:a14="http://schemas.microsoft.com/office/drawing/2010/main" val="0"/>
                </a:ext>
              </a:extLst>
            </a:blip>
            <a:srcRect t="4410" b="4111"/>
            <a:stretch>
              <a:fillRect/>
            </a:stretch>
          </p:blipFill>
          <p:spPr bwMode="auto">
            <a:xfrm>
              <a:off x="0" y="0"/>
              <a:ext cx="3040"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Rectangle 14"/>
            <p:cNvSpPr>
              <a:spLocks noChangeArrowheads="1"/>
            </p:cNvSpPr>
            <p:nvPr/>
          </p:nvSpPr>
          <p:spPr bwMode="auto">
            <a:xfrm>
              <a:off x="545" y="499"/>
              <a:ext cx="18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a:solidFill>
                    <a:srgbClr val="FF00FF"/>
                  </a:solidFill>
                  <a:latin typeface="Times New Roman" panose="02020603050405020304" pitchFamily="18" charset="0"/>
                </a:rPr>
                <a:t>高分子压电薄膜和电缆</a:t>
              </a:r>
            </a:p>
          </p:txBody>
        </p:sp>
      </p:grpSp>
    </p:spTree>
    <p:extLst>
      <p:ext uri="{BB962C8B-B14F-4D97-AF65-F5344CB8AC3E}">
        <p14:creationId xmlns:p14="http://schemas.microsoft.com/office/powerpoint/2010/main" val="2255904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animEffect transition="in" filter="blinds(horizontal)">
                                      <p:cBhvr>
                                        <p:cTn id="7" dur="500"/>
                                        <p:tgtEl>
                                          <p:spTgt spid="19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box(in)">
                                      <p:cBhvr>
                                        <p:cTn id="12" dur="500"/>
                                        <p:tgtEl>
                                          <p:spTgt spid="19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checkerboard(across)">
                                      <p:cBhvr>
                                        <p:cTn id="1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828675" y="404813"/>
            <a:ext cx="8001000" cy="5700712"/>
            <a:chOff x="0" y="0"/>
            <a:chExt cx="5040" cy="3591"/>
          </a:xfrm>
        </p:grpSpPr>
        <p:graphicFrame>
          <p:nvGraphicFramePr>
            <p:cNvPr id="90116" name="Object 3"/>
            <p:cNvGraphicFramePr>
              <a:graphicFrameLocks noChangeAspect="1"/>
            </p:cNvGraphicFramePr>
            <p:nvPr/>
          </p:nvGraphicFramePr>
          <p:xfrm>
            <a:off x="0" y="240"/>
            <a:ext cx="5040" cy="3351"/>
          </p:xfrm>
          <a:graphic>
            <a:graphicData uri="http://schemas.openxmlformats.org/presentationml/2006/ole">
              <mc:AlternateContent xmlns:mc="http://schemas.openxmlformats.org/markup-compatibility/2006">
                <mc:Choice xmlns:v="urn:schemas-microsoft-com:vml" Requires="v">
                  <p:oleObj spid="_x0000_s1033" r:id="rId3" imgW="5726520" imgH="3223080" progId="Word.Document.8">
                    <p:embed/>
                  </p:oleObj>
                </mc:Choice>
                <mc:Fallback>
                  <p:oleObj r:id="rId3" imgW="5726520" imgH="3223080" progId="Word.Document.8">
                    <p:embed/>
                    <p:pic>
                      <p:nvPicPr>
                        <p:cNvPr id="9011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0"/>
                          <a:ext cx="5040" cy="3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7" name="Text Box 4"/>
            <p:cNvSpPr txBox="1">
              <a:spLocks noChangeArrowheads="1"/>
            </p:cNvSpPr>
            <p:nvPr/>
          </p:nvSpPr>
          <p:spPr bwMode="auto">
            <a:xfrm>
              <a:off x="1728" y="0"/>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2400">
                <a:latin typeface="Times New Roman" panose="02020603050405020304" pitchFamily="18" charset="0"/>
              </a:endParaRPr>
            </a:p>
          </p:txBody>
        </p:sp>
      </p:grpSp>
      <p:sp>
        <p:nvSpPr>
          <p:cNvPr id="90115" name="Text Box 5"/>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3103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nvSpPr>
        <p:spPr bwMode="auto">
          <a:xfrm>
            <a:off x="1044575" y="1341438"/>
            <a:ext cx="6769100" cy="3816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buSzPct val="120000"/>
              <a:buFont typeface="Wingdings" panose="05000000000000000000" pitchFamily="2" charset="2"/>
              <a:buChar char="§"/>
            </a:pPr>
            <a:r>
              <a:rPr lang="zh-CN" altLang="en-US" sz="1800">
                <a:solidFill>
                  <a:srgbClr val="000099"/>
                </a:solidFill>
                <a:latin typeface="Times New Roman" panose="02020603050405020304" pitchFamily="18" charset="0"/>
                <a:ea typeface="黑体" panose="02010609060101010101" pitchFamily="49" charset="-122"/>
              </a:rPr>
              <a:t>         </a:t>
            </a:r>
            <a:r>
              <a:rPr lang="zh-CN" altLang="en-US" sz="2000">
                <a:solidFill>
                  <a:srgbClr val="000099"/>
                </a:solidFill>
                <a:latin typeface="楷体_GB2312" pitchFamily="49" charset="-122"/>
                <a:ea typeface="楷体_GB2312" pitchFamily="49" charset="-122"/>
              </a:rPr>
              <a:t>现今压电传感器的材料大多用</a:t>
            </a:r>
            <a:r>
              <a:rPr lang="zh-CN" altLang="en-US" sz="2000">
                <a:solidFill>
                  <a:srgbClr val="FF3300"/>
                </a:solidFill>
                <a:latin typeface="楷体_GB2312" pitchFamily="49" charset="-122"/>
                <a:ea typeface="楷体_GB2312" pitchFamily="49" charset="-122"/>
              </a:rPr>
              <a:t>压电陶瓷</a:t>
            </a:r>
            <a:r>
              <a:rPr lang="zh-CN" altLang="en-US" sz="2000">
                <a:solidFill>
                  <a:srgbClr val="000099"/>
                </a:solidFill>
                <a:latin typeface="楷体_GB2312" pitchFamily="49" charset="-122"/>
                <a:ea typeface="楷体_GB2312" pitchFamily="49" charset="-122"/>
              </a:rPr>
              <a:t>。常用的压电陶瓷是锆钛酸铅(PZT)。另外，铌酸锂和钽酸锂大量用作声</a:t>
            </a:r>
            <a:r>
              <a:rPr lang="zh-CN" altLang="en-US" sz="2000">
                <a:solidFill>
                  <a:srgbClr val="FF3300"/>
                </a:solidFill>
                <a:latin typeface="楷体_GB2312" pitchFamily="49" charset="-122"/>
                <a:ea typeface="楷体_GB2312" pitchFamily="49" charset="-122"/>
              </a:rPr>
              <a:t>表面波(SAW)器件</a:t>
            </a:r>
            <a:r>
              <a:rPr lang="zh-CN" altLang="en-US" sz="2000">
                <a:solidFill>
                  <a:srgbClr val="000099"/>
                </a:solidFill>
                <a:latin typeface="楷体_GB2312" pitchFamily="49" charset="-122"/>
                <a:ea typeface="楷体_GB2312" pitchFamily="49" charset="-122"/>
              </a:rPr>
              <a:t>。此外,氧化锌和氮化铝等压电薄膜已是当今</a:t>
            </a:r>
            <a:r>
              <a:rPr lang="zh-CN" altLang="en-US" sz="2000">
                <a:solidFill>
                  <a:srgbClr val="FF3300"/>
                </a:solidFill>
                <a:latin typeface="楷体_GB2312" pitchFamily="49" charset="-122"/>
                <a:ea typeface="楷体_GB2312" pitchFamily="49" charset="-122"/>
              </a:rPr>
              <a:t>微波器件</a:t>
            </a:r>
            <a:r>
              <a:rPr lang="zh-CN" altLang="en-US" sz="2000">
                <a:solidFill>
                  <a:srgbClr val="000099"/>
                </a:solidFill>
                <a:latin typeface="楷体_GB2312" pitchFamily="49" charset="-122"/>
                <a:ea typeface="楷体_GB2312" pitchFamily="49" charset="-122"/>
              </a:rPr>
              <a:t>的关键材料。</a:t>
            </a:r>
          </a:p>
          <a:p>
            <a:pPr algn="just">
              <a:lnSpc>
                <a:spcPct val="120000"/>
              </a:lnSpc>
              <a:buSzPct val="120000"/>
              <a:buFont typeface="Wingdings" panose="05000000000000000000" pitchFamily="2" charset="2"/>
              <a:buChar char="§"/>
            </a:pPr>
            <a:endParaRPr lang="zh-CN" altLang="en-US" sz="2000">
              <a:solidFill>
                <a:srgbClr val="000099"/>
              </a:solidFill>
              <a:latin typeface="楷体_GB2312" pitchFamily="49" charset="-122"/>
              <a:ea typeface="楷体_GB2312" pitchFamily="49" charset="-122"/>
            </a:endParaRPr>
          </a:p>
          <a:p>
            <a:pPr algn="just">
              <a:lnSpc>
                <a:spcPct val="120000"/>
              </a:lnSpc>
              <a:buSzPct val="120000"/>
              <a:buFont typeface="Wingdings" panose="05000000000000000000" pitchFamily="2" charset="2"/>
              <a:buChar char="§"/>
            </a:pPr>
            <a:r>
              <a:rPr lang="zh-CN" altLang="en-US" sz="2000">
                <a:solidFill>
                  <a:srgbClr val="000099"/>
                </a:solidFill>
                <a:latin typeface="楷体_GB2312" pitchFamily="49" charset="-122"/>
                <a:ea typeface="楷体_GB2312" pitchFamily="49" charset="-122"/>
              </a:rPr>
              <a:t>    压电单晶和压电陶瓷都是脆性材料。而以聚偏二氟乙烯(PVDF)为代表的压电</a:t>
            </a:r>
            <a:r>
              <a:rPr lang="zh-CN" altLang="en-US" sz="2000">
                <a:solidFill>
                  <a:srgbClr val="FF3300"/>
                </a:solidFill>
                <a:latin typeface="楷体_GB2312" pitchFamily="49" charset="-122"/>
                <a:ea typeface="楷体_GB2312" pitchFamily="49" charset="-122"/>
              </a:rPr>
              <a:t>高聚物薄膜</a:t>
            </a:r>
            <a:r>
              <a:rPr lang="zh-CN" altLang="en-US" sz="2000">
                <a:solidFill>
                  <a:srgbClr val="000099"/>
                </a:solidFill>
                <a:latin typeface="楷体_GB2312" pitchFamily="49" charset="-122"/>
                <a:ea typeface="楷体_GB2312" pitchFamily="49" charset="-122"/>
              </a:rPr>
              <a:t>,压电性强,柔性好,特别是声阻抗与水和生物组织接近,是制作传感器的良好材料。用压电陶瓷和高聚物复合而成的压电复合材料也已在压电传感器领域中得到应用。</a:t>
            </a:r>
          </a:p>
        </p:txBody>
      </p:sp>
      <p:sp>
        <p:nvSpPr>
          <p:cNvPr id="91139"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765568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linds(horizontal)">
                                      <p:cBhvr>
                                        <p:cTn id="7" dur="500"/>
                                        <p:tgtEl>
                                          <p:spTgt spid="21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4294967295"/>
          </p:nvPr>
        </p:nvSpPr>
        <p:spPr>
          <a:xfrm>
            <a:off x="684213" y="1376363"/>
            <a:ext cx="7775575" cy="4543425"/>
          </a:xfrm>
          <a:solidFill>
            <a:srgbClr val="FFFFFF"/>
          </a:solidFill>
        </p:spPr>
        <p:txBody>
          <a:bodyPr/>
          <a:lstStyle/>
          <a:p>
            <a:pPr marL="800100" indent="-457200">
              <a:lnSpc>
                <a:spcPct val="150000"/>
              </a:lnSpc>
              <a:spcBef>
                <a:spcPct val="25000"/>
              </a:spcBef>
            </a:pPr>
            <a:r>
              <a:rPr lang="en-US" altLang="zh-CN" sz="2600" b="1" smtClean="0">
                <a:solidFill>
                  <a:schemeClr val="accent2"/>
                </a:solidFill>
              </a:rPr>
              <a:t>压电材料 </a:t>
            </a:r>
            <a:endParaRPr lang="zh-CN" altLang="en-US" sz="2600" b="1" smtClean="0">
              <a:solidFill>
                <a:schemeClr val="accent2"/>
              </a:solidFill>
            </a:endParaRPr>
          </a:p>
          <a:p>
            <a:pPr marL="800100" indent="-457200">
              <a:lnSpc>
                <a:spcPct val="150000"/>
              </a:lnSpc>
              <a:spcBef>
                <a:spcPct val="25000"/>
              </a:spcBef>
            </a:pPr>
            <a:r>
              <a:rPr lang="en-US" altLang="zh-CN" sz="2600" b="1" smtClean="0">
                <a:solidFill>
                  <a:srgbClr val="FF0000"/>
                </a:solidFill>
              </a:rPr>
              <a:t>压电效应</a:t>
            </a:r>
            <a:r>
              <a:rPr lang="zh-CN" altLang="en-US" sz="2600" b="1" smtClean="0">
                <a:solidFill>
                  <a:srgbClr val="FF0000"/>
                </a:solidFill>
              </a:rPr>
              <a:t>及工作原理</a:t>
            </a:r>
            <a:endParaRPr lang="en-US" altLang="zh-CN" sz="2600" b="1" smtClean="0">
              <a:solidFill>
                <a:srgbClr val="FF0000"/>
              </a:solidFill>
            </a:endParaRPr>
          </a:p>
          <a:p>
            <a:pPr marL="800100" indent="-457200">
              <a:lnSpc>
                <a:spcPct val="150000"/>
              </a:lnSpc>
              <a:spcBef>
                <a:spcPct val="25000"/>
              </a:spcBef>
            </a:pPr>
            <a:r>
              <a:rPr lang="zh-CN" altLang="en-US" sz="2600" b="1" smtClean="0">
                <a:solidFill>
                  <a:schemeClr val="accent2"/>
                </a:solidFill>
              </a:rPr>
              <a:t>压电式传感器等效电路</a:t>
            </a:r>
            <a:endParaRPr lang="zh-CN" altLang="en-US" sz="2600" b="1" smtClean="0">
              <a:solidFill>
                <a:srgbClr val="CC00FF"/>
              </a:solidFill>
            </a:endParaRPr>
          </a:p>
          <a:p>
            <a:pPr marL="800100" indent="-457200" algn="just">
              <a:lnSpc>
                <a:spcPct val="150000"/>
              </a:lnSpc>
              <a:spcBef>
                <a:spcPct val="25000"/>
              </a:spcBef>
            </a:pPr>
            <a:r>
              <a:rPr lang="zh-CN" altLang="en-US" sz="2600" b="1" smtClean="0">
                <a:solidFill>
                  <a:schemeClr val="accent2"/>
                </a:solidFill>
              </a:rPr>
              <a:t>压电式传感器测量电路</a:t>
            </a:r>
          </a:p>
          <a:p>
            <a:pPr marL="800100" indent="-457200">
              <a:lnSpc>
                <a:spcPct val="150000"/>
              </a:lnSpc>
              <a:spcBef>
                <a:spcPct val="25000"/>
              </a:spcBef>
            </a:pPr>
            <a:r>
              <a:rPr lang="zh-CN" altLang="en-US" sz="2600" b="1" smtClean="0">
                <a:solidFill>
                  <a:schemeClr val="accent2"/>
                </a:solidFill>
              </a:rPr>
              <a:t>压电式传感器应用</a:t>
            </a:r>
          </a:p>
        </p:txBody>
      </p:sp>
    </p:spTree>
    <p:extLst>
      <p:ext uri="{BB962C8B-B14F-4D97-AF65-F5344CB8AC3E}">
        <p14:creationId xmlns:p14="http://schemas.microsoft.com/office/powerpoint/2010/main" val="725732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一、压电效应的基本概念</a:t>
            </a:r>
          </a:p>
        </p:txBody>
      </p:sp>
      <p:sp>
        <p:nvSpPr>
          <p:cNvPr id="93187"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93188" name="Rectangle 4"/>
          <p:cNvSpPr>
            <a:spLocks noChangeArrowheads="1"/>
          </p:cNvSpPr>
          <p:nvPr/>
        </p:nvSpPr>
        <p:spPr bwMode="auto">
          <a:xfrm>
            <a:off x="250825" y="1635125"/>
            <a:ext cx="5257800" cy="2441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1、正压电效应</a:t>
            </a:r>
          </a:p>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某些物质沿某一方向受到外力作用时，会产生变形，同时内部产生极化现象，在这种材料的两个表面产生符号相反的电荷，当外力去掉后，又重新恢复到不带电的状态，这种现象称为压电效应。</a:t>
            </a:r>
          </a:p>
        </p:txBody>
      </p:sp>
      <p:grpSp>
        <p:nvGrpSpPr>
          <p:cNvPr id="93189" name="Group 5"/>
          <p:cNvGrpSpPr>
            <a:grpSpLocks/>
          </p:cNvGrpSpPr>
          <p:nvPr/>
        </p:nvGrpSpPr>
        <p:grpSpPr bwMode="auto">
          <a:xfrm>
            <a:off x="5581650" y="1268413"/>
            <a:ext cx="3167063" cy="1601787"/>
            <a:chOff x="0" y="0"/>
            <a:chExt cx="1995" cy="1009"/>
          </a:xfrm>
        </p:grpSpPr>
        <p:sp>
          <p:nvSpPr>
            <p:cNvPr id="93202" name="AutoShape 6"/>
            <p:cNvSpPr>
              <a:spLocks noChangeArrowheads="1"/>
            </p:cNvSpPr>
            <p:nvPr/>
          </p:nvSpPr>
          <p:spPr bwMode="auto">
            <a:xfrm>
              <a:off x="151" y="72"/>
              <a:ext cx="1844" cy="663"/>
            </a:xfrm>
            <a:prstGeom prst="cube">
              <a:avLst>
                <a:gd name="adj" fmla="val 67787"/>
              </a:avLst>
            </a:prstGeom>
            <a:solidFill>
              <a:srgbClr val="CCFF33"/>
            </a:solidFill>
            <a:ln w="28575">
              <a:solidFill>
                <a:srgbClr val="00CC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23559" name="Rectangle 7"/>
            <p:cNvSpPr>
              <a:spLocks noChangeArrowheads="1"/>
            </p:cNvSpPr>
            <p:nvPr/>
          </p:nvSpPr>
          <p:spPr bwMode="auto">
            <a:xfrm>
              <a:off x="1086" y="99"/>
              <a:ext cx="36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effectLst>
                    <a:outerShdw blurRad="38100" dist="38100" dir="2700000" algn="tl">
                      <a:srgbClr val="000000"/>
                    </a:outerShdw>
                  </a:effectLst>
                </a:rPr>
                <a:t>F</a:t>
              </a:r>
              <a:endParaRPr lang="zh-CN" altLang="en-US">
                <a:effectLst>
                  <a:outerShdw blurRad="38100" dist="38100" dir="2700000" algn="tl">
                    <a:srgbClr val="000000"/>
                  </a:outerShdw>
                </a:effectLst>
                <a:ea typeface="华文中宋" panose="02010600040101010101" pitchFamily="2" charset="-122"/>
              </a:endParaRPr>
            </a:p>
          </p:txBody>
        </p:sp>
        <p:sp>
          <p:nvSpPr>
            <p:cNvPr id="93204" name="Line 8"/>
            <p:cNvSpPr>
              <a:spLocks noChangeShapeType="1"/>
            </p:cNvSpPr>
            <p:nvPr/>
          </p:nvSpPr>
          <p:spPr bwMode="auto">
            <a:xfrm>
              <a:off x="952" y="0"/>
              <a:ext cx="0" cy="32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93205" name="Line 9"/>
            <p:cNvSpPr>
              <a:spLocks noChangeShapeType="1"/>
            </p:cNvSpPr>
            <p:nvPr/>
          </p:nvSpPr>
          <p:spPr bwMode="auto">
            <a:xfrm flipV="1">
              <a:off x="958" y="739"/>
              <a:ext cx="0" cy="27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23562" name="Rectangle 10"/>
            <p:cNvSpPr>
              <a:spLocks noChangeArrowheads="1"/>
            </p:cNvSpPr>
            <p:nvPr/>
          </p:nvSpPr>
          <p:spPr bwMode="auto">
            <a:xfrm>
              <a:off x="1021" y="778"/>
              <a:ext cx="29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effectLst>
                    <a:outerShdw blurRad="38100" dist="38100" dir="2700000" algn="tl">
                      <a:srgbClr val="000000"/>
                    </a:outerShdw>
                  </a:effectLst>
                </a:rPr>
                <a:t>F</a:t>
              </a:r>
              <a:endParaRPr lang="zh-CN" altLang="en-US">
                <a:effectLst>
                  <a:outerShdw blurRad="38100" dist="38100" dir="2700000" algn="tl">
                    <a:srgbClr val="000000"/>
                  </a:outerShdw>
                </a:effectLst>
                <a:ea typeface="华文中宋" panose="02010600040101010101" pitchFamily="2" charset="-122"/>
              </a:endParaRPr>
            </a:p>
          </p:txBody>
        </p:sp>
        <p:sp>
          <p:nvSpPr>
            <p:cNvPr id="23563" name="Rectangle 11"/>
            <p:cNvSpPr>
              <a:spLocks noChangeArrowheads="1"/>
            </p:cNvSpPr>
            <p:nvPr/>
          </p:nvSpPr>
          <p:spPr bwMode="auto">
            <a:xfrm>
              <a:off x="0" y="495"/>
              <a:ext cx="1612"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rgbClr val="3333CC"/>
                  </a:solidFill>
                  <a:effectLst>
                    <a:outerShdw blurRad="38100" dist="38100" dir="2700000" algn="tl">
                      <a:srgbClr val="000000"/>
                    </a:outerShdw>
                  </a:effectLst>
                </a:rPr>
                <a:t>＋ ＋ ＋ ＋ ＋ ＋</a:t>
              </a:r>
              <a:endParaRPr lang="zh-CN" altLang="zh-CN" sz="2000">
                <a:solidFill>
                  <a:srgbClr val="3333CC"/>
                </a:solidFill>
                <a:effectLst>
                  <a:outerShdw blurRad="38100" dist="38100" dir="2700000" algn="tl">
                    <a:srgbClr val="000000"/>
                  </a:outerShdw>
                </a:effectLst>
                <a:ea typeface="华文中宋" panose="02010600040101010101" pitchFamily="2" charset="-122"/>
              </a:endParaRPr>
            </a:p>
          </p:txBody>
        </p:sp>
        <p:sp>
          <p:nvSpPr>
            <p:cNvPr id="93208" name="Rectangle 12"/>
            <p:cNvSpPr>
              <a:spLocks noChangeArrowheads="1"/>
            </p:cNvSpPr>
            <p:nvPr/>
          </p:nvSpPr>
          <p:spPr bwMode="auto">
            <a:xfrm>
              <a:off x="83" y="612"/>
              <a:ext cx="142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3333CC"/>
                  </a:solidFill>
                  <a:latin typeface="Times New Roman" panose="02020603050405020304" pitchFamily="18" charset="0"/>
                </a:rPr>
                <a:t>－ － － － － －</a:t>
              </a:r>
              <a:endParaRPr lang="zh-CN" altLang="zh-CN" sz="2000">
                <a:solidFill>
                  <a:srgbClr val="3333CC"/>
                </a:solidFill>
                <a:latin typeface="Times New Roman" panose="02020603050405020304" pitchFamily="18" charset="0"/>
                <a:ea typeface="华文中宋" panose="02010600040101010101" pitchFamily="2" charset="-122"/>
              </a:endParaRPr>
            </a:p>
          </p:txBody>
        </p:sp>
      </p:grpSp>
      <p:grpSp>
        <p:nvGrpSpPr>
          <p:cNvPr id="93190" name="Group 13"/>
          <p:cNvGrpSpPr>
            <a:grpSpLocks/>
          </p:cNvGrpSpPr>
          <p:nvPr/>
        </p:nvGrpSpPr>
        <p:grpSpPr bwMode="auto">
          <a:xfrm>
            <a:off x="5819775" y="3068638"/>
            <a:ext cx="2928938" cy="1049337"/>
            <a:chOff x="0" y="0"/>
            <a:chExt cx="1845" cy="752"/>
          </a:xfrm>
        </p:grpSpPr>
        <p:sp>
          <p:nvSpPr>
            <p:cNvPr id="93200" name="AutoShape 14"/>
            <p:cNvSpPr>
              <a:spLocks noChangeArrowheads="1"/>
            </p:cNvSpPr>
            <p:nvPr/>
          </p:nvSpPr>
          <p:spPr bwMode="auto">
            <a:xfrm>
              <a:off x="0" y="0"/>
              <a:ext cx="1845" cy="752"/>
            </a:xfrm>
            <a:prstGeom prst="cube">
              <a:avLst>
                <a:gd name="adj" fmla="val 63079"/>
              </a:avLst>
            </a:prstGeom>
            <a:solidFill>
              <a:srgbClr val="CCFF33"/>
            </a:solidFill>
            <a:ln w="28575">
              <a:solidFill>
                <a:srgbClr val="00CC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23567" name="Rectangle 15"/>
            <p:cNvSpPr>
              <a:spLocks noChangeArrowheads="1"/>
            </p:cNvSpPr>
            <p:nvPr/>
          </p:nvSpPr>
          <p:spPr bwMode="auto">
            <a:xfrm>
              <a:off x="711" y="100"/>
              <a:ext cx="36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effectLst>
                    <a:outerShdw blurRad="38100" dist="38100" dir="2700000" algn="tl">
                      <a:srgbClr val="000000"/>
                    </a:outerShdw>
                  </a:effectLst>
                </a:rPr>
                <a:t>F=0</a:t>
              </a:r>
              <a:endParaRPr lang="zh-CN" altLang="en-US">
                <a:effectLst>
                  <a:outerShdw blurRad="38100" dist="38100" dir="2700000" algn="tl">
                    <a:srgbClr val="000000"/>
                  </a:outerShdw>
                </a:effectLst>
                <a:ea typeface="华文中宋" panose="02010600040101010101" pitchFamily="2" charset="-122"/>
              </a:endParaRPr>
            </a:p>
          </p:txBody>
        </p:sp>
      </p:grpSp>
      <p:grpSp>
        <p:nvGrpSpPr>
          <p:cNvPr id="93191" name="Group 16"/>
          <p:cNvGrpSpPr>
            <a:grpSpLocks/>
          </p:cNvGrpSpPr>
          <p:nvPr/>
        </p:nvGrpSpPr>
        <p:grpSpPr bwMode="auto">
          <a:xfrm>
            <a:off x="5634038" y="4286250"/>
            <a:ext cx="3114675" cy="1735138"/>
            <a:chOff x="0" y="0"/>
            <a:chExt cx="1962" cy="1093"/>
          </a:xfrm>
        </p:grpSpPr>
        <p:sp>
          <p:nvSpPr>
            <p:cNvPr id="93193" name="AutoShape 17"/>
            <p:cNvSpPr>
              <a:spLocks noChangeArrowheads="1"/>
            </p:cNvSpPr>
            <p:nvPr/>
          </p:nvSpPr>
          <p:spPr bwMode="auto">
            <a:xfrm>
              <a:off x="117" y="116"/>
              <a:ext cx="1845" cy="695"/>
            </a:xfrm>
            <a:prstGeom prst="cube">
              <a:avLst>
                <a:gd name="adj" fmla="val 63079"/>
              </a:avLst>
            </a:prstGeom>
            <a:solidFill>
              <a:srgbClr val="CCFF33"/>
            </a:solidFill>
            <a:ln w="28575">
              <a:solidFill>
                <a:srgbClr val="00CC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23570" name="Rectangle 18"/>
            <p:cNvSpPr>
              <a:spLocks noChangeArrowheads="1"/>
            </p:cNvSpPr>
            <p:nvPr/>
          </p:nvSpPr>
          <p:spPr bwMode="auto">
            <a:xfrm>
              <a:off x="1001" y="144"/>
              <a:ext cx="36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effectLst>
                    <a:outerShdw blurRad="38100" dist="38100" dir="2700000" algn="tl">
                      <a:srgbClr val="000000"/>
                    </a:outerShdw>
                  </a:effectLst>
                </a:rPr>
                <a:t>F</a:t>
              </a:r>
              <a:endParaRPr lang="zh-CN" altLang="en-US">
                <a:effectLst>
                  <a:outerShdw blurRad="38100" dist="38100" dir="2700000" algn="tl">
                    <a:srgbClr val="000000"/>
                  </a:outerShdw>
                </a:effectLst>
                <a:ea typeface="华文中宋" panose="02010600040101010101" pitchFamily="2" charset="-122"/>
              </a:endParaRPr>
            </a:p>
          </p:txBody>
        </p:sp>
        <p:sp>
          <p:nvSpPr>
            <p:cNvPr id="23571" name="Rectangle 19"/>
            <p:cNvSpPr>
              <a:spLocks noChangeArrowheads="1"/>
            </p:cNvSpPr>
            <p:nvPr/>
          </p:nvSpPr>
          <p:spPr bwMode="auto">
            <a:xfrm>
              <a:off x="68" y="499"/>
              <a:ext cx="147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chemeClr val="accent2"/>
                  </a:solidFill>
                  <a:effectLst>
                    <a:outerShdw blurRad="38100" dist="38100" dir="2700000" algn="tl">
                      <a:srgbClr val="000000"/>
                    </a:outerShdw>
                  </a:effectLst>
                </a:rPr>
                <a:t>－ － － － － －</a:t>
              </a:r>
              <a:endParaRPr lang="zh-CN" altLang="zh-CN"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93196" name="Rectangle 20"/>
            <p:cNvSpPr>
              <a:spLocks noChangeArrowheads="1"/>
            </p:cNvSpPr>
            <p:nvPr/>
          </p:nvSpPr>
          <p:spPr bwMode="auto">
            <a:xfrm>
              <a:off x="0" y="635"/>
              <a:ext cx="161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Times New Roman" panose="02020603050405020304" pitchFamily="18" charset="0"/>
                </a:rPr>
                <a:t>＋ ＋ ＋ ＋ ＋ ＋</a:t>
              </a:r>
              <a:endParaRPr lang="zh-CN" altLang="zh-CN" sz="2000">
                <a:solidFill>
                  <a:schemeClr val="accent2"/>
                </a:solidFill>
                <a:latin typeface="Times New Roman" panose="02020603050405020304" pitchFamily="18" charset="0"/>
                <a:ea typeface="华文中宋" panose="02010600040101010101" pitchFamily="2" charset="-122"/>
              </a:endParaRPr>
            </a:p>
          </p:txBody>
        </p:sp>
        <p:sp>
          <p:nvSpPr>
            <p:cNvPr id="93197" name="Line 21"/>
            <p:cNvSpPr>
              <a:spLocks noChangeShapeType="1"/>
            </p:cNvSpPr>
            <p:nvPr/>
          </p:nvSpPr>
          <p:spPr bwMode="auto">
            <a:xfrm flipV="1">
              <a:off x="925" y="0"/>
              <a:ext cx="0" cy="392"/>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93198" name="Line 22"/>
            <p:cNvSpPr>
              <a:spLocks noChangeShapeType="1"/>
            </p:cNvSpPr>
            <p:nvPr/>
          </p:nvSpPr>
          <p:spPr bwMode="auto">
            <a:xfrm>
              <a:off x="925" y="811"/>
              <a:ext cx="0" cy="282"/>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23575" name="Rectangle 23"/>
            <p:cNvSpPr>
              <a:spLocks noChangeArrowheads="1"/>
            </p:cNvSpPr>
            <p:nvPr/>
          </p:nvSpPr>
          <p:spPr bwMode="auto">
            <a:xfrm>
              <a:off x="988" y="836"/>
              <a:ext cx="36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effectLst>
                    <a:outerShdw blurRad="38100" dist="38100" dir="2700000" algn="tl">
                      <a:srgbClr val="000000"/>
                    </a:outerShdw>
                  </a:effectLst>
                </a:rPr>
                <a:t>F</a:t>
              </a:r>
              <a:endParaRPr lang="zh-CN" altLang="en-US">
                <a:effectLst>
                  <a:outerShdw blurRad="38100" dist="38100" dir="2700000" algn="tl">
                    <a:srgbClr val="000000"/>
                  </a:outerShdw>
                </a:effectLst>
                <a:ea typeface="华文中宋" panose="02010600040101010101" pitchFamily="2" charset="-122"/>
              </a:endParaRPr>
            </a:p>
          </p:txBody>
        </p:sp>
      </p:grpSp>
      <p:sp>
        <p:nvSpPr>
          <p:cNvPr id="23576" name="Rectangle 24"/>
          <p:cNvSpPr>
            <a:spLocks noChangeArrowheads="1"/>
          </p:cNvSpPr>
          <p:nvPr/>
        </p:nvSpPr>
        <p:spPr bwMode="auto">
          <a:xfrm>
            <a:off x="250825" y="4241800"/>
            <a:ext cx="5257800" cy="1635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zh-CN" sz="2200">
                <a:solidFill>
                  <a:schemeClr val="accent2"/>
                </a:solidFill>
                <a:latin typeface="楷体_GB2312" pitchFamily="49" charset="-122"/>
                <a:ea typeface="楷体_GB2312" pitchFamily="49" charset="-122"/>
              </a:rPr>
              <a:t>当作用力方向改变时，电荷极性也随之改变。</a:t>
            </a:r>
          </a:p>
          <a:p>
            <a:pPr algn="just">
              <a:lnSpc>
                <a:spcPct val="115000"/>
              </a:lnSpc>
              <a:spcBef>
                <a:spcPct val="0"/>
              </a:spcBef>
              <a:buFontTx/>
              <a:buNone/>
            </a:pPr>
            <a:r>
              <a:rPr lang="zh-CN" altLang="zh-CN" sz="2200">
                <a:solidFill>
                  <a:schemeClr val="accent2"/>
                </a:solidFill>
                <a:latin typeface="楷体_GB2312" pitchFamily="49" charset="-122"/>
                <a:ea typeface="楷体_GB2312" pitchFamily="49" charset="-122"/>
              </a:rPr>
              <a:t>这种机械能转化为电能的现象称为</a:t>
            </a:r>
            <a:r>
              <a:rPr lang="zh-CN" altLang="zh-CN" sz="2200">
                <a:solidFill>
                  <a:schemeClr val="accent2"/>
                </a:solidFill>
                <a:latin typeface="Times New Roman" panose="02020603050405020304" pitchFamily="18" charset="0"/>
                <a:ea typeface="楷体_GB2312" pitchFamily="49" charset="-122"/>
              </a:rPr>
              <a:t>“</a:t>
            </a:r>
            <a:r>
              <a:rPr lang="zh-CN" altLang="zh-CN" sz="2200">
                <a:solidFill>
                  <a:schemeClr val="accent2"/>
                </a:solidFill>
                <a:latin typeface="楷体_GB2312" pitchFamily="49" charset="-122"/>
                <a:ea typeface="楷体_GB2312" pitchFamily="49" charset="-122"/>
              </a:rPr>
              <a:t>正压电效应</a:t>
            </a:r>
            <a:r>
              <a:rPr lang="zh-CN" altLang="zh-CN" sz="2200">
                <a:solidFill>
                  <a:schemeClr val="accent2"/>
                </a:solidFill>
                <a:latin typeface="Times New Roman" panose="02020603050405020304" pitchFamily="18" charset="0"/>
                <a:ea typeface="楷体_GB2312" pitchFamily="49" charset="-122"/>
              </a:rPr>
              <a:t>”</a:t>
            </a:r>
            <a:r>
              <a:rPr lang="zh-CN" altLang="zh-CN" sz="2200">
                <a:solidFill>
                  <a:schemeClr val="accent2"/>
                </a:solidFill>
                <a:latin typeface="楷体_GB2312" pitchFamily="49" charset="-122"/>
                <a:ea typeface="楷体_GB2312" pitchFamily="49" charset="-122"/>
              </a:rPr>
              <a:t>或</a:t>
            </a:r>
            <a:r>
              <a:rPr lang="zh-CN" altLang="zh-CN" sz="2200">
                <a:solidFill>
                  <a:schemeClr val="accent2"/>
                </a:solidFill>
                <a:latin typeface="Times New Roman" panose="02020603050405020304" pitchFamily="18" charset="0"/>
                <a:ea typeface="楷体_GB2312" pitchFamily="49" charset="-122"/>
              </a:rPr>
              <a:t>“</a:t>
            </a:r>
            <a:r>
              <a:rPr lang="zh-CN" altLang="zh-CN" sz="2200">
                <a:solidFill>
                  <a:schemeClr val="accent2"/>
                </a:solidFill>
                <a:latin typeface="楷体_GB2312" pitchFamily="49" charset="-122"/>
                <a:ea typeface="楷体_GB2312" pitchFamily="49" charset="-122"/>
              </a:rPr>
              <a:t>顺压电效应</a:t>
            </a:r>
            <a:r>
              <a:rPr lang="zh-CN" altLang="zh-CN" sz="2200">
                <a:solidFill>
                  <a:schemeClr val="accent2"/>
                </a:solidFill>
                <a:latin typeface="Times New Roman" panose="02020603050405020304" pitchFamily="18" charset="0"/>
                <a:ea typeface="楷体_GB2312" pitchFamily="49" charset="-122"/>
              </a:rPr>
              <a:t>”</a:t>
            </a:r>
            <a:r>
              <a:rPr lang="zh-CN" altLang="zh-CN" sz="2200">
                <a:solidFill>
                  <a:schemeClr val="accent2"/>
                </a:solidFill>
                <a:latin typeface="楷体_GB2312" pitchFamily="49" charset="-122"/>
                <a:ea typeface="楷体_GB2312" pitchFamily="49" charset="-122"/>
              </a:rPr>
              <a:t>。</a:t>
            </a:r>
          </a:p>
        </p:txBody>
      </p:sp>
    </p:spTree>
    <p:extLst>
      <p:ext uri="{BB962C8B-B14F-4D97-AF65-F5344CB8AC3E}">
        <p14:creationId xmlns:p14="http://schemas.microsoft.com/office/powerpoint/2010/main" val="930382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76"/>
                                        </p:tgtEl>
                                        <p:attrNameLst>
                                          <p:attrName>style.visibility</p:attrName>
                                        </p:attrNameLst>
                                      </p:cBhvr>
                                      <p:to>
                                        <p:strVal val="visible"/>
                                      </p:to>
                                    </p:set>
                                    <p:animEffect transition="in" filter="blinds(horizontal)">
                                      <p:cBhvr>
                                        <p:cTn id="7" dur="500"/>
                                        <p:tgtEl>
                                          <p:spTgt spid="23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6"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一、压电效应的基本概念</a:t>
            </a:r>
          </a:p>
        </p:txBody>
      </p:sp>
      <p:sp>
        <p:nvSpPr>
          <p:cNvPr id="94211" name="Rectangle 3"/>
          <p:cNvSpPr>
            <a:spLocks noChangeArrowheads="1"/>
          </p:cNvSpPr>
          <p:nvPr/>
        </p:nvSpPr>
        <p:spPr bwMode="auto">
          <a:xfrm>
            <a:off x="250825" y="1557338"/>
            <a:ext cx="8497888" cy="21320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2、逆压电效应</a:t>
            </a:r>
          </a:p>
          <a:p>
            <a:pPr algn="just">
              <a:spcBef>
                <a:spcPct val="0"/>
              </a:spcBef>
              <a:buFontTx/>
              <a:buNone/>
            </a:pPr>
            <a:r>
              <a:rPr lang="zh-CN" altLang="en-US" sz="2200">
                <a:solidFill>
                  <a:srgbClr val="292929"/>
                </a:solidFill>
                <a:latin typeface="楷体_GB2312" pitchFamily="49" charset="-122"/>
                <a:ea typeface="楷体_GB2312" pitchFamily="49" charset="-122"/>
              </a:rPr>
              <a:t>当在某些物质的极化方向上施加电场，这些材料在某一方向上产生机械变形或机械压力；当外加电场撤去时，这些变形或应力也随之消失。</a:t>
            </a:r>
          </a:p>
          <a:p>
            <a:pPr algn="just">
              <a:spcBef>
                <a:spcPct val="0"/>
              </a:spcBef>
              <a:buFontTx/>
              <a:buNone/>
            </a:pPr>
            <a:r>
              <a:rPr lang="zh-CN" altLang="en-US" sz="2200">
                <a:solidFill>
                  <a:schemeClr val="accent2"/>
                </a:solidFill>
                <a:latin typeface="楷体_GB2312" pitchFamily="49" charset="-122"/>
                <a:ea typeface="楷体_GB2312" pitchFamily="49" charset="-122"/>
              </a:rPr>
              <a:t>这种电能转化为机械能的现象称为</a:t>
            </a:r>
            <a:r>
              <a:rPr lang="zh-CN" altLang="en-US" sz="2200">
                <a:solidFill>
                  <a:schemeClr val="accent2"/>
                </a:solidFill>
                <a:latin typeface="Times New Roman" panose="02020603050405020304" pitchFamily="18" charset="0"/>
                <a:ea typeface="楷体_GB2312" pitchFamily="49" charset="-122"/>
              </a:rPr>
              <a:t>“</a:t>
            </a:r>
            <a:r>
              <a:rPr lang="zh-CN" altLang="en-US" sz="2200">
                <a:solidFill>
                  <a:schemeClr val="accent2"/>
                </a:solidFill>
                <a:latin typeface="楷体_GB2312" pitchFamily="49" charset="-122"/>
                <a:ea typeface="楷体_GB2312" pitchFamily="49" charset="-122"/>
              </a:rPr>
              <a:t>逆压电效应</a:t>
            </a:r>
            <a:r>
              <a:rPr lang="zh-CN" altLang="en-US" sz="2200">
                <a:solidFill>
                  <a:schemeClr val="accent2"/>
                </a:solidFill>
                <a:latin typeface="Times New Roman" panose="02020603050405020304" pitchFamily="18" charset="0"/>
                <a:ea typeface="楷体_GB2312" pitchFamily="49" charset="-122"/>
              </a:rPr>
              <a:t>”</a:t>
            </a:r>
            <a:r>
              <a:rPr lang="zh-CN" altLang="en-US" sz="2200">
                <a:solidFill>
                  <a:schemeClr val="accent2"/>
                </a:solidFill>
                <a:latin typeface="楷体_GB2312" pitchFamily="49" charset="-122"/>
                <a:ea typeface="楷体_GB2312" pitchFamily="49" charset="-122"/>
              </a:rPr>
              <a:t>或</a:t>
            </a:r>
            <a:r>
              <a:rPr lang="zh-CN" altLang="en-US" sz="2200">
                <a:solidFill>
                  <a:schemeClr val="accent2"/>
                </a:solidFill>
                <a:latin typeface="Times New Roman" panose="02020603050405020304" pitchFamily="18" charset="0"/>
                <a:ea typeface="楷体_GB2312" pitchFamily="49" charset="-122"/>
              </a:rPr>
              <a:t>“</a:t>
            </a:r>
            <a:r>
              <a:rPr lang="zh-CN" altLang="en-US" sz="2200">
                <a:solidFill>
                  <a:schemeClr val="accent2"/>
                </a:solidFill>
                <a:latin typeface="楷体_GB2312" pitchFamily="49" charset="-122"/>
                <a:ea typeface="楷体_GB2312" pitchFamily="49" charset="-122"/>
              </a:rPr>
              <a:t>电致伸缩效应</a:t>
            </a:r>
            <a:r>
              <a:rPr lang="zh-CN" altLang="en-US" sz="2200">
                <a:solidFill>
                  <a:schemeClr val="accent2"/>
                </a:solidFill>
                <a:latin typeface="Times New Roman" panose="02020603050405020304" pitchFamily="18" charset="0"/>
                <a:ea typeface="楷体_GB2312" pitchFamily="49" charset="-122"/>
              </a:rPr>
              <a:t>”</a:t>
            </a:r>
            <a:r>
              <a:rPr lang="zh-CN" altLang="en-US" sz="2200">
                <a:solidFill>
                  <a:schemeClr val="accent2"/>
                </a:solidFill>
                <a:latin typeface="楷体_GB2312" pitchFamily="49" charset="-122"/>
                <a:ea typeface="楷体_GB2312" pitchFamily="49" charset="-122"/>
              </a:rPr>
              <a:t>。</a:t>
            </a:r>
          </a:p>
        </p:txBody>
      </p:sp>
      <p:grpSp>
        <p:nvGrpSpPr>
          <p:cNvPr id="24580" name="Group 4"/>
          <p:cNvGrpSpPr>
            <a:grpSpLocks/>
          </p:cNvGrpSpPr>
          <p:nvPr/>
        </p:nvGrpSpPr>
        <p:grpSpPr bwMode="auto">
          <a:xfrm>
            <a:off x="395288" y="4508500"/>
            <a:ext cx="8208962" cy="1296988"/>
            <a:chOff x="0" y="0"/>
            <a:chExt cx="5171" cy="817"/>
          </a:xfrm>
        </p:grpSpPr>
        <p:grpSp>
          <p:nvGrpSpPr>
            <p:cNvPr id="94215" name="Group 5"/>
            <p:cNvGrpSpPr>
              <a:grpSpLocks/>
            </p:cNvGrpSpPr>
            <p:nvPr/>
          </p:nvGrpSpPr>
          <p:grpSpPr bwMode="auto">
            <a:xfrm>
              <a:off x="614" y="0"/>
              <a:ext cx="4051" cy="817"/>
              <a:chOff x="0" y="0"/>
              <a:chExt cx="4051" cy="817"/>
            </a:xfrm>
          </p:grpSpPr>
          <p:sp>
            <p:nvSpPr>
              <p:cNvPr id="94218" name="Rectangle 6"/>
              <p:cNvSpPr>
                <a:spLocks noChangeArrowheads="1"/>
              </p:cNvSpPr>
              <p:nvPr/>
            </p:nvSpPr>
            <p:spPr bwMode="auto">
              <a:xfrm>
                <a:off x="1260" y="144"/>
                <a:ext cx="1536" cy="576"/>
              </a:xfrm>
              <a:prstGeom prst="rect">
                <a:avLst/>
              </a:prstGeom>
              <a:solidFill>
                <a:srgbClr val="C1C1C1"/>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800">
                    <a:solidFill>
                      <a:srgbClr val="660033"/>
                    </a:solidFill>
                    <a:latin typeface="Times New Roman" panose="02020603050405020304" pitchFamily="18" charset="0"/>
                  </a:rPr>
                  <a:t>压电元件</a:t>
                </a:r>
                <a:endParaRPr lang="zh-CN" altLang="zh-CN" sz="1800">
                  <a:solidFill>
                    <a:srgbClr val="000000"/>
                  </a:solidFill>
                </a:endParaRPr>
              </a:p>
            </p:txBody>
          </p:sp>
          <p:sp>
            <p:nvSpPr>
              <p:cNvPr id="94219" name="Line 7"/>
              <p:cNvSpPr>
                <a:spLocks noChangeShapeType="1"/>
              </p:cNvSpPr>
              <p:nvPr/>
            </p:nvSpPr>
            <p:spPr bwMode="auto">
              <a:xfrm>
                <a:off x="396" y="288"/>
                <a:ext cx="8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0" name="Line 8"/>
              <p:cNvSpPr>
                <a:spLocks noChangeShapeType="1"/>
              </p:cNvSpPr>
              <p:nvPr/>
            </p:nvSpPr>
            <p:spPr bwMode="auto">
              <a:xfrm>
                <a:off x="396" y="576"/>
                <a:ext cx="8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1" name="Line 9"/>
              <p:cNvSpPr>
                <a:spLocks noChangeShapeType="1"/>
              </p:cNvSpPr>
              <p:nvPr/>
            </p:nvSpPr>
            <p:spPr bwMode="auto">
              <a:xfrm>
                <a:off x="2796" y="288"/>
                <a:ext cx="8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2" name="Line 10"/>
              <p:cNvSpPr>
                <a:spLocks noChangeShapeType="1"/>
              </p:cNvSpPr>
              <p:nvPr/>
            </p:nvSpPr>
            <p:spPr bwMode="auto">
              <a:xfrm>
                <a:off x="2796" y="576"/>
                <a:ext cx="8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3" name="Line 11"/>
              <p:cNvSpPr>
                <a:spLocks noChangeShapeType="1"/>
              </p:cNvSpPr>
              <p:nvPr/>
            </p:nvSpPr>
            <p:spPr bwMode="auto">
              <a:xfrm>
                <a:off x="1644" y="48"/>
                <a:ext cx="864" cy="0"/>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4" name="Line 12"/>
              <p:cNvSpPr>
                <a:spLocks noChangeShapeType="1"/>
              </p:cNvSpPr>
              <p:nvPr/>
            </p:nvSpPr>
            <p:spPr bwMode="auto">
              <a:xfrm rot="10800000">
                <a:off x="1644" y="816"/>
                <a:ext cx="864" cy="1"/>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5" name="Text Box 13"/>
              <p:cNvSpPr txBox="1">
                <a:spLocks noChangeArrowheads="1"/>
              </p:cNvSpPr>
              <p:nvPr/>
            </p:nvSpPr>
            <p:spPr bwMode="auto">
              <a:xfrm>
                <a:off x="0" y="0"/>
                <a:ext cx="403" cy="760"/>
              </a:xfrm>
              <a:prstGeom prst="rect">
                <a:avLst/>
              </a:prstGeom>
              <a:solidFill>
                <a:srgbClr val="FFFFFF"/>
              </a:solidFill>
              <a:ln w="28575">
                <a:solidFill>
                  <a:srgbClr val="00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a:solidFill>
                      <a:srgbClr val="FF3300"/>
                    </a:solidFill>
                    <a:latin typeface="Times New Roman" panose="02020603050405020304" pitchFamily="18" charset="0"/>
                    <a:ea typeface="华文新魏" panose="02010800040101010101" pitchFamily="2" charset="-122"/>
                  </a:rPr>
                  <a:t>机械能</a:t>
                </a:r>
                <a:endParaRPr lang="zh-CN" altLang="zh-CN" sz="1800">
                  <a:solidFill>
                    <a:srgbClr val="FF3300"/>
                  </a:solidFill>
                </a:endParaRPr>
              </a:p>
            </p:txBody>
          </p:sp>
          <p:sp>
            <p:nvSpPr>
              <p:cNvPr id="94226" name="Text Box 14"/>
              <p:cNvSpPr txBox="1">
                <a:spLocks noChangeArrowheads="1"/>
              </p:cNvSpPr>
              <p:nvPr/>
            </p:nvSpPr>
            <p:spPr bwMode="auto">
              <a:xfrm>
                <a:off x="3648" y="144"/>
                <a:ext cx="403" cy="532"/>
              </a:xfrm>
              <a:prstGeom prst="rect">
                <a:avLst/>
              </a:prstGeom>
              <a:solidFill>
                <a:srgbClr val="FFFFFF"/>
              </a:solidFill>
              <a:ln w="28575">
                <a:solidFill>
                  <a:srgbClr val="00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a:solidFill>
                      <a:srgbClr val="FF3300"/>
                    </a:solidFill>
                    <a:latin typeface="Times New Roman" panose="02020603050405020304" pitchFamily="18" charset="0"/>
                    <a:ea typeface="华文新魏" panose="02010800040101010101" pitchFamily="2" charset="-122"/>
                  </a:rPr>
                  <a:t>电能</a:t>
                </a:r>
                <a:endParaRPr lang="zh-CN" altLang="zh-CN" sz="1800">
                  <a:solidFill>
                    <a:srgbClr val="FF3300"/>
                  </a:solidFill>
                </a:endParaRPr>
              </a:p>
            </p:txBody>
          </p:sp>
        </p:grpSp>
        <p:sp>
          <p:nvSpPr>
            <p:cNvPr id="94216" name="Text Box 15"/>
            <p:cNvSpPr txBox="1">
              <a:spLocks noChangeArrowheads="1"/>
            </p:cNvSpPr>
            <p:nvPr/>
          </p:nvSpPr>
          <p:spPr bwMode="auto">
            <a:xfrm>
              <a:off x="0" y="96"/>
              <a:ext cx="530" cy="550"/>
            </a:xfrm>
            <a:prstGeom prst="rect">
              <a:avLst/>
            </a:prstGeom>
            <a:gradFill rotWithShape="1">
              <a:gsLst>
                <a:gs pos="0">
                  <a:srgbClr val="00FF00"/>
                </a:gs>
                <a:gs pos="50000">
                  <a:srgbClr val="FFFFFF"/>
                </a:gs>
                <a:gs pos="100000">
                  <a:srgbClr val="00FF00"/>
                </a:gs>
              </a:gsLst>
              <a:lin ang="5400000" scaled="1"/>
            </a:gra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zh-CN" sz="2000">
                  <a:solidFill>
                    <a:schemeClr val="accent2"/>
                  </a:solidFill>
                </a:rPr>
                <a:t>应力</a:t>
              </a:r>
            </a:p>
            <a:p>
              <a:pPr algn="ctr">
                <a:spcBef>
                  <a:spcPct val="50000"/>
                </a:spcBef>
                <a:buFontTx/>
                <a:buNone/>
              </a:pPr>
              <a:r>
                <a:rPr lang="zh-CN" altLang="zh-CN" sz="2000">
                  <a:solidFill>
                    <a:schemeClr val="accent2"/>
                  </a:solidFill>
                </a:rPr>
                <a:t>应变</a:t>
              </a:r>
            </a:p>
          </p:txBody>
        </p:sp>
        <p:sp>
          <p:nvSpPr>
            <p:cNvPr id="94217" name="Text Box 16"/>
            <p:cNvSpPr txBox="1">
              <a:spLocks noChangeArrowheads="1"/>
            </p:cNvSpPr>
            <p:nvPr/>
          </p:nvSpPr>
          <p:spPr bwMode="auto">
            <a:xfrm>
              <a:off x="4706" y="144"/>
              <a:ext cx="465" cy="550"/>
            </a:xfrm>
            <a:prstGeom prst="rect">
              <a:avLst/>
            </a:prstGeom>
            <a:gradFill rotWithShape="1">
              <a:gsLst>
                <a:gs pos="0">
                  <a:srgbClr val="00FF00"/>
                </a:gs>
                <a:gs pos="50000">
                  <a:srgbClr val="FFFFFF"/>
                </a:gs>
                <a:gs pos="100000">
                  <a:srgbClr val="00FF00"/>
                </a:gs>
              </a:gsLst>
              <a:lin ang="5400000" scaled="1"/>
            </a:gra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zh-CN" sz="2000">
                  <a:solidFill>
                    <a:schemeClr val="accent2"/>
                  </a:solidFill>
                </a:rPr>
                <a:t>电荷</a:t>
              </a:r>
            </a:p>
            <a:p>
              <a:pPr algn="ctr">
                <a:spcBef>
                  <a:spcPct val="50000"/>
                </a:spcBef>
                <a:buFontTx/>
                <a:buNone/>
              </a:pPr>
              <a:r>
                <a:rPr lang="zh-CN" altLang="zh-CN" sz="2000">
                  <a:solidFill>
                    <a:schemeClr val="accent2"/>
                  </a:solidFill>
                </a:rPr>
                <a:t>电场</a:t>
              </a:r>
            </a:p>
          </p:txBody>
        </p:sp>
      </p:grpSp>
      <p:sp>
        <p:nvSpPr>
          <p:cNvPr id="24593" name="Rectangle 17"/>
          <p:cNvSpPr>
            <a:spLocks noChangeArrowheads="1"/>
          </p:cNvSpPr>
          <p:nvPr/>
        </p:nvSpPr>
        <p:spPr bwMode="auto">
          <a:xfrm>
            <a:off x="250825" y="3573463"/>
            <a:ext cx="8497888" cy="7921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3、压电效应的特点</a:t>
            </a:r>
          </a:p>
          <a:p>
            <a:pPr algn="just">
              <a:spcBef>
                <a:spcPct val="0"/>
              </a:spcBef>
              <a:buFontTx/>
              <a:buNone/>
            </a:pPr>
            <a:r>
              <a:rPr lang="zh-CN" altLang="en-US" sz="2200">
                <a:solidFill>
                  <a:srgbClr val="292929"/>
                </a:solidFill>
                <a:latin typeface="楷体_GB2312" pitchFamily="49" charset="-122"/>
                <a:ea typeface="楷体_GB2312" pitchFamily="49" charset="-122"/>
              </a:rPr>
              <a:t>（1）压电效应具有可逆性</a:t>
            </a:r>
          </a:p>
        </p:txBody>
      </p:sp>
      <p:sp>
        <p:nvSpPr>
          <p:cNvPr id="94214" name="Text Box 18"/>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34413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93"/>
                                        </p:tgtEl>
                                        <p:attrNameLst>
                                          <p:attrName>style.visibility</p:attrName>
                                        </p:attrNameLst>
                                      </p:cBhvr>
                                      <p:to>
                                        <p:strVal val="visible"/>
                                      </p:to>
                                    </p:set>
                                    <p:animEffect transition="in" filter="blinds(horizontal)">
                                      <p:cBhvr>
                                        <p:cTn id="7" dur="500"/>
                                        <p:tgtEl>
                                          <p:spTgt spid="24593"/>
                                        </p:tgtEl>
                                      </p:cBhvr>
                                    </p:animEffect>
                                  </p:childTnLst>
                                </p:cTn>
                              </p:par>
                              <p:par>
                                <p:cTn id="8" presetID="3" presetClass="entr" presetSubtype="10" fill="hold" nodeType="withEffect">
                                  <p:stCondLst>
                                    <p:cond delay="0"/>
                                  </p:stCondLst>
                                  <p:childTnLst>
                                    <p:set>
                                      <p:cBhvr>
                                        <p:cTn id="9" dur="1" fill="hold">
                                          <p:stCondLst>
                                            <p:cond delay="0"/>
                                          </p:stCondLst>
                                        </p:cTn>
                                        <p:tgtEl>
                                          <p:spTgt spid="24580"/>
                                        </p:tgtEl>
                                        <p:attrNameLst>
                                          <p:attrName>style.visibility</p:attrName>
                                        </p:attrNameLst>
                                      </p:cBhvr>
                                      <p:to>
                                        <p:strVal val="visible"/>
                                      </p:to>
                                    </p:set>
                                    <p:animEffect transition="in" filter="blinds(horizontal)">
                                      <p:cBhvr>
                                        <p:cTn id="10"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4294967295"/>
          </p:nvPr>
        </p:nvSpPr>
        <p:spPr>
          <a:xfrm>
            <a:off x="971550" y="1773238"/>
            <a:ext cx="7200900" cy="3234860"/>
          </a:xfrm>
          <a:solidFill>
            <a:srgbClr val="CC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nSpc>
                <a:spcPct val="90000"/>
              </a:lnSpc>
              <a:buFont typeface="Wingdings" panose="05000000000000000000" pitchFamily="2" charset="2"/>
              <a:buNone/>
            </a:pPr>
            <a:r>
              <a:rPr lang="zh-CN" altLang="en-US" sz="3600" b="1" dirty="0" smtClean="0"/>
              <a:t>           压电式传感器是一种</a:t>
            </a:r>
            <a:r>
              <a:rPr lang="zh-CN" altLang="en-US" sz="3600" b="1" dirty="0" smtClean="0">
                <a:solidFill>
                  <a:srgbClr val="FF3300"/>
                </a:solidFill>
              </a:rPr>
              <a:t>有源的</a:t>
            </a:r>
            <a:r>
              <a:rPr lang="zh-CN" altLang="en-US" sz="3600" b="1" dirty="0" smtClean="0"/>
              <a:t>（发电型）</a:t>
            </a:r>
            <a:r>
              <a:rPr lang="zh-CN" altLang="en-US" sz="3600" b="1" dirty="0" smtClean="0">
                <a:solidFill>
                  <a:srgbClr val="FF3300"/>
                </a:solidFill>
              </a:rPr>
              <a:t>双向机电</a:t>
            </a:r>
            <a:r>
              <a:rPr lang="zh-CN" altLang="en-US" sz="3600" b="1" dirty="0" smtClean="0"/>
              <a:t>传感器。它的工作原理是基于压电材料的压电效应。石英晶体的压电效应早在1880年即已发现，1948年制作出第一个</a:t>
            </a:r>
            <a:r>
              <a:rPr lang="zh-CN" altLang="en-US" sz="3600" b="1" dirty="0" smtClean="0">
                <a:solidFill>
                  <a:srgbClr val="FF3300"/>
                </a:solidFill>
              </a:rPr>
              <a:t>石英传感器.</a:t>
            </a:r>
          </a:p>
        </p:txBody>
      </p:sp>
      <p:sp>
        <p:nvSpPr>
          <p:cNvPr id="4" name="Rectangle 12"/>
          <p:cNvSpPr>
            <a:spLocks noChangeArrowheads="1"/>
          </p:cNvSpPr>
          <p:nvPr/>
        </p:nvSpPr>
        <p:spPr bwMode="auto">
          <a:xfrm>
            <a:off x="2256993" y="606714"/>
            <a:ext cx="399573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eaLnBrk="0" hangingPunct="0">
              <a:defRPr sz="4400">
                <a:solidFill>
                  <a:schemeClr val="tx2"/>
                </a:solidFill>
                <a:latin typeface="Arial" panose="020B0604020202020204" pitchFamily="34" charset="0"/>
                <a:ea typeface="宋体" panose="02010600030101010101" pitchFamily="2" charset="-122"/>
              </a:defRPr>
            </a:lvl1pPr>
            <a:lvl2pPr algn="ctr" eaLnBrk="0" hangingPunct="0">
              <a:defRPr sz="4400">
                <a:solidFill>
                  <a:schemeClr val="tx2"/>
                </a:solidFill>
                <a:latin typeface="Arial" panose="020B0604020202020204" pitchFamily="34" charset="0"/>
                <a:ea typeface="宋体" panose="02010600030101010101" pitchFamily="2" charset="-122"/>
              </a:defRPr>
            </a:lvl2pPr>
            <a:lvl3pPr algn="ctr" eaLnBrk="0" hangingPunct="0">
              <a:defRPr sz="4400">
                <a:solidFill>
                  <a:schemeClr val="tx2"/>
                </a:solidFill>
                <a:latin typeface="Arial" panose="020B0604020202020204" pitchFamily="34" charset="0"/>
                <a:ea typeface="宋体" panose="02010600030101010101" pitchFamily="2" charset="-122"/>
              </a:defRPr>
            </a:lvl3pPr>
            <a:lvl4pPr algn="ctr" eaLnBrk="0" hangingPunct="0">
              <a:defRPr sz="4400">
                <a:solidFill>
                  <a:schemeClr val="tx2"/>
                </a:solidFill>
                <a:latin typeface="Arial" panose="020B0604020202020204" pitchFamily="34" charset="0"/>
                <a:ea typeface="宋体" panose="02010600030101010101" pitchFamily="2" charset="-122"/>
              </a:defRPr>
            </a:lvl4pPr>
            <a:lvl5pPr algn="ctr" eaLnBrk="0" hangingPunct="0">
              <a:defRPr sz="4400">
                <a:solidFill>
                  <a:schemeClr val="tx2"/>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zh-CN" altLang="en-US" sz="3600" dirty="0" smtClean="0">
                <a:solidFill>
                  <a:srgbClr val="800000"/>
                </a:solidFill>
                <a:effectLst>
                  <a:outerShdw blurRad="38100" dist="38100" dir="2700000" algn="tl">
                    <a:srgbClr val="C0C0C0"/>
                  </a:outerShdw>
                </a:effectLst>
                <a:latin typeface="隶书" panose="02010509060101010101" pitchFamily="49" charset="-122"/>
                <a:ea typeface="隶书" panose="02010509060101010101" pitchFamily="49" charset="-122"/>
              </a:rPr>
              <a:t>压电式传感器</a:t>
            </a:r>
          </a:p>
        </p:txBody>
      </p:sp>
    </p:spTree>
    <p:extLst>
      <p:ext uri="{BB962C8B-B14F-4D97-AF65-F5344CB8AC3E}">
        <p14:creationId xmlns:p14="http://schemas.microsoft.com/office/powerpoint/2010/main" val="2564859009"/>
      </p:ext>
    </p:extLst>
  </p:cSld>
  <p:clrMapOvr>
    <a:masterClrMapping/>
  </p:clrMapOvr>
  <p:transition spd="med">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一、压电效应的基本概念</a:t>
            </a:r>
          </a:p>
        </p:txBody>
      </p:sp>
      <p:sp>
        <p:nvSpPr>
          <p:cNvPr id="95235" name="Rectangle 3"/>
          <p:cNvSpPr>
            <a:spLocks noChangeArrowheads="1"/>
          </p:cNvSpPr>
          <p:nvPr/>
        </p:nvSpPr>
        <p:spPr bwMode="auto">
          <a:xfrm>
            <a:off x="250825" y="1636713"/>
            <a:ext cx="3889375" cy="22240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25000"/>
              </a:spcBef>
              <a:buFontTx/>
              <a:buNone/>
            </a:pPr>
            <a:r>
              <a:rPr lang="zh-CN" altLang="en-US" sz="2400">
                <a:solidFill>
                  <a:srgbClr val="CC00FF"/>
                </a:solidFill>
                <a:latin typeface="隶书" panose="02010509060101010101" pitchFamily="49" charset="-122"/>
                <a:ea typeface="隶书" panose="02010509060101010101" pitchFamily="49" charset="-122"/>
              </a:rPr>
              <a:t>3、压电效应的特点</a:t>
            </a:r>
          </a:p>
          <a:p>
            <a:pPr algn="just">
              <a:lnSpc>
                <a:spcPct val="115000"/>
              </a:lnSpc>
              <a:spcBef>
                <a:spcPct val="25000"/>
              </a:spcBef>
              <a:buFontTx/>
              <a:buNone/>
            </a:pPr>
            <a:r>
              <a:rPr lang="zh-CN" altLang="en-US" sz="2200">
                <a:solidFill>
                  <a:schemeClr val="accent2"/>
                </a:solidFill>
                <a:latin typeface="楷体_GB2312" pitchFamily="49" charset="-122"/>
                <a:ea typeface="楷体_GB2312" pitchFamily="49" charset="-122"/>
              </a:rPr>
              <a:t>（2）具有瞬时性</a:t>
            </a:r>
          </a:p>
          <a:p>
            <a:pPr algn="just">
              <a:lnSpc>
                <a:spcPct val="115000"/>
              </a:lnSpc>
              <a:spcBef>
                <a:spcPct val="25000"/>
              </a:spcBef>
              <a:buFontTx/>
              <a:buNone/>
            </a:pPr>
            <a:r>
              <a:rPr lang="zh-CN" altLang="en-US" sz="2200">
                <a:solidFill>
                  <a:srgbClr val="292929"/>
                </a:solidFill>
                <a:latin typeface="楷体_GB2312" pitchFamily="49" charset="-122"/>
                <a:ea typeface="楷体_GB2312" pitchFamily="49" charset="-122"/>
              </a:rPr>
              <a:t>当力的方向改变时，电荷的极性随之改变，输出电压的频率与动态力的频率相同。</a:t>
            </a:r>
          </a:p>
        </p:txBody>
      </p:sp>
      <p:pic>
        <p:nvPicPr>
          <p:cNvPr id="95236" name="Picture 4" descr="继续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773238"/>
            <a:ext cx="4699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ChangeArrowheads="1"/>
          </p:cNvSpPr>
          <p:nvPr/>
        </p:nvSpPr>
        <p:spPr bwMode="auto">
          <a:xfrm>
            <a:off x="250825" y="4086225"/>
            <a:ext cx="3889375" cy="17192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25000"/>
              </a:spcBef>
              <a:buFontTx/>
              <a:buNone/>
            </a:pPr>
            <a:r>
              <a:rPr lang="zh-CN" altLang="en-US" sz="2200">
                <a:solidFill>
                  <a:schemeClr val="accent2"/>
                </a:solidFill>
                <a:latin typeface="楷体_GB2312" pitchFamily="49" charset="-122"/>
                <a:ea typeface="楷体_GB2312" pitchFamily="49" charset="-122"/>
              </a:rPr>
              <a:t>（3）具有不稳定性</a:t>
            </a:r>
            <a:endParaRPr lang="zh-CN" altLang="en-US" sz="2200">
              <a:latin typeface="楷体_GB2312" pitchFamily="49" charset="-122"/>
              <a:ea typeface="楷体_GB2312" pitchFamily="49" charset="-122"/>
            </a:endParaRPr>
          </a:p>
          <a:p>
            <a:pPr algn="just">
              <a:lnSpc>
                <a:spcPct val="115000"/>
              </a:lnSpc>
              <a:spcBef>
                <a:spcPct val="25000"/>
              </a:spcBef>
              <a:buFontTx/>
              <a:buNone/>
            </a:pPr>
            <a:r>
              <a:rPr lang="zh-CN" altLang="en-US" sz="2200">
                <a:solidFill>
                  <a:srgbClr val="292929"/>
                </a:solidFill>
                <a:latin typeface="楷体_GB2312" pitchFamily="49" charset="-122"/>
                <a:ea typeface="楷体_GB2312" pitchFamily="49" charset="-122"/>
              </a:rPr>
              <a:t>当动态力变为静态力时，电荷将由于表面漏电而很快泄漏、消失。</a:t>
            </a:r>
          </a:p>
        </p:txBody>
      </p:sp>
      <p:sp>
        <p:nvSpPr>
          <p:cNvPr id="95238" name="Text Box 6"/>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2" name="矩形 1"/>
          <p:cNvSpPr/>
          <p:nvPr/>
        </p:nvSpPr>
        <p:spPr>
          <a:xfrm>
            <a:off x="4211638" y="1628775"/>
            <a:ext cx="1800225" cy="863600"/>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91483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26627" name="Rectangle 3"/>
          <p:cNvSpPr>
            <a:spLocks noChangeArrowheads="1"/>
          </p:cNvSpPr>
          <p:nvPr/>
        </p:nvSpPr>
        <p:spPr bwMode="auto">
          <a:xfrm>
            <a:off x="107950" y="2420938"/>
            <a:ext cx="4608513" cy="1854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压电单晶体：</a:t>
            </a:r>
          </a:p>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石英(包括天然石英和人造石英)、水溶性压电晶体(包括酒石酸钾钠、酒石酸乙烯二铵、酒石酸二钾、硫酸锤等)。</a:t>
            </a:r>
          </a:p>
        </p:txBody>
      </p:sp>
      <p:sp>
        <p:nvSpPr>
          <p:cNvPr id="96260" name="Rectangle 4"/>
          <p:cNvSpPr>
            <a:spLocks noChangeArrowheads="1"/>
          </p:cNvSpPr>
          <p:nvPr/>
        </p:nvSpPr>
        <p:spPr bwMode="auto">
          <a:xfrm>
            <a:off x="107950" y="1628775"/>
            <a:ext cx="4752975" cy="796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rgbClr val="292929"/>
                </a:solidFill>
                <a:latin typeface="楷体_GB2312" pitchFamily="49" charset="-122"/>
                <a:ea typeface="楷体_GB2312" pitchFamily="49" charset="-122"/>
              </a:rPr>
              <a:t>常见的压电材料可分为两类：</a:t>
            </a:r>
          </a:p>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压电单晶体和多晶体压电陶瓷。</a:t>
            </a:r>
          </a:p>
        </p:txBody>
      </p:sp>
      <p:sp>
        <p:nvSpPr>
          <p:cNvPr id="26629" name="Rectangle 5"/>
          <p:cNvSpPr>
            <a:spLocks noChangeArrowheads="1"/>
          </p:cNvSpPr>
          <p:nvPr/>
        </p:nvSpPr>
        <p:spPr bwMode="auto">
          <a:xfrm>
            <a:off x="107950" y="4365625"/>
            <a:ext cx="4608513" cy="1501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rgbClr val="FF00FF"/>
                </a:solidFill>
                <a:latin typeface="楷体_GB2312" pitchFamily="49" charset="-122"/>
                <a:ea typeface="楷体_GB2312" pitchFamily="49" charset="-122"/>
              </a:rPr>
              <a:t>多晶体压电陶瓷：</a:t>
            </a:r>
          </a:p>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钛酸钡压电陶瓷、锆钛酸铅系压电陶瓷、铌酸盐系压电陶瓷和铌镁酸铅压电陶瓷等。</a:t>
            </a:r>
          </a:p>
        </p:txBody>
      </p:sp>
      <p:grpSp>
        <p:nvGrpSpPr>
          <p:cNvPr id="26630" name="Group 6"/>
          <p:cNvGrpSpPr>
            <a:grpSpLocks/>
          </p:cNvGrpSpPr>
          <p:nvPr/>
        </p:nvGrpSpPr>
        <p:grpSpPr bwMode="auto">
          <a:xfrm>
            <a:off x="4789488" y="1341438"/>
            <a:ext cx="2159000" cy="4243387"/>
            <a:chOff x="0" y="0"/>
            <a:chExt cx="1360" cy="2673"/>
          </a:xfrm>
        </p:grpSpPr>
        <p:pic>
          <p:nvPicPr>
            <p:cNvPr id="96267" name="Picture 7" descr="天然形成的石英晶体外形A"/>
            <p:cNvPicPr>
              <a:picLocks noChangeAspect="1" noChangeArrowheads="1"/>
            </p:cNvPicPr>
            <p:nvPr/>
          </p:nvPicPr>
          <p:blipFill>
            <a:blip r:embed="rId2">
              <a:extLst>
                <a:ext uri="{28A0092B-C50C-407E-A947-70E740481C1C}">
                  <a14:useLocalDpi xmlns:a14="http://schemas.microsoft.com/office/drawing/2010/main" val="0"/>
                </a:ext>
              </a:extLst>
            </a:blip>
            <a:srcRect l="9357" t="1768" r="20720" b="7310"/>
            <a:stretch>
              <a:fillRect/>
            </a:stretch>
          </p:blipFill>
          <p:spPr bwMode="auto">
            <a:xfrm>
              <a:off x="0" y="0"/>
              <a:ext cx="1360"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8" name="Rectangle 8"/>
            <p:cNvSpPr>
              <a:spLocks noChangeArrowheads="1"/>
            </p:cNvSpPr>
            <p:nvPr/>
          </p:nvSpPr>
          <p:spPr bwMode="auto">
            <a:xfrm>
              <a:off x="271" y="2404"/>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200">
                  <a:solidFill>
                    <a:srgbClr val="FF6600"/>
                  </a:solidFill>
                  <a:latin typeface="楷体_GB2312" pitchFamily="49" charset="-122"/>
                  <a:ea typeface="楷体_GB2312" pitchFamily="49" charset="-122"/>
                </a:rPr>
                <a:t>天然石英</a:t>
              </a:r>
            </a:p>
          </p:txBody>
        </p:sp>
      </p:grpSp>
      <p:grpSp>
        <p:nvGrpSpPr>
          <p:cNvPr id="26633" name="Group 9"/>
          <p:cNvGrpSpPr>
            <a:grpSpLocks/>
          </p:cNvGrpSpPr>
          <p:nvPr/>
        </p:nvGrpSpPr>
        <p:grpSpPr bwMode="auto">
          <a:xfrm>
            <a:off x="7019925" y="1700213"/>
            <a:ext cx="2057400" cy="4249737"/>
            <a:chOff x="0" y="0"/>
            <a:chExt cx="1296" cy="2677"/>
          </a:xfrm>
        </p:grpSpPr>
        <p:pic>
          <p:nvPicPr>
            <p:cNvPr id="96265" name="Picture 10" descr="压电陶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8"/>
              <a:ext cx="1296"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6" name="Rectangle 11"/>
            <p:cNvSpPr>
              <a:spLocks noChangeArrowheads="1"/>
            </p:cNvSpPr>
            <p:nvPr/>
          </p:nvSpPr>
          <p:spPr bwMode="auto">
            <a:xfrm>
              <a:off x="272" y="0"/>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200">
                  <a:solidFill>
                    <a:srgbClr val="FF6600"/>
                  </a:solidFill>
                  <a:latin typeface="楷体_GB2312" pitchFamily="49" charset="-122"/>
                  <a:ea typeface="楷体_GB2312" pitchFamily="49" charset="-122"/>
                </a:rPr>
                <a:t>压电陶瓷</a:t>
              </a:r>
            </a:p>
          </p:txBody>
        </p:sp>
      </p:grpSp>
      <p:sp>
        <p:nvSpPr>
          <p:cNvPr id="96264" name="Text Box 12"/>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35799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par>
                                <p:cTn id="8" presetID="3" presetClass="entr" presetSubtype="10" fill="hold" nodeType="withEffect">
                                  <p:stCondLst>
                                    <p:cond delay="0"/>
                                  </p:stCondLst>
                                  <p:childTnLst>
                                    <p:set>
                                      <p:cBhvr>
                                        <p:cTn id="9" dur="1" fill="hold">
                                          <p:stCondLst>
                                            <p:cond delay="0"/>
                                          </p:stCondLst>
                                        </p:cTn>
                                        <p:tgtEl>
                                          <p:spTgt spid="26630"/>
                                        </p:tgtEl>
                                        <p:attrNameLst>
                                          <p:attrName>style.visibility</p:attrName>
                                        </p:attrNameLst>
                                      </p:cBhvr>
                                      <p:to>
                                        <p:strVal val="visible"/>
                                      </p:to>
                                    </p:set>
                                    <p:animEffect transition="in" filter="blinds(horizontal)">
                                      <p:cBhvr>
                                        <p:cTn id="10" dur="500"/>
                                        <p:tgtEl>
                                          <p:spTgt spid="266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checkerboard(across)">
                                      <p:cBhvr>
                                        <p:cTn id="15" dur="500"/>
                                        <p:tgtEl>
                                          <p:spTgt spid="26629"/>
                                        </p:tgtEl>
                                      </p:cBhvr>
                                    </p:animEffect>
                                  </p:childTnLst>
                                </p:cTn>
                              </p:par>
                              <p:par>
                                <p:cTn id="16" presetID="5" presetClass="entr" presetSubtype="10" fill="hold" nodeType="withEffect">
                                  <p:stCondLst>
                                    <p:cond delay="0"/>
                                  </p:stCondLst>
                                  <p:childTnLst>
                                    <p:set>
                                      <p:cBhvr>
                                        <p:cTn id="17" dur="1" fill="hold">
                                          <p:stCondLst>
                                            <p:cond delay="0"/>
                                          </p:stCondLst>
                                        </p:cTn>
                                        <p:tgtEl>
                                          <p:spTgt spid="26633"/>
                                        </p:tgtEl>
                                        <p:attrNameLst>
                                          <p:attrName>style.visibility</p:attrName>
                                        </p:attrNameLst>
                                      </p:cBhvr>
                                      <p:to>
                                        <p:strVal val="visible"/>
                                      </p:to>
                                    </p:set>
                                    <p:animEffect transition="in" filter="checkerboard(across)">
                                      <p:cBhvr>
                                        <p:cTn id="18"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27651" name="Rectangle 3"/>
          <p:cNvSpPr>
            <a:spLocks noChangeArrowheads="1"/>
          </p:cNvSpPr>
          <p:nvPr/>
        </p:nvSpPr>
        <p:spPr bwMode="auto">
          <a:xfrm>
            <a:off x="250825" y="2060575"/>
            <a:ext cx="4249738" cy="3968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天然石英晶体，结构形状为一个六角形晶柱，两端为一对称的棱锥。</a:t>
            </a:r>
          </a:p>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在晶体学中，用三根互相垂直的轴建立描述晶体结构形状的坐标系。</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纵轴Z称为</a:t>
            </a:r>
            <a:r>
              <a:rPr lang="zh-CN" altLang="en-US" sz="2200">
                <a:solidFill>
                  <a:srgbClr val="FF3300"/>
                </a:solidFill>
                <a:latin typeface="楷体_GB2312" pitchFamily="49" charset="-122"/>
                <a:ea typeface="楷体_GB2312" pitchFamily="49" charset="-122"/>
              </a:rPr>
              <a:t>光轴</a:t>
            </a:r>
            <a:r>
              <a:rPr lang="zh-CN" altLang="en-US" sz="2200">
                <a:solidFill>
                  <a:srgbClr val="292929"/>
                </a:solidFill>
                <a:latin typeface="楷体_GB2312" pitchFamily="49" charset="-122"/>
                <a:ea typeface="楷体_GB2312" pitchFamily="49" charset="-122"/>
              </a:rPr>
              <a:t>，通过六棱线而垂直于光铀的X铀称为</a:t>
            </a:r>
            <a:r>
              <a:rPr lang="zh-CN" altLang="en-US" sz="2200">
                <a:solidFill>
                  <a:srgbClr val="FF3300"/>
                </a:solidFill>
                <a:latin typeface="楷体_GB2312" pitchFamily="49" charset="-122"/>
                <a:ea typeface="楷体_GB2312" pitchFamily="49" charset="-122"/>
              </a:rPr>
              <a:t>电轴</a:t>
            </a:r>
            <a:r>
              <a:rPr lang="zh-CN" altLang="en-US" sz="2200">
                <a:solidFill>
                  <a:srgbClr val="292929"/>
                </a:solidFill>
                <a:latin typeface="楷体_GB2312" pitchFamily="49" charset="-122"/>
                <a:ea typeface="楷体_GB2312" pitchFamily="49" charset="-122"/>
              </a:rPr>
              <a:t>，与X-X轴和Z-Z轴垂直的Y-Y轴 (垂直于六棱柱体的棱面)称为</a:t>
            </a:r>
            <a:r>
              <a:rPr lang="zh-CN" altLang="en-US" sz="2200">
                <a:solidFill>
                  <a:srgbClr val="FF3300"/>
                </a:solidFill>
                <a:latin typeface="楷体_GB2312" pitchFamily="49" charset="-122"/>
                <a:ea typeface="楷体_GB2312" pitchFamily="49" charset="-122"/>
              </a:rPr>
              <a:t>机械轴</a:t>
            </a:r>
            <a:r>
              <a:rPr lang="zh-CN" altLang="en-US" sz="2200">
                <a:solidFill>
                  <a:srgbClr val="292929"/>
                </a:solidFill>
                <a:latin typeface="楷体_GB2312" pitchFamily="49" charset="-122"/>
                <a:ea typeface="楷体_GB2312" pitchFamily="49" charset="-122"/>
              </a:rPr>
              <a:t>。</a:t>
            </a:r>
          </a:p>
        </p:txBody>
      </p:sp>
      <p:sp>
        <p:nvSpPr>
          <p:cNvPr id="97284" name="Rectangle 4"/>
          <p:cNvSpPr>
            <a:spLocks noChangeArrowheads="1"/>
          </p:cNvSpPr>
          <p:nvPr/>
        </p:nvSpPr>
        <p:spPr bwMode="auto">
          <a:xfrm>
            <a:off x="250825" y="1557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1、石英晶体压电效应</a:t>
            </a:r>
          </a:p>
        </p:txBody>
      </p:sp>
      <p:pic>
        <p:nvPicPr>
          <p:cNvPr id="97285" name="Picture 5" descr="参考/http:/202.114.4.28/jpkc/gccsjs/956_web_course_lab/lesson/c3/a4.gif"/>
          <p:cNvPicPr>
            <a:picLocks noChangeAspect="1" noChangeArrowheads="1"/>
          </p:cNvPicPr>
          <p:nvPr/>
        </p:nvPicPr>
        <p:blipFill>
          <a:blip r:embed="rId2">
            <a:extLst>
              <a:ext uri="{28A0092B-C50C-407E-A947-70E740481C1C}">
                <a14:useLocalDpi xmlns:a14="http://schemas.microsoft.com/office/drawing/2010/main" val="0"/>
              </a:ext>
            </a:extLst>
          </a:blip>
          <a:srcRect l="620" t="3151" r="2365" b="1692"/>
          <a:stretch>
            <a:fillRect/>
          </a:stretch>
        </p:blipFill>
        <p:spPr bwMode="auto">
          <a:xfrm>
            <a:off x="4645025" y="1412875"/>
            <a:ext cx="4162425"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Text Box 6"/>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44911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50825" y="1989138"/>
            <a:ext cx="6481763" cy="1149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如果从石英晶体中切下一个平行六面体并使其晶面分别平行于Z-Z、Y-Y、X-X轴线。晶片在正常情况下呈现电中性。</a:t>
            </a:r>
          </a:p>
        </p:txBody>
      </p:sp>
      <p:sp>
        <p:nvSpPr>
          <p:cNvPr id="98307"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98308" name="Rectangle 4"/>
          <p:cNvSpPr>
            <a:spLocks noChangeArrowheads="1"/>
          </p:cNvSpPr>
          <p:nvPr/>
        </p:nvSpPr>
        <p:spPr bwMode="auto">
          <a:xfrm>
            <a:off x="250825" y="14843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1、石英晶体压电效应</a:t>
            </a:r>
          </a:p>
        </p:txBody>
      </p:sp>
      <p:pic>
        <p:nvPicPr>
          <p:cNvPr id="98309" name="Picture 5"/>
          <p:cNvPicPr>
            <a:picLocks noChangeAspect="1" noChangeArrowheads="1"/>
          </p:cNvPicPr>
          <p:nvPr/>
        </p:nvPicPr>
        <p:blipFill>
          <a:blip r:embed="rId2">
            <a:extLst>
              <a:ext uri="{28A0092B-C50C-407E-A947-70E740481C1C}">
                <a14:useLocalDpi xmlns:a14="http://schemas.microsoft.com/office/drawing/2010/main" val="0"/>
              </a:ext>
            </a:extLst>
          </a:blip>
          <a:srcRect l="6351" t="1559" r="3366" b="1559"/>
          <a:stretch>
            <a:fillRect/>
          </a:stretch>
        </p:blipFill>
        <p:spPr bwMode="auto">
          <a:xfrm>
            <a:off x="6989763" y="1341438"/>
            <a:ext cx="1903412" cy="4608512"/>
          </a:xfrm>
          <a:prstGeom prst="rect">
            <a:avLst/>
          </a:prstGeom>
          <a:noFill/>
          <a:ln w="57150" cmpd="thickThin">
            <a:solidFill>
              <a:srgbClr val="00FF00"/>
            </a:solidFill>
            <a:miter lim="800000"/>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Rectangle 6"/>
          <p:cNvSpPr>
            <a:spLocks noChangeArrowheads="1"/>
          </p:cNvSpPr>
          <p:nvPr/>
        </p:nvSpPr>
        <p:spPr bwMode="auto">
          <a:xfrm>
            <a:off x="250825" y="3109913"/>
            <a:ext cx="6481763" cy="2911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3300"/>
                </a:solidFill>
                <a:latin typeface="楷体_GB2312" pitchFamily="49" charset="-122"/>
                <a:ea typeface="楷体_GB2312" pitchFamily="49" charset="-122"/>
              </a:rPr>
              <a:t>纵向压电效应：</a:t>
            </a:r>
            <a:r>
              <a:rPr lang="zh-CN" altLang="en-US" sz="2200">
                <a:latin typeface="楷体_GB2312" pitchFamily="49" charset="-122"/>
                <a:ea typeface="楷体_GB2312" pitchFamily="49" charset="-122"/>
              </a:rPr>
              <a:t>沿电轴(X轴)方向的作用力产生的压电效应。</a:t>
            </a:r>
          </a:p>
          <a:p>
            <a:pPr algn="just">
              <a:lnSpc>
                <a:spcPct val="105000"/>
              </a:lnSpc>
              <a:spcBef>
                <a:spcPct val="0"/>
              </a:spcBef>
              <a:buFontTx/>
              <a:buNone/>
            </a:pPr>
            <a:r>
              <a:rPr lang="zh-CN" altLang="en-US" sz="2200">
                <a:solidFill>
                  <a:srgbClr val="FF3300"/>
                </a:solidFill>
                <a:latin typeface="楷体_GB2312" pitchFamily="49" charset="-122"/>
                <a:ea typeface="楷体_GB2312" pitchFamily="49" charset="-122"/>
              </a:rPr>
              <a:t>横向压电效应：</a:t>
            </a:r>
            <a:r>
              <a:rPr lang="zh-CN" altLang="en-US" sz="2200">
                <a:latin typeface="楷体_GB2312" pitchFamily="49" charset="-122"/>
                <a:ea typeface="楷体_GB2312" pitchFamily="49" charset="-122"/>
              </a:rPr>
              <a:t>沿机械轴(Y轴)方向的作用力产生的压电效应</a:t>
            </a:r>
          </a:p>
          <a:p>
            <a:pPr algn="just">
              <a:lnSpc>
                <a:spcPct val="105000"/>
              </a:lnSpc>
              <a:spcBef>
                <a:spcPct val="0"/>
              </a:spcBef>
              <a:buFontTx/>
              <a:buNone/>
            </a:pPr>
            <a:r>
              <a:rPr lang="zh-CN" altLang="en-US" sz="2200">
                <a:solidFill>
                  <a:srgbClr val="FF3300"/>
                </a:solidFill>
                <a:latin typeface="楷体_GB2312" pitchFamily="49" charset="-122"/>
                <a:ea typeface="楷体_GB2312" pitchFamily="49" charset="-122"/>
              </a:rPr>
              <a:t>切向压电效应：</a:t>
            </a:r>
            <a:r>
              <a:rPr lang="zh-CN" altLang="en-US" sz="2200">
                <a:latin typeface="楷体_GB2312" pitchFamily="49" charset="-122"/>
                <a:ea typeface="楷体_GB2312" pitchFamily="49" charset="-122"/>
              </a:rPr>
              <a:t>沿相对两棱加力时产生的压电效应。</a:t>
            </a:r>
          </a:p>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沿光轴(Z轴)方向的作用力不产生压电效应。</a:t>
            </a:r>
          </a:p>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压电式传感器主要是利用纵向压电效应。</a:t>
            </a:r>
            <a:r>
              <a:rPr lang="zh-CN" altLang="en-US" sz="2200">
                <a:latin typeface="楷体_GB2312" pitchFamily="49" charset="-122"/>
                <a:ea typeface="楷体_GB2312" pitchFamily="49" charset="-122"/>
              </a:rPr>
              <a:t> </a:t>
            </a:r>
          </a:p>
        </p:txBody>
      </p:sp>
      <p:pic>
        <p:nvPicPr>
          <p:cNvPr id="28679" name="Picture 7" descr="参考/http:/202.114.4.28/jpkc/gccsjs/956_web_course_lab/lesson/c3/a5.gif"/>
          <p:cNvPicPr>
            <a:picLocks noChangeAspect="1" noChangeArrowheads="1"/>
          </p:cNvPicPr>
          <p:nvPr/>
        </p:nvPicPr>
        <p:blipFill>
          <a:blip r:embed="rId3">
            <a:extLst>
              <a:ext uri="{28A0092B-C50C-407E-A947-70E740481C1C}">
                <a14:useLocalDpi xmlns:a14="http://schemas.microsoft.com/office/drawing/2010/main" val="0"/>
              </a:ext>
            </a:extLst>
          </a:blip>
          <a:srcRect l="642" t="2278" r="2361" b="1602"/>
          <a:stretch>
            <a:fillRect/>
          </a:stretch>
        </p:blipFill>
        <p:spPr bwMode="auto">
          <a:xfrm>
            <a:off x="252413" y="3141663"/>
            <a:ext cx="64801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2" name="Text Box 8"/>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32138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checkerboard(across)">
                                      <p:cBhvr>
                                        <p:cTn id="12"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99331" name="Rectangle 3"/>
          <p:cNvSpPr>
            <a:spLocks noChangeArrowheads="1"/>
          </p:cNvSpPr>
          <p:nvPr/>
        </p:nvSpPr>
        <p:spPr bwMode="auto">
          <a:xfrm>
            <a:off x="250825" y="2101850"/>
            <a:ext cx="5545138" cy="24066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石英晶体具有压电效应，由内部分子结构决定的。</a:t>
            </a:r>
          </a:p>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一个单元组体中，构成石英晶体的硅离子和氧离子，在垂直于z轴的xy平面上的投影，等效为一个正六边形排列。</a:t>
            </a:r>
            <a:r>
              <a:rPr lang="zh-CN" altLang="en-US" sz="2200">
                <a:solidFill>
                  <a:srgbClr val="292929"/>
                </a:solidFill>
                <a:latin typeface="Times New Roman" panose="02020603050405020304" pitchFamily="18" charset="0"/>
                <a:ea typeface="楷体_GB2312" pitchFamily="49" charset="-122"/>
              </a:rPr>
              <a:t>“</a:t>
            </a:r>
            <a:r>
              <a:rPr lang="zh-CN" altLang="en-US" sz="2200">
                <a:solidFill>
                  <a:srgbClr val="292929"/>
                </a:solidFill>
                <a:latin typeface="楷体_GB2312" pitchFamily="49" charset="-122"/>
                <a:ea typeface="楷体_GB2312" pitchFamily="49" charset="-122"/>
              </a:rPr>
              <a:t>＋</a:t>
            </a:r>
            <a:r>
              <a:rPr lang="zh-CN" altLang="en-US" sz="2200">
                <a:solidFill>
                  <a:srgbClr val="292929"/>
                </a:solidFill>
                <a:latin typeface="Times New Roman" panose="02020603050405020304" pitchFamily="18" charset="0"/>
                <a:ea typeface="楷体_GB2312" pitchFamily="49" charset="-122"/>
              </a:rPr>
              <a:t>”</a:t>
            </a:r>
            <a:r>
              <a:rPr lang="zh-CN" altLang="en-US" sz="2200">
                <a:solidFill>
                  <a:srgbClr val="292929"/>
                </a:solidFill>
                <a:latin typeface="楷体_GB2312" pitchFamily="49" charset="-122"/>
                <a:ea typeface="楷体_GB2312" pitchFamily="49" charset="-122"/>
              </a:rPr>
              <a:t>代表硅离子Si</a:t>
            </a:r>
            <a:r>
              <a:rPr lang="zh-CN" altLang="en-US" sz="2200" baseline="30000">
                <a:solidFill>
                  <a:srgbClr val="292929"/>
                </a:solidFill>
                <a:latin typeface="楷体_GB2312" pitchFamily="49" charset="-122"/>
                <a:ea typeface="楷体_GB2312" pitchFamily="49" charset="-122"/>
              </a:rPr>
              <a:t>4+</a:t>
            </a:r>
            <a:r>
              <a:rPr lang="zh-CN" altLang="en-US" sz="2200">
                <a:solidFill>
                  <a:srgbClr val="292929"/>
                </a:solidFill>
                <a:latin typeface="楷体_GB2312" pitchFamily="49" charset="-122"/>
                <a:ea typeface="楷体_GB2312" pitchFamily="49" charset="-122"/>
              </a:rPr>
              <a:t>，</a:t>
            </a:r>
            <a:r>
              <a:rPr lang="zh-CN" altLang="en-US" sz="2200">
                <a:solidFill>
                  <a:srgbClr val="292929"/>
                </a:solidFill>
                <a:latin typeface="Times New Roman" panose="02020603050405020304" pitchFamily="18" charset="0"/>
                <a:ea typeface="楷体_GB2312" pitchFamily="49" charset="-122"/>
              </a:rPr>
              <a:t>“</a:t>
            </a:r>
            <a:r>
              <a:rPr lang="zh-CN" altLang="en-US" sz="2200">
                <a:solidFill>
                  <a:srgbClr val="292929"/>
                </a:solidFill>
                <a:latin typeface="楷体_GB2312" pitchFamily="49" charset="-122"/>
                <a:ea typeface="楷体_GB2312" pitchFamily="49" charset="-122"/>
              </a:rPr>
              <a:t>－</a:t>
            </a:r>
            <a:r>
              <a:rPr lang="zh-CN" altLang="en-US" sz="2200">
                <a:solidFill>
                  <a:srgbClr val="292929"/>
                </a:solidFill>
                <a:latin typeface="Times New Roman" panose="02020603050405020304" pitchFamily="18" charset="0"/>
                <a:ea typeface="楷体_GB2312" pitchFamily="49" charset="-122"/>
              </a:rPr>
              <a:t>”</a:t>
            </a:r>
            <a:r>
              <a:rPr lang="zh-CN" altLang="en-US" sz="2200">
                <a:solidFill>
                  <a:srgbClr val="292929"/>
                </a:solidFill>
                <a:latin typeface="楷体_GB2312" pitchFamily="49" charset="-122"/>
                <a:ea typeface="楷体_GB2312" pitchFamily="49" charset="-122"/>
              </a:rPr>
              <a:t>代表氧离子O</a:t>
            </a:r>
            <a:r>
              <a:rPr lang="zh-CN" altLang="en-US" sz="2200" baseline="30000">
                <a:solidFill>
                  <a:srgbClr val="292929"/>
                </a:solidFill>
                <a:latin typeface="楷体_GB2312" pitchFamily="49" charset="-122"/>
                <a:ea typeface="楷体_GB2312" pitchFamily="49" charset="-122"/>
              </a:rPr>
              <a:t>2-</a:t>
            </a:r>
            <a:r>
              <a:rPr lang="zh-CN" altLang="en-US" sz="2200">
                <a:solidFill>
                  <a:srgbClr val="292929"/>
                </a:solidFill>
                <a:latin typeface="楷体_GB2312" pitchFamily="49" charset="-122"/>
                <a:ea typeface="楷体_GB2312" pitchFamily="49" charset="-122"/>
              </a:rPr>
              <a:t>。</a:t>
            </a:r>
            <a:r>
              <a:rPr lang="zh-CN" altLang="en-US" sz="2200">
                <a:latin typeface="楷体_GB2312" pitchFamily="49" charset="-122"/>
                <a:ea typeface="楷体_GB2312" pitchFamily="49" charset="-122"/>
              </a:rPr>
              <a:t> </a:t>
            </a:r>
          </a:p>
        </p:txBody>
      </p:sp>
      <p:sp>
        <p:nvSpPr>
          <p:cNvPr id="99332" name="Rectangle 4"/>
          <p:cNvSpPr>
            <a:spLocks noChangeArrowheads="1"/>
          </p:cNvSpPr>
          <p:nvPr/>
        </p:nvSpPr>
        <p:spPr bwMode="auto">
          <a:xfrm>
            <a:off x="250825" y="1557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2、石英晶体压电效应的微观机理</a:t>
            </a:r>
          </a:p>
        </p:txBody>
      </p:sp>
      <p:grpSp>
        <p:nvGrpSpPr>
          <p:cNvPr id="99333" name="Group 5"/>
          <p:cNvGrpSpPr>
            <a:grpSpLocks/>
          </p:cNvGrpSpPr>
          <p:nvPr/>
        </p:nvGrpSpPr>
        <p:grpSpPr bwMode="auto">
          <a:xfrm>
            <a:off x="6084888" y="1268413"/>
            <a:ext cx="2374900" cy="2352675"/>
            <a:chOff x="0" y="0"/>
            <a:chExt cx="1587" cy="1436"/>
          </a:xfrm>
        </p:grpSpPr>
        <p:sp>
          <p:nvSpPr>
            <p:cNvPr id="99361" name="Line 6"/>
            <p:cNvSpPr>
              <a:spLocks noChangeShapeType="1"/>
            </p:cNvSpPr>
            <p:nvPr/>
          </p:nvSpPr>
          <p:spPr bwMode="auto">
            <a:xfrm>
              <a:off x="79" y="900"/>
              <a:ext cx="142" cy="31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2" name="Line 7"/>
            <p:cNvSpPr>
              <a:spLocks noChangeShapeType="1"/>
            </p:cNvSpPr>
            <p:nvPr/>
          </p:nvSpPr>
          <p:spPr bwMode="auto">
            <a:xfrm flipV="1">
              <a:off x="79" y="523"/>
              <a:ext cx="142" cy="27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3" name="Oval 8"/>
            <p:cNvSpPr>
              <a:spLocks noChangeArrowheads="1"/>
            </p:cNvSpPr>
            <p:nvPr/>
          </p:nvSpPr>
          <p:spPr bwMode="auto">
            <a:xfrm>
              <a:off x="854" y="310"/>
              <a:ext cx="135" cy="118"/>
            </a:xfrm>
            <a:prstGeom prst="ellipse">
              <a:avLst/>
            </a:prstGeom>
            <a:solidFill>
              <a:srgbClr val="FF00FF"/>
            </a:solidFill>
            <a:ln w="2857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4" name="Oval 9"/>
            <p:cNvSpPr>
              <a:spLocks noChangeArrowheads="1"/>
            </p:cNvSpPr>
            <p:nvPr/>
          </p:nvSpPr>
          <p:spPr bwMode="auto">
            <a:xfrm>
              <a:off x="1147" y="727"/>
              <a:ext cx="134" cy="117"/>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5" name="Oval 10"/>
            <p:cNvSpPr>
              <a:spLocks noChangeArrowheads="1"/>
            </p:cNvSpPr>
            <p:nvPr/>
          </p:nvSpPr>
          <p:spPr bwMode="auto">
            <a:xfrm>
              <a:off x="1150" y="907"/>
              <a:ext cx="135" cy="118"/>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6" name="Oval 11"/>
            <p:cNvSpPr>
              <a:spLocks noChangeArrowheads="1"/>
            </p:cNvSpPr>
            <p:nvPr/>
          </p:nvSpPr>
          <p:spPr bwMode="auto">
            <a:xfrm>
              <a:off x="885" y="1314"/>
              <a:ext cx="133" cy="117"/>
            </a:xfrm>
            <a:prstGeom prst="ellipse">
              <a:avLst/>
            </a:prstGeom>
            <a:solidFill>
              <a:srgbClr val="FF00FF"/>
            </a:solidFill>
            <a:ln w="2857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7" name="Oval 12"/>
            <p:cNvSpPr>
              <a:spLocks noChangeArrowheads="1"/>
            </p:cNvSpPr>
            <p:nvPr/>
          </p:nvSpPr>
          <p:spPr bwMode="auto">
            <a:xfrm>
              <a:off x="171" y="1205"/>
              <a:ext cx="135" cy="118"/>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8" name="Oval 13"/>
            <p:cNvSpPr>
              <a:spLocks noChangeArrowheads="1"/>
            </p:cNvSpPr>
            <p:nvPr/>
          </p:nvSpPr>
          <p:spPr bwMode="auto">
            <a:xfrm>
              <a:off x="171" y="450"/>
              <a:ext cx="133" cy="117"/>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69" name="Oval 14"/>
            <p:cNvSpPr>
              <a:spLocks noChangeArrowheads="1"/>
            </p:cNvSpPr>
            <p:nvPr/>
          </p:nvSpPr>
          <p:spPr bwMode="auto">
            <a:xfrm>
              <a:off x="292" y="300"/>
              <a:ext cx="133" cy="118"/>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70" name="Oval 15"/>
            <p:cNvSpPr>
              <a:spLocks noChangeArrowheads="1"/>
            </p:cNvSpPr>
            <p:nvPr/>
          </p:nvSpPr>
          <p:spPr bwMode="auto">
            <a:xfrm>
              <a:off x="0" y="797"/>
              <a:ext cx="134" cy="116"/>
            </a:xfrm>
            <a:prstGeom prst="ellipse">
              <a:avLst/>
            </a:prstGeom>
            <a:solidFill>
              <a:srgbClr val="FF00FF"/>
            </a:solidFill>
            <a:ln w="2857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71" name="Oval 16"/>
            <p:cNvSpPr>
              <a:spLocks noChangeArrowheads="1"/>
            </p:cNvSpPr>
            <p:nvPr/>
          </p:nvSpPr>
          <p:spPr bwMode="auto">
            <a:xfrm>
              <a:off x="356" y="1319"/>
              <a:ext cx="133" cy="117"/>
            </a:xfrm>
            <a:prstGeom prst="ellipse">
              <a:avLst/>
            </a:prstGeom>
            <a:solidFill>
              <a:srgbClr val="00FF00"/>
            </a:solidFill>
            <a:ln w="28575">
              <a:solidFill>
                <a:srgbClr val="00FF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72" name="Line 17"/>
            <p:cNvSpPr>
              <a:spLocks noChangeShapeType="1"/>
            </p:cNvSpPr>
            <p:nvPr/>
          </p:nvSpPr>
          <p:spPr bwMode="auto">
            <a:xfrm>
              <a:off x="989" y="438"/>
              <a:ext cx="182" cy="271"/>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3" name="Line 18"/>
            <p:cNvSpPr>
              <a:spLocks noChangeShapeType="1"/>
            </p:cNvSpPr>
            <p:nvPr/>
          </p:nvSpPr>
          <p:spPr bwMode="auto">
            <a:xfrm>
              <a:off x="459" y="364"/>
              <a:ext cx="3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Line 19"/>
            <p:cNvSpPr>
              <a:spLocks noChangeShapeType="1"/>
            </p:cNvSpPr>
            <p:nvPr/>
          </p:nvSpPr>
          <p:spPr bwMode="auto">
            <a:xfrm>
              <a:off x="496" y="1371"/>
              <a:ext cx="36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5" name="Line 20"/>
            <p:cNvSpPr>
              <a:spLocks noChangeShapeType="1"/>
            </p:cNvSpPr>
            <p:nvPr/>
          </p:nvSpPr>
          <p:spPr bwMode="auto">
            <a:xfrm rot="2223" flipH="1">
              <a:off x="404" y="512"/>
              <a:ext cx="472" cy="7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6" name="Line 21"/>
            <p:cNvSpPr>
              <a:spLocks noChangeShapeType="1"/>
            </p:cNvSpPr>
            <p:nvPr/>
          </p:nvSpPr>
          <p:spPr bwMode="auto">
            <a:xfrm>
              <a:off x="394" y="524"/>
              <a:ext cx="520" cy="7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7" name="Line 22"/>
            <p:cNvSpPr>
              <a:spLocks noChangeShapeType="1"/>
            </p:cNvSpPr>
            <p:nvPr/>
          </p:nvSpPr>
          <p:spPr bwMode="auto">
            <a:xfrm>
              <a:off x="643" y="47"/>
              <a:ext cx="0" cy="830"/>
            </a:xfrm>
            <a:prstGeom prst="line">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99378" name="Line 23"/>
            <p:cNvSpPr>
              <a:spLocks noChangeShapeType="1"/>
            </p:cNvSpPr>
            <p:nvPr/>
          </p:nvSpPr>
          <p:spPr bwMode="auto">
            <a:xfrm>
              <a:off x="148" y="869"/>
              <a:ext cx="1365"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379" name="Line 24"/>
            <p:cNvSpPr>
              <a:spLocks noChangeShapeType="1"/>
            </p:cNvSpPr>
            <p:nvPr/>
          </p:nvSpPr>
          <p:spPr bwMode="auto">
            <a:xfrm flipV="1">
              <a:off x="1001" y="1039"/>
              <a:ext cx="181" cy="2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Rectangle 25"/>
            <p:cNvSpPr>
              <a:spLocks noChangeArrowheads="1"/>
            </p:cNvSpPr>
            <p:nvPr/>
          </p:nvSpPr>
          <p:spPr bwMode="auto">
            <a:xfrm>
              <a:off x="1402" y="589"/>
              <a:ext cx="18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22" name="Rectangle 26"/>
            <p:cNvSpPr>
              <a:spLocks noChangeArrowheads="1"/>
            </p:cNvSpPr>
            <p:nvPr/>
          </p:nvSpPr>
          <p:spPr bwMode="auto">
            <a:xfrm>
              <a:off x="744" y="0"/>
              <a:ext cx="36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y</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grpSp>
      <p:grpSp>
        <p:nvGrpSpPr>
          <p:cNvPr id="99334" name="Group 27"/>
          <p:cNvGrpSpPr>
            <a:grpSpLocks/>
          </p:cNvGrpSpPr>
          <p:nvPr/>
        </p:nvGrpSpPr>
        <p:grpSpPr bwMode="auto">
          <a:xfrm>
            <a:off x="6084888" y="3644900"/>
            <a:ext cx="2374900" cy="2286000"/>
            <a:chOff x="0" y="0"/>
            <a:chExt cx="1483" cy="1440"/>
          </a:xfrm>
        </p:grpSpPr>
        <p:sp>
          <p:nvSpPr>
            <p:cNvPr id="99337" name="Line 28"/>
            <p:cNvSpPr>
              <a:spLocks noChangeShapeType="1"/>
            </p:cNvSpPr>
            <p:nvPr/>
          </p:nvSpPr>
          <p:spPr bwMode="auto">
            <a:xfrm>
              <a:off x="155" y="928"/>
              <a:ext cx="1319"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338" name="Oval 29"/>
            <p:cNvSpPr>
              <a:spLocks noChangeArrowheads="1"/>
            </p:cNvSpPr>
            <p:nvPr/>
          </p:nvSpPr>
          <p:spPr bwMode="auto">
            <a:xfrm>
              <a:off x="289" y="1319"/>
              <a:ext cx="127" cy="117"/>
            </a:xfrm>
            <a:prstGeom prst="ellipse">
              <a:avLst/>
            </a:prstGeom>
            <a:solidFill>
              <a:srgbClr val="00FF00"/>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39" name="Oval 30"/>
            <p:cNvSpPr>
              <a:spLocks noChangeArrowheads="1"/>
            </p:cNvSpPr>
            <p:nvPr/>
          </p:nvSpPr>
          <p:spPr bwMode="auto">
            <a:xfrm>
              <a:off x="815" y="1322"/>
              <a:ext cx="127" cy="118"/>
            </a:xfrm>
            <a:prstGeom prst="ellipse">
              <a:avLst/>
            </a:prstGeom>
            <a:solidFill>
              <a:srgbClr val="FF00FF"/>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40" name="Oval 31"/>
            <p:cNvSpPr>
              <a:spLocks noChangeArrowheads="1"/>
            </p:cNvSpPr>
            <p:nvPr/>
          </p:nvSpPr>
          <p:spPr bwMode="auto">
            <a:xfrm>
              <a:off x="1077" y="855"/>
              <a:ext cx="127" cy="118"/>
            </a:xfrm>
            <a:prstGeom prst="ellipse">
              <a:avLst/>
            </a:prstGeom>
            <a:solidFill>
              <a:srgbClr val="00FF00"/>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41" name="Oval 32"/>
            <p:cNvSpPr>
              <a:spLocks noChangeArrowheads="1"/>
            </p:cNvSpPr>
            <p:nvPr/>
          </p:nvSpPr>
          <p:spPr bwMode="auto">
            <a:xfrm>
              <a:off x="806" y="360"/>
              <a:ext cx="126" cy="119"/>
            </a:xfrm>
            <a:prstGeom prst="ellipse">
              <a:avLst/>
            </a:prstGeom>
            <a:solidFill>
              <a:srgbClr val="FF00FF"/>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42" name="Oval 33"/>
            <p:cNvSpPr>
              <a:spLocks noChangeArrowheads="1"/>
            </p:cNvSpPr>
            <p:nvPr/>
          </p:nvSpPr>
          <p:spPr bwMode="auto">
            <a:xfrm>
              <a:off x="275" y="379"/>
              <a:ext cx="128" cy="119"/>
            </a:xfrm>
            <a:prstGeom prst="ellipse">
              <a:avLst/>
            </a:prstGeom>
            <a:solidFill>
              <a:srgbClr val="00FF00"/>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43" name="Oval 34"/>
            <p:cNvSpPr>
              <a:spLocks noChangeArrowheads="1"/>
            </p:cNvSpPr>
            <p:nvPr/>
          </p:nvSpPr>
          <p:spPr bwMode="auto">
            <a:xfrm>
              <a:off x="0" y="851"/>
              <a:ext cx="125" cy="117"/>
            </a:xfrm>
            <a:prstGeom prst="ellipse">
              <a:avLst/>
            </a:prstGeom>
            <a:solidFill>
              <a:srgbClr val="FF00FF"/>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99344" name="Line 35"/>
            <p:cNvSpPr>
              <a:spLocks noChangeShapeType="1"/>
            </p:cNvSpPr>
            <p:nvPr/>
          </p:nvSpPr>
          <p:spPr bwMode="auto">
            <a:xfrm flipV="1">
              <a:off x="923" y="986"/>
              <a:ext cx="209"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5" name="Line 36"/>
            <p:cNvSpPr>
              <a:spLocks noChangeShapeType="1"/>
            </p:cNvSpPr>
            <p:nvPr/>
          </p:nvSpPr>
          <p:spPr bwMode="auto">
            <a:xfrm>
              <a:off x="416" y="1384"/>
              <a:ext cx="3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6" name="Line 37"/>
            <p:cNvSpPr>
              <a:spLocks noChangeShapeType="1"/>
            </p:cNvSpPr>
            <p:nvPr/>
          </p:nvSpPr>
          <p:spPr bwMode="auto">
            <a:xfrm>
              <a:off x="101" y="996"/>
              <a:ext cx="195" cy="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7" name="Line 38"/>
            <p:cNvSpPr>
              <a:spLocks noChangeShapeType="1"/>
            </p:cNvSpPr>
            <p:nvPr/>
          </p:nvSpPr>
          <p:spPr bwMode="auto">
            <a:xfrm flipH="1">
              <a:off x="101" y="518"/>
              <a:ext cx="174" cy="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8" name="Line 39"/>
            <p:cNvSpPr>
              <a:spLocks noChangeShapeType="1"/>
            </p:cNvSpPr>
            <p:nvPr/>
          </p:nvSpPr>
          <p:spPr bwMode="auto">
            <a:xfrm>
              <a:off x="416" y="434"/>
              <a:ext cx="3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40"/>
            <p:cNvSpPr>
              <a:spLocks noChangeShapeType="1"/>
            </p:cNvSpPr>
            <p:nvPr/>
          </p:nvSpPr>
          <p:spPr bwMode="auto">
            <a:xfrm>
              <a:off x="919" y="518"/>
              <a:ext cx="201" cy="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Line 41"/>
            <p:cNvSpPr>
              <a:spLocks noChangeShapeType="1"/>
            </p:cNvSpPr>
            <p:nvPr/>
          </p:nvSpPr>
          <p:spPr bwMode="auto">
            <a:xfrm flipH="1">
              <a:off x="380" y="518"/>
              <a:ext cx="453" cy="7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1" name="Line 42"/>
            <p:cNvSpPr>
              <a:spLocks noChangeShapeType="1"/>
            </p:cNvSpPr>
            <p:nvPr/>
          </p:nvSpPr>
          <p:spPr bwMode="auto">
            <a:xfrm>
              <a:off x="370" y="518"/>
              <a:ext cx="463" cy="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Line 43"/>
            <p:cNvSpPr>
              <a:spLocks noChangeShapeType="1"/>
            </p:cNvSpPr>
            <p:nvPr/>
          </p:nvSpPr>
          <p:spPr bwMode="auto">
            <a:xfrm>
              <a:off x="604" y="71"/>
              <a:ext cx="0" cy="841"/>
            </a:xfrm>
            <a:prstGeom prst="line">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9740" name="Rectangle 44"/>
            <p:cNvSpPr>
              <a:spLocks noChangeArrowheads="1"/>
            </p:cNvSpPr>
            <p:nvPr/>
          </p:nvSpPr>
          <p:spPr bwMode="auto">
            <a:xfrm>
              <a:off x="9" y="817"/>
              <a:ext cx="28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a:solidFill>
                    <a:schemeClr val="accent2"/>
                  </a:solidFill>
                  <a:effectLst>
                    <a:outerShdw blurRad="38100" dist="38100" dir="2700000" algn="tl">
                      <a:srgbClr val="000000"/>
                    </a:outerShdw>
                  </a:effectLst>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1" name="Rectangle 45"/>
            <p:cNvSpPr>
              <a:spLocks noChangeArrowheads="1"/>
            </p:cNvSpPr>
            <p:nvPr/>
          </p:nvSpPr>
          <p:spPr bwMode="auto">
            <a:xfrm>
              <a:off x="1340" y="680"/>
              <a:ext cx="14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2" name="Rectangle 46"/>
            <p:cNvSpPr>
              <a:spLocks noChangeArrowheads="1"/>
            </p:cNvSpPr>
            <p:nvPr/>
          </p:nvSpPr>
          <p:spPr bwMode="auto">
            <a:xfrm>
              <a:off x="707" y="0"/>
              <a:ext cx="33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y</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3" name="Rectangle 47"/>
            <p:cNvSpPr>
              <a:spLocks noChangeArrowheads="1"/>
            </p:cNvSpPr>
            <p:nvPr/>
          </p:nvSpPr>
          <p:spPr bwMode="auto">
            <a:xfrm>
              <a:off x="836" y="1270"/>
              <a:ext cx="287"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a:solidFill>
                    <a:schemeClr val="accent2"/>
                  </a:solidFill>
                  <a:effectLst>
                    <a:outerShdw blurRad="38100" dist="38100" dir="2700000" algn="tl">
                      <a:srgbClr val="000000"/>
                    </a:outerShdw>
                  </a:effectLst>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4" name="Rectangle 48"/>
            <p:cNvSpPr>
              <a:spLocks noChangeArrowheads="1"/>
            </p:cNvSpPr>
            <p:nvPr/>
          </p:nvSpPr>
          <p:spPr bwMode="auto">
            <a:xfrm>
              <a:off x="827" y="313"/>
              <a:ext cx="28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a:solidFill>
                    <a:schemeClr val="accent2"/>
                  </a:solidFill>
                  <a:effectLst>
                    <a:outerShdw blurRad="38100" dist="38100" dir="2700000" algn="tl">
                      <a:srgbClr val="000000"/>
                    </a:outerShdw>
                  </a:effectLst>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5" name="Rectangle 49"/>
            <p:cNvSpPr>
              <a:spLocks noChangeArrowheads="1"/>
            </p:cNvSpPr>
            <p:nvPr/>
          </p:nvSpPr>
          <p:spPr bwMode="auto">
            <a:xfrm>
              <a:off x="137" y="339"/>
              <a:ext cx="399"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a:solidFill>
                    <a:schemeClr val="accent2"/>
                  </a:solidFill>
                  <a:effectLst>
                    <a:outerShdw blurRad="38100" dist="38100" dir="2700000" algn="tl">
                      <a:srgbClr val="000000"/>
                    </a:outerShdw>
                  </a:effectLst>
                  <a:latin typeface="宋体" panose="02010600030101010101" pitchFamily="2" charset="-122"/>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6" name="Rectangle 50"/>
            <p:cNvSpPr>
              <a:spLocks noChangeArrowheads="1"/>
            </p:cNvSpPr>
            <p:nvPr/>
          </p:nvSpPr>
          <p:spPr bwMode="auto">
            <a:xfrm>
              <a:off x="161" y="1270"/>
              <a:ext cx="399" cy="1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a:solidFill>
                    <a:schemeClr val="accent2"/>
                  </a:solidFill>
                  <a:effectLst>
                    <a:outerShdw blurRad="38100" dist="38100" dir="2700000" algn="tl">
                      <a:srgbClr val="000000"/>
                    </a:outerShdw>
                  </a:effectLst>
                  <a:latin typeface="宋体" panose="02010600030101010101" pitchFamily="2" charset="-122"/>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29747" name="Rectangle 51"/>
            <p:cNvSpPr>
              <a:spLocks noChangeArrowheads="1"/>
            </p:cNvSpPr>
            <p:nvPr/>
          </p:nvSpPr>
          <p:spPr bwMode="auto">
            <a:xfrm>
              <a:off x="932" y="817"/>
              <a:ext cx="399" cy="20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a:solidFill>
                    <a:schemeClr val="accent2"/>
                  </a:solidFill>
                  <a:effectLst>
                    <a:outerShdw blurRad="38100" dist="38100" dir="2700000" algn="tl">
                      <a:srgbClr val="000000"/>
                    </a:outerShdw>
                  </a:effectLst>
                  <a:latin typeface="宋体" panose="02010600030101010101" pitchFamily="2" charset="-122"/>
                </a:rPr>
                <a:t>-</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grpSp>
      <p:sp>
        <p:nvSpPr>
          <p:cNvPr id="29748" name="Rectangle 52"/>
          <p:cNvSpPr>
            <a:spLocks noChangeArrowheads="1"/>
          </p:cNvSpPr>
          <p:nvPr/>
        </p:nvSpPr>
        <p:spPr bwMode="auto">
          <a:xfrm>
            <a:off x="250825" y="4627563"/>
            <a:ext cx="5545138" cy="1249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当石英晶体未受外力作用时，正、负离子正好分布在正六边形的顶角上，形成三个互成120°夹角的电偶极矩为P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 </a:t>
            </a:r>
          </a:p>
        </p:txBody>
      </p:sp>
      <p:sp>
        <p:nvSpPr>
          <p:cNvPr id="99336" name="Text Box 5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2439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48"/>
                                        </p:tgtEl>
                                        <p:attrNameLst>
                                          <p:attrName>style.visibility</p:attrName>
                                        </p:attrNameLst>
                                      </p:cBhvr>
                                      <p:to>
                                        <p:strVal val="visible"/>
                                      </p:to>
                                    </p:set>
                                    <p:animEffect transition="in" filter="blinds(horizontal)">
                                      <p:cBhvr>
                                        <p:cTn id="7" dur="500"/>
                                        <p:tgtEl>
                                          <p:spTgt spid="2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0355" name="Rectangle 3"/>
          <p:cNvSpPr>
            <a:spLocks noChangeArrowheads="1"/>
          </p:cNvSpPr>
          <p:nvPr/>
        </p:nvSpPr>
        <p:spPr bwMode="auto">
          <a:xfrm>
            <a:off x="250825" y="2055813"/>
            <a:ext cx="5761038" cy="1501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因为P=qL（q为电荷量，L为正负电荷之间的距离），此时正负电荷中心重合，电偶极矩的矢量和等于零，即</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1</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2</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3</a:t>
            </a:r>
            <a:r>
              <a:rPr lang="zh-CN" altLang="en-US" sz="2200">
                <a:solidFill>
                  <a:srgbClr val="FF00FF"/>
                </a:solidFill>
                <a:latin typeface="楷体_GB2312" pitchFamily="49" charset="-122"/>
                <a:ea typeface="楷体_GB2312" pitchFamily="49" charset="-122"/>
              </a:rPr>
              <a:t>＝0</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晶体表面不产生电荷，呈电中性。</a:t>
            </a:r>
          </a:p>
        </p:txBody>
      </p:sp>
      <p:sp>
        <p:nvSpPr>
          <p:cNvPr id="100356" name="Rectangle 4"/>
          <p:cNvSpPr>
            <a:spLocks noChangeArrowheads="1"/>
          </p:cNvSpPr>
          <p:nvPr/>
        </p:nvSpPr>
        <p:spPr bwMode="auto">
          <a:xfrm>
            <a:off x="250825" y="1557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2、石英晶体压电效应的微观机理</a:t>
            </a:r>
          </a:p>
        </p:txBody>
      </p:sp>
      <p:sp>
        <p:nvSpPr>
          <p:cNvPr id="30725" name="Rectangle 5"/>
          <p:cNvSpPr>
            <a:spLocks noChangeArrowheads="1"/>
          </p:cNvSpPr>
          <p:nvPr/>
        </p:nvSpPr>
        <p:spPr bwMode="auto">
          <a:xfrm>
            <a:off x="250825" y="3573463"/>
            <a:ext cx="5761038" cy="24066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当晶体受到沿x方向的压力（F</a:t>
            </a:r>
            <a:r>
              <a:rPr lang="zh-CN" altLang="en-US" sz="2200" baseline="-25000">
                <a:solidFill>
                  <a:schemeClr val="accent2"/>
                </a:solidFill>
                <a:latin typeface="楷体_GB2312" pitchFamily="49" charset="-122"/>
                <a:ea typeface="楷体_GB2312" pitchFamily="49" charset="-122"/>
              </a:rPr>
              <a:t>x</a:t>
            </a:r>
            <a:r>
              <a:rPr lang="zh-CN" altLang="en-US" sz="2200">
                <a:solidFill>
                  <a:schemeClr val="accent2"/>
                </a:solidFill>
                <a:latin typeface="楷体_GB2312" pitchFamily="49" charset="-122"/>
                <a:ea typeface="楷体_GB2312" pitchFamily="49" charset="-122"/>
              </a:rPr>
              <a:t>&lt;0）作用时，晶体沿x方向将产生收缩，正、负离子的相对位置随之发生变化。正、负电荷中心不再重合，电偶极矩P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减小，P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增大。</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在x方向上的分量不再等于零：</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     </a:t>
            </a:r>
            <a:r>
              <a:rPr lang="zh-CN" altLang="en-US" sz="2200">
                <a:solidFill>
                  <a:srgbClr val="292929"/>
                </a:solidFill>
                <a:latin typeface="楷体_GB2312" pitchFamily="49" charset="-122"/>
                <a:ea typeface="楷体_GB2312" pitchFamily="49" charset="-122"/>
              </a:rPr>
              <a:t>  (P1+P2+P3)x&gt;0</a:t>
            </a:r>
          </a:p>
        </p:txBody>
      </p:sp>
      <p:grpSp>
        <p:nvGrpSpPr>
          <p:cNvPr id="100358" name="Group 6"/>
          <p:cNvGrpSpPr>
            <a:grpSpLocks/>
          </p:cNvGrpSpPr>
          <p:nvPr/>
        </p:nvGrpSpPr>
        <p:grpSpPr bwMode="auto">
          <a:xfrm>
            <a:off x="6402388" y="1177925"/>
            <a:ext cx="2562225" cy="2322513"/>
            <a:chOff x="0" y="0"/>
            <a:chExt cx="1614" cy="1599"/>
          </a:xfrm>
        </p:grpSpPr>
        <p:sp>
          <p:nvSpPr>
            <p:cNvPr id="30727" name="Rectangle 7"/>
            <p:cNvSpPr>
              <a:spLocks noChangeArrowheads="1"/>
            </p:cNvSpPr>
            <p:nvPr/>
          </p:nvSpPr>
          <p:spPr bwMode="auto">
            <a:xfrm>
              <a:off x="27" y="126"/>
              <a:ext cx="53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i="1">
                  <a:solidFill>
                    <a:srgbClr val="FF3300"/>
                  </a:solidFill>
                  <a:effectLst>
                    <a:outerShdw blurRad="38100" dist="38100" dir="2700000" algn="tl">
                      <a:srgbClr val="000000"/>
                    </a:outerShdw>
                  </a:effectLst>
                </a:rPr>
                <a:t>F</a:t>
              </a:r>
              <a:r>
                <a:rPr lang="zh-CN" altLang="en-US" sz="2000" i="1" baseline="-25000">
                  <a:solidFill>
                    <a:srgbClr val="FF3300"/>
                  </a:solidFill>
                  <a:effectLst>
                    <a:outerShdw blurRad="38100" dist="38100" dir="2700000" algn="tl">
                      <a:srgbClr val="000000"/>
                    </a:outerShdw>
                  </a:effectLst>
                </a:rPr>
                <a:t>x</a:t>
              </a:r>
              <a:r>
                <a:rPr lang="zh-CN" altLang="en-US" sz="2000">
                  <a:solidFill>
                    <a:srgbClr val="FF3300"/>
                  </a:solidFill>
                  <a:effectLst>
                    <a:outerShdw blurRad="38100" dist="38100" dir="2700000" algn="tl">
                      <a:srgbClr val="000000"/>
                    </a:outerShdw>
                  </a:effectLst>
                </a:rPr>
                <a:t>=0</a:t>
              </a:r>
              <a:endParaRPr lang="zh-CN" altLang="en-US" sz="2000">
                <a:solidFill>
                  <a:srgbClr val="FF3300"/>
                </a:solidFill>
                <a:effectLst>
                  <a:outerShdw blurRad="38100" dist="38100" dir="2700000" algn="tl">
                    <a:srgbClr val="000000"/>
                  </a:outerShdw>
                </a:effectLst>
                <a:ea typeface="华文中宋" panose="02010600040101010101" pitchFamily="2" charset="-122"/>
              </a:endParaRPr>
            </a:p>
          </p:txBody>
        </p:sp>
        <p:sp>
          <p:nvSpPr>
            <p:cNvPr id="30728" name="Rectangle 8"/>
            <p:cNvSpPr>
              <a:spLocks noChangeArrowheads="1"/>
            </p:cNvSpPr>
            <p:nvPr/>
          </p:nvSpPr>
          <p:spPr bwMode="auto">
            <a:xfrm>
              <a:off x="1270" y="644"/>
              <a:ext cx="224"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408" name="Line 9"/>
            <p:cNvSpPr>
              <a:spLocks noChangeShapeType="1"/>
            </p:cNvSpPr>
            <p:nvPr/>
          </p:nvSpPr>
          <p:spPr bwMode="auto">
            <a:xfrm>
              <a:off x="605" y="68"/>
              <a:ext cx="0" cy="876"/>
            </a:xfrm>
            <a:prstGeom prst="line">
              <a:avLst/>
            </a:prstGeom>
            <a:noFill/>
            <a:ln w="28575">
              <a:solidFill>
                <a:schemeClr val="tx1"/>
              </a:solidFill>
              <a:prstDash val="dash"/>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0730" name="Rectangle 10"/>
            <p:cNvSpPr>
              <a:spLocks noChangeArrowheads="1"/>
            </p:cNvSpPr>
            <p:nvPr/>
          </p:nvSpPr>
          <p:spPr bwMode="auto">
            <a:xfrm>
              <a:off x="680" y="0"/>
              <a:ext cx="22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410" name="Rectangle 11"/>
            <p:cNvSpPr>
              <a:spLocks noChangeArrowheads="1"/>
            </p:cNvSpPr>
            <p:nvPr/>
          </p:nvSpPr>
          <p:spPr bwMode="auto">
            <a:xfrm>
              <a:off x="0" y="370"/>
              <a:ext cx="1254" cy="114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1" name="Line 12"/>
            <p:cNvSpPr>
              <a:spLocks noChangeShapeType="1"/>
            </p:cNvSpPr>
            <p:nvPr/>
          </p:nvSpPr>
          <p:spPr bwMode="auto">
            <a:xfrm>
              <a:off x="157" y="935"/>
              <a:ext cx="441" cy="0"/>
            </a:xfrm>
            <a:prstGeom prst="line">
              <a:avLst/>
            </a:prstGeom>
            <a:noFill/>
            <a:ln w="28575">
              <a:solidFill>
                <a:srgbClr val="00FF00"/>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00412" name="Oval 13"/>
            <p:cNvSpPr>
              <a:spLocks noChangeArrowheads="1"/>
            </p:cNvSpPr>
            <p:nvPr/>
          </p:nvSpPr>
          <p:spPr bwMode="auto">
            <a:xfrm>
              <a:off x="290" y="1320"/>
              <a:ext cx="125" cy="126"/>
            </a:xfrm>
            <a:prstGeom prst="ellipse">
              <a:avLst/>
            </a:prstGeom>
            <a:solidFill>
              <a:srgbClr val="00FF00"/>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3" name="Oval 14"/>
            <p:cNvSpPr>
              <a:spLocks noChangeArrowheads="1"/>
            </p:cNvSpPr>
            <p:nvPr/>
          </p:nvSpPr>
          <p:spPr bwMode="auto">
            <a:xfrm>
              <a:off x="818" y="1325"/>
              <a:ext cx="126" cy="112"/>
            </a:xfrm>
            <a:prstGeom prst="ellipse">
              <a:avLst/>
            </a:prstGeom>
            <a:solidFill>
              <a:srgbClr val="FF00FF"/>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4" name="Oval 15"/>
            <p:cNvSpPr>
              <a:spLocks noChangeArrowheads="1"/>
            </p:cNvSpPr>
            <p:nvPr/>
          </p:nvSpPr>
          <p:spPr bwMode="auto">
            <a:xfrm>
              <a:off x="807" y="410"/>
              <a:ext cx="127" cy="128"/>
            </a:xfrm>
            <a:prstGeom prst="ellipse">
              <a:avLst/>
            </a:prstGeom>
            <a:solidFill>
              <a:srgbClr val="FF00FF"/>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5" name="Oval 16"/>
            <p:cNvSpPr>
              <a:spLocks noChangeArrowheads="1"/>
            </p:cNvSpPr>
            <p:nvPr/>
          </p:nvSpPr>
          <p:spPr bwMode="auto">
            <a:xfrm>
              <a:off x="276" y="430"/>
              <a:ext cx="128" cy="126"/>
            </a:xfrm>
            <a:prstGeom prst="ellipse">
              <a:avLst/>
            </a:prstGeom>
            <a:solidFill>
              <a:srgbClr val="00FF00"/>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6" name="Oval 17"/>
            <p:cNvSpPr>
              <a:spLocks noChangeArrowheads="1"/>
            </p:cNvSpPr>
            <p:nvPr/>
          </p:nvSpPr>
          <p:spPr bwMode="auto">
            <a:xfrm>
              <a:off x="24" y="864"/>
              <a:ext cx="126" cy="128"/>
            </a:xfrm>
            <a:prstGeom prst="ellipse">
              <a:avLst/>
            </a:prstGeom>
            <a:solidFill>
              <a:srgbClr val="FF00FF"/>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417" name="Line 18"/>
            <p:cNvSpPr>
              <a:spLocks noChangeShapeType="1"/>
            </p:cNvSpPr>
            <p:nvPr/>
          </p:nvSpPr>
          <p:spPr bwMode="auto">
            <a:xfrm flipV="1">
              <a:off x="931" y="1007"/>
              <a:ext cx="210"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8" name="Line 19"/>
            <p:cNvSpPr>
              <a:spLocks noChangeShapeType="1"/>
            </p:cNvSpPr>
            <p:nvPr/>
          </p:nvSpPr>
          <p:spPr bwMode="auto">
            <a:xfrm>
              <a:off x="415" y="1385"/>
              <a:ext cx="3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9" name="Line 20"/>
            <p:cNvSpPr>
              <a:spLocks noChangeShapeType="1"/>
            </p:cNvSpPr>
            <p:nvPr/>
          </p:nvSpPr>
          <p:spPr bwMode="auto">
            <a:xfrm>
              <a:off x="101" y="1014"/>
              <a:ext cx="198"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0" name="Line 21"/>
            <p:cNvSpPr>
              <a:spLocks noChangeShapeType="1"/>
            </p:cNvSpPr>
            <p:nvPr/>
          </p:nvSpPr>
          <p:spPr bwMode="auto">
            <a:xfrm flipH="1">
              <a:off x="101" y="549"/>
              <a:ext cx="175" cy="2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1" name="Line 22"/>
            <p:cNvSpPr>
              <a:spLocks noChangeShapeType="1"/>
            </p:cNvSpPr>
            <p:nvPr/>
          </p:nvSpPr>
          <p:spPr bwMode="auto">
            <a:xfrm>
              <a:off x="415" y="482"/>
              <a:ext cx="3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2" name="Line 23"/>
            <p:cNvSpPr>
              <a:spLocks noChangeShapeType="1"/>
            </p:cNvSpPr>
            <p:nvPr/>
          </p:nvSpPr>
          <p:spPr bwMode="auto">
            <a:xfrm>
              <a:off x="922" y="560"/>
              <a:ext cx="201" cy="2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3" name="Line 24"/>
            <p:cNvSpPr>
              <a:spLocks noChangeShapeType="1"/>
            </p:cNvSpPr>
            <p:nvPr/>
          </p:nvSpPr>
          <p:spPr bwMode="auto">
            <a:xfrm flipH="1">
              <a:off x="619" y="561"/>
              <a:ext cx="218" cy="360"/>
            </a:xfrm>
            <a:prstGeom prst="line">
              <a:avLst/>
            </a:prstGeom>
            <a:noFill/>
            <a:ln w="28575">
              <a:solidFill>
                <a:schemeClr val="accent2"/>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00424" name="Line 25"/>
            <p:cNvSpPr>
              <a:spLocks noChangeShapeType="1"/>
            </p:cNvSpPr>
            <p:nvPr/>
          </p:nvSpPr>
          <p:spPr bwMode="auto">
            <a:xfrm>
              <a:off x="613" y="939"/>
              <a:ext cx="237" cy="386"/>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26"/>
            <p:cNvSpPr>
              <a:spLocks noChangeArrowheads="1"/>
            </p:cNvSpPr>
            <p:nvPr/>
          </p:nvSpPr>
          <p:spPr bwMode="auto">
            <a:xfrm>
              <a:off x="828" y="1253"/>
              <a:ext cx="27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3333CC"/>
                  </a:solidFill>
                  <a:effectLst>
                    <a:outerShdw blurRad="38100" dist="38100" dir="2700000" algn="tl">
                      <a:srgbClr val="000000"/>
                    </a:outerShdw>
                  </a:effectLst>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sp>
          <p:nvSpPr>
            <p:cNvPr id="30747" name="Rectangle 27"/>
            <p:cNvSpPr>
              <a:spLocks noChangeArrowheads="1"/>
            </p:cNvSpPr>
            <p:nvPr/>
          </p:nvSpPr>
          <p:spPr bwMode="auto">
            <a:xfrm>
              <a:off x="306" y="658"/>
              <a:ext cx="34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00"/>
                  </a:solidFill>
                  <a:effectLst>
                    <a:outerShdw blurRad="38100" dist="38100" dir="2700000" algn="tl">
                      <a:srgbClr val="000000"/>
                    </a:outerShdw>
                  </a:effectLst>
                </a:rPr>
                <a:t>P</a:t>
              </a:r>
              <a:r>
                <a:rPr lang="zh-CN" altLang="en-US" baseline="-25000">
                  <a:solidFill>
                    <a:srgbClr val="00FF00"/>
                  </a:solidFill>
                  <a:effectLst>
                    <a:outerShdw blurRad="38100" dist="38100" dir="2700000" algn="tl">
                      <a:srgbClr val="000000"/>
                    </a:outerShdw>
                  </a:effectLst>
                </a:rPr>
                <a:t>1</a:t>
              </a:r>
              <a:endParaRPr lang="zh-CN" altLang="en-US">
                <a:solidFill>
                  <a:srgbClr val="00FF00"/>
                </a:solidFill>
                <a:effectLst>
                  <a:outerShdw blurRad="38100" dist="38100" dir="2700000" algn="tl">
                    <a:srgbClr val="000000"/>
                  </a:outerShdw>
                </a:effectLst>
                <a:ea typeface="华文中宋" panose="02010600040101010101" pitchFamily="2" charset="-122"/>
              </a:endParaRPr>
            </a:p>
          </p:txBody>
        </p:sp>
        <p:sp>
          <p:nvSpPr>
            <p:cNvPr id="30748" name="Rectangle 28"/>
            <p:cNvSpPr>
              <a:spLocks noChangeArrowheads="1"/>
            </p:cNvSpPr>
            <p:nvPr/>
          </p:nvSpPr>
          <p:spPr bwMode="auto">
            <a:xfrm>
              <a:off x="503" y="1033"/>
              <a:ext cx="31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FF"/>
                  </a:solidFill>
                  <a:effectLst>
                    <a:outerShdw blurRad="38100" dist="38100" dir="2700000" algn="tl">
                      <a:srgbClr val="000000"/>
                    </a:outerShdw>
                  </a:effectLst>
                </a:rPr>
                <a:t>P</a:t>
              </a:r>
              <a:r>
                <a:rPr lang="zh-CN" altLang="en-US" baseline="-25000">
                  <a:solidFill>
                    <a:srgbClr val="00FFFF"/>
                  </a:solidFill>
                  <a:effectLst>
                    <a:outerShdw blurRad="38100" dist="38100" dir="2700000" algn="tl">
                      <a:srgbClr val="000000"/>
                    </a:outerShdw>
                  </a:effectLst>
                </a:rPr>
                <a:t>2</a:t>
              </a:r>
              <a:endParaRPr lang="zh-CN" altLang="en-US">
                <a:solidFill>
                  <a:srgbClr val="00FFFF"/>
                </a:solidFill>
                <a:effectLst>
                  <a:outerShdw blurRad="38100" dist="38100" dir="2700000" algn="tl">
                    <a:srgbClr val="000000"/>
                  </a:outerShdw>
                </a:effectLst>
                <a:ea typeface="华文中宋" panose="02010600040101010101" pitchFamily="2" charset="-122"/>
              </a:endParaRPr>
            </a:p>
          </p:txBody>
        </p:sp>
        <p:sp>
          <p:nvSpPr>
            <p:cNvPr id="30749" name="Rectangle 29"/>
            <p:cNvSpPr>
              <a:spLocks noChangeArrowheads="1"/>
            </p:cNvSpPr>
            <p:nvPr/>
          </p:nvSpPr>
          <p:spPr bwMode="auto">
            <a:xfrm>
              <a:off x="773" y="625"/>
              <a:ext cx="27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P</a:t>
              </a:r>
              <a:r>
                <a:rPr lang="zh-CN" altLang="en-US" baseline="-25000">
                  <a:solidFill>
                    <a:schemeClr val="accent2"/>
                  </a:solidFill>
                  <a:effectLst>
                    <a:outerShdw blurRad="38100" dist="38100" dir="2700000" algn="tl">
                      <a:srgbClr val="000000"/>
                    </a:outerShdw>
                  </a:effectLst>
                </a:rPr>
                <a:t>3</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0750" name="Rectangle 30"/>
            <p:cNvSpPr>
              <a:spLocks noChangeArrowheads="1"/>
            </p:cNvSpPr>
            <p:nvPr/>
          </p:nvSpPr>
          <p:spPr bwMode="auto">
            <a:xfrm>
              <a:off x="303" y="1268"/>
              <a:ext cx="280" cy="2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3333CC"/>
                  </a:solidFill>
                  <a:effectLst>
                    <a:outerShdw blurRad="38100" dist="38100" dir="2700000" algn="tl">
                      <a:srgbClr val="000000"/>
                    </a:outerShdw>
                  </a:effectLst>
                  <a:latin typeface="宋体" panose="02010600030101010101" pitchFamily="2" charset="-122"/>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sp>
          <p:nvSpPr>
            <p:cNvPr id="30751" name="Rectangle 31"/>
            <p:cNvSpPr>
              <a:spLocks noChangeArrowheads="1"/>
            </p:cNvSpPr>
            <p:nvPr/>
          </p:nvSpPr>
          <p:spPr bwMode="auto">
            <a:xfrm>
              <a:off x="282" y="372"/>
              <a:ext cx="28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3333CC"/>
                  </a:solidFill>
                  <a:effectLst>
                    <a:outerShdw blurRad="38100" dist="38100" dir="2700000" algn="tl">
                      <a:srgbClr val="000000"/>
                    </a:outerShdw>
                  </a:effectLst>
                  <a:latin typeface="宋体" panose="02010600030101010101" pitchFamily="2" charset="-122"/>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sp>
          <p:nvSpPr>
            <p:cNvPr id="100431" name="Line 32"/>
            <p:cNvSpPr>
              <a:spLocks noChangeShapeType="1"/>
            </p:cNvSpPr>
            <p:nvPr/>
          </p:nvSpPr>
          <p:spPr bwMode="auto">
            <a:xfrm>
              <a:off x="753" y="932"/>
              <a:ext cx="861" cy="0"/>
            </a:xfrm>
            <a:prstGeom prst="line">
              <a:avLst/>
            </a:prstGeom>
            <a:noFill/>
            <a:ln w="28575">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0753" name="Rectangle 33"/>
            <p:cNvSpPr>
              <a:spLocks noChangeArrowheads="1"/>
            </p:cNvSpPr>
            <p:nvPr/>
          </p:nvSpPr>
          <p:spPr bwMode="auto">
            <a:xfrm>
              <a:off x="32" y="796"/>
              <a:ext cx="27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3333CC"/>
                  </a:solidFill>
                  <a:effectLst>
                    <a:outerShdw blurRad="38100" dist="38100" dir="2700000" algn="tl">
                      <a:srgbClr val="000000"/>
                    </a:outerShdw>
                  </a:effectLst>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sp>
          <p:nvSpPr>
            <p:cNvPr id="30754" name="Rectangle 34"/>
            <p:cNvSpPr>
              <a:spLocks noChangeArrowheads="1"/>
            </p:cNvSpPr>
            <p:nvPr/>
          </p:nvSpPr>
          <p:spPr bwMode="auto">
            <a:xfrm>
              <a:off x="818" y="340"/>
              <a:ext cx="27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3333CC"/>
                  </a:solidFill>
                  <a:effectLst>
                    <a:outerShdw blurRad="38100" dist="38100" dir="2700000" algn="tl">
                      <a:srgbClr val="000000"/>
                    </a:outerShdw>
                  </a:effectLst>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sp>
          <p:nvSpPr>
            <p:cNvPr id="100434" name="Oval 35"/>
            <p:cNvSpPr>
              <a:spLocks noChangeArrowheads="1"/>
            </p:cNvSpPr>
            <p:nvPr/>
          </p:nvSpPr>
          <p:spPr bwMode="auto">
            <a:xfrm>
              <a:off x="1079" y="873"/>
              <a:ext cx="129" cy="127"/>
            </a:xfrm>
            <a:prstGeom prst="ellipse">
              <a:avLst/>
            </a:prstGeom>
            <a:solidFill>
              <a:srgbClr val="00FF00"/>
            </a:solidFill>
            <a:ln w="28575">
              <a:solidFill>
                <a:srgbClr val="FFFFFF"/>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756" name="Rectangle 36"/>
            <p:cNvSpPr>
              <a:spLocks noChangeArrowheads="1"/>
            </p:cNvSpPr>
            <p:nvPr/>
          </p:nvSpPr>
          <p:spPr bwMode="auto">
            <a:xfrm>
              <a:off x="1057" y="818"/>
              <a:ext cx="28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3333CC"/>
                  </a:solidFill>
                  <a:effectLst>
                    <a:outerShdw blurRad="38100" dist="38100" dir="2700000" algn="tl">
                      <a:srgbClr val="000000"/>
                    </a:outerShdw>
                  </a:effectLst>
                  <a:latin typeface="宋体" panose="02010600030101010101" pitchFamily="2" charset="-122"/>
                </a:rPr>
                <a:t>-</a:t>
              </a:r>
              <a:endParaRPr lang="zh-CN" altLang="en-US">
                <a:solidFill>
                  <a:srgbClr val="3333CC"/>
                </a:solidFill>
                <a:effectLst>
                  <a:outerShdw blurRad="38100" dist="38100" dir="2700000" algn="tl">
                    <a:srgbClr val="000000"/>
                  </a:outerShdw>
                </a:effectLst>
                <a:ea typeface="华文中宋" panose="02010600040101010101" pitchFamily="2" charset="-122"/>
              </a:endParaRPr>
            </a:p>
          </p:txBody>
        </p:sp>
      </p:grpSp>
      <p:grpSp>
        <p:nvGrpSpPr>
          <p:cNvPr id="30757" name="Group 37"/>
          <p:cNvGrpSpPr>
            <a:grpSpLocks/>
          </p:cNvGrpSpPr>
          <p:nvPr/>
        </p:nvGrpSpPr>
        <p:grpSpPr bwMode="auto">
          <a:xfrm>
            <a:off x="6156325" y="3500438"/>
            <a:ext cx="2735263" cy="2449512"/>
            <a:chOff x="0" y="0"/>
            <a:chExt cx="1924" cy="1642"/>
          </a:xfrm>
        </p:grpSpPr>
        <p:sp>
          <p:nvSpPr>
            <p:cNvPr id="30758" name="Rectangle 38"/>
            <p:cNvSpPr>
              <a:spLocks noChangeArrowheads="1"/>
            </p:cNvSpPr>
            <p:nvPr/>
          </p:nvSpPr>
          <p:spPr bwMode="auto">
            <a:xfrm>
              <a:off x="355" y="46"/>
              <a:ext cx="54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r>
                <a:rPr lang="zh-CN" altLang="en-US" sz="2000">
                  <a:solidFill>
                    <a:schemeClr val="accent2"/>
                  </a:solidFill>
                  <a:effectLst>
                    <a:outerShdw blurRad="38100" dist="38100" dir="2700000" algn="tl">
                      <a:srgbClr val="000000"/>
                    </a:outerShdw>
                  </a:effectLst>
                </a:rPr>
                <a:t>&lt;0</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0759" name="Rectangle 39"/>
            <p:cNvSpPr>
              <a:spLocks noChangeArrowheads="1"/>
            </p:cNvSpPr>
            <p:nvPr/>
          </p:nvSpPr>
          <p:spPr bwMode="auto">
            <a:xfrm>
              <a:off x="1716" y="668"/>
              <a:ext cx="15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363" name="Line 40"/>
            <p:cNvSpPr>
              <a:spLocks noChangeShapeType="1"/>
            </p:cNvSpPr>
            <p:nvPr/>
          </p:nvSpPr>
          <p:spPr bwMode="auto">
            <a:xfrm flipV="1">
              <a:off x="1248" y="984"/>
              <a:ext cx="107" cy="4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4" name="Line 41"/>
            <p:cNvSpPr>
              <a:spLocks noChangeShapeType="1"/>
            </p:cNvSpPr>
            <p:nvPr/>
          </p:nvSpPr>
          <p:spPr bwMode="auto">
            <a:xfrm>
              <a:off x="669" y="1483"/>
              <a:ext cx="4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Rectangle 42"/>
            <p:cNvSpPr>
              <a:spLocks noChangeArrowheads="1"/>
            </p:cNvSpPr>
            <p:nvPr/>
          </p:nvSpPr>
          <p:spPr bwMode="auto">
            <a:xfrm>
              <a:off x="1487" y="249"/>
              <a:ext cx="28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0366" name="Line 43"/>
            <p:cNvSpPr>
              <a:spLocks noChangeShapeType="1"/>
            </p:cNvSpPr>
            <p:nvPr/>
          </p:nvSpPr>
          <p:spPr bwMode="auto">
            <a:xfrm>
              <a:off x="664" y="442"/>
              <a:ext cx="4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7" name="Line 44"/>
            <p:cNvSpPr>
              <a:spLocks noChangeShapeType="1"/>
            </p:cNvSpPr>
            <p:nvPr/>
          </p:nvSpPr>
          <p:spPr bwMode="auto">
            <a:xfrm flipV="1">
              <a:off x="422" y="514"/>
              <a:ext cx="108" cy="4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8" name="Line 45"/>
            <p:cNvSpPr>
              <a:spLocks noChangeShapeType="1"/>
            </p:cNvSpPr>
            <p:nvPr/>
          </p:nvSpPr>
          <p:spPr bwMode="auto">
            <a:xfrm>
              <a:off x="1447" y="941"/>
              <a:ext cx="477"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0766" name="Rectangle 46"/>
            <p:cNvSpPr>
              <a:spLocks noChangeArrowheads="1"/>
            </p:cNvSpPr>
            <p:nvPr/>
          </p:nvSpPr>
          <p:spPr bwMode="auto">
            <a:xfrm>
              <a:off x="21" y="336"/>
              <a:ext cx="33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100370" name="Line 47"/>
            <p:cNvSpPr>
              <a:spLocks noChangeShapeType="1"/>
            </p:cNvSpPr>
            <p:nvPr/>
          </p:nvSpPr>
          <p:spPr bwMode="auto">
            <a:xfrm>
              <a:off x="880" y="0"/>
              <a:ext cx="0" cy="945"/>
            </a:xfrm>
            <a:prstGeom prst="line">
              <a:avLst/>
            </a:prstGeom>
            <a:noFill/>
            <a:ln w="28575">
              <a:solidFill>
                <a:schemeClr val="tx1"/>
              </a:solidFill>
              <a:prstDash val="dash"/>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0768" name="Rectangle 48"/>
            <p:cNvSpPr>
              <a:spLocks noChangeArrowheads="1"/>
            </p:cNvSpPr>
            <p:nvPr/>
          </p:nvSpPr>
          <p:spPr bwMode="auto">
            <a:xfrm>
              <a:off x="978" y="21"/>
              <a:ext cx="31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0769" name="Rectangle 49"/>
            <p:cNvSpPr>
              <a:spLocks noChangeArrowheads="1"/>
            </p:cNvSpPr>
            <p:nvPr/>
          </p:nvSpPr>
          <p:spPr bwMode="auto">
            <a:xfrm>
              <a:off x="1487" y="606"/>
              <a:ext cx="28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0770" name="Rectangle 50"/>
            <p:cNvSpPr>
              <a:spLocks noChangeArrowheads="1"/>
            </p:cNvSpPr>
            <p:nvPr/>
          </p:nvSpPr>
          <p:spPr bwMode="auto">
            <a:xfrm>
              <a:off x="171" y="1347"/>
              <a:ext cx="251"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100374" name="Oval 51"/>
            <p:cNvSpPr>
              <a:spLocks noChangeArrowheads="1"/>
            </p:cNvSpPr>
            <p:nvPr/>
          </p:nvSpPr>
          <p:spPr bwMode="auto">
            <a:xfrm>
              <a:off x="1120" y="1399"/>
              <a:ext cx="177" cy="154"/>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375" name="Oval 52"/>
            <p:cNvSpPr>
              <a:spLocks noChangeArrowheads="1"/>
            </p:cNvSpPr>
            <p:nvPr/>
          </p:nvSpPr>
          <p:spPr bwMode="auto">
            <a:xfrm>
              <a:off x="1110" y="362"/>
              <a:ext cx="175" cy="155"/>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376" name="Oval 53"/>
            <p:cNvSpPr>
              <a:spLocks noChangeArrowheads="1"/>
            </p:cNvSpPr>
            <p:nvPr/>
          </p:nvSpPr>
          <p:spPr bwMode="auto">
            <a:xfrm>
              <a:off x="491" y="367"/>
              <a:ext cx="176" cy="154"/>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377" name="Line 54"/>
            <p:cNvSpPr>
              <a:spLocks noChangeShapeType="1"/>
            </p:cNvSpPr>
            <p:nvPr/>
          </p:nvSpPr>
          <p:spPr bwMode="auto">
            <a:xfrm>
              <a:off x="451" y="1044"/>
              <a:ext cx="103" cy="3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8" name="Line 55"/>
            <p:cNvSpPr>
              <a:spLocks noChangeShapeType="1"/>
            </p:cNvSpPr>
            <p:nvPr/>
          </p:nvSpPr>
          <p:spPr bwMode="auto">
            <a:xfrm>
              <a:off x="1240" y="517"/>
              <a:ext cx="147" cy="3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Rectangle 56"/>
            <p:cNvSpPr>
              <a:spLocks noChangeArrowheads="1"/>
            </p:cNvSpPr>
            <p:nvPr/>
          </p:nvSpPr>
          <p:spPr bwMode="auto">
            <a:xfrm>
              <a:off x="452" y="314"/>
              <a:ext cx="25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380" name="Oval 57"/>
            <p:cNvSpPr>
              <a:spLocks noChangeArrowheads="1"/>
            </p:cNvSpPr>
            <p:nvPr/>
          </p:nvSpPr>
          <p:spPr bwMode="auto">
            <a:xfrm>
              <a:off x="1274" y="855"/>
              <a:ext cx="177" cy="154"/>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381" name="Rectangle 58"/>
            <p:cNvSpPr>
              <a:spLocks noChangeArrowheads="1"/>
            </p:cNvSpPr>
            <p:nvPr/>
          </p:nvSpPr>
          <p:spPr bwMode="auto">
            <a:xfrm>
              <a:off x="343" y="303"/>
              <a:ext cx="1114" cy="130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0382" name="Line 59"/>
            <p:cNvSpPr>
              <a:spLocks noChangeShapeType="1"/>
            </p:cNvSpPr>
            <p:nvPr/>
          </p:nvSpPr>
          <p:spPr bwMode="auto">
            <a:xfrm flipV="1">
              <a:off x="889" y="514"/>
              <a:ext cx="263" cy="427"/>
            </a:xfrm>
            <a:prstGeom prst="line">
              <a:avLst/>
            </a:prstGeom>
            <a:noFill/>
            <a:ln w="28575">
              <a:solidFill>
                <a:schemeClr val="accent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383" name="Line 60"/>
            <p:cNvSpPr>
              <a:spLocks noChangeShapeType="1"/>
            </p:cNvSpPr>
            <p:nvPr/>
          </p:nvSpPr>
          <p:spPr bwMode="auto">
            <a:xfrm flipH="1">
              <a:off x="515" y="941"/>
              <a:ext cx="367" cy="0"/>
            </a:xfrm>
            <a:prstGeom prst="line">
              <a:avLst/>
            </a:prstGeom>
            <a:noFill/>
            <a:ln w="28575">
              <a:solidFill>
                <a:srgbClr val="00FF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384" name="Line 61"/>
            <p:cNvSpPr>
              <a:spLocks noChangeShapeType="1"/>
            </p:cNvSpPr>
            <p:nvPr/>
          </p:nvSpPr>
          <p:spPr bwMode="auto">
            <a:xfrm>
              <a:off x="885" y="952"/>
              <a:ext cx="279" cy="442"/>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385" name="Line 62"/>
            <p:cNvSpPr>
              <a:spLocks noChangeShapeType="1"/>
            </p:cNvSpPr>
            <p:nvPr/>
          </p:nvSpPr>
          <p:spPr bwMode="auto">
            <a:xfrm>
              <a:off x="880" y="945"/>
              <a:ext cx="39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Rectangle 63"/>
            <p:cNvSpPr>
              <a:spLocks noChangeArrowheads="1"/>
            </p:cNvSpPr>
            <p:nvPr/>
          </p:nvSpPr>
          <p:spPr bwMode="auto">
            <a:xfrm>
              <a:off x="587" y="630"/>
              <a:ext cx="48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00"/>
                  </a:solidFill>
                  <a:effectLst>
                    <a:outerShdw blurRad="38100" dist="38100" dir="2700000" algn="tl">
                      <a:srgbClr val="000000"/>
                    </a:outerShdw>
                  </a:effectLst>
                </a:rPr>
                <a:t>P</a:t>
              </a:r>
              <a:r>
                <a:rPr lang="zh-CN" altLang="en-US" baseline="-25000">
                  <a:solidFill>
                    <a:srgbClr val="00FF00"/>
                  </a:solidFill>
                  <a:effectLst>
                    <a:outerShdw blurRad="38100" dist="38100" dir="2700000" algn="tl">
                      <a:srgbClr val="000000"/>
                    </a:outerShdw>
                  </a:effectLst>
                </a:rPr>
                <a:t>1</a:t>
              </a:r>
              <a:endParaRPr lang="zh-CN" altLang="en-US">
                <a:solidFill>
                  <a:srgbClr val="00FF00"/>
                </a:solidFill>
                <a:effectLst>
                  <a:outerShdw blurRad="38100" dist="38100" dir="2700000" algn="tl">
                    <a:srgbClr val="000000"/>
                  </a:outerShdw>
                </a:effectLst>
                <a:ea typeface="华文中宋" panose="02010600040101010101" pitchFamily="2" charset="-122"/>
              </a:endParaRPr>
            </a:p>
          </p:txBody>
        </p:sp>
        <p:sp>
          <p:nvSpPr>
            <p:cNvPr id="30784" name="Rectangle 64"/>
            <p:cNvSpPr>
              <a:spLocks noChangeArrowheads="1"/>
            </p:cNvSpPr>
            <p:nvPr/>
          </p:nvSpPr>
          <p:spPr bwMode="auto">
            <a:xfrm>
              <a:off x="779" y="1069"/>
              <a:ext cx="35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FF"/>
                  </a:solidFill>
                  <a:effectLst>
                    <a:outerShdw blurRad="38100" dist="38100" dir="2700000" algn="tl">
                      <a:srgbClr val="000000"/>
                    </a:outerShdw>
                  </a:effectLst>
                </a:rPr>
                <a:t>P</a:t>
              </a:r>
              <a:r>
                <a:rPr lang="zh-CN" altLang="en-US" baseline="-25000">
                  <a:solidFill>
                    <a:srgbClr val="00FFFF"/>
                  </a:solidFill>
                  <a:effectLst>
                    <a:outerShdw blurRad="38100" dist="38100" dir="2700000" algn="tl">
                      <a:srgbClr val="000000"/>
                    </a:outerShdw>
                  </a:effectLst>
                </a:rPr>
                <a:t>2</a:t>
              </a:r>
              <a:endParaRPr lang="zh-CN" altLang="en-US">
                <a:solidFill>
                  <a:srgbClr val="00FFFF"/>
                </a:solidFill>
                <a:effectLst>
                  <a:outerShdw blurRad="38100" dist="38100" dir="2700000" algn="tl">
                    <a:srgbClr val="000000"/>
                  </a:outerShdw>
                </a:effectLst>
                <a:ea typeface="华文中宋" panose="02010600040101010101" pitchFamily="2" charset="-122"/>
              </a:endParaRPr>
            </a:p>
          </p:txBody>
        </p:sp>
        <p:sp>
          <p:nvSpPr>
            <p:cNvPr id="30785" name="Rectangle 65"/>
            <p:cNvSpPr>
              <a:spLocks noChangeArrowheads="1"/>
            </p:cNvSpPr>
            <p:nvPr/>
          </p:nvSpPr>
          <p:spPr bwMode="auto">
            <a:xfrm>
              <a:off x="1030" y="603"/>
              <a:ext cx="325"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P</a:t>
              </a:r>
              <a:r>
                <a:rPr lang="zh-CN" altLang="en-US" baseline="-25000">
                  <a:solidFill>
                    <a:schemeClr val="accent2"/>
                  </a:solidFill>
                  <a:effectLst>
                    <a:outerShdw blurRad="38100" dist="38100" dir="2700000" algn="tl">
                      <a:srgbClr val="000000"/>
                    </a:outerShdw>
                  </a:effectLst>
                </a:rPr>
                <a:t>3</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389" name="Line 66"/>
            <p:cNvSpPr>
              <a:spLocks noChangeShapeType="1"/>
            </p:cNvSpPr>
            <p:nvPr/>
          </p:nvSpPr>
          <p:spPr bwMode="auto">
            <a:xfrm>
              <a:off x="0" y="580"/>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0390" name="Line 67"/>
            <p:cNvSpPr>
              <a:spLocks noChangeShapeType="1"/>
            </p:cNvSpPr>
            <p:nvPr/>
          </p:nvSpPr>
          <p:spPr bwMode="auto">
            <a:xfrm>
              <a:off x="0" y="953"/>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0391" name="Line 68"/>
            <p:cNvSpPr>
              <a:spLocks noChangeShapeType="1"/>
            </p:cNvSpPr>
            <p:nvPr/>
          </p:nvSpPr>
          <p:spPr bwMode="auto">
            <a:xfrm>
              <a:off x="0" y="1297"/>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0392" name="Line 69"/>
            <p:cNvSpPr>
              <a:spLocks noChangeShapeType="1"/>
            </p:cNvSpPr>
            <p:nvPr/>
          </p:nvSpPr>
          <p:spPr bwMode="auto">
            <a:xfrm flipH="1">
              <a:off x="1461" y="552"/>
              <a:ext cx="327"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0393" name="Line 70"/>
            <p:cNvSpPr>
              <a:spLocks noChangeShapeType="1"/>
            </p:cNvSpPr>
            <p:nvPr/>
          </p:nvSpPr>
          <p:spPr bwMode="auto">
            <a:xfrm flipH="1">
              <a:off x="1466" y="1297"/>
              <a:ext cx="329"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30791" name="Rectangle 71"/>
            <p:cNvSpPr>
              <a:spLocks noChangeArrowheads="1"/>
            </p:cNvSpPr>
            <p:nvPr/>
          </p:nvSpPr>
          <p:spPr bwMode="auto">
            <a:xfrm>
              <a:off x="175" y="991"/>
              <a:ext cx="25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30792" name="Rectangle 72"/>
            <p:cNvSpPr>
              <a:spLocks noChangeArrowheads="1"/>
            </p:cNvSpPr>
            <p:nvPr/>
          </p:nvSpPr>
          <p:spPr bwMode="auto">
            <a:xfrm>
              <a:off x="186" y="633"/>
              <a:ext cx="24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ea typeface="华文中宋" panose="02010600040101010101" pitchFamily="2" charset="-122"/>
                </a:rPr>
                <a:t>-</a:t>
              </a:r>
            </a:p>
          </p:txBody>
        </p:sp>
        <p:sp>
          <p:nvSpPr>
            <p:cNvPr id="30793" name="Rectangle 73"/>
            <p:cNvSpPr>
              <a:spLocks noChangeArrowheads="1"/>
            </p:cNvSpPr>
            <p:nvPr/>
          </p:nvSpPr>
          <p:spPr bwMode="auto">
            <a:xfrm>
              <a:off x="1487" y="955"/>
              <a:ext cx="28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0794" name="Rectangle 74"/>
            <p:cNvSpPr>
              <a:spLocks noChangeArrowheads="1"/>
            </p:cNvSpPr>
            <p:nvPr/>
          </p:nvSpPr>
          <p:spPr bwMode="auto">
            <a:xfrm>
              <a:off x="1487" y="1346"/>
              <a:ext cx="28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0795" name="Rectangle 75"/>
            <p:cNvSpPr>
              <a:spLocks noChangeArrowheads="1"/>
            </p:cNvSpPr>
            <p:nvPr/>
          </p:nvSpPr>
          <p:spPr bwMode="auto">
            <a:xfrm>
              <a:off x="183" y="267"/>
              <a:ext cx="25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              </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100399" name="Oval 76"/>
            <p:cNvSpPr>
              <a:spLocks noChangeArrowheads="1"/>
            </p:cNvSpPr>
            <p:nvPr/>
          </p:nvSpPr>
          <p:spPr bwMode="auto">
            <a:xfrm>
              <a:off x="490" y="1405"/>
              <a:ext cx="177" cy="155"/>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797" name="Rectangle 77"/>
            <p:cNvSpPr>
              <a:spLocks noChangeArrowheads="1"/>
            </p:cNvSpPr>
            <p:nvPr/>
          </p:nvSpPr>
          <p:spPr bwMode="auto">
            <a:xfrm>
              <a:off x="1143" y="1329"/>
              <a:ext cx="28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0798" name="Rectangle 78"/>
            <p:cNvSpPr>
              <a:spLocks noChangeArrowheads="1"/>
            </p:cNvSpPr>
            <p:nvPr/>
          </p:nvSpPr>
          <p:spPr bwMode="auto">
            <a:xfrm>
              <a:off x="1143" y="300"/>
              <a:ext cx="28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0402" name="Oval 79"/>
            <p:cNvSpPr>
              <a:spLocks noChangeArrowheads="1"/>
            </p:cNvSpPr>
            <p:nvPr/>
          </p:nvSpPr>
          <p:spPr bwMode="auto">
            <a:xfrm>
              <a:off x="349" y="889"/>
              <a:ext cx="177" cy="157"/>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800" name="Rectangle 80"/>
            <p:cNvSpPr>
              <a:spLocks noChangeArrowheads="1"/>
            </p:cNvSpPr>
            <p:nvPr/>
          </p:nvSpPr>
          <p:spPr bwMode="auto">
            <a:xfrm>
              <a:off x="365" y="822"/>
              <a:ext cx="28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0801" name="Rectangle 81"/>
            <p:cNvSpPr>
              <a:spLocks noChangeArrowheads="1"/>
            </p:cNvSpPr>
            <p:nvPr/>
          </p:nvSpPr>
          <p:spPr bwMode="auto">
            <a:xfrm>
              <a:off x="468" y="1356"/>
              <a:ext cx="22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0802" name="Rectangle 82"/>
            <p:cNvSpPr>
              <a:spLocks noChangeArrowheads="1"/>
            </p:cNvSpPr>
            <p:nvPr/>
          </p:nvSpPr>
          <p:spPr bwMode="auto">
            <a:xfrm>
              <a:off x="1247" y="812"/>
              <a:ext cx="24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grpSp>
      <p:sp>
        <p:nvSpPr>
          <p:cNvPr id="100360" name="Text Box 8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4986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par>
                                <p:cTn id="8" presetID="3" presetClass="entr" presetSubtype="10" fill="hold" nodeType="withEffect">
                                  <p:stCondLst>
                                    <p:cond delay="0"/>
                                  </p:stCondLst>
                                  <p:childTnLst>
                                    <p:set>
                                      <p:cBhvr>
                                        <p:cTn id="9" dur="1" fill="hold">
                                          <p:stCondLst>
                                            <p:cond delay="0"/>
                                          </p:stCondLst>
                                        </p:cTn>
                                        <p:tgtEl>
                                          <p:spTgt spid="30757"/>
                                        </p:tgtEl>
                                        <p:attrNameLst>
                                          <p:attrName>style.visibility</p:attrName>
                                        </p:attrNameLst>
                                      </p:cBhvr>
                                      <p:to>
                                        <p:strVal val="visible"/>
                                      </p:to>
                                    </p:set>
                                    <p:animEffect transition="in" filter="blinds(horizontal)">
                                      <p:cBhvr>
                                        <p:cTn id="10" dur="500"/>
                                        <p:tgtEl>
                                          <p:spTgt spid="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2"/>
          <p:cNvGrpSpPr>
            <a:grpSpLocks/>
          </p:cNvGrpSpPr>
          <p:nvPr/>
        </p:nvGrpSpPr>
        <p:grpSpPr bwMode="auto">
          <a:xfrm>
            <a:off x="5478463" y="2297113"/>
            <a:ext cx="3054350" cy="2716212"/>
            <a:chOff x="0" y="0"/>
            <a:chExt cx="1924" cy="1711"/>
          </a:xfrm>
        </p:grpSpPr>
        <p:sp>
          <p:nvSpPr>
            <p:cNvPr id="101384" name="Rectangle 3"/>
            <p:cNvSpPr>
              <a:spLocks noChangeArrowheads="1"/>
            </p:cNvSpPr>
            <p:nvPr/>
          </p:nvSpPr>
          <p:spPr bwMode="auto">
            <a:xfrm>
              <a:off x="343" y="316"/>
              <a:ext cx="1114" cy="1363"/>
            </a:xfrm>
            <a:prstGeom prst="rect">
              <a:avLst/>
            </a:prstGeom>
            <a:solidFill>
              <a:schemeClr val="folHlink"/>
            </a:solidFill>
            <a:ln w="28575">
              <a:solidFill>
                <a:schemeClr val="folHlink"/>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1748" name="Rectangle 4"/>
            <p:cNvSpPr>
              <a:spLocks noChangeArrowheads="1"/>
            </p:cNvSpPr>
            <p:nvPr/>
          </p:nvSpPr>
          <p:spPr bwMode="auto">
            <a:xfrm>
              <a:off x="1618" y="318"/>
              <a:ext cx="17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1749" name="Rectangle 5"/>
            <p:cNvSpPr>
              <a:spLocks noChangeArrowheads="1"/>
            </p:cNvSpPr>
            <p:nvPr/>
          </p:nvSpPr>
          <p:spPr bwMode="auto">
            <a:xfrm>
              <a:off x="355" y="48"/>
              <a:ext cx="54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r>
                <a:rPr lang="zh-CN" altLang="en-US" sz="2000">
                  <a:solidFill>
                    <a:schemeClr val="accent2"/>
                  </a:solidFill>
                  <a:effectLst>
                    <a:outerShdw blurRad="38100" dist="38100" dir="2700000" algn="tl">
                      <a:srgbClr val="000000"/>
                    </a:outerShdw>
                  </a:effectLst>
                </a:rPr>
                <a:t>&lt;0</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1750" name="Rectangle 6"/>
            <p:cNvSpPr>
              <a:spLocks noChangeArrowheads="1"/>
            </p:cNvSpPr>
            <p:nvPr/>
          </p:nvSpPr>
          <p:spPr bwMode="auto">
            <a:xfrm>
              <a:off x="1716" y="696"/>
              <a:ext cx="155"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1388" name="Line 7"/>
            <p:cNvSpPr>
              <a:spLocks noChangeShapeType="1"/>
            </p:cNvSpPr>
            <p:nvPr/>
          </p:nvSpPr>
          <p:spPr bwMode="auto">
            <a:xfrm flipV="1">
              <a:off x="1248" y="1025"/>
              <a:ext cx="107"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9" name="Line 8"/>
            <p:cNvSpPr>
              <a:spLocks noChangeShapeType="1"/>
            </p:cNvSpPr>
            <p:nvPr/>
          </p:nvSpPr>
          <p:spPr bwMode="auto">
            <a:xfrm>
              <a:off x="669" y="1545"/>
              <a:ext cx="4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Rectangle 9"/>
            <p:cNvSpPr>
              <a:spLocks noChangeArrowheads="1"/>
            </p:cNvSpPr>
            <p:nvPr/>
          </p:nvSpPr>
          <p:spPr bwMode="auto">
            <a:xfrm>
              <a:off x="1487" y="259"/>
              <a:ext cx="28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1391" name="Line 10"/>
            <p:cNvSpPr>
              <a:spLocks noChangeShapeType="1"/>
            </p:cNvSpPr>
            <p:nvPr/>
          </p:nvSpPr>
          <p:spPr bwMode="auto">
            <a:xfrm>
              <a:off x="664" y="461"/>
              <a:ext cx="4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2" name="Line 11"/>
            <p:cNvSpPr>
              <a:spLocks noChangeShapeType="1"/>
            </p:cNvSpPr>
            <p:nvPr/>
          </p:nvSpPr>
          <p:spPr bwMode="auto">
            <a:xfrm flipV="1">
              <a:off x="422" y="536"/>
              <a:ext cx="108" cy="4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3" name="Line 12"/>
            <p:cNvSpPr>
              <a:spLocks noChangeShapeType="1"/>
            </p:cNvSpPr>
            <p:nvPr/>
          </p:nvSpPr>
          <p:spPr bwMode="auto">
            <a:xfrm>
              <a:off x="1447" y="981"/>
              <a:ext cx="477"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57" name="Rectangle 13"/>
            <p:cNvSpPr>
              <a:spLocks noChangeArrowheads="1"/>
            </p:cNvSpPr>
            <p:nvPr/>
          </p:nvSpPr>
          <p:spPr bwMode="auto">
            <a:xfrm>
              <a:off x="21" y="350"/>
              <a:ext cx="33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101395" name="Line 14"/>
            <p:cNvSpPr>
              <a:spLocks noChangeShapeType="1"/>
            </p:cNvSpPr>
            <p:nvPr/>
          </p:nvSpPr>
          <p:spPr bwMode="auto">
            <a:xfrm>
              <a:off x="880" y="0"/>
              <a:ext cx="0" cy="985"/>
            </a:xfrm>
            <a:prstGeom prst="line">
              <a:avLst/>
            </a:prstGeom>
            <a:noFill/>
            <a:ln w="28575">
              <a:solidFill>
                <a:schemeClr val="tx1"/>
              </a:solidFill>
              <a:prstDash val="dash"/>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1759" name="Rectangle 15"/>
            <p:cNvSpPr>
              <a:spLocks noChangeArrowheads="1"/>
            </p:cNvSpPr>
            <p:nvPr/>
          </p:nvSpPr>
          <p:spPr bwMode="auto">
            <a:xfrm>
              <a:off x="978" y="22"/>
              <a:ext cx="31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1760" name="Rectangle 16"/>
            <p:cNvSpPr>
              <a:spLocks noChangeArrowheads="1"/>
            </p:cNvSpPr>
            <p:nvPr/>
          </p:nvSpPr>
          <p:spPr bwMode="auto">
            <a:xfrm>
              <a:off x="1487" y="630"/>
              <a:ext cx="28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1761" name="Rectangle 17"/>
            <p:cNvSpPr>
              <a:spLocks noChangeArrowheads="1"/>
            </p:cNvSpPr>
            <p:nvPr/>
          </p:nvSpPr>
          <p:spPr bwMode="auto">
            <a:xfrm>
              <a:off x="171" y="1404"/>
              <a:ext cx="25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101399" name="Oval 18"/>
            <p:cNvSpPr>
              <a:spLocks noChangeArrowheads="1"/>
            </p:cNvSpPr>
            <p:nvPr/>
          </p:nvSpPr>
          <p:spPr bwMode="auto">
            <a:xfrm>
              <a:off x="1120" y="1458"/>
              <a:ext cx="177" cy="160"/>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1400" name="Oval 19"/>
            <p:cNvSpPr>
              <a:spLocks noChangeArrowheads="1"/>
            </p:cNvSpPr>
            <p:nvPr/>
          </p:nvSpPr>
          <p:spPr bwMode="auto">
            <a:xfrm>
              <a:off x="1110" y="377"/>
              <a:ext cx="175" cy="162"/>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1401" name="Oval 20"/>
            <p:cNvSpPr>
              <a:spLocks noChangeArrowheads="1"/>
            </p:cNvSpPr>
            <p:nvPr/>
          </p:nvSpPr>
          <p:spPr bwMode="auto">
            <a:xfrm>
              <a:off x="491" y="382"/>
              <a:ext cx="176" cy="161"/>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1402" name="Line 21"/>
            <p:cNvSpPr>
              <a:spLocks noChangeShapeType="1"/>
            </p:cNvSpPr>
            <p:nvPr/>
          </p:nvSpPr>
          <p:spPr bwMode="auto">
            <a:xfrm>
              <a:off x="451" y="1088"/>
              <a:ext cx="103" cy="4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3" name="Line 22"/>
            <p:cNvSpPr>
              <a:spLocks noChangeShapeType="1"/>
            </p:cNvSpPr>
            <p:nvPr/>
          </p:nvSpPr>
          <p:spPr bwMode="auto">
            <a:xfrm>
              <a:off x="1240" y="539"/>
              <a:ext cx="147" cy="4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Rectangle 23"/>
            <p:cNvSpPr>
              <a:spLocks noChangeArrowheads="1"/>
            </p:cNvSpPr>
            <p:nvPr/>
          </p:nvSpPr>
          <p:spPr bwMode="auto">
            <a:xfrm>
              <a:off x="452" y="327"/>
              <a:ext cx="25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1405" name="Oval 24"/>
            <p:cNvSpPr>
              <a:spLocks noChangeArrowheads="1"/>
            </p:cNvSpPr>
            <p:nvPr/>
          </p:nvSpPr>
          <p:spPr bwMode="auto">
            <a:xfrm>
              <a:off x="1274" y="891"/>
              <a:ext cx="177" cy="160"/>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1406" name="Line 25"/>
            <p:cNvSpPr>
              <a:spLocks noChangeShapeType="1"/>
            </p:cNvSpPr>
            <p:nvPr/>
          </p:nvSpPr>
          <p:spPr bwMode="auto">
            <a:xfrm flipV="1">
              <a:off x="889" y="536"/>
              <a:ext cx="263" cy="445"/>
            </a:xfrm>
            <a:prstGeom prst="line">
              <a:avLst/>
            </a:prstGeom>
            <a:noFill/>
            <a:ln w="28575">
              <a:solidFill>
                <a:schemeClr val="accent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07" name="Line 26"/>
            <p:cNvSpPr>
              <a:spLocks noChangeShapeType="1"/>
            </p:cNvSpPr>
            <p:nvPr/>
          </p:nvSpPr>
          <p:spPr bwMode="auto">
            <a:xfrm flipH="1">
              <a:off x="515" y="981"/>
              <a:ext cx="367" cy="0"/>
            </a:xfrm>
            <a:prstGeom prst="line">
              <a:avLst/>
            </a:prstGeom>
            <a:noFill/>
            <a:ln w="28575">
              <a:solidFill>
                <a:srgbClr val="00FF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08" name="Line 27"/>
            <p:cNvSpPr>
              <a:spLocks noChangeShapeType="1"/>
            </p:cNvSpPr>
            <p:nvPr/>
          </p:nvSpPr>
          <p:spPr bwMode="auto">
            <a:xfrm>
              <a:off x="885" y="992"/>
              <a:ext cx="279" cy="461"/>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09" name="Line 28"/>
            <p:cNvSpPr>
              <a:spLocks noChangeShapeType="1"/>
            </p:cNvSpPr>
            <p:nvPr/>
          </p:nvSpPr>
          <p:spPr bwMode="auto">
            <a:xfrm>
              <a:off x="880" y="985"/>
              <a:ext cx="39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Rectangle 29"/>
            <p:cNvSpPr>
              <a:spLocks noChangeArrowheads="1"/>
            </p:cNvSpPr>
            <p:nvPr/>
          </p:nvSpPr>
          <p:spPr bwMode="auto">
            <a:xfrm>
              <a:off x="587" y="656"/>
              <a:ext cx="486"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00"/>
                  </a:solidFill>
                  <a:effectLst>
                    <a:outerShdw blurRad="38100" dist="38100" dir="2700000" algn="tl">
                      <a:srgbClr val="000000"/>
                    </a:outerShdw>
                  </a:effectLst>
                </a:rPr>
                <a:t>P</a:t>
              </a:r>
              <a:r>
                <a:rPr lang="zh-CN" altLang="en-US" baseline="-25000">
                  <a:solidFill>
                    <a:srgbClr val="00FF00"/>
                  </a:solidFill>
                  <a:effectLst>
                    <a:outerShdw blurRad="38100" dist="38100" dir="2700000" algn="tl">
                      <a:srgbClr val="000000"/>
                    </a:outerShdw>
                  </a:effectLst>
                </a:rPr>
                <a:t>1</a:t>
              </a:r>
              <a:endParaRPr lang="zh-CN" altLang="en-US">
                <a:solidFill>
                  <a:srgbClr val="00FF00"/>
                </a:solidFill>
                <a:effectLst>
                  <a:outerShdw blurRad="38100" dist="38100" dir="2700000" algn="tl">
                    <a:srgbClr val="000000"/>
                  </a:outerShdw>
                </a:effectLst>
                <a:ea typeface="华文中宋" panose="02010600040101010101" pitchFamily="2" charset="-122"/>
              </a:endParaRPr>
            </a:p>
          </p:txBody>
        </p:sp>
        <p:sp>
          <p:nvSpPr>
            <p:cNvPr id="31774" name="Rectangle 30"/>
            <p:cNvSpPr>
              <a:spLocks noChangeArrowheads="1"/>
            </p:cNvSpPr>
            <p:nvPr/>
          </p:nvSpPr>
          <p:spPr bwMode="auto">
            <a:xfrm>
              <a:off x="779" y="1114"/>
              <a:ext cx="35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FF"/>
                  </a:solidFill>
                  <a:effectLst>
                    <a:outerShdw blurRad="38100" dist="38100" dir="2700000" algn="tl">
                      <a:srgbClr val="000000"/>
                    </a:outerShdw>
                  </a:effectLst>
                </a:rPr>
                <a:t>P</a:t>
              </a:r>
              <a:r>
                <a:rPr lang="zh-CN" altLang="en-US" baseline="-25000">
                  <a:solidFill>
                    <a:srgbClr val="00FFFF"/>
                  </a:solidFill>
                  <a:effectLst>
                    <a:outerShdw blurRad="38100" dist="38100" dir="2700000" algn="tl">
                      <a:srgbClr val="000000"/>
                    </a:outerShdw>
                  </a:effectLst>
                </a:rPr>
                <a:t>2</a:t>
              </a:r>
              <a:endParaRPr lang="zh-CN" altLang="en-US">
                <a:solidFill>
                  <a:srgbClr val="00FFFF"/>
                </a:solidFill>
                <a:effectLst>
                  <a:outerShdw blurRad="38100" dist="38100" dir="2700000" algn="tl">
                    <a:srgbClr val="000000"/>
                  </a:outerShdw>
                </a:effectLst>
                <a:ea typeface="华文中宋" panose="02010600040101010101" pitchFamily="2" charset="-122"/>
              </a:endParaRPr>
            </a:p>
          </p:txBody>
        </p:sp>
        <p:sp>
          <p:nvSpPr>
            <p:cNvPr id="31775" name="Rectangle 31"/>
            <p:cNvSpPr>
              <a:spLocks noChangeArrowheads="1"/>
            </p:cNvSpPr>
            <p:nvPr/>
          </p:nvSpPr>
          <p:spPr bwMode="auto">
            <a:xfrm>
              <a:off x="1101" y="631"/>
              <a:ext cx="324"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P</a:t>
              </a:r>
              <a:r>
                <a:rPr lang="zh-CN" altLang="en-US" baseline="-25000">
                  <a:solidFill>
                    <a:schemeClr val="accent2"/>
                  </a:solidFill>
                  <a:effectLst>
                    <a:outerShdw blurRad="38100" dist="38100" dir="2700000" algn="tl">
                      <a:srgbClr val="000000"/>
                    </a:outerShdw>
                  </a:effectLst>
                </a:rPr>
                <a:t>3</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1413" name="Line 32"/>
            <p:cNvSpPr>
              <a:spLocks noChangeShapeType="1"/>
            </p:cNvSpPr>
            <p:nvPr/>
          </p:nvSpPr>
          <p:spPr bwMode="auto">
            <a:xfrm>
              <a:off x="0" y="604"/>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1414" name="Line 33"/>
            <p:cNvSpPr>
              <a:spLocks noChangeShapeType="1"/>
            </p:cNvSpPr>
            <p:nvPr/>
          </p:nvSpPr>
          <p:spPr bwMode="auto">
            <a:xfrm>
              <a:off x="0" y="993"/>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1415" name="Line 34"/>
            <p:cNvSpPr>
              <a:spLocks noChangeShapeType="1"/>
            </p:cNvSpPr>
            <p:nvPr/>
          </p:nvSpPr>
          <p:spPr bwMode="auto">
            <a:xfrm>
              <a:off x="0" y="1352"/>
              <a:ext cx="328"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1416" name="Line 35"/>
            <p:cNvSpPr>
              <a:spLocks noChangeShapeType="1"/>
            </p:cNvSpPr>
            <p:nvPr/>
          </p:nvSpPr>
          <p:spPr bwMode="auto">
            <a:xfrm flipH="1">
              <a:off x="1461" y="575"/>
              <a:ext cx="327"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1417" name="Line 36"/>
            <p:cNvSpPr>
              <a:spLocks noChangeShapeType="1"/>
            </p:cNvSpPr>
            <p:nvPr/>
          </p:nvSpPr>
          <p:spPr bwMode="auto">
            <a:xfrm flipH="1">
              <a:off x="1466" y="1352"/>
              <a:ext cx="329" cy="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31781" name="Rectangle 37"/>
            <p:cNvSpPr>
              <a:spLocks noChangeArrowheads="1"/>
            </p:cNvSpPr>
            <p:nvPr/>
          </p:nvSpPr>
          <p:spPr bwMode="auto">
            <a:xfrm>
              <a:off x="175" y="1033"/>
              <a:ext cx="25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31782" name="Rectangle 38"/>
            <p:cNvSpPr>
              <a:spLocks noChangeArrowheads="1"/>
            </p:cNvSpPr>
            <p:nvPr/>
          </p:nvSpPr>
          <p:spPr bwMode="auto">
            <a:xfrm>
              <a:off x="187" y="660"/>
              <a:ext cx="251"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ea typeface="华文中宋" panose="02010600040101010101" pitchFamily="2" charset="-122"/>
                </a:rPr>
                <a:t>-</a:t>
              </a:r>
            </a:p>
          </p:txBody>
        </p:sp>
        <p:sp>
          <p:nvSpPr>
            <p:cNvPr id="31783" name="Rectangle 39"/>
            <p:cNvSpPr>
              <a:spLocks noChangeArrowheads="1"/>
            </p:cNvSpPr>
            <p:nvPr/>
          </p:nvSpPr>
          <p:spPr bwMode="auto">
            <a:xfrm>
              <a:off x="1487" y="995"/>
              <a:ext cx="28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1784" name="Rectangle 40"/>
            <p:cNvSpPr>
              <a:spLocks noChangeArrowheads="1"/>
            </p:cNvSpPr>
            <p:nvPr/>
          </p:nvSpPr>
          <p:spPr bwMode="auto">
            <a:xfrm>
              <a:off x="1487" y="1403"/>
              <a:ext cx="28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1785" name="Rectangle 41"/>
            <p:cNvSpPr>
              <a:spLocks noChangeArrowheads="1"/>
            </p:cNvSpPr>
            <p:nvPr/>
          </p:nvSpPr>
          <p:spPr bwMode="auto">
            <a:xfrm>
              <a:off x="183" y="278"/>
              <a:ext cx="252"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              </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101423" name="Oval 42"/>
            <p:cNvSpPr>
              <a:spLocks noChangeArrowheads="1"/>
            </p:cNvSpPr>
            <p:nvPr/>
          </p:nvSpPr>
          <p:spPr bwMode="auto">
            <a:xfrm>
              <a:off x="490" y="1464"/>
              <a:ext cx="177" cy="162"/>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1787" name="Rectangle 43"/>
            <p:cNvSpPr>
              <a:spLocks noChangeArrowheads="1"/>
            </p:cNvSpPr>
            <p:nvPr/>
          </p:nvSpPr>
          <p:spPr bwMode="auto">
            <a:xfrm>
              <a:off x="1144" y="1385"/>
              <a:ext cx="28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1788" name="Rectangle 44"/>
            <p:cNvSpPr>
              <a:spLocks noChangeArrowheads="1"/>
            </p:cNvSpPr>
            <p:nvPr/>
          </p:nvSpPr>
          <p:spPr bwMode="auto">
            <a:xfrm>
              <a:off x="1143" y="313"/>
              <a:ext cx="28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1426" name="Oval 45"/>
            <p:cNvSpPr>
              <a:spLocks noChangeArrowheads="1"/>
            </p:cNvSpPr>
            <p:nvPr/>
          </p:nvSpPr>
          <p:spPr bwMode="auto">
            <a:xfrm>
              <a:off x="349" y="926"/>
              <a:ext cx="177" cy="164"/>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1790" name="Rectangle 46"/>
            <p:cNvSpPr>
              <a:spLocks noChangeArrowheads="1"/>
            </p:cNvSpPr>
            <p:nvPr/>
          </p:nvSpPr>
          <p:spPr bwMode="auto">
            <a:xfrm>
              <a:off x="365" y="857"/>
              <a:ext cx="28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1791" name="Rectangle 47"/>
            <p:cNvSpPr>
              <a:spLocks noChangeArrowheads="1"/>
            </p:cNvSpPr>
            <p:nvPr/>
          </p:nvSpPr>
          <p:spPr bwMode="auto">
            <a:xfrm>
              <a:off x="468" y="1413"/>
              <a:ext cx="228"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1792" name="Rectangle 48"/>
            <p:cNvSpPr>
              <a:spLocks noChangeArrowheads="1"/>
            </p:cNvSpPr>
            <p:nvPr/>
          </p:nvSpPr>
          <p:spPr bwMode="auto">
            <a:xfrm>
              <a:off x="1247" y="846"/>
              <a:ext cx="24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grpSp>
      <p:sp>
        <p:nvSpPr>
          <p:cNvPr id="101379" name="Rectangle 49"/>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1380" name="Rectangle 50"/>
          <p:cNvSpPr>
            <a:spLocks noChangeArrowheads="1"/>
          </p:cNvSpPr>
          <p:nvPr/>
        </p:nvSpPr>
        <p:spPr bwMode="auto">
          <a:xfrm>
            <a:off x="179388" y="2200275"/>
            <a:ext cx="4752975" cy="20208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在x 方向上的分量不再等于零</a:t>
            </a:r>
          </a:p>
          <a:p>
            <a:pPr algn="just">
              <a:lnSpc>
                <a:spcPct val="115000"/>
              </a:lnSpc>
              <a:spcBef>
                <a:spcPct val="0"/>
              </a:spcBef>
              <a:buFontTx/>
              <a:buNone/>
            </a:pPr>
            <a:r>
              <a:rPr lang="zh-CN" altLang="en-US" sz="2200">
                <a:latin typeface="楷体_GB2312" pitchFamily="49" charset="-122"/>
                <a:ea typeface="楷体_GB2312" pitchFamily="49" charset="-122"/>
              </a:rPr>
              <a:t>    </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1</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2</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3</a:t>
            </a:r>
            <a:r>
              <a:rPr lang="zh-CN" altLang="en-US" sz="2200">
                <a:solidFill>
                  <a:srgbClr val="FF00FF"/>
                </a:solidFill>
                <a:latin typeface="楷体_GB2312" pitchFamily="49" charset="-122"/>
                <a:ea typeface="楷体_GB2312" pitchFamily="49" charset="-122"/>
              </a:rPr>
              <a:t>)</a:t>
            </a:r>
            <a:r>
              <a:rPr lang="zh-CN" altLang="en-US" sz="2200" baseline="-25000">
                <a:solidFill>
                  <a:srgbClr val="FF00FF"/>
                </a:solidFill>
                <a:latin typeface="楷体_GB2312" pitchFamily="49" charset="-122"/>
                <a:ea typeface="楷体_GB2312" pitchFamily="49" charset="-122"/>
              </a:rPr>
              <a:t>x</a:t>
            </a:r>
            <a:r>
              <a:rPr lang="zh-CN" altLang="en-US" sz="2200">
                <a:solidFill>
                  <a:srgbClr val="FF00FF"/>
                </a:solidFill>
                <a:latin typeface="楷体_GB2312" pitchFamily="49" charset="-122"/>
                <a:ea typeface="楷体_GB2312" pitchFamily="49" charset="-122"/>
              </a:rPr>
              <a:t>&gt;0</a:t>
            </a:r>
            <a:r>
              <a:rPr lang="zh-CN" altLang="en-US" sz="2200">
                <a:solidFill>
                  <a:schemeClr val="accent2"/>
                </a:solidFill>
                <a:latin typeface="楷体_GB2312" pitchFamily="49" charset="-122"/>
                <a:ea typeface="楷体_GB2312" pitchFamily="49" charset="-122"/>
              </a:rPr>
              <a:t> </a:t>
            </a:r>
          </a:p>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在y、z方向上的分量为</a:t>
            </a:r>
          </a:p>
          <a:p>
            <a:pPr algn="just">
              <a:lnSpc>
                <a:spcPct val="115000"/>
              </a:lnSpc>
              <a:spcBef>
                <a:spcPct val="0"/>
              </a:spcBef>
              <a:buFontTx/>
              <a:buNone/>
            </a:pPr>
            <a:r>
              <a:rPr lang="zh-CN" altLang="en-US" sz="2200">
                <a:latin typeface="楷体_GB2312" pitchFamily="49" charset="-122"/>
                <a:ea typeface="楷体_GB2312" pitchFamily="49" charset="-122"/>
              </a:rPr>
              <a:t>    </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a:t>
            </a:r>
            <a:r>
              <a:rPr lang="zh-CN" altLang="en-US" sz="2200" baseline="-25000">
                <a:solidFill>
                  <a:schemeClr val="accent2"/>
                </a:solidFill>
                <a:latin typeface="楷体_GB2312" pitchFamily="49" charset="-122"/>
                <a:ea typeface="楷体_GB2312" pitchFamily="49" charset="-122"/>
              </a:rPr>
              <a:t>y</a:t>
            </a:r>
            <a:r>
              <a:rPr lang="zh-CN" altLang="en-US" sz="2200">
                <a:solidFill>
                  <a:schemeClr val="accent2"/>
                </a:solidFill>
                <a:latin typeface="楷体_GB2312" pitchFamily="49" charset="-122"/>
                <a:ea typeface="楷体_GB2312" pitchFamily="49" charset="-122"/>
              </a:rPr>
              <a:t>=0</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    (P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a:t>
            </a:r>
            <a:r>
              <a:rPr lang="zh-CN" altLang="en-US" sz="2200" baseline="-25000">
                <a:solidFill>
                  <a:schemeClr val="accent2"/>
                </a:solidFill>
                <a:latin typeface="楷体_GB2312" pitchFamily="49" charset="-122"/>
                <a:ea typeface="楷体_GB2312" pitchFamily="49" charset="-122"/>
              </a:rPr>
              <a:t>z</a:t>
            </a:r>
            <a:r>
              <a:rPr lang="zh-CN" altLang="en-US" sz="2200">
                <a:solidFill>
                  <a:schemeClr val="accent2"/>
                </a:solidFill>
                <a:latin typeface="楷体_GB2312" pitchFamily="49" charset="-122"/>
                <a:ea typeface="楷体_GB2312" pitchFamily="49" charset="-122"/>
              </a:rPr>
              <a:t>=0</a:t>
            </a:r>
          </a:p>
        </p:txBody>
      </p:sp>
      <p:sp>
        <p:nvSpPr>
          <p:cNvPr id="101381" name="Rectangle 51"/>
          <p:cNvSpPr>
            <a:spLocks noChangeArrowheads="1"/>
          </p:cNvSpPr>
          <p:nvPr/>
        </p:nvSpPr>
        <p:spPr bwMode="auto">
          <a:xfrm>
            <a:off x="250825" y="1557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2、石英晶体压电效应的微观机理</a:t>
            </a:r>
          </a:p>
        </p:txBody>
      </p:sp>
      <p:sp>
        <p:nvSpPr>
          <p:cNvPr id="31796" name="Rectangle 52"/>
          <p:cNvSpPr>
            <a:spLocks noChangeArrowheads="1"/>
          </p:cNvSpPr>
          <p:nvPr/>
        </p:nvSpPr>
        <p:spPr bwMode="auto">
          <a:xfrm>
            <a:off x="396875" y="4508500"/>
            <a:ext cx="4752975" cy="796925"/>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3300"/>
                </a:solidFill>
                <a:latin typeface="楷体_GB2312" pitchFamily="49" charset="-122"/>
                <a:ea typeface="楷体_GB2312" pitchFamily="49" charset="-122"/>
              </a:rPr>
              <a:t>在x轴的正向出现正电荷，在y、z方向不出现电荷。</a:t>
            </a:r>
          </a:p>
        </p:txBody>
      </p:sp>
      <p:sp>
        <p:nvSpPr>
          <p:cNvPr id="101383" name="Text Box 5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809311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96"/>
                                        </p:tgtEl>
                                        <p:attrNameLst>
                                          <p:attrName>style.visibility</p:attrName>
                                        </p:attrNameLst>
                                      </p:cBhvr>
                                      <p:to>
                                        <p:strVal val="visible"/>
                                      </p:to>
                                    </p:set>
                                    <p:animEffect transition="in" filter="blinds(horizontal)">
                                      <p:cBhvr>
                                        <p:cTn id="7" dur="500"/>
                                        <p:tgtEl>
                                          <p:spTgt spid="3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6"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2403" name="Rectangle 3"/>
          <p:cNvSpPr>
            <a:spLocks noChangeArrowheads="1"/>
          </p:cNvSpPr>
          <p:nvPr/>
        </p:nvSpPr>
        <p:spPr bwMode="auto">
          <a:xfrm>
            <a:off x="250825" y="1557338"/>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2、石英晶体压电效应的微观机理</a:t>
            </a:r>
          </a:p>
        </p:txBody>
      </p:sp>
      <p:sp>
        <p:nvSpPr>
          <p:cNvPr id="32772" name="Rectangle 4"/>
          <p:cNvSpPr>
            <a:spLocks noChangeArrowheads="1"/>
          </p:cNvSpPr>
          <p:nvPr/>
        </p:nvSpPr>
        <p:spPr bwMode="auto">
          <a:xfrm>
            <a:off x="396875" y="5013325"/>
            <a:ext cx="4824413" cy="796925"/>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3300"/>
                </a:solidFill>
                <a:latin typeface="楷体_GB2312" pitchFamily="49" charset="-122"/>
                <a:ea typeface="楷体_GB2312" pitchFamily="49" charset="-122"/>
              </a:rPr>
              <a:t>在x轴的正向出现负电荷，在y、z方向依然不出现电荷。</a:t>
            </a:r>
          </a:p>
        </p:txBody>
      </p:sp>
      <p:grpSp>
        <p:nvGrpSpPr>
          <p:cNvPr id="102405" name="Group 5"/>
          <p:cNvGrpSpPr>
            <a:grpSpLocks/>
          </p:cNvGrpSpPr>
          <p:nvPr/>
        </p:nvGrpSpPr>
        <p:grpSpPr bwMode="auto">
          <a:xfrm>
            <a:off x="5019675" y="2636838"/>
            <a:ext cx="4016375" cy="2309812"/>
            <a:chOff x="0" y="0"/>
            <a:chExt cx="2530" cy="1455"/>
          </a:xfrm>
        </p:grpSpPr>
        <p:sp>
          <p:nvSpPr>
            <p:cNvPr id="32774" name="Rectangle 6"/>
            <p:cNvSpPr>
              <a:spLocks noChangeArrowheads="1"/>
            </p:cNvSpPr>
            <p:nvPr/>
          </p:nvSpPr>
          <p:spPr bwMode="auto">
            <a:xfrm>
              <a:off x="2055" y="1083"/>
              <a:ext cx="223"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32775" name="Rectangle 7"/>
            <p:cNvSpPr>
              <a:spLocks noChangeArrowheads="1"/>
            </p:cNvSpPr>
            <p:nvPr/>
          </p:nvSpPr>
          <p:spPr bwMode="auto">
            <a:xfrm>
              <a:off x="2053" y="786"/>
              <a:ext cx="22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32776" name="Rectangle 8"/>
            <p:cNvSpPr>
              <a:spLocks noChangeArrowheads="1"/>
            </p:cNvSpPr>
            <p:nvPr/>
          </p:nvSpPr>
          <p:spPr bwMode="auto">
            <a:xfrm>
              <a:off x="2055" y="545"/>
              <a:ext cx="22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ea typeface="华文中宋" panose="02010600040101010101" pitchFamily="2" charset="-122"/>
                </a:rPr>
                <a:t>-</a:t>
              </a:r>
            </a:p>
          </p:txBody>
        </p:sp>
        <p:sp>
          <p:nvSpPr>
            <p:cNvPr id="32777" name="Rectangle 9"/>
            <p:cNvSpPr>
              <a:spLocks noChangeArrowheads="1"/>
            </p:cNvSpPr>
            <p:nvPr/>
          </p:nvSpPr>
          <p:spPr bwMode="auto">
            <a:xfrm>
              <a:off x="2052" y="191"/>
              <a:ext cx="22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6600"/>
                  </a:solidFill>
                  <a:effectLst>
                    <a:outerShdw blurRad="38100" dist="38100" dir="2700000" algn="tl">
                      <a:srgbClr val="000000"/>
                    </a:outerShdw>
                  </a:effectLst>
                </a:rPr>
                <a:t>-</a:t>
              </a:r>
              <a:endParaRPr lang="zh-CN" altLang="en-US">
                <a:solidFill>
                  <a:srgbClr val="FF6600"/>
                </a:solidFill>
                <a:effectLst>
                  <a:outerShdw blurRad="38100" dist="38100" dir="2700000" algn="tl">
                    <a:srgbClr val="000000"/>
                  </a:outerShdw>
                </a:effectLst>
                <a:ea typeface="华文中宋" panose="02010600040101010101" pitchFamily="2" charset="-122"/>
              </a:endParaRPr>
            </a:p>
          </p:txBody>
        </p:sp>
        <p:sp>
          <p:nvSpPr>
            <p:cNvPr id="32778" name="Rectangle 10"/>
            <p:cNvSpPr>
              <a:spLocks noChangeArrowheads="1"/>
            </p:cNvSpPr>
            <p:nvPr/>
          </p:nvSpPr>
          <p:spPr bwMode="auto">
            <a:xfrm>
              <a:off x="715" y="46"/>
              <a:ext cx="50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r>
                <a:rPr lang="zh-CN" altLang="en-US" sz="2000">
                  <a:solidFill>
                    <a:schemeClr val="accent2"/>
                  </a:solidFill>
                  <a:effectLst>
                    <a:outerShdw blurRad="38100" dist="38100" dir="2700000" algn="tl">
                      <a:srgbClr val="000000"/>
                    </a:outerShdw>
                  </a:effectLst>
                </a:rPr>
                <a:t>&gt;0</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2779" name="Rectangle 11"/>
            <p:cNvSpPr>
              <a:spLocks noChangeArrowheads="1"/>
            </p:cNvSpPr>
            <p:nvPr/>
          </p:nvSpPr>
          <p:spPr bwMode="auto">
            <a:xfrm>
              <a:off x="415" y="290"/>
              <a:ext cx="1565" cy="1081"/>
            </a:xfrm>
            <a:prstGeom prst="rect">
              <a:avLst/>
            </a:prstGeom>
            <a:solidFill>
              <a:schemeClr val="folHlink"/>
            </a:solidFill>
            <a:ln w="28575" cmpd="sng">
              <a:solidFill>
                <a:schemeClr val="folHlink"/>
              </a:solidFill>
              <a:miter lim="800000"/>
              <a:headEnd/>
              <a:tailEnd/>
            </a:ln>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endParaRPr lang="zh-CN" altLang="en-US">
                <a:solidFill>
                  <a:schemeClr val="bg1"/>
                </a:solidFill>
                <a:effectLst>
                  <a:outerShdw blurRad="38100" dist="38100" dir="2700000" algn="tl">
                    <a:srgbClr val="000000"/>
                  </a:outerShdw>
                </a:effectLst>
                <a:ea typeface="华文中宋" panose="02010600040101010101" pitchFamily="2" charset="-122"/>
              </a:endParaRPr>
            </a:p>
          </p:txBody>
        </p:sp>
        <p:sp>
          <p:nvSpPr>
            <p:cNvPr id="102414" name="Line 12"/>
            <p:cNvSpPr>
              <a:spLocks noChangeShapeType="1"/>
            </p:cNvSpPr>
            <p:nvPr/>
          </p:nvSpPr>
          <p:spPr bwMode="auto">
            <a:xfrm>
              <a:off x="1278" y="27"/>
              <a:ext cx="9" cy="842"/>
            </a:xfrm>
            <a:prstGeom prst="line">
              <a:avLst/>
            </a:prstGeom>
            <a:noFill/>
            <a:ln w="28575">
              <a:solidFill>
                <a:schemeClr val="tx1"/>
              </a:solidFill>
              <a:prstDash val="dash"/>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2781" name="Rectangle 13"/>
            <p:cNvSpPr>
              <a:spLocks noChangeArrowheads="1"/>
            </p:cNvSpPr>
            <p:nvPr/>
          </p:nvSpPr>
          <p:spPr bwMode="auto">
            <a:xfrm>
              <a:off x="1385" y="0"/>
              <a:ext cx="21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2416" name="Line 14"/>
            <p:cNvSpPr>
              <a:spLocks noChangeShapeType="1"/>
            </p:cNvSpPr>
            <p:nvPr/>
          </p:nvSpPr>
          <p:spPr bwMode="auto">
            <a:xfrm flipV="1">
              <a:off x="1702" y="926"/>
              <a:ext cx="206" cy="2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15"/>
            <p:cNvSpPr>
              <a:spLocks noChangeShapeType="1"/>
            </p:cNvSpPr>
            <p:nvPr/>
          </p:nvSpPr>
          <p:spPr bwMode="auto">
            <a:xfrm>
              <a:off x="1040" y="1218"/>
              <a:ext cx="5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16"/>
            <p:cNvSpPr>
              <a:spLocks noChangeShapeType="1"/>
            </p:cNvSpPr>
            <p:nvPr/>
          </p:nvSpPr>
          <p:spPr bwMode="auto">
            <a:xfrm rot="199480">
              <a:off x="583" y="928"/>
              <a:ext cx="356" cy="2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9" name="Line 17"/>
            <p:cNvSpPr>
              <a:spLocks noChangeShapeType="1"/>
            </p:cNvSpPr>
            <p:nvPr/>
          </p:nvSpPr>
          <p:spPr bwMode="auto">
            <a:xfrm flipH="1">
              <a:off x="575" y="489"/>
              <a:ext cx="269"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Line 18"/>
            <p:cNvSpPr>
              <a:spLocks noChangeShapeType="1"/>
            </p:cNvSpPr>
            <p:nvPr/>
          </p:nvSpPr>
          <p:spPr bwMode="auto">
            <a:xfrm>
              <a:off x="1015" y="446"/>
              <a:ext cx="4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1" name="Line 19"/>
            <p:cNvSpPr>
              <a:spLocks noChangeShapeType="1"/>
            </p:cNvSpPr>
            <p:nvPr/>
          </p:nvSpPr>
          <p:spPr bwMode="auto">
            <a:xfrm>
              <a:off x="1666" y="504"/>
              <a:ext cx="263" cy="2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2" name="Oval 20"/>
            <p:cNvSpPr>
              <a:spLocks noChangeArrowheads="1"/>
            </p:cNvSpPr>
            <p:nvPr/>
          </p:nvSpPr>
          <p:spPr bwMode="auto">
            <a:xfrm>
              <a:off x="1511" y="352"/>
              <a:ext cx="165" cy="187"/>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23" name="Oval 21"/>
            <p:cNvSpPr>
              <a:spLocks noChangeArrowheads="1"/>
            </p:cNvSpPr>
            <p:nvPr/>
          </p:nvSpPr>
          <p:spPr bwMode="auto">
            <a:xfrm>
              <a:off x="1565" y="1119"/>
              <a:ext cx="167" cy="188"/>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24" name="Oval 22"/>
            <p:cNvSpPr>
              <a:spLocks noChangeArrowheads="1"/>
            </p:cNvSpPr>
            <p:nvPr/>
          </p:nvSpPr>
          <p:spPr bwMode="auto">
            <a:xfrm>
              <a:off x="484" y="726"/>
              <a:ext cx="167" cy="189"/>
            </a:xfrm>
            <a:prstGeom prst="ellipse">
              <a:avLst/>
            </a:prstGeom>
            <a:solidFill>
              <a:srgbClr val="FF00FF"/>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25" name="Oval 23"/>
            <p:cNvSpPr>
              <a:spLocks noChangeArrowheads="1"/>
            </p:cNvSpPr>
            <p:nvPr/>
          </p:nvSpPr>
          <p:spPr bwMode="auto">
            <a:xfrm>
              <a:off x="844" y="350"/>
              <a:ext cx="168" cy="187"/>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26" name="Oval 24"/>
            <p:cNvSpPr>
              <a:spLocks noChangeArrowheads="1"/>
            </p:cNvSpPr>
            <p:nvPr/>
          </p:nvSpPr>
          <p:spPr bwMode="auto">
            <a:xfrm>
              <a:off x="875" y="1127"/>
              <a:ext cx="167" cy="186"/>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27" name="Line 25"/>
            <p:cNvSpPr>
              <a:spLocks noChangeShapeType="1"/>
            </p:cNvSpPr>
            <p:nvPr/>
          </p:nvSpPr>
          <p:spPr bwMode="auto">
            <a:xfrm>
              <a:off x="739" y="837"/>
              <a:ext cx="1727" cy="0"/>
            </a:xfrm>
            <a:prstGeom prst="line">
              <a:avLst/>
            </a:prstGeom>
            <a:noFill/>
            <a:ln w="28575">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4" name="Rectangle 26"/>
            <p:cNvSpPr>
              <a:spLocks noChangeArrowheads="1"/>
            </p:cNvSpPr>
            <p:nvPr/>
          </p:nvSpPr>
          <p:spPr bwMode="auto">
            <a:xfrm>
              <a:off x="2331" y="590"/>
              <a:ext cx="19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02429" name="Oval 27"/>
            <p:cNvSpPr>
              <a:spLocks noChangeArrowheads="1"/>
            </p:cNvSpPr>
            <p:nvPr/>
          </p:nvSpPr>
          <p:spPr bwMode="auto">
            <a:xfrm>
              <a:off x="1832" y="742"/>
              <a:ext cx="168" cy="188"/>
            </a:xfrm>
            <a:prstGeom prst="ellipse">
              <a:avLst/>
            </a:prstGeom>
            <a:solidFill>
              <a:srgbClr val="00FF00"/>
            </a:solidFill>
            <a:ln w="28575">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30" name="Line 28"/>
            <p:cNvSpPr>
              <a:spLocks noChangeShapeType="1"/>
            </p:cNvSpPr>
            <p:nvPr/>
          </p:nvSpPr>
          <p:spPr bwMode="auto">
            <a:xfrm flipV="1">
              <a:off x="1292" y="503"/>
              <a:ext cx="240" cy="326"/>
            </a:xfrm>
            <a:prstGeom prst="line">
              <a:avLst/>
            </a:prstGeom>
            <a:noFill/>
            <a:ln w="28575">
              <a:solidFill>
                <a:schemeClr val="accent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31" name="Line 29"/>
            <p:cNvSpPr>
              <a:spLocks noChangeShapeType="1"/>
            </p:cNvSpPr>
            <p:nvPr/>
          </p:nvSpPr>
          <p:spPr bwMode="auto">
            <a:xfrm flipH="1">
              <a:off x="688" y="836"/>
              <a:ext cx="595" cy="0"/>
            </a:xfrm>
            <a:prstGeom prst="line">
              <a:avLst/>
            </a:prstGeom>
            <a:noFill/>
            <a:ln w="28575">
              <a:solidFill>
                <a:srgbClr val="00FF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32" name="Line 30"/>
            <p:cNvSpPr>
              <a:spLocks noChangeShapeType="1"/>
            </p:cNvSpPr>
            <p:nvPr/>
          </p:nvSpPr>
          <p:spPr bwMode="auto">
            <a:xfrm>
              <a:off x="1287" y="835"/>
              <a:ext cx="300" cy="315"/>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9" name="Rectangle 31"/>
            <p:cNvSpPr>
              <a:spLocks noChangeArrowheads="1"/>
            </p:cNvSpPr>
            <p:nvPr/>
          </p:nvSpPr>
          <p:spPr bwMode="auto">
            <a:xfrm>
              <a:off x="248" y="219"/>
              <a:ext cx="226"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2800" name="Rectangle 32"/>
            <p:cNvSpPr>
              <a:spLocks noChangeArrowheads="1"/>
            </p:cNvSpPr>
            <p:nvPr/>
          </p:nvSpPr>
          <p:spPr bwMode="auto">
            <a:xfrm>
              <a:off x="248" y="486"/>
              <a:ext cx="224" cy="36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2801" name="Rectangle 33"/>
            <p:cNvSpPr>
              <a:spLocks noChangeArrowheads="1"/>
            </p:cNvSpPr>
            <p:nvPr/>
          </p:nvSpPr>
          <p:spPr bwMode="auto">
            <a:xfrm>
              <a:off x="248" y="1095"/>
              <a:ext cx="226"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2802" name="Rectangle 34"/>
            <p:cNvSpPr>
              <a:spLocks noChangeArrowheads="1"/>
            </p:cNvSpPr>
            <p:nvPr/>
          </p:nvSpPr>
          <p:spPr bwMode="auto">
            <a:xfrm>
              <a:off x="0" y="681"/>
              <a:ext cx="39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2803" name="Rectangle 35"/>
            <p:cNvSpPr>
              <a:spLocks noChangeArrowheads="1"/>
            </p:cNvSpPr>
            <p:nvPr/>
          </p:nvSpPr>
          <p:spPr bwMode="auto">
            <a:xfrm>
              <a:off x="2191" y="318"/>
              <a:ext cx="24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F</a:t>
              </a:r>
              <a:r>
                <a:rPr lang="zh-CN" altLang="en-US" sz="2000" i="1" baseline="-25000">
                  <a:solidFill>
                    <a:schemeClr val="accent2"/>
                  </a:solidFill>
                  <a:effectLst>
                    <a:outerShdw blurRad="38100" dist="38100" dir="2700000" algn="tl">
                      <a:srgbClr val="000000"/>
                    </a:outerShdw>
                  </a:effectLst>
                </a:rPr>
                <a:t>x</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32804" name="Rectangle 36"/>
            <p:cNvSpPr>
              <a:spLocks noChangeArrowheads="1"/>
            </p:cNvSpPr>
            <p:nvPr/>
          </p:nvSpPr>
          <p:spPr bwMode="auto">
            <a:xfrm>
              <a:off x="1134" y="839"/>
              <a:ext cx="28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FF"/>
                  </a:solidFill>
                  <a:effectLst>
                    <a:outerShdw blurRad="38100" dist="38100" dir="2700000" algn="tl">
                      <a:srgbClr val="000000"/>
                    </a:outerShdw>
                  </a:effectLst>
                </a:rPr>
                <a:t>P</a:t>
              </a:r>
              <a:r>
                <a:rPr lang="zh-CN" altLang="en-US" baseline="-25000">
                  <a:solidFill>
                    <a:srgbClr val="00FFFF"/>
                  </a:solidFill>
                  <a:effectLst>
                    <a:outerShdw blurRad="38100" dist="38100" dir="2700000" algn="tl">
                      <a:srgbClr val="000000"/>
                    </a:outerShdw>
                  </a:effectLst>
                </a:rPr>
                <a:t>2</a:t>
              </a:r>
              <a:endParaRPr lang="zh-CN" altLang="en-US">
                <a:solidFill>
                  <a:srgbClr val="00FFFF"/>
                </a:solidFill>
                <a:effectLst>
                  <a:outerShdw blurRad="38100" dist="38100" dir="2700000" algn="tl">
                    <a:srgbClr val="000000"/>
                  </a:outerShdw>
                </a:effectLst>
                <a:ea typeface="华文中宋" panose="02010600040101010101" pitchFamily="2" charset="-122"/>
              </a:endParaRPr>
            </a:p>
          </p:txBody>
        </p:sp>
        <p:sp>
          <p:nvSpPr>
            <p:cNvPr id="32805" name="Rectangle 37"/>
            <p:cNvSpPr>
              <a:spLocks noChangeArrowheads="1"/>
            </p:cNvSpPr>
            <p:nvPr/>
          </p:nvSpPr>
          <p:spPr bwMode="auto">
            <a:xfrm>
              <a:off x="1498" y="489"/>
              <a:ext cx="305"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P</a:t>
              </a:r>
              <a:r>
                <a:rPr lang="zh-CN" altLang="en-US" baseline="-25000">
                  <a:solidFill>
                    <a:schemeClr val="accent2"/>
                  </a:solidFill>
                  <a:effectLst>
                    <a:outerShdw blurRad="38100" dist="38100" dir="2700000" algn="tl">
                      <a:srgbClr val="000000"/>
                    </a:outerShdw>
                  </a:effectLst>
                </a:rPr>
                <a:t>3</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2806" name="Rectangle 38"/>
            <p:cNvSpPr>
              <a:spLocks noChangeArrowheads="1"/>
            </p:cNvSpPr>
            <p:nvPr/>
          </p:nvSpPr>
          <p:spPr bwMode="auto">
            <a:xfrm>
              <a:off x="886" y="492"/>
              <a:ext cx="33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00FF00"/>
                  </a:solidFill>
                  <a:effectLst>
                    <a:outerShdw blurRad="38100" dist="38100" dir="2700000" algn="tl">
                      <a:srgbClr val="000000"/>
                    </a:outerShdw>
                  </a:effectLst>
                </a:rPr>
                <a:t>P</a:t>
              </a:r>
              <a:r>
                <a:rPr lang="zh-CN" altLang="en-US" baseline="-25000">
                  <a:solidFill>
                    <a:srgbClr val="00FF00"/>
                  </a:solidFill>
                  <a:effectLst>
                    <a:outerShdw blurRad="38100" dist="38100" dir="2700000" algn="tl">
                      <a:srgbClr val="000000"/>
                    </a:outerShdw>
                  </a:effectLst>
                </a:rPr>
                <a:t>1</a:t>
              </a:r>
              <a:endParaRPr lang="zh-CN" altLang="en-US">
                <a:solidFill>
                  <a:srgbClr val="00FF00"/>
                </a:solidFill>
                <a:effectLst>
                  <a:outerShdw blurRad="38100" dist="38100" dir="2700000" algn="tl">
                    <a:srgbClr val="000000"/>
                  </a:outerShdw>
                </a:effectLst>
                <a:ea typeface="华文中宋" panose="02010600040101010101" pitchFamily="2" charset="-122"/>
              </a:endParaRPr>
            </a:p>
          </p:txBody>
        </p:sp>
        <p:sp>
          <p:nvSpPr>
            <p:cNvPr id="32807" name="Rectangle 39"/>
            <p:cNvSpPr>
              <a:spLocks noChangeArrowheads="1"/>
            </p:cNvSpPr>
            <p:nvPr/>
          </p:nvSpPr>
          <p:spPr bwMode="auto">
            <a:xfrm>
              <a:off x="249" y="845"/>
              <a:ext cx="226"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00FF"/>
                  </a:solidFill>
                  <a:effectLst>
                    <a:outerShdw blurRad="38100" dist="38100" dir="2700000" algn="tl">
                      <a:srgbClr val="000000"/>
                    </a:outerShdw>
                  </a:effectLst>
                </a:rPr>
                <a:t>+</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2442" name="Line 40"/>
            <p:cNvSpPr>
              <a:spLocks noChangeShapeType="1"/>
            </p:cNvSpPr>
            <p:nvPr/>
          </p:nvSpPr>
          <p:spPr bwMode="auto">
            <a:xfrm>
              <a:off x="2005" y="553"/>
              <a:ext cx="246"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2443" name="Line 41"/>
            <p:cNvSpPr>
              <a:spLocks noChangeShapeType="1"/>
            </p:cNvSpPr>
            <p:nvPr/>
          </p:nvSpPr>
          <p:spPr bwMode="auto">
            <a:xfrm>
              <a:off x="2005" y="1100"/>
              <a:ext cx="246"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2444" name="Line 42"/>
            <p:cNvSpPr>
              <a:spLocks noChangeShapeType="1"/>
            </p:cNvSpPr>
            <p:nvPr/>
          </p:nvSpPr>
          <p:spPr bwMode="auto">
            <a:xfrm flipH="1">
              <a:off x="176" y="827"/>
              <a:ext cx="24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2445" name="Line 43"/>
            <p:cNvSpPr>
              <a:spLocks noChangeShapeType="1"/>
            </p:cNvSpPr>
            <p:nvPr/>
          </p:nvSpPr>
          <p:spPr bwMode="auto">
            <a:xfrm flipH="1">
              <a:off x="176" y="511"/>
              <a:ext cx="24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2446" name="Line 44"/>
            <p:cNvSpPr>
              <a:spLocks noChangeShapeType="1"/>
            </p:cNvSpPr>
            <p:nvPr/>
          </p:nvSpPr>
          <p:spPr bwMode="auto">
            <a:xfrm flipH="1">
              <a:off x="176" y="1127"/>
              <a:ext cx="24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32813" name="Rectangle 45"/>
            <p:cNvSpPr>
              <a:spLocks noChangeArrowheads="1"/>
            </p:cNvSpPr>
            <p:nvPr/>
          </p:nvSpPr>
          <p:spPr bwMode="auto">
            <a:xfrm>
              <a:off x="1590" y="1058"/>
              <a:ext cx="17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2814" name="Rectangle 46"/>
            <p:cNvSpPr>
              <a:spLocks noChangeArrowheads="1"/>
            </p:cNvSpPr>
            <p:nvPr/>
          </p:nvSpPr>
          <p:spPr bwMode="auto">
            <a:xfrm>
              <a:off x="508" y="661"/>
              <a:ext cx="211"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2815" name="Rectangle 47"/>
            <p:cNvSpPr>
              <a:spLocks noChangeArrowheads="1"/>
            </p:cNvSpPr>
            <p:nvPr/>
          </p:nvSpPr>
          <p:spPr bwMode="auto">
            <a:xfrm>
              <a:off x="896" y="1074"/>
              <a:ext cx="3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effectLst>
                    <a:outerShdw blurRad="38100" dist="38100" dir="2700000" algn="tl">
                      <a:srgbClr val="000000"/>
                    </a:outerShdw>
                  </a:effectLst>
                  <a:latin typeface="宋体" panose="02010600030101010101" pitchFamily="2" charset="-122"/>
                </a:rPr>
                <a:t>-</a:t>
              </a:r>
              <a:endParaRPr lang="zh-CN" altLang="en-US">
                <a:effectLst>
                  <a:outerShdw blurRad="38100" dist="38100" dir="2700000" algn="tl">
                    <a:srgbClr val="000000"/>
                  </a:outerShdw>
                </a:effectLst>
                <a:ea typeface="华文中宋" panose="02010600040101010101" pitchFamily="2" charset="-122"/>
              </a:endParaRPr>
            </a:p>
          </p:txBody>
        </p:sp>
        <p:sp>
          <p:nvSpPr>
            <p:cNvPr id="32816" name="Rectangle 48"/>
            <p:cNvSpPr>
              <a:spLocks noChangeArrowheads="1"/>
            </p:cNvSpPr>
            <p:nvPr/>
          </p:nvSpPr>
          <p:spPr bwMode="auto">
            <a:xfrm>
              <a:off x="870" y="299"/>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latin typeface="宋体" panose="02010600030101010101" pitchFamily="2" charset="-122"/>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32817" name="Rectangle 49"/>
            <p:cNvSpPr>
              <a:spLocks noChangeArrowheads="1"/>
            </p:cNvSpPr>
            <p:nvPr/>
          </p:nvSpPr>
          <p:spPr bwMode="auto">
            <a:xfrm>
              <a:off x="1540" y="283"/>
              <a:ext cx="167"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chemeClr val="accent2"/>
                  </a:solidFill>
                  <a:effectLst>
                    <a:outerShdw blurRad="38100" dist="38100" dir="2700000" algn="tl">
                      <a:srgbClr val="000000"/>
                    </a:outerShdw>
                  </a:effectLst>
                </a:rPr>
                <a:t>+</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grpSp>
      <p:sp>
        <p:nvSpPr>
          <p:cNvPr id="102406" name="Rectangle 50"/>
          <p:cNvSpPr>
            <a:spLocks noChangeArrowheads="1"/>
          </p:cNvSpPr>
          <p:nvPr/>
        </p:nvSpPr>
        <p:spPr bwMode="auto">
          <a:xfrm>
            <a:off x="179388" y="2060575"/>
            <a:ext cx="4752975" cy="27924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当晶体受到沿x方向的拉力（F</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＞0）作用时，电偶极矩P</a:t>
            </a:r>
            <a:r>
              <a:rPr lang="zh-CN" altLang="en-US" sz="2200" baseline="-25000">
                <a:solidFill>
                  <a:srgbClr val="292929"/>
                </a:solidFill>
                <a:latin typeface="楷体_GB2312" pitchFamily="49" charset="-122"/>
                <a:ea typeface="楷体_GB2312" pitchFamily="49" charset="-122"/>
              </a:rPr>
              <a:t>1</a:t>
            </a:r>
            <a:r>
              <a:rPr lang="zh-CN" altLang="en-US" sz="2200">
                <a:solidFill>
                  <a:srgbClr val="292929"/>
                </a:solidFill>
                <a:latin typeface="楷体_GB2312" pitchFamily="49" charset="-122"/>
                <a:ea typeface="楷体_GB2312" pitchFamily="49" charset="-122"/>
              </a:rPr>
              <a:t>增大， P</a:t>
            </a:r>
            <a:r>
              <a:rPr lang="zh-CN" altLang="en-US" sz="2200" baseline="-25000">
                <a:solidFill>
                  <a:srgbClr val="292929"/>
                </a:solidFill>
                <a:latin typeface="楷体_GB2312" pitchFamily="49" charset="-122"/>
                <a:ea typeface="楷体_GB2312" pitchFamily="49" charset="-122"/>
              </a:rPr>
              <a:t>2</a:t>
            </a:r>
            <a:r>
              <a:rPr lang="zh-CN" altLang="en-US" sz="2200">
                <a:solidFill>
                  <a:srgbClr val="292929"/>
                </a:solidFill>
                <a:latin typeface="楷体_GB2312" pitchFamily="49" charset="-122"/>
                <a:ea typeface="楷体_GB2312" pitchFamily="49" charset="-122"/>
              </a:rPr>
              <a:t>、 P</a:t>
            </a:r>
            <a:r>
              <a:rPr lang="zh-CN" altLang="en-US" sz="2200" baseline="-25000">
                <a:solidFill>
                  <a:srgbClr val="292929"/>
                </a:solidFill>
                <a:latin typeface="楷体_GB2312" pitchFamily="49" charset="-122"/>
                <a:ea typeface="楷体_GB2312" pitchFamily="49" charset="-122"/>
              </a:rPr>
              <a:t>3</a:t>
            </a:r>
            <a:r>
              <a:rPr lang="zh-CN" altLang="en-US" sz="2200">
                <a:solidFill>
                  <a:srgbClr val="292929"/>
                </a:solidFill>
                <a:latin typeface="楷体_GB2312" pitchFamily="49" charset="-122"/>
                <a:ea typeface="楷体_GB2312" pitchFamily="49" charset="-122"/>
              </a:rPr>
              <a:t>减小，在x、y、z三个方向上的分量为</a:t>
            </a:r>
          </a:p>
          <a:p>
            <a:pPr algn="just">
              <a:lnSpc>
                <a:spcPct val="115000"/>
              </a:lnSpc>
              <a:spcBef>
                <a:spcPct val="0"/>
              </a:spcBef>
              <a:buFontTx/>
              <a:buNone/>
            </a:pP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1</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2</a:t>
            </a:r>
            <a:r>
              <a:rPr lang="zh-CN" altLang="en-US" sz="2200">
                <a:solidFill>
                  <a:srgbClr val="FF00FF"/>
                </a:solidFill>
                <a:latin typeface="楷体_GB2312" pitchFamily="49" charset="-122"/>
                <a:ea typeface="楷体_GB2312" pitchFamily="49" charset="-122"/>
              </a:rPr>
              <a:t>+P</a:t>
            </a:r>
            <a:r>
              <a:rPr lang="zh-CN" altLang="en-US" sz="2200" baseline="-25000">
                <a:solidFill>
                  <a:srgbClr val="FF00FF"/>
                </a:solidFill>
                <a:latin typeface="楷体_GB2312" pitchFamily="49" charset="-122"/>
                <a:ea typeface="楷体_GB2312" pitchFamily="49" charset="-122"/>
              </a:rPr>
              <a:t>3</a:t>
            </a:r>
            <a:r>
              <a:rPr lang="zh-CN" altLang="en-US" sz="2200">
                <a:solidFill>
                  <a:srgbClr val="FF00FF"/>
                </a:solidFill>
                <a:latin typeface="楷体_GB2312" pitchFamily="49" charset="-122"/>
                <a:ea typeface="楷体_GB2312" pitchFamily="49" charset="-122"/>
              </a:rPr>
              <a:t>)</a:t>
            </a:r>
            <a:r>
              <a:rPr lang="en-US" altLang="zh-CN" sz="2200" baseline="-25000">
                <a:solidFill>
                  <a:srgbClr val="FF00FF"/>
                </a:solidFill>
                <a:latin typeface="楷体_GB2312" pitchFamily="49" charset="-122"/>
                <a:ea typeface="楷体_GB2312" pitchFamily="49" charset="-122"/>
              </a:rPr>
              <a:t>x</a:t>
            </a:r>
            <a:r>
              <a:rPr lang="zh-CN" altLang="en-US" sz="2200" baseline="-25000">
                <a:solidFill>
                  <a:srgbClr val="FF00FF"/>
                </a:solidFill>
                <a:latin typeface="楷体_GB2312" pitchFamily="49" charset="-122"/>
                <a:ea typeface="楷体_GB2312" pitchFamily="49" charset="-122"/>
              </a:rPr>
              <a:t> </a:t>
            </a:r>
            <a:r>
              <a:rPr lang="zh-CN" altLang="en-US" sz="2200">
                <a:solidFill>
                  <a:srgbClr val="FF00FF"/>
                </a:solidFill>
                <a:latin typeface="楷体_GB2312" pitchFamily="49" charset="-122"/>
                <a:ea typeface="楷体_GB2312" pitchFamily="49" charset="-122"/>
              </a:rPr>
              <a:t>&lt;0</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a:t>
            </a:r>
            <a:r>
              <a:rPr lang="zh-CN" altLang="en-US" sz="2200" baseline="-25000">
                <a:solidFill>
                  <a:schemeClr val="accent2"/>
                </a:solidFill>
                <a:latin typeface="楷体_GB2312" pitchFamily="49" charset="-122"/>
                <a:ea typeface="楷体_GB2312" pitchFamily="49" charset="-122"/>
              </a:rPr>
              <a:t>y </a:t>
            </a:r>
            <a:r>
              <a:rPr lang="zh-CN" altLang="en-US" sz="2200">
                <a:solidFill>
                  <a:schemeClr val="accent2"/>
                </a:solidFill>
                <a:latin typeface="楷体_GB2312" pitchFamily="49" charset="-122"/>
                <a:ea typeface="楷体_GB2312" pitchFamily="49" charset="-122"/>
              </a:rPr>
              <a:t>=0  </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1</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2</a:t>
            </a:r>
            <a:r>
              <a:rPr lang="zh-CN" altLang="en-US" sz="2200">
                <a:solidFill>
                  <a:schemeClr val="accent2"/>
                </a:solidFill>
                <a:latin typeface="楷体_GB2312" pitchFamily="49" charset="-122"/>
                <a:ea typeface="楷体_GB2312" pitchFamily="49" charset="-122"/>
              </a:rPr>
              <a:t>+P</a:t>
            </a:r>
            <a:r>
              <a:rPr lang="zh-CN" altLang="en-US" sz="2200" baseline="-25000">
                <a:solidFill>
                  <a:schemeClr val="accent2"/>
                </a:solidFill>
                <a:latin typeface="楷体_GB2312" pitchFamily="49" charset="-122"/>
                <a:ea typeface="楷体_GB2312" pitchFamily="49" charset="-122"/>
              </a:rPr>
              <a:t>3</a:t>
            </a:r>
            <a:r>
              <a:rPr lang="zh-CN" altLang="en-US" sz="2200">
                <a:solidFill>
                  <a:schemeClr val="accent2"/>
                </a:solidFill>
                <a:latin typeface="楷体_GB2312" pitchFamily="49" charset="-122"/>
                <a:ea typeface="楷体_GB2312" pitchFamily="49" charset="-122"/>
              </a:rPr>
              <a:t>)</a:t>
            </a:r>
            <a:r>
              <a:rPr lang="zh-CN" altLang="en-US" sz="2200" baseline="-25000">
                <a:solidFill>
                  <a:schemeClr val="accent2"/>
                </a:solidFill>
                <a:latin typeface="楷体_GB2312" pitchFamily="49" charset="-122"/>
                <a:ea typeface="楷体_GB2312" pitchFamily="49" charset="-122"/>
              </a:rPr>
              <a:t>z </a:t>
            </a:r>
            <a:r>
              <a:rPr lang="zh-CN" altLang="en-US" sz="2200">
                <a:solidFill>
                  <a:schemeClr val="accent2"/>
                </a:solidFill>
                <a:latin typeface="楷体_GB2312" pitchFamily="49" charset="-122"/>
                <a:ea typeface="楷体_GB2312" pitchFamily="49" charset="-122"/>
              </a:rPr>
              <a:t>=0</a:t>
            </a:r>
          </a:p>
        </p:txBody>
      </p:sp>
      <p:sp>
        <p:nvSpPr>
          <p:cNvPr id="102407" name="Text Box 51"/>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4356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33795" name="Rectangle 3"/>
          <p:cNvSpPr>
            <a:spLocks noChangeArrowheads="1"/>
          </p:cNvSpPr>
          <p:nvPr/>
        </p:nvSpPr>
        <p:spPr bwMode="auto">
          <a:xfrm>
            <a:off x="250825" y="3068638"/>
            <a:ext cx="5616575" cy="1431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chemeClr val="accent2"/>
                </a:solidFill>
                <a:latin typeface="楷体_GB2312" pitchFamily="49" charset="-122"/>
                <a:ea typeface="楷体_GB2312" pitchFamily="49" charset="-122"/>
              </a:rPr>
              <a:t>晶体在y轴方向受力F</a:t>
            </a:r>
            <a:r>
              <a:rPr lang="zh-CN" altLang="en-US" sz="2200" baseline="-25000">
                <a:solidFill>
                  <a:schemeClr val="accent2"/>
                </a:solidFill>
                <a:latin typeface="楷体_GB2312" pitchFamily="49" charset="-122"/>
                <a:ea typeface="楷体_GB2312" pitchFamily="49" charset="-122"/>
              </a:rPr>
              <a:t>y</a:t>
            </a:r>
            <a:r>
              <a:rPr lang="zh-CN" altLang="en-US" sz="2200">
                <a:solidFill>
                  <a:schemeClr val="accent2"/>
                </a:solidFill>
                <a:latin typeface="楷体_GB2312" pitchFamily="49" charset="-122"/>
                <a:ea typeface="楷体_GB2312" pitchFamily="49" charset="-122"/>
              </a:rPr>
              <a:t>作用下的情况与Fx 相似。晶体在y（即机械轴）方向的力 Fy作用下，在x方向产生正压电效应，在y、z方向同样不产生压电效应。 </a:t>
            </a:r>
          </a:p>
        </p:txBody>
      </p:sp>
      <p:sp>
        <p:nvSpPr>
          <p:cNvPr id="103428"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2、石英晶体压电效应的微观机理</a:t>
            </a:r>
          </a:p>
        </p:txBody>
      </p:sp>
      <p:sp>
        <p:nvSpPr>
          <p:cNvPr id="103429" name="Rectangle 5"/>
          <p:cNvSpPr>
            <a:spLocks noChangeArrowheads="1"/>
          </p:cNvSpPr>
          <p:nvPr/>
        </p:nvSpPr>
        <p:spPr bwMode="auto">
          <a:xfrm>
            <a:off x="250825" y="1989138"/>
            <a:ext cx="5616575" cy="1096962"/>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292929"/>
                </a:solidFill>
                <a:latin typeface="楷体_GB2312" pitchFamily="49" charset="-122"/>
                <a:ea typeface="楷体_GB2312" pitchFamily="49" charset="-122"/>
              </a:rPr>
              <a:t>当晶体受到沿x(电轴)方向的力F</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作用时，在x方向产生正压电效应，而y、z方向则不产生压电效应。</a:t>
            </a:r>
          </a:p>
        </p:txBody>
      </p:sp>
      <p:sp>
        <p:nvSpPr>
          <p:cNvPr id="33798" name="Rectangle 6"/>
          <p:cNvSpPr>
            <a:spLocks noChangeArrowheads="1"/>
          </p:cNvSpPr>
          <p:nvPr/>
        </p:nvSpPr>
        <p:spPr bwMode="auto">
          <a:xfrm>
            <a:off x="250825" y="4518025"/>
            <a:ext cx="8642350" cy="1431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292929"/>
                </a:solidFill>
                <a:latin typeface="楷体_GB2312" pitchFamily="49" charset="-122"/>
                <a:ea typeface="楷体_GB2312" pitchFamily="49" charset="-122"/>
              </a:rPr>
              <a:t>晶体在z轴方向受力F</a:t>
            </a:r>
            <a:r>
              <a:rPr lang="zh-CN" altLang="en-US" sz="2200" baseline="-25000">
                <a:solidFill>
                  <a:srgbClr val="292929"/>
                </a:solidFill>
                <a:latin typeface="楷体_GB2312" pitchFamily="49" charset="-122"/>
                <a:ea typeface="楷体_GB2312" pitchFamily="49" charset="-122"/>
              </a:rPr>
              <a:t>z</a:t>
            </a:r>
            <a:r>
              <a:rPr lang="zh-CN" altLang="en-US" sz="2200">
                <a:solidFill>
                  <a:srgbClr val="292929"/>
                </a:solidFill>
                <a:latin typeface="楷体_GB2312" pitchFamily="49" charset="-122"/>
                <a:ea typeface="楷体_GB2312" pitchFamily="49" charset="-122"/>
              </a:rPr>
              <a:t>的作用时，因为晶体沿x方向和沿y方向所产生的正应变完全相同，正、负电荷中心保持重合，电偶极矩矢量和等于零。</a:t>
            </a:r>
          </a:p>
          <a:p>
            <a:pPr algn="just">
              <a:spcBef>
                <a:spcPct val="0"/>
              </a:spcBef>
              <a:buFontTx/>
              <a:buNone/>
            </a:pPr>
            <a:r>
              <a:rPr lang="zh-CN" altLang="en-US" sz="2200">
                <a:solidFill>
                  <a:srgbClr val="FF3300"/>
                </a:solidFill>
                <a:latin typeface="楷体_GB2312" pitchFamily="49" charset="-122"/>
                <a:ea typeface="楷体_GB2312" pitchFamily="49" charset="-122"/>
              </a:rPr>
              <a:t>在沿z(即光轴)方向的力F</a:t>
            </a:r>
            <a:r>
              <a:rPr lang="zh-CN" altLang="en-US" sz="2200" baseline="-25000">
                <a:solidFill>
                  <a:srgbClr val="FF3300"/>
                </a:solidFill>
                <a:latin typeface="楷体_GB2312" pitchFamily="49" charset="-122"/>
                <a:ea typeface="楷体_GB2312" pitchFamily="49" charset="-122"/>
              </a:rPr>
              <a:t>z</a:t>
            </a:r>
            <a:r>
              <a:rPr lang="zh-CN" altLang="en-US" sz="2200">
                <a:solidFill>
                  <a:srgbClr val="FF3300"/>
                </a:solidFill>
                <a:latin typeface="楷体_GB2312" pitchFamily="49" charset="-122"/>
                <a:ea typeface="楷体_GB2312" pitchFamily="49" charset="-122"/>
              </a:rPr>
              <a:t>作用下，晶体不产生压电效应。</a:t>
            </a:r>
            <a:r>
              <a:rPr lang="zh-CN" altLang="en-US" sz="2200">
                <a:latin typeface="楷体_GB2312" pitchFamily="49" charset="-122"/>
                <a:ea typeface="楷体_GB2312" pitchFamily="49" charset="-122"/>
              </a:rPr>
              <a:t> </a:t>
            </a:r>
          </a:p>
        </p:txBody>
      </p:sp>
      <p:grpSp>
        <p:nvGrpSpPr>
          <p:cNvPr id="33799" name="Group 7"/>
          <p:cNvGrpSpPr>
            <a:grpSpLocks/>
          </p:cNvGrpSpPr>
          <p:nvPr/>
        </p:nvGrpSpPr>
        <p:grpSpPr bwMode="auto">
          <a:xfrm>
            <a:off x="6156325" y="1268413"/>
            <a:ext cx="2724150" cy="3024187"/>
            <a:chOff x="0" y="0"/>
            <a:chExt cx="1716" cy="1905"/>
          </a:xfrm>
        </p:grpSpPr>
        <p:pic>
          <p:nvPicPr>
            <p:cNvPr id="10343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33"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4" name="Rectangle 9"/>
            <p:cNvSpPr>
              <a:spLocks noChangeArrowheads="1"/>
            </p:cNvSpPr>
            <p:nvPr/>
          </p:nvSpPr>
          <p:spPr bwMode="auto">
            <a:xfrm>
              <a:off x="1451" y="832"/>
              <a:ext cx="26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a:solidFill>
                    <a:srgbClr val="FF00FF"/>
                  </a:solidFill>
                  <a:latin typeface="楷体_GB2312" pitchFamily="49" charset="-122"/>
                  <a:ea typeface="楷体_GB2312" pitchFamily="49" charset="-122"/>
                </a:rPr>
                <a:t>F</a:t>
              </a:r>
              <a:r>
                <a:rPr lang="zh-CN" altLang="en-US" sz="2200" baseline="-25000">
                  <a:solidFill>
                    <a:srgbClr val="FF00FF"/>
                  </a:solidFill>
                  <a:latin typeface="楷体_GB2312" pitchFamily="49" charset="-122"/>
                  <a:ea typeface="楷体_GB2312" pitchFamily="49" charset="-122"/>
                </a:rPr>
                <a:t>y</a:t>
              </a:r>
            </a:p>
          </p:txBody>
        </p:sp>
        <p:sp>
          <p:nvSpPr>
            <p:cNvPr id="103435" name="Rectangle 10"/>
            <p:cNvSpPr>
              <a:spLocks noChangeArrowheads="1"/>
            </p:cNvSpPr>
            <p:nvPr/>
          </p:nvSpPr>
          <p:spPr bwMode="auto">
            <a:xfrm>
              <a:off x="45" y="1134"/>
              <a:ext cx="26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a:solidFill>
                    <a:srgbClr val="FF00FF"/>
                  </a:solidFill>
                  <a:latin typeface="楷体_GB2312" pitchFamily="49" charset="-122"/>
                  <a:ea typeface="楷体_GB2312" pitchFamily="49" charset="-122"/>
                </a:rPr>
                <a:t>F</a:t>
              </a:r>
              <a:r>
                <a:rPr lang="zh-CN" altLang="en-US" sz="2200" baseline="-25000">
                  <a:solidFill>
                    <a:srgbClr val="FF00FF"/>
                  </a:solidFill>
                  <a:latin typeface="楷体_GB2312" pitchFamily="49" charset="-122"/>
                  <a:ea typeface="楷体_GB2312" pitchFamily="49" charset="-122"/>
                </a:rPr>
                <a:t>y</a:t>
              </a:r>
            </a:p>
          </p:txBody>
        </p:sp>
        <p:sp>
          <p:nvSpPr>
            <p:cNvPr id="103436" name="Line 11"/>
            <p:cNvSpPr>
              <a:spLocks noChangeShapeType="1"/>
            </p:cNvSpPr>
            <p:nvPr/>
          </p:nvSpPr>
          <p:spPr bwMode="auto">
            <a:xfrm>
              <a:off x="1406" y="590"/>
              <a:ext cx="227" cy="0"/>
            </a:xfrm>
            <a:prstGeom prst="line">
              <a:avLst/>
            </a:prstGeom>
            <a:noFill/>
            <a:ln w="28575">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7" name="Line 12"/>
            <p:cNvSpPr>
              <a:spLocks noChangeShapeType="1"/>
            </p:cNvSpPr>
            <p:nvPr/>
          </p:nvSpPr>
          <p:spPr bwMode="auto">
            <a:xfrm>
              <a:off x="45" y="590"/>
              <a:ext cx="273" cy="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8" name="Line 13"/>
            <p:cNvSpPr>
              <a:spLocks noChangeShapeType="1"/>
            </p:cNvSpPr>
            <p:nvPr/>
          </p:nvSpPr>
          <p:spPr bwMode="auto">
            <a:xfrm>
              <a:off x="45" y="1452"/>
              <a:ext cx="273" cy="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9" name="Line 14"/>
            <p:cNvSpPr>
              <a:spLocks noChangeShapeType="1"/>
            </p:cNvSpPr>
            <p:nvPr/>
          </p:nvSpPr>
          <p:spPr bwMode="auto">
            <a:xfrm>
              <a:off x="1406" y="1452"/>
              <a:ext cx="227" cy="0"/>
            </a:xfrm>
            <a:prstGeom prst="line">
              <a:avLst/>
            </a:prstGeom>
            <a:noFill/>
            <a:ln w="28575">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432" name="Text Box 15"/>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75042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par>
                                <p:cTn id="8" presetID="3" presetClass="entr" presetSubtype="10" fill="hold" nodeType="withEffect">
                                  <p:stCondLst>
                                    <p:cond delay="0"/>
                                  </p:stCondLst>
                                  <p:childTnLst>
                                    <p:set>
                                      <p:cBhvr>
                                        <p:cTn id="9" dur="1" fill="hold">
                                          <p:stCondLst>
                                            <p:cond delay="0"/>
                                          </p:stCondLst>
                                        </p:cTn>
                                        <p:tgtEl>
                                          <p:spTgt spid="33799"/>
                                        </p:tgtEl>
                                        <p:attrNameLst>
                                          <p:attrName>style.visibility</p:attrName>
                                        </p:attrNameLst>
                                      </p:cBhvr>
                                      <p:to>
                                        <p:strVal val="visible"/>
                                      </p:to>
                                    </p:set>
                                    <p:animEffect transition="in" filter="blinds(horizontal)">
                                      <p:cBhvr>
                                        <p:cTn id="10" dur="500"/>
                                        <p:tgtEl>
                                          <p:spTgt spid="337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3798">
                                            <p:txEl>
                                              <p:pRg st="0" end="0"/>
                                            </p:txEl>
                                          </p:spTgt>
                                        </p:tgtEl>
                                        <p:attrNameLst>
                                          <p:attrName>style.visibility</p:attrName>
                                        </p:attrNameLst>
                                      </p:cBhvr>
                                      <p:to>
                                        <p:strVal val="visible"/>
                                      </p:to>
                                    </p:set>
                                    <p:animEffect transition="in" filter="blinds(horizontal)">
                                      <p:cBhvr>
                                        <p:cTn id="15" dur="500"/>
                                        <p:tgtEl>
                                          <p:spTgt spid="3379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8">
                                            <p:txEl>
                                              <p:pRg st="1" end="1"/>
                                            </p:txEl>
                                          </p:spTgt>
                                        </p:tgtEl>
                                        <p:attrNameLst>
                                          <p:attrName>style.visibility</p:attrName>
                                        </p:attrNameLst>
                                      </p:cBhvr>
                                      <p:to>
                                        <p:strVal val="visible"/>
                                      </p:to>
                                    </p:set>
                                    <p:animEffect transition="in" filter="blinds(horizontal)">
                                      <p:cBhvr>
                                        <p:cTn id="18" dur="500"/>
                                        <p:tgtEl>
                                          <p:spTgt spid="337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34819" name="Rectangle 3"/>
          <p:cNvSpPr>
            <a:spLocks noChangeArrowheads="1"/>
          </p:cNvSpPr>
          <p:nvPr/>
        </p:nvSpPr>
        <p:spPr bwMode="auto">
          <a:xfrm>
            <a:off x="250825" y="4652963"/>
            <a:ext cx="5905500" cy="1249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chemeClr val="accent2"/>
                </a:solidFill>
                <a:latin typeface="Times New Roman" panose="02020603050405020304" pitchFamily="18" charset="0"/>
                <a:ea typeface="楷体_GB2312" pitchFamily="49" charset="-122"/>
              </a:rPr>
              <a:t>d</a:t>
            </a:r>
            <a:r>
              <a:rPr lang="zh-CN" altLang="en-US" sz="2200" baseline="-25000">
                <a:solidFill>
                  <a:schemeClr val="accent2"/>
                </a:solidFill>
                <a:latin typeface="Times New Roman" panose="02020603050405020304" pitchFamily="18" charset="0"/>
                <a:ea typeface="楷体_GB2312" pitchFamily="49" charset="-122"/>
              </a:rPr>
              <a:t>11</a:t>
            </a:r>
            <a:r>
              <a:rPr lang="zh-CN" altLang="en-US" sz="2200">
                <a:solidFill>
                  <a:schemeClr val="accent2"/>
                </a:solidFill>
                <a:latin typeface="Times New Roman" panose="02020603050405020304" pitchFamily="18" charset="0"/>
                <a:ea typeface="楷体_GB2312" pitchFamily="49" charset="-122"/>
              </a:rPr>
              <a:t>—压电系数。下标的意义为产生电荷的面的轴向及施加作用力的轴向；</a:t>
            </a:r>
            <a:r>
              <a:rPr lang="zh-CN" altLang="en-US" sz="2200" i="1">
                <a:solidFill>
                  <a:schemeClr val="accent2"/>
                </a:solidFill>
                <a:latin typeface="Times New Roman" panose="02020603050405020304" pitchFamily="18" charset="0"/>
                <a:ea typeface="楷体_GB2312" pitchFamily="49" charset="-122"/>
              </a:rPr>
              <a:t>a</a:t>
            </a:r>
            <a:r>
              <a:rPr lang="zh-CN" altLang="en-US" sz="2200">
                <a:solidFill>
                  <a:schemeClr val="accent2"/>
                </a:solidFill>
                <a:latin typeface="Times New Roman" panose="02020603050405020304" pitchFamily="18" charset="0"/>
                <a:ea typeface="楷体_GB2312" pitchFamily="49" charset="-122"/>
              </a:rPr>
              <a:t>、b、c—石英晶片的长度、厚度和宽度。</a:t>
            </a:r>
          </a:p>
        </p:txBody>
      </p:sp>
      <p:sp>
        <p:nvSpPr>
          <p:cNvPr id="104452" name="Rectangle 4"/>
          <p:cNvSpPr>
            <a:spLocks noChangeArrowheads="1"/>
          </p:cNvSpPr>
          <p:nvPr/>
        </p:nvSpPr>
        <p:spPr bwMode="auto">
          <a:xfrm>
            <a:off x="250825" y="1547813"/>
            <a:ext cx="6265863"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3、石英晶体压电效应作用力与电荷关系</a:t>
            </a:r>
          </a:p>
        </p:txBody>
      </p:sp>
      <p:sp>
        <p:nvSpPr>
          <p:cNvPr id="104453" name="Rectangle 5"/>
          <p:cNvSpPr>
            <a:spLocks noChangeArrowheads="1"/>
          </p:cNvSpPr>
          <p:nvPr/>
        </p:nvSpPr>
        <p:spPr bwMode="auto">
          <a:xfrm>
            <a:off x="250825" y="1989138"/>
            <a:ext cx="5905500" cy="202088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若从晶体上沿y方向切下一块晶片，当沿电轴x方向施加应力时，晶片将产生厚度变形，并发生极化现象。在晶体线性弹性范围内，极化强度与应力成正比。</a:t>
            </a:r>
          </a:p>
          <a:p>
            <a:pPr algn="just">
              <a:lnSpc>
                <a:spcPct val="115000"/>
              </a:lnSpc>
              <a:spcBef>
                <a:spcPct val="0"/>
              </a:spcBef>
              <a:buFontTx/>
              <a:buNone/>
            </a:pPr>
            <a:r>
              <a:rPr lang="zh-CN" altLang="en-US" sz="2200">
                <a:solidFill>
                  <a:srgbClr val="FF00FF"/>
                </a:solidFill>
                <a:latin typeface="楷体_GB2312" pitchFamily="49" charset="-122"/>
                <a:ea typeface="楷体_GB2312" pitchFamily="49" charset="-122"/>
              </a:rPr>
              <a:t>在垂直于x轴晶面上产生的电荷量为</a:t>
            </a:r>
          </a:p>
        </p:txBody>
      </p:sp>
      <p:grpSp>
        <p:nvGrpSpPr>
          <p:cNvPr id="104454" name="Group 6"/>
          <p:cNvGrpSpPr>
            <a:grpSpLocks/>
          </p:cNvGrpSpPr>
          <p:nvPr/>
        </p:nvGrpSpPr>
        <p:grpSpPr bwMode="auto">
          <a:xfrm>
            <a:off x="6732588" y="1196975"/>
            <a:ext cx="2160587" cy="2089150"/>
            <a:chOff x="0" y="0"/>
            <a:chExt cx="1361" cy="1316"/>
          </a:xfrm>
        </p:grpSpPr>
        <p:sp>
          <p:nvSpPr>
            <p:cNvPr id="34823" name="Text Box 7"/>
            <p:cNvSpPr txBox="1">
              <a:spLocks noChangeArrowheads="1"/>
            </p:cNvSpPr>
            <p:nvPr/>
          </p:nvSpPr>
          <p:spPr bwMode="auto">
            <a:xfrm>
              <a:off x="1134" y="545"/>
              <a:ext cx="22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y</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4481" name="AutoShape 8"/>
            <p:cNvSpPr>
              <a:spLocks noChangeArrowheads="1"/>
            </p:cNvSpPr>
            <p:nvPr/>
          </p:nvSpPr>
          <p:spPr bwMode="auto">
            <a:xfrm>
              <a:off x="44" y="348"/>
              <a:ext cx="1040" cy="533"/>
            </a:xfrm>
            <a:prstGeom prst="hexagon">
              <a:avLst>
                <a:gd name="adj" fmla="val 48780"/>
                <a:gd name="vf" fmla="val 115470"/>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4482" name="Rectangle 9"/>
            <p:cNvSpPr>
              <a:spLocks noChangeArrowheads="1"/>
            </p:cNvSpPr>
            <p:nvPr/>
          </p:nvSpPr>
          <p:spPr bwMode="auto">
            <a:xfrm>
              <a:off x="303" y="878"/>
              <a:ext cx="489" cy="361"/>
            </a:xfrm>
            <a:prstGeom prst="rect">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4483" name="AutoShape 10"/>
            <p:cNvSpPr>
              <a:spLocks noChangeArrowheads="1"/>
            </p:cNvSpPr>
            <p:nvPr/>
          </p:nvSpPr>
          <p:spPr bwMode="auto">
            <a:xfrm rot="16237432" flipH="1">
              <a:off x="622" y="789"/>
              <a:ext cx="620" cy="269"/>
            </a:xfrm>
            <a:prstGeom prst="parallelogram">
              <a:avLst>
                <a:gd name="adj" fmla="val 97603"/>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4484" name="AutoShape 11"/>
            <p:cNvSpPr>
              <a:spLocks noChangeArrowheads="1"/>
            </p:cNvSpPr>
            <p:nvPr/>
          </p:nvSpPr>
          <p:spPr bwMode="auto">
            <a:xfrm rot="5362568">
              <a:off x="-140" y="791"/>
              <a:ext cx="621" cy="269"/>
            </a:xfrm>
            <a:prstGeom prst="parallelogram">
              <a:avLst>
                <a:gd name="adj" fmla="val 97761"/>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4485" name="Line 12"/>
            <p:cNvSpPr>
              <a:spLocks noChangeShapeType="1"/>
            </p:cNvSpPr>
            <p:nvPr/>
          </p:nvSpPr>
          <p:spPr bwMode="auto">
            <a:xfrm>
              <a:off x="68" y="410"/>
              <a:ext cx="1182" cy="508"/>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6" name="Line 13"/>
            <p:cNvSpPr>
              <a:spLocks noChangeShapeType="1"/>
            </p:cNvSpPr>
            <p:nvPr/>
          </p:nvSpPr>
          <p:spPr bwMode="auto">
            <a:xfrm flipH="1">
              <a:off x="0" y="188"/>
              <a:ext cx="971" cy="1042"/>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7" name="Line 14"/>
            <p:cNvSpPr>
              <a:spLocks noChangeShapeType="1"/>
            </p:cNvSpPr>
            <p:nvPr/>
          </p:nvSpPr>
          <p:spPr bwMode="auto">
            <a:xfrm>
              <a:off x="880" y="810"/>
              <a:ext cx="0" cy="349"/>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8" name="Line 15"/>
            <p:cNvSpPr>
              <a:spLocks noChangeShapeType="1"/>
            </p:cNvSpPr>
            <p:nvPr/>
          </p:nvSpPr>
          <p:spPr bwMode="auto">
            <a:xfrm>
              <a:off x="954" y="726"/>
              <a:ext cx="0" cy="348"/>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9" name="Line 16"/>
            <p:cNvSpPr>
              <a:spLocks noChangeShapeType="1"/>
            </p:cNvSpPr>
            <p:nvPr/>
          </p:nvSpPr>
          <p:spPr bwMode="auto">
            <a:xfrm rot="-130790">
              <a:off x="157" y="495"/>
              <a:ext cx="710" cy="32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90" name="Line 17"/>
            <p:cNvSpPr>
              <a:spLocks noChangeShapeType="1"/>
            </p:cNvSpPr>
            <p:nvPr/>
          </p:nvSpPr>
          <p:spPr bwMode="auto">
            <a:xfrm rot="-130790">
              <a:off x="231" y="421"/>
              <a:ext cx="710" cy="32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4" name="Text Box 18"/>
            <p:cNvSpPr txBox="1">
              <a:spLocks noChangeArrowheads="1"/>
            </p:cNvSpPr>
            <p:nvPr/>
          </p:nvSpPr>
          <p:spPr bwMode="auto">
            <a:xfrm>
              <a:off x="45" y="1060"/>
              <a:ext cx="29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x</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4835" name="Text Box 19"/>
            <p:cNvSpPr txBox="1">
              <a:spLocks noChangeArrowheads="1"/>
            </p:cNvSpPr>
            <p:nvPr/>
          </p:nvSpPr>
          <p:spPr bwMode="auto">
            <a:xfrm>
              <a:off x="590" y="0"/>
              <a:ext cx="25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z</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4836" name="Text Box 20"/>
            <p:cNvSpPr txBox="1">
              <a:spLocks noChangeArrowheads="1"/>
            </p:cNvSpPr>
            <p:nvPr/>
          </p:nvSpPr>
          <p:spPr bwMode="auto">
            <a:xfrm>
              <a:off x="424" y="586"/>
              <a:ext cx="38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200" i="1">
                  <a:solidFill>
                    <a:srgbClr val="FF00FF"/>
                  </a:solidFill>
                  <a:effectLst>
                    <a:outerShdw blurRad="38100" dist="38100" dir="2700000" algn="tl">
                      <a:srgbClr val="000000"/>
                    </a:outerShdw>
                  </a:effectLst>
                </a:rPr>
                <a:t>O</a:t>
              </a:r>
              <a:endParaRPr lang="zh-CN" altLang="en-US" sz="2200">
                <a:solidFill>
                  <a:srgbClr val="FF00FF"/>
                </a:solidFill>
                <a:effectLst>
                  <a:outerShdw blurRad="38100" dist="38100" dir="2700000" algn="tl">
                    <a:srgbClr val="000000"/>
                  </a:outerShdw>
                </a:effectLst>
                <a:ea typeface="华文中宋" panose="02010600040101010101" pitchFamily="2" charset="-122"/>
              </a:endParaRPr>
            </a:p>
          </p:txBody>
        </p:sp>
        <p:sp>
          <p:nvSpPr>
            <p:cNvPr id="104494" name="Line 21"/>
            <p:cNvSpPr>
              <a:spLocks noChangeShapeType="1"/>
            </p:cNvSpPr>
            <p:nvPr/>
          </p:nvSpPr>
          <p:spPr bwMode="auto">
            <a:xfrm flipV="1">
              <a:off x="564" y="71"/>
              <a:ext cx="0" cy="551"/>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04455" name="Object 22"/>
          <p:cNvGraphicFramePr>
            <a:graphicFrameLocks noChangeAspect="1"/>
          </p:cNvGraphicFramePr>
          <p:nvPr/>
        </p:nvGraphicFramePr>
        <p:xfrm>
          <a:off x="1697038" y="4051300"/>
          <a:ext cx="2365375" cy="530225"/>
        </p:xfrm>
        <a:graphic>
          <a:graphicData uri="http://schemas.openxmlformats.org/presentationml/2006/ole">
            <mc:AlternateContent xmlns:mc="http://schemas.openxmlformats.org/markup-compatibility/2006">
              <mc:Choice xmlns:v="urn:schemas-microsoft-com:vml" Requires="v">
                <p:oleObj spid="_x0000_s2057" r:id="rId3" imgW="673978" imgH="228898" progId="Equation.3">
                  <p:embed/>
                </p:oleObj>
              </mc:Choice>
              <mc:Fallback>
                <p:oleObj r:id="rId3" imgW="673978" imgH="228898" progId="Equation.3">
                  <p:embed/>
                  <p:pic>
                    <p:nvPicPr>
                      <p:cNvPr id="104455"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4051300"/>
                        <a:ext cx="2365375" cy="530225"/>
                      </a:xfrm>
                      <a:prstGeom prst="rect">
                        <a:avLst/>
                      </a:prstGeom>
                      <a:gradFill rotWithShape="1">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4456" name="Group 23"/>
          <p:cNvGrpSpPr>
            <a:grpSpLocks/>
          </p:cNvGrpSpPr>
          <p:nvPr/>
        </p:nvGrpSpPr>
        <p:grpSpPr bwMode="auto">
          <a:xfrm>
            <a:off x="6346825" y="3463925"/>
            <a:ext cx="2554288" cy="2413000"/>
            <a:chOff x="0" y="0"/>
            <a:chExt cx="1609" cy="1520"/>
          </a:xfrm>
        </p:grpSpPr>
        <p:sp>
          <p:nvSpPr>
            <p:cNvPr id="34840" name="Rectangle 24"/>
            <p:cNvSpPr>
              <a:spLocks noChangeArrowheads="1"/>
            </p:cNvSpPr>
            <p:nvPr/>
          </p:nvSpPr>
          <p:spPr bwMode="auto">
            <a:xfrm>
              <a:off x="83" y="450"/>
              <a:ext cx="25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x</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4459" name="未知"/>
            <p:cNvSpPr>
              <a:spLocks/>
            </p:cNvSpPr>
            <p:nvPr/>
          </p:nvSpPr>
          <p:spPr bwMode="auto">
            <a:xfrm>
              <a:off x="0" y="154"/>
              <a:ext cx="1331" cy="1103"/>
            </a:xfrm>
            <a:custGeom>
              <a:avLst/>
              <a:gdLst>
                <a:gd name="T0" fmla="*/ 46 w 1575"/>
                <a:gd name="T1" fmla="*/ 0 h 1310"/>
                <a:gd name="T2" fmla="*/ 292 w 1575"/>
                <a:gd name="T3" fmla="*/ 118 h 1310"/>
                <a:gd name="T4" fmla="*/ 292 w 1575"/>
                <a:gd name="T5" fmla="*/ 227 h 1310"/>
                <a:gd name="T6" fmla="*/ 262 w 1575"/>
                <a:gd name="T7" fmla="*/ 234 h 1310"/>
                <a:gd name="T8" fmla="*/ 76 w 1575"/>
                <a:gd name="T9" fmla="*/ 143 h 1310"/>
                <a:gd name="T10" fmla="*/ 76 w 1575"/>
                <a:gd name="T11" fmla="*/ 39 h 1310"/>
                <a:gd name="T12" fmla="*/ 0 w 1575"/>
                <a:gd name="T13" fmla="*/ 3 h 13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5" h="1310">
                  <a:moveTo>
                    <a:pt x="248" y="0"/>
                  </a:moveTo>
                  <a:lnTo>
                    <a:pt x="1571" y="657"/>
                  </a:lnTo>
                  <a:lnTo>
                    <a:pt x="1575" y="1272"/>
                  </a:lnTo>
                  <a:lnTo>
                    <a:pt x="1408" y="1310"/>
                  </a:lnTo>
                  <a:lnTo>
                    <a:pt x="406" y="798"/>
                  </a:lnTo>
                  <a:lnTo>
                    <a:pt x="408" y="217"/>
                  </a:lnTo>
                  <a:lnTo>
                    <a:pt x="0" y="4"/>
                  </a:lnTo>
                </a:path>
              </a:pathLst>
            </a:custGeom>
            <a:solidFill>
              <a:schemeClr val="folHlink"/>
            </a:solidFill>
            <a:ln w="19050" cmpd="sng">
              <a:solidFill>
                <a:schemeClr val="tx1"/>
              </a:solidFill>
              <a:bevel/>
              <a:headEnd/>
              <a:tailEnd/>
            </a:ln>
          </p:spPr>
          <p:txBody>
            <a:bodyPr/>
            <a:lstStyle/>
            <a:p>
              <a:endParaRPr lang="zh-CN" altLang="en-US"/>
            </a:p>
          </p:txBody>
        </p:sp>
        <p:sp>
          <p:nvSpPr>
            <p:cNvPr id="104460" name="未知"/>
            <p:cNvSpPr>
              <a:spLocks/>
            </p:cNvSpPr>
            <p:nvPr/>
          </p:nvSpPr>
          <p:spPr bwMode="auto">
            <a:xfrm>
              <a:off x="338" y="278"/>
              <a:ext cx="965" cy="479"/>
            </a:xfrm>
            <a:custGeom>
              <a:avLst/>
              <a:gdLst>
                <a:gd name="T0" fmla="*/ 7 w 1314"/>
                <a:gd name="T1" fmla="*/ 0 h 695"/>
                <a:gd name="T2" fmla="*/ 0 w 1314"/>
                <a:gd name="T3" fmla="*/ 2 h 695"/>
                <a:gd name="T4" fmla="*/ 52 w 1314"/>
                <a:gd name="T5" fmla="*/ 17 h 695"/>
                <a:gd name="T6" fmla="*/ 60 w 1314"/>
                <a:gd name="T7" fmla="*/ 14 h 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4" h="695">
                  <a:moveTo>
                    <a:pt x="165" y="0"/>
                  </a:moveTo>
                  <a:lnTo>
                    <a:pt x="0" y="75"/>
                  </a:lnTo>
                  <a:lnTo>
                    <a:pt x="1130" y="695"/>
                  </a:lnTo>
                  <a:lnTo>
                    <a:pt x="1314" y="610"/>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1" name="未知"/>
            <p:cNvSpPr>
              <a:spLocks/>
            </p:cNvSpPr>
            <p:nvPr/>
          </p:nvSpPr>
          <p:spPr bwMode="auto">
            <a:xfrm>
              <a:off x="481" y="306"/>
              <a:ext cx="842" cy="895"/>
            </a:xfrm>
            <a:custGeom>
              <a:avLst/>
              <a:gdLst>
                <a:gd name="T0" fmla="*/ 0 w 997"/>
                <a:gd name="T1" fmla="*/ 0 h 1064"/>
                <a:gd name="T2" fmla="*/ 0 w 997"/>
                <a:gd name="T3" fmla="*/ 103 h 1064"/>
                <a:gd name="T4" fmla="*/ 184 w 997"/>
                <a:gd name="T5" fmla="*/ 189 h 1064"/>
                <a:gd name="T6" fmla="*/ 0 60000 65536"/>
                <a:gd name="T7" fmla="*/ 0 60000 65536"/>
                <a:gd name="T8" fmla="*/ 0 60000 65536"/>
              </a:gdLst>
              <a:ahLst/>
              <a:cxnLst>
                <a:cxn ang="T6">
                  <a:pos x="T0" y="T1"/>
                </a:cxn>
                <a:cxn ang="T7">
                  <a:pos x="T2" y="T3"/>
                </a:cxn>
                <a:cxn ang="T8">
                  <a:pos x="T4" y="T5"/>
                </a:cxn>
              </a:cxnLst>
              <a:rect l="0" t="0" r="r" b="b"/>
              <a:pathLst>
                <a:path w="997" h="1064">
                  <a:moveTo>
                    <a:pt x="0" y="0"/>
                  </a:moveTo>
                  <a:lnTo>
                    <a:pt x="0" y="576"/>
                  </a:lnTo>
                  <a:lnTo>
                    <a:pt x="997" y="1064"/>
                  </a:lnTo>
                </a:path>
              </a:pathLst>
            </a:custGeom>
            <a:noFill/>
            <a:ln w="19050" cap="flat" cmpd="sng">
              <a:solidFill>
                <a:srgbClr val="FFFF00"/>
              </a:solidFill>
              <a:prstDash val="dash"/>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2" name="Line 28"/>
            <p:cNvSpPr>
              <a:spLocks noChangeShapeType="1"/>
            </p:cNvSpPr>
            <p:nvPr/>
          </p:nvSpPr>
          <p:spPr bwMode="auto">
            <a:xfrm flipV="1">
              <a:off x="348" y="779"/>
              <a:ext cx="124" cy="45"/>
            </a:xfrm>
            <a:prstGeom prst="line">
              <a:avLst/>
            </a:prstGeom>
            <a:noFill/>
            <a:ln w="19050">
              <a:solidFill>
                <a:srgbClr val="FF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3" name="Line 29"/>
            <p:cNvSpPr>
              <a:spLocks noChangeShapeType="1"/>
            </p:cNvSpPr>
            <p:nvPr/>
          </p:nvSpPr>
          <p:spPr bwMode="auto">
            <a:xfrm>
              <a:off x="807" y="510"/>
              <a:ext cx="802" cy="408"/>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4464" name="未知"/>
            <p:cNvSpPr>
              <a:spLocks/>
            </p:cNvSpPr>
            <p:nvPr/>
          </p:nvSpPr>
          <p:spPr bwMode="auto">
            <a:xfrm>
              <a:off x="192" y="207"/>
              <a:ext cx="128" cy="52"/>
            </a:xfrm>
            <a:custGeom>
              <a:avLst/>
              <a:gdLst>
                <a:gd name="T0" fmla="*/ 0 w 195"/>
                <a:gd name="T1" fmla="*/ 4 h 70"/>
                <a:gd name="T2" fmla="*/ 2 w 195"/>
                <a:gd name="T3" fmla="*/ 1 h 70"/>
                <a:gd name="T4" fmla="*/ 3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5" name="Line 31"/>
            <p:cNvSpPr>
              <a:spLocks noChangeShapeType="1"/>
            </p:cNvSpPr>
            <p:nvPr/>
          </p:nvSpPr>
          <p:spPr bwMode="auto">
            <a:xfrm>
              <a:off x="341" y="824"/>
              <a:ext cx="1" cy="2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6" name="Line 32"/>
            <p:cNvSpPr>
              <a:spLocks noChangeShapeType="1"/>
            </p:cNvSpPr>
            <p:nvPr/>
          </p:nvSpPr>
          <p:spPr bwMode="auto">
            <a:xfrm>
              <a:off x="1186" y="1255"/>
              <a:ext cx="344" cy="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7" name="Line 33"/>
            <p:cNvSpPr>
              <a:spLocks noChangeShapeType="1"/>
            </p:cNvSpPr>
            <p:nvPr/>
          </p:nvSpPr>
          <p:spPr bwMode="auto">
            <a:xfrm>
              <a:off x="1175" y="763"/>
              <a:ext cx="344" cy="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8" name="Line 34"/>
            <p:cNvSpPr>
              <a:spLocks noChangeShapeType="1"/>
            </p:cNvSpPr>
            <p:nvPr/>
          </p:nvSpPr>
          <p:spPr bwMode="auto">
            <a:xfrm>
              <a:off x="338" y="1039"/>
              <a:ext cx="832" cy="449"/>
            </a:xfrm>
            <a:prstGeom prst="line">
              <a:avLst/>
            </a:prstGeom>
            <a:noFill/>
            <a:ln w="1905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4851" name="Rectangle 35"/>
            <p:cNvSpPr>
              <a:spLocks noChangeArrowheads="1"/>
            </p:cNvSpPr>
            <p:nvPr/>
          </p:nvSpPr>
          <p:spPr bwMode="auto">
            <a:xfrm>
              <a:off x="908" y="0"/>
              <a:ext cx="28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z</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4852" name="Rectangle 36"/>
            <p:cNvSpPr>
              <a:spLocks noChangeArrowheads="1"/>
            </p:cNvSpPr>
            <p:nvPr/>
          </p:nvSpPr>
          <p:spPr bwMode="auto">
            <a:xfrm>
              <a:off x="1331" y="561"/>
              <a:ext cx="228"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a:defRPr/>
              </a:pPr>
              <a:r>
                <a:rPr lang="zh-CN" altLang="en-US" i="1">
                  <a:solidFill>
                    <a:srgbClr val="FF00FF"/>
                  </a:solidFill>
                  <a:effectLst>
                    <a:outerShdw blurRad="38100" dist="38100" dir="2700000" algn="tl">
                      <a:srgbClr val="000000"/>
                    </a:outerShdw>
                  </a:effectLst>
                </a:rPr>
                <a:t>y</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4853" name="Rectangle 37"/>
            <p:cNvSpPr>
              <a:spLocks noChangeArrowheads="1"/>
            </p:cNvSpPr>
            <p:nvPr/>
          </p:nvSpPr>
          <p:spPr bwMode="auto">
            <a:xfrm>
              <a:off x="665" y="1112"/>
              <a:ext cx="140" cy="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i="1">
                  <a:solidFill>
                    <a:srgbClr val="FF00FF"/>
                  </a:solidFill>
                  <a:effectLst>
                    <a:outerShdw blurRad="38100" dist="38100" dir="2700000" algn="tl">
                      <a:srgbClr val="000000"/>
                    </a:outerShdw>
                  </a:effectLst>
                </a:rPr>
                <a:t>a</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4472" name="Line 38"/>
            <p:cNvSpPr>
              <a:spLocks noChangeShapeType="1"/>
            </p:cNvSpPr>
            <p:nvPr/>
          </p:nvSpPr>
          <p:spPr bwMode="auto">
            <a:xfrm>
              <a:off x="1175" y="755"/>
              <a:ext cx="0" cy="7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4473" name="Line 39"/>
            <p:cNvSpPr>
              <a:spLocks noChangeShapeType="1"/>
            </p:cNvSpPr>
            <p:nvPr/>
          </p:nvSpPr>
          <p:spPr bwMode="auto">
            <a:xfrm>
              <a:off x="1416" y="887"/>
              <a:ext cx="0" cy="484"/>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4474" name="未知"/>
            <p:cNvSpPr>
              <a:spLocks/>
            </p:cNvSpPr>
            <p:nvPr/>
          </p:nvSpPr>
          <p:spPr bwMode="auto">
            <a:xfrm>
              <a:off x="33" y="272"/>
              <a:ext cx="142" cy="49"/>
            </a:xfrm>
            <a:custGeom>
              <a:avLst/>
              <a:gdLst>
                <a:gd name="T0" fmla="*/ 0 w 195"/>
                <a:gd name="T1" fmla="*/ 2 h 70"/>
                <a:gd name="T2" fmla="*/ 7 w 195"/>
                <a:gd name="T3" fmla="*/ 1 h 70"/>
                <a:gd name="T4" fmla="*/ 8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19050" cmpd="sng">
              <a:solidFill>
                <a:schemeClr val="tx1"/>
              </a:solidFill>
              <a:bevel/>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5" name="未知"/>
            <p:cNvSpPr>
              <a:spLocks/>
            </p:cNvSpPr>
            <p:nvPr/>
          </p:nvSpPr>
          <p:spPr bwMode="auto">
            <a:xfrm>
              <a:off x="323" y="153"/>
              <a:ext cx="143" cy="49"/>
            </a:xfrm>
            <a:custGeom>
              <a:avLst/>
              <a:gdLst>
                <a:gd name="T0" fmla="*/ 0 w 195"/>
                <a:gd name="T1" fmla="*/ 2 h 70"/>
                <a:gd name="T2" fmla="*/ 7 w 195"/>
                <a:gd name="T3" fmla="*/ 1 h 70"/>
                <a:gd name="T4" fmla="*/ 9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19050" cmpd="sng">
              <a:solidFill>
                <a:schemeClr val="tx1"/>
              </a:solidFill>
              <a:bevel/>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6" name="Line 42"/>
            <p:cNvSpPr>
              <a:spLocks noChangeShapeType="1"/>
            </p:cNvSpPr>
            <p:nvPr/>
          </p:nvSpPr>
          <p:spPr bwMode="auto">
            <a:xfrm flipV="1">
              <a:off x="808" y="69"/>
              <a:ext cx="0" cy="440"/>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4477" name="Line 43"/>
            <p:cNvSpPr>
              <a:spLocks noChangeShapeType="1"/>
            </p:cNvSpPr>
            <p:nvPr/>
          </p:nvSpPr>
          <p:spPr bwMode="auto">
            <a:xfrm flipH="1">
              <a:off x="46" y="509"/>
              <a:ext cx="762" cy="205"/>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4860" name="Rectangle 44"/>
            <p:cNvSpPr>
              <a:spLocks noChangeArrowheads="1"/>
            </p:cNvSpPr>
            <p:nvPr/>
          </p:nvSpPr>
          <p:spPr bwMode="auto">
            <a:xfrm>
              <a:off x="1442" y="966"/>
              <a:ext cx="162" cy="21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c</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4861" name="Rectangle 45"/>
            <p:cNvSpPr>
              <a:spLocks noChangeArrowheads="1"/>
            </p:cNvSpPr>
            <p:nvPr/>
          </p:nvSpPr>
          <p:spPr bwMode="auto">
            <a:xfrm>
              <a:off x="104" y="24"/>
              <a:ext cx="14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b</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grpSp>
      <p:sp>
        <p:nvSpPr>
          <p:cNvPr id="104457" name="Text Box 46"/>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52257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539750" y="1987550"/>
            <a:ext cx="4032250" cy="3241675"/>
          </a:xfrm>
          <a:solidFill>
            <a:srgbClr val="CCFFCC"/>
          </a:solidFill>
          <a:ln>
            <a:solidFill>
              <a:srgbClr val="000000"/>
            </a:solidFill>
            <a:miter lim="800000"/>
            <a:headEnd/>
            <a:tailEnd/>
          </a:ln>
        </p:spPr>
        <p:txBody>
          <a:bodyPr/>
          <a:lstStyle/>
          <a:p>
            <a:pPr algn="just">
              <a:lnSpc>
                <a:spcPct val="110000"/>
              </a:lnSpc>
              <a:buFont typeface="Wingdings" panose="05000000000000000000" pitchFamily="2" charset="2"/>
              <a:buNone/>
            </a:pPr>
            <a:r>
              <a:rPr lang="zh-CN" altLang="en-US" sz="1800" b="1" smtClean="0">
                <a:solidFill>
                  <a:srgbClr val="990033"/>
                </a:solidFill>
                <a:latin typeface="楷体_GB2312" pitchFamily="49" charset="-122"/>
                <a:ea typeface="楷体_GB2312" pitchFamily="49" charset="-122"/>
              </a:rPr>
              <a:t>   晶体压电效应与压电材料</a:t>
            </a:r>
          </a:p>
          <a:p>
            <a:pPr algn="just">
              <a:lnSpc>
                <a:spcPct val="110000"/>
              </a:lnSpc>
              <a:buFont typeface="Wingdings" panose="05000000000000000000" pitchFamily="2" charset="2"/>
              <a:buNone/>
            </a:pPr>
            <a:r>
              <a:rPr lang="zh-CN" altLang="en-US" sz="1000" smtClean="0"/>
              <a:t>                         </a:t>
            </a:r>
            <a:r>
              <a:rPr lang="zh-CN" altLang="en-US" sz="1800" b="1" smtClean="0">
                <a:latin typeface="楷体_GB2312" pitchFamily="49" charset="-122"/>
                <a:ea typeface="楷体_GB2312" pitchFamily="49" charset="-122"/>
              </a:rPr>
              <a:t>当某些晶体沿一定方向伸长或压缩时,在其表面上会产生电荷(束缚电荷),这种效应称为压电效应。晶体的这一性质称为压电性。压电效应是可逆的，即晶体在外电场的作用下要发生形变，这种效应称为反向（逆）压电效应。（电致伸缩效应）</a:t>
            </a:r>
          </a:p>
        </p:txBody>
      </p:sp>
      <p:sp>
        <p:nvSpPr>
          <p:cNvPr id="75779" name="Rectangle 3"/>
          <p:cNvSpPr>
            <a:spLocks noChangeArrowheads="1"/>
          </p:cNvSpPr>
          <p:nvPr/>
        </p:nvSpPr>
        <p:spPr bwMode="auto">
          <a:xfrm>
            <a:off x="1403350" y="1098550"/>
            <a:ext cx="74993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buFontTx/>
              <a:buNone/>
            </a:pPr>
            <a:r>
              <a:rPr lang="zh-CN" altLang="en-US" sz="2400">
                <a:solidFill>
                  <a:srgbClr val="0000FF"/>
                </a:solidFill>
                <a:latin typeface="楷体_GB2312" pitchFamily="49" charset="-122"/>
                <a:ea typeface="楷体_GB2312" pitchFamily="49" charset="-122"/>
              </a:rPr>
              <a:t>1880年由居里兄弟(J. Curie and P. Curie)发现的。</a:t>
            </a:r>
            <a:r>
              <a:rPr lang="zh-CN" altLang="en-US" sz="2400">
                <a:latin typeface="楷体_GB2312" pitchFamily="49" charset="-122"/>
                <a:ea typeface="楷体_GB2312" pitchFamily="49" charset="-122"/>
              </a:rPr>
              <a:t> </a:t>
            </a:r>
          </a:p>
        </p:txBody>
      </p:sp>
      <p:pic>
        <p:nvPicPr>
          <p:cNvPr id="75780" name="Picture 4" descr="pierre-cu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925" y="1701800"/>
            <a:ext cx="34448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494081"/>
      </p:ext>
    </p:extLst>
  </p:cSld>
  <p:clrMapOvr>
    <a:masterClrMapping/>
  </p:clrMapOvr>
  <p:transition spd="med">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5475" name="Rectangle 3"/>
          <p:cNvSpPr>
            <a:spLocks noChangeArrowheads="1"/>
          </p:cNvSpPr>
          <p:nvPr/>
        </p:nvSpPr>
        <p:spPr bwMode="auto">
          <a:xfrm>
            <a:off x="250825" y="4581525"/>
            <a:ext cx="5905500" cy="477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Times New Roman" panose="02020603050405020304" pitchFamily="18" charset="0"/>
                <a:ea typeface="楷体_GB2312" pitchFamily="49" charset="-122"/>
              </a:rPr>
              <a:t>d</a:t>
            </a:r>
            <a:r>
              <a:rPr lang="zh-CN" altLang="en-US" sz="2200" baseline="-25000">
                <a:solidFill>
                  <a:srgbClr val="292929"/>
                </a:solidFill>
                <a:latin typeface="Times New Roman" panose="02020603050405020304" pitchFamily="18" charset="0"/>
                <a:ea typeface="楷体_GB2312" pitchFamily="49" charset="-122"/>
              </a:rPr>
              <a:t>11</a:t>
            </a:r>
            <a:r>
              <a:rPr lang="zh-CN" altLang="en-US" sz="2200">
                <a:solidFill>
                  <a:srgbClr val="292929"/>
                </a:solidFill>
                <a:latin typeface="Times New Roman" panose="02020603050405020304" pitchFamily="18" charset="0"/>
                <a:ea typeface="楷体_GB2312" pitchFamily="49" charset="-122"/>
              </a:rPr>
              <a:t> = -d</a:t>
            </a:r>
            <a:r>
              <a:rPr lang="zh-CN" altLang="en-US" sz="2200" baseline="-25000">
                <a:solidFill>
                  <a:srgbClr val="292929"/>
                </a:solidFill>
                <a:latin typeface="Times New Roman" panose="02020603050405020304" pitchFamily="18" charset="0"/>
                <a:ea typeface="楷体_GB2312" pitchFamily="49" charset="-122"/>
              </a:rPr>
              <a:t>12</a:t>
            </a:r>
            <a:r>
              <a:rPr lang="zh-CN" altLang="en-US" sz="2200">
                <a:solidFill>
                  <a:srgbClr val="292929"/>
                </a:solidFill>
                <a:latin typeface="Times New Roman" panose="02020603050405020304" pitchFamily="18" charset="0"/>
                <a:ea typeface="楷体_GB2312" pitchFamily="49" charset="-122"/>
              </a:rPr>
              <a:t> ，石英晶体轴对称条件。</a:t>
            </a:r>
            <a:r>
              <a:rPr lang="zh-CN" altLang="en-US" sz="2200">
                <a:latin typeface="Times New Roman" panose="02020603050405020304" pitchFamily="18" charset="0"/>
                <a:ea typeface="楷体_GB2312" pitchFamily="49" charset="-122"/>
              </a:rPr>
              <a:t>                     </a:t>
            </a:r>
          </a:p>
        </p:txBody>
      </p:sp>
      <p:sp>
        <p:nvSpPr>
          <p:cNvPr id="105476" name="Rectangle 4"/>
          <p:cNvSpPr>
            <a:spLocks noChangeArrowheads="1"/>
          </p:cNvSpPr>
          <p:nvPr/>
        </p:nvSpPr>
        <p:spPr bwMode="auto">
          <a:xfrm>
            <a:off x="250825" y="1989138"/>
            <a:ext cx="5905500" cy="8636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若在同一切片上，沿机械轴y方向施加应力，则仍在与x轴垂直的平面上产生电荷为</a:t>
            </a:r>
          </a:p>
        </p:txBody>
      </p:sp>
      <p:grpSp>
        <p:nvGrpSpPr>
          <p:cNvPr id="105477" name="Group 5"/>
          <p:cNvGrpSpPr>
            <a:grpSpLocks/>
          </p:cNvGrpSpPr>
          <p:nvPr/>
        </p:nvGrpSpPr>
        <p:grpSpPr bwMode="auto">
          <a:xfrm>
            <a:off x="6732588" y="1196975"/>
            <a:ext cx="2160587" cy="2089150"/>
            <a:chOff x="0" y="0"/>
            <a:chExt cx="1361" cy="1316"/>
          </a:xfrm>
        </p:grpSpPr>
        <p:sp>
          <p:nvSpPr>
            <p:cNvPr id="35846" name="Text Box 6"/>
            <p:cNvSpPr txBox="1">
              <a:spLocks noChangeArrowheads="1"/>
            </p:cNvSpPr>
            <p:nvPr/>
          </p:nvSpPr>
          <p:spPr bwMode="auto">
            <a:xfrm>
              <a:off x="1134" y="545"/>
              <a:ext cx="22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y</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5506" name="AutoShape 7"/>
            <p:cNvSpPr>
              <a:spLocks noChangeArrowheads="1"/>
            </p:cNvSpPr>
            <p:nvPr/>
          </p:nvSpPr>
          <p:spPr bwMode="auto">
            <a:xfrm>
              <a:off x="44" y="348"/>
              <a:ext cx="1040" cy="533"/>
            </a:xfrm>
            <a:prstGeom prst="hexagon">
              <a:avLst>
                <a:gd name="adj" fmla="val 48780"/>
                <a:gd name="vf" fmla="val 115470"/>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5507" name="Rectangle 8"/>
            <p:cNvSpPr>
              <a:spLocks noChangeArrowheads="1"/>
            </p:cNvSpPr>
            <p:nvPr/>
          </p:nvSpPr>
          <p:spPr bwMode="auto">
            <a:xfrm>
              <a:off x="303" y="878"/>
              <a:ext cx="489" cy="361"/>
            </a:xfrm>
            <a:prstGeom prst="rect">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5508" name="AutoShape 9"/>
            <p:cNvSpPr>
              <a:spLocks noChangeArrowheads="1"/>
            </p:cNvSpPr>
            <p:nvPr/>
          </p:nvSpPr>
          <p:spPr bwMode="auto">
            <a:xfrm rot="16237432" flipH="1">
              <a:off x="622" y="789"/>
              <a:ext cx="620" cy="269"/>
            </a:xfrm>
            <a:prstGeom prst="parallelogram">
              <a:avLst>
                <a:gd name="adj" fmla="val 97603"/>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5509" name="AutoShape 10"/>
            <p:cNvSpPr>
              <a:spLocks noChangeArrowheads="1"/>
            </p:cNvSpPr>
            <p:nvPr/>
          </p:nvSpPr>
          <p:spPr bwMode="auto">
            <a:xfrm rot="5362568">
              <a:off x="-140" y="791"/>
              <a:ext cx="621" cy="269"/>
            </a:xfrm>
            <a:prstGeom prst="parallelogram">
              <a:avLst>
                <a:gd name="adj" fmla="val 97761"/>
              </a:avLst>
            </a:prstGeom>
            <a:solidFill>
              <a:srgbClr val="CCFF33"/>
            </a:solidFill>
            <a:ln w="28575">
              <a:solidFill>
                <a:srgbClr val="80808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5510" name="Line 11"/>
            <p:cNvSpPr>
              <a:spLocks noChangeShapeType="1"/>
            </p:cNvSpPr>
            <p:nvPr/>
          </p:nvSpPr>
          <p:spPr bwMode="auto">
            <a:xfrm>
              <a:off x="68" y="410"/>
              <a:ext cx="1182" cy="508"/>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1" name="Line 12"/>
            <p:cNvSpPr>
              <a:spLocks noChangeShapeType="1"/>
            </p:cNvSpPr>
            <p:nvPr/>
          </p:nvSpPr>
          <p:spPr bwMode="auto">
            <a:xfrm flipH="1">
              <a:off x="0" y="188"/>
              <a:ext cx="971" cy="1042"/>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2" name="Line 13"/>
            <p:cNvSpPr>
              <a:spLocks noChangeShapeType="1"/>
            </p:cNvSpPr>
            <p:nvPr/>
          </p:nvSpPr>
          <p:spPr bwMode="auto">
            <a:xfrm>
              <a:off x="880" y="810"/>
              <a:ext cx="0" cy="349"/>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3" name="Line 14"/>
            <p:cNvSpPr>
              <a:spLocks noChangeShapeType="1"/>
            </p:cNvSpPr>
            <p:nvPr/>
          </p:nvSpPr>
          <p:spPr bwMode="auto">
            <a:xfrm>
              <a:off x="954" y="726"/>
              <a:ext cx="0" cy="348"/>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4" name="Line 15"/>
            <p:cNvSpPr>
              <a:spLocks noChangeShapeType="1"/>
            </p:cNvSpPr>
            <p:nvPr/>
          </p:nvSpPr>
          <p:spPr bwMode="auto">
            <a:xfrm rot="-130790">
              <a:off x="157" y="495"/>
              <a:ext cx="710" cy="32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5" name="Line 16"/>
            <p:cNvSpPr>
              <a:spLocks noChangeShapeType="1"/>
            </p:cNvSpPr>
            <p:nvPr/>
          </p:nvSpPr>
          <p:spPr bwMode="auto">
            <a:xfrm rot="-130790">
              <a:off x="231" y="421"/>
              <a:ext cx="710" cy="32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7" name="Text Box 17"/>
            <p:cNvSpPr txBox="1">
              <a:spLocks noChangeArrowheads="1"/>
            </p:cNvSpPr>
            <p:nvPr/>
          </p:nvSpPr>
          <p:spPr bwMode="auto">
            <a:xfrm>
              <a:off x="45" y="1060"/>
              <a:ext cx="29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x</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5858" name="Text Box 18"/>
            <p:cNvSpPr txBox="1">
              <a:spLocks noChangeArrowheads="1"/>
            </p:cNvSpPr>
            <p:nvPr/>
          </p:nvSpPr>
          <p:spPr bwMode="auto">
            <a:xfrm>
              <a:off x="590" y="0"/>
              <a:ext cx="25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z</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5859" name="Text Box 19"/>
            <p:cNvSpPr txBox="1">
              <a:spLocks noChangeArrowheads="1"/>
            </p:cNvSpPr>
            <p:nvPr/>
          </p:nvSpPr>
          <p:spPr bwMode="auto">
            <a:xfrm>
              <a:off x="424" y="586"/>
              <a:ext cx="38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200" i="1">
                  <a:solidFill>
                    <a:srgbClr val="FF00FF"/>
                  </a:solidFill>
                  <a:effectLst>
                    <a:outerShdw blurRad="38100" dist="38100" dir="2700000" algn="tl">
                      <a:srgbClr val="000000"/>
                    </a:outerShdw>
                  </a:effectLst>
                </a:rPr>
                <a:t>O</a:t>
              </a:r>
              <a:endParaRPr lang="zh-CN" altLang="en-US" sz="2200">
                <a:solidFill>
                  <a:srgbClr val="FF00FF"/>
                </a:solidFill>
                <a:effectLst>
                  <a:outerShdw blurRad="38100" dist="38100" dir="2700000" algn="tl">
                    <a:srgbClr val="000000"/>
                  </a:outerShdw>
                </a:effectLst>
                <a:ea typeface="华文中宋" panose="02010600040101010101" pitchFamily="2" charset="-122"/>
              </a:endParaRPr>
            </a:p>
          </p:txBody>
        </p:sp>
        <p:sp>
          <p:nvSpPr>
            <p:cNvPr id="105519" name="Line 20"/>
            <p:cNvSpPr>
              <a:spLocks noChangeShapeType="1"/>
            </p:cNvSpPr>
            <p:nvPr/>
          </p:nvSpPr>
          <p:spPr bwMode="auto">
            <a:xfrm flipV="1">
              <a:off x="564" y="71"/>
              <a:ext cx="0" cy="551"/>
            </a:xfrm>
            <a:prstGeom prst="line">
              <a:avLst/>
            </a:prstGeom>
            <a:noFill/>
            <a:ln w="28575">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05478" name="Object 21"/>
          <p:cNvGraphicFramePr>
            <a:graphicFrameLocks noChangeAspect="1"/>
          </p:cNvGraphicFramePr>
          <p:nvPr/>
        </p:nvGraphicFramePr>
        <p:xfrm>
          <a:off x="1628775" y="2852738"/>
          <a:ext cx="2889250" cy="1741487"/>
        </p:xfrm>
        <a:graphic>
          <a:graphicData uri="http://schemas.openxmlformats.org/presentationml/2006/ole">
            <mc:AlternateContent xmlns:mc="http://schemas.openxmlformats.org/markup-compatibility/2006">
              <mc:Choice xmlns:v="urn:schemas-microsoft-com:vml" Requires="v">
                <p:oleObj spid="_x0000_s3081" r:id="rId3" imgW="927503" imgH="813153" progId="Equation.3">
                  <p:embed/>
                </p:oleObj>
              </mc:Choice>
              <mc:Fallback>
                <p:oleObj r:id="rId3" imgW="927503" imgH="813153" progId="Equation.3">
                  <p:embed/>
                  <p:pic>
                    <p:nvPicPr>
                      <p:cNvPr id="105478"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2852738"/>
                        <a:ext cx="2889250" cy="1741487"/>
                      </a:xfrm>
                      <a:prstGeom prst="rect">
                        <a:avLst/>
                      </a:prstGeom>
                      <a:gradFill rotWithShape="1">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79" name="Group 22"/>
          <p:cNvGrpSpPr>
            <a:grpSpLocks/>
          </p:cNvGrpSpPr>
          <p:nvPr/>
        </p:nvGrpSpPr>
        <p:grpSpPr bwMode="auto">
          <a:xfrm>
            <a:off x="6346825" y="3463925"/>
            <a:ext cx="2554288" cy="2413000"/>
            <a:chOff x="0" y="0"/>
            <a:chExt cx="1609" cy="1520"/>
          </a:xfrm>
        </p:grpSpPr>
        <p:sp>
          <p:nvSpPr>
            <p:cNvPr id="35863" name="Rectangle 23"/>
            <p:cNvSpPr>
              <a:spLocks noChangeArrowheads="1"/>
            </p:cNvSpPr>
            <p:nvPr/>
          </p:nvSpPr>
          <p:spPr bwMode="auto">
            <a:xfrm>
              <a:off x="83" y="450"/>
              <a:ext cx="25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x</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5484" name="未知"/>
            <p:cNvSpPr>
              <a:spLocks/>
            </p:cNvSpPr>
            <p:nvPr/>
          </p:nvSpPr>
          <p:spPr bwMode="auto">
            <a:xfrm>
              <a:off x="0" y="154"/>
              <a:ext cx="1331" cy="1103"/>
            </a:xfrm>
            <a:custGeom>
              <a:avLst/>
              <a:gdLst>
                <a:gd name="T0" fmla="*/ 46 w 1575"/>
                <a:gd name="T1" fmla="*/ 0 h 1310"/>
                <a:gd name="T2" fmla="*/ 292 w 1575"/>
                <a:gd name="T3" fmla="*/ 118 h 1310"/>
                <a:gd name="T4" fmla="*/ 292 w 1575"/>
                <a:gd name="T5" fmla="*/ 227 h 1310"/>
                <a:gd name="T6" fmla="*/ 262 w 1575"/>
                <a:gd name="T7" fmla="*/ 234 h 1310"/>
                <a:gd name="T8" fmla="*/ 76 w 1575"/>
                <a:gd name="T9" fmla="*/ 143 h 1310"/>
                <a:gd name="T10" fmla="*/ 76 w 1575"/>
                <a:gd name="T11" fmla="*/ 39 h 1310"/>
                <a:gd name="T12" fmla="*/ 0 w 1575"/>
                <a:gd name="T13" fmla="*/ 3 h 13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5" h="1310">
                  <a:moveTo>
                    <a:pt x="248" y="0"/>
                  </a:moveTo>
                  <a:lnTo>
                    <a:pt x="1571" y="657"/>
                  </a:lnTo>
                  <a:lnTo>
                    <a:pt x="1575" y="1272"/>
                  </a:lnTo>
                  <a:lnTo>
                    <a:pt x="1408" y="1310"/>
                  </a:lnTo>
                  <a:lnTo>
                    <a:pt x="406" y="798"/>
                  </a:lnTo>
                  <a:lnTo>
                    <a:pt x="408" y="217"/>
                  </a:lnTo>
                  <a:lnTo>
                    <a:pt x="0" y="4"/>
                  </a:lnTo>
                </a:path>
              </a:pathLst>
            </a:custGeom>
            <a:solidFill>
              <a:schemeClr val="folHlink"/>
            </a:solidFill>
            <a:ln w="19050" cmpd="sng">
              <a:solidFill>
                <a:schemeClr val="tx1"/>
              </a:solidFill>
              <a:bevel/>
              <a:headEnd/>
              <a:tailEnd/>
            </a:ln>
          </p:spPr>
          <p:txBody>
            <a:bodyPr/>
            <a:lstStyle/>
            <a:p>
              <a:endParaRPr lang="zh-CN" altLang="en-US"/>
            </a:p>
          </p:txBody>
        </p:sp>
        <p:sp>
          <p:nvSpPr>
            <p:cNvPr id="105485" name="未知"/>
            <p:cNvSpPr>
              <a:spLocks/>
            </p:cNvSpPr>
            <p:nvPr/>
          </p:nvSpPr>
          <p:spPr bwMode="auto">
            <a:xfrm>
              <a:off x="338" y="278"/>
              <a:ext cx="965" cy="479"/>
            </a:xfrm>
            <a:custGeom>
              <a:avLst/>
              <a:gdLst>
                <a:gd name="T0" fmla="*/ 7 w 1314"/>
                <a:gd name="T1" fmla="*/ 0 h 695"/>
                <a:gd name="T2" fmla="*/ 0 w 1314"/>
                <a:gd name="T3" fmla="*/ 2 h 695"/>
                <a:gd name="T4" fmla="*/ 52 w 1314"/>
                <a:gd name="T5" fmla="*/ 17 h 695"/>
                <a:gd name="T6" fmla="*/ 60 w 1314"/>
                <a:gd name="T7" fmla="*/ 14 h 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4" h="695">
                  <a:moveTo>
                    <a:pt x="165" y="0"/>
                  </a:moveTo>
                  <a:lnTo>
                    <a:pt x="0" y="75"/>
                  </a:lnTo>
                  <a:lnTo>
                    <a:pt x="1130" y="695"/>
                  </a:lnTo>
                  <a:lnTo>
                    <a:pt x="1314" y="610"/>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6" name="未知"/>
            <p:cNvSpPr>
              <a:spLocks/>
            </p:cNvSpPr>
            <p:nvPr/>
          </p:nvSpPr>
          <p:spPr bwMode="auto">
            <a:xfrm>
              <a:off x="481" y="306"/>
              <a:ext cx="842" cy="895"/>
            </a:xfrm>
            <a:custGeom>
              <a:avLst/>
              <a:gdLst>
                <a:gd name="T0" fmla="*/ 0 w 997"/>
                <a:gd name="T1" fmla="*/ 0 h 1064"/>
                <a:gd name="T2" fmla="*/ 0 w 997"/>
                <a:gd name="T3" fmla="*/ 103 h 1064"/>
                <a:gd name="T4" fmla="*/ 184 w 997"/>
                <a:gd name="T5" fmla="*/ 189 h 1064"/>
                <a:gd name="T6" fmla="*/ 0 60000 65536"/>
                <a:gd name="T7" fmla="*/ 0 60000 65536"/>
                <a:gd name="T8" fmla="*/ 0 60000 65536"/>
              </a:gdLst>
              <a:ahLst/>
              <a:cxnLst>
                <a:cxn ang="T6">
                  <a:pos x="T0" y="T1"/>
                </a:cxn>
                <a:cxn ang="T7">
                  <a:pos x="T2" y="T3"/>
                </a:cxn>
                <a:cxn ang="T8">
                  <a:pos x="T4" y="T5"/>
                </a:cxn>
              </a:cxnLst>
              <a:rect l="0" t="0" r="r" b="b"/>
              <a:pathLst>
                <a:path w="997" h="1064">
                  <a:moveTo>
                    <a:pt x="0" y="0"/>
                  </a:moveTo>
                  <a:lnTo>
                    <a:pt x="0" y="576"/>
                  </a:lnTo>
                  <a:lnTo>
                    <a:pt x="997" y="1064"/>
                  </a:lnTo>
                </a:path>
              </a:pathLst>
            </a:custGeom>
            <a:noFill/>
            <a:ln w="19050" cap="flat" cmpd="sng">
              <a:solidFill>
                <a:srgbClr val="FFFF00"/>
              </a:solidFill>
              <a:prstDash val="dash"/>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7" name="Line 27"/>
            <p:cNvSpPr>
              <a:spLocks noChangeShapeType="1"/>
            </p:cNvSpPr>
            <p:nvPr/>
          </p:nvSpPr>
          <p:spPr bwMode="auto">
            <a:xfrm flipV="1">
              <a:off x="348" y="779"/>
              <a:ext cx="124" cy="45"/>
            </a:xfrm>
            <a:prstGeom prst="line">
              <a:avLst/>
            </a:prstGeom>
            <a:noFill/>
            <a:ln w="19050">
              <a:solidFill>
                <a:srgbClr val="FF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28"/>
            <p:cNvSpPr>
              <a:spLocks noChangeShapeType="1"/>
            </p:cNvSpPr>
            <p:nvPr/>
          </p:nvSpPr>
          <p:spPr bwMode="auto">
            <a:xfrm>
              <a:off x="807" y="510"/>
              <a:ext cx="802" cy="408"/>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9" name="未知"/>
            <p:cNvSpPr>
              <a:spLocks/>
            </p:cNvSpPr>
            <p:nvPr/>
          </p:nvSpPr>
          <p:spPr bwMode="auto">
            <a:xfrm>
              <a:off x="192" y="207"/>
              <a:ext cx="128" cy="52"/>
            </a:xfrm>
            <a:custGeom>
              <a:avLst/>
              <a:gdLst>
                <a:gd name="T0" fmla="*/ 0 w 195"/>
                <a:gd name="T1" fmla="*/ 4 h 70"/>
                <a:gd name="T2" fmla="*/ 2 w 195"/>
                <a:gd name="T3" fmla="*/ 1 h 70"/>
                <a:gd name="T4" fmla="*/ 3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0" name="Line 30"/>
            <p:cNvSpPr>
              <a:spLocks noChangeShapeType="1"/>
            </p:cNvSpPr>
            <p:nvPr/>
          </p:nvSpPr>
          <p:spPr bwMode="auto">
            <a:xfrm>
              <a:off x="341" y="824"/>
              <a:ext cx="1" cy="2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1" name="Line 31"/>
            <p:cNvSpPr>
              <a:spLocks noChangeShapeType="1"/>
            </p:cNvSpPr>
            <p:nvPr/>
          </p:nvSpPr>
          <p:spPr bwMode="auto">
            <a:xfrm>
              <a:off x="1186" y="1255"/>
              <a:ext cx="344" cy="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2" name="Line 32"/>
            <p:cNvSpPr>
              <a:spLocks noChangeShapeType="1"/>
            </p:cNvSpPr>
            <p:nvPr/>
          </p:nvSpPr>
          <p:spPr bwMode="auto">
            <a:xfrm>
              <a:off x="1175" y="763"/>
              <a:ext cx="344" cy="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3" name="Line 33"/>
            <p:cNvSpPr>
              <a:spLocks noChangeShapeType="1"/>
            </p:cNvSpPr>
            <p:nvPr/>
          </p:nvSpPr>
          <p:spPr bwMode="auto">
            <a:xfrm>
              <a:off x="338" y="1039"/>
              <a:ext cx="832" cy="449"/>
            </a:xfrm>
            <a:prstGeom prst="line">
              <a:avLst/>
            </a:prstGeom>
            <a:noFill/>
            <a:ln w="1905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5874" name="Rectangle 34"/>
            <p:cNvSpPr>
              <a:spLocks noChangeArrowheads="1"/>
            </p:cNvSpPr>
            <p:nvPr/>
          </p:nvSpPr>
          <p:spPr bwMode="auto">
            <a:xfrm>
              <a:off x="908" y="0"/>
              <a:ext cx="28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z</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5875" name="Rectangle 35"/>
            <p:cNvSpPr>
              <a:spLocks noChangeArrowheads="1"/>
            </p:cNvSpPr>
            <p:nvPr/>
          </p:nvSpPr>
          <p:spPr bwMode="auto">
            <a:xfrm>
              <a:off x="1331" y="561"/>
              <a:ext cx="228"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a:defRPr/>
              </a:pPr>
              <a:r>
                <a:rPr lang="zh-CN" altLang="en-US" i="1">
                  <a:solidFill>
                    <a:srgbClr val="FF00FF"/>
                  </a:solidFill>
                  <a:effectLst>
                    <a:outerShdw blurRad="38100" dist="38100" dir="2700000" algn="tl">
                      <a:srgbClr val="000000"/>
                    </a:outerShdw>
                  </a:effectLst>
                </a:rPr>
                <a:t>y</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5876" name="Rectangle 36"/>
            <p:cNvSpPr>
              <a:spLocks noChangeArrowheads="1"/>
            </p:cNvSpPr>
            <p:nvPr/>
          </p:nvSpPr>
          <p:spPr bwMode="auto">
            <a:xfrm>
              <a:off x="665" y="1112"/>
              <a:ext cx="140" cy="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en-US" i="1">
                  <a:solidFill>
                    <a:srgbClr val="FF00FF"/>
                  </a:solidFill>
                  <a:effectLst>
                    <a:outerShdw blurRad="38100" dist="38100" dir="2700000" algn="tl">
                      <a:srgbClr val="000000"/>
                    </a:outerShdw>
                  </a:effectLst>
                </a:rPr>
                <a:t>a</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105497" name="Line 37"/>
            <p:cNvSpPr>
              <a:spLocks noChangeShapeType="1"/>
            </p:cNvSpPr>
            <p:nvPr/>
          </p:nvSpPr>
          <p:spPr bwMode="auto">
            <a:xfrm>
              <a:off x="1175" y="755"/>
              <a:ext cx="0" cy="7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5498" name="Line 38"/>
            <p:cNvSpPr>
              <a:spLocks noChangeShapeType="1"/>
            </p:cNvSpPr>
            <p:nvPr/>
          </p:nvSpPr>
          <p:spPr bwMode="auto">
            <a:xfrm>
              <a:off x="1416" y="887"/>
              <a:ext cx="0" cy="484"/>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05499" name="未知"/>
            <p:cNvSpPr>
              <a:spLocks/>
            </p:cNvSpPr>
            <p:nvPr/>
          </p:nvSpPr>
          <p:spPr bwMode="auto">
            <a:xfrm>
              <a:off x="33" y="272"/>
              <a:ext cx="142" cy="49"/>
            </a:xfrm>
            <a:custGeom>
              <a:avLst/>
              <a:gdLst>
                <a:gd name="T0" fmla="*/ 0 w 195"/>
                <a:gd name="T1" fmla="*/ 2 h 70"/>
                <a:gd name="T2" fmla="*/ 7 w 195"/>
                <a:gd name="T3" fmla="*/ 1 h 70"/>
                <a:gd name="T4" fmla="*/ 8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19050" cmpd="sng">
              <a:solidFill>
                <a:schemeClr val="tx1"/>
              </a:solidFill>
              <a:bevel/>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0" name="未知"/>
            <p:cNvSpPr>
              <a:spLocks/>
            </p:cNvSpPr>
            <p:nvPr/>
          </p:nvSpPr>
          <p:spPr bwMode="auto">
            <a:xfrm>
              <a:off x="323" y="153"/>
              <a:ext cx="143" cy="49"/>
            </a:xfrm>
            <a:custGeom>
              <a:avLst/>
              <a:gdLst>
                <a:gd name="T0" fmla="*/ 0 w 195"/>
                <a:gd name="T1" fmla="*/ 2 h 70"/>
                <a:gd name="T2" fmla="*/ 7 w 195"/>
                <a:gd name="T3" fmla="*/ 1 h 70"/>
                <a:gd name="T4" fmla="*/ 9 w 195"/>
                <a:gd name="T5" fmla="*/ 0 h 70"/>
                <a:gd name="T6" fmla="*/ 0 60000 65536"/>
                <a:gd name="T7" fmla="*/ 0 60000 65536"/>
                <a:gd name="T8" fmla="*/ 0 60000 65536"/>
              </a:gdLst>
              <a:ahLst/>
              <a:cxnLst>
                <a:cxn ang="T6">
                  <a:pos x="T0" y="T1"/>
                </a:cxn>
                <a:cxn ang="T7">
                  <a:pos x="T2" y="T3"/>
                </a:cxn>
                <a:cxn ang="T8">
                  <a:pos x="T4" y="T5"/>
                </a:cxn>
              </a:cxnLst>
              <a:rect l="0" t="0" r="r" b="b"/>
              <a:pathLst>
                <a:path w="195" h="70">
                  <a:moveTo>
                    <a:pt x="0" y="70"/>
                  </a:moveTo>
                  <a:lnTo>
                    <a:pt x="150" y="10"/>
                  </a:lnTo>
                  <a:lnTo>
                    <a:pt x="195" y="0"/>
                  </a:lnTo>
                </a:path>
              </a:pathLst>
            </a:custGeom>
            <a:noFill/>
            <a:ln w="19050" cmpd="sng">
              <a:solidFill>
                <a:schemeClr val="tx1"/>
              </a:solidFill>
              <a:bevel/>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1" name="Line 41"/>
            <p:cNvSpPr>
              <a:spLocks noChangeShapeType="1"/>
            </p:cNvSpPr>
            <p:nvPr/>
          </p:nvSpPr>
          <p:spPr bwMode="auto">
            <a:xfrm flipV="1">
              <a:off x="808" y="69"/>
              <a:ext cx="0" cy="440"/>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502" name="Line 42"/>
            <p:cNvSpPr>
              <a:spLocks noChangeShapeType="1"/>
            </p:cNvSpPr>
            <p:nvPr/>
          </p:nvSpPr>
          <p:spPr bwMode="auto">
            <a:xfrm flipH="1">
              <a:off x="46" y="509"/>
              <a:ext cx="762" cy="205"/>
            </a:xfrm>
            <a:prstGeom prst="line">
              <a:avLst/>
            </a:prstGeom>
            <a:noFill/>
            <a:ln w="28575">
              <a:solidFill>
                <a:srgbClr val="00FFFF"/>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5883" name="Rectangle 43"/>
            <p:cNvSpPr>
              <a:spLocks noChangeArrowheads="1"/>
            </p:cNvSpPr>
            <p:nvPr/>
          </p:nvSpPr>
          <p:spPr bwMode="auto">
            <a:xfrm>
              <a:off x="1442" y="966"/>
              <a:ext cx="162" cy="21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c</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sp>
          <p:nvSpPr>
            <p:cNvPr id="35884" name="Rectangle 44"/>
            <p:cNvSpPr>
              <a:spLocks noChangeArrowheads="1"/>
            </p:cNvSpPr>
            <p:nvPr/>
          </p:nvSpPr>
          <p:spPr bwMode="auto">
            <a:xfrm>
              <a:off x="104" y="24"/>
              <a:ext cx="14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rgbClr val="FF00FF"/>
                  </a:solidFill>
                  <a:effectLst>
                    <a:outerShdw blurRad="38100" dist="38100" dir="2700000" algn="tl">
                      <a:srgbClr val="000000"/>
                    </a:outerShdw>
                  </a:effectLst>
                </a:rPr>
                <a:t>b</a:t>
              </a:r>
              <a:endParaRPr lang="zh-CN" altLang="en-US">
                <a:solidFill>
                  <a:srgbClr val="FF00FF"/>
                </a:solidFill>
                <a:effectLst>
                  <a:outerShdw blurRad="38100" dist="38100" dir="2700000" algn="tl">
                    <a:srgbClr val="000000"/>
                  </a:outerShdw>
                </a:effectLst>
                <a:ea typeface="华文中宋" panose="02010600040101010101" pitchFamily="2" charset="-122"/>
              </a:endParaRPr>
            </a:p>
          </p:txBody>
        </p:sp>
      </p:grpSp>
      <p:sp>
        <p:nvSpPr>
          <p:cNvPr id="35885" name="Rectangle 45"/>
          <p:cNvSpPr>
            <a:spLocks noChangeArrowheads="1"/>
          </p:cNvSpPr>
          <p:nvPr/>
        </p:nvSpPr>
        <p:spPr bwMode="auto">
          <a:xfrm>
            <a:off x="179388" y="5084763"/>
            <a:ext cx="5905500" cy="863600"/>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200">
                <a:solidFill>
                  <a:schemeClr val="accent2"/>
                </a:solidFill>
                <a:latin typeface="Times New Roman" panose="02020603050405020304" pitchFamily="18" charset="0"/>
                <a:ea typeface="楷体_GB2312" pitchFamily="49" charset="-122"/>
              </a:rPr>
              <a:t>产生电荷q</a:t>
            </a:r>
            <a:r>
              <a:rPr lang="zh-CN" altLang="en-US" sz="2200" baseline="-25000">
                <a:solidFill>
                  <a:schemeClr val="accent2"/>
                </a:solidFill>
                <a:latin typeface="Times New Roman" panose="02020603050405020304" pitchFamily="18" charset="0"/>
                <a:ea typeface="楷体_GB2312" pitchFamily="49" charset="-122"/>
              </a:rPr>
              <a:t>11</a:t>
            </a:r>
            <a:r>
              <a:rPr lang="zh-CN" altLang="en-US" sz="2200">
                <a:solidFill>
                  <a:schemeClr val="accent2"/>
                </a:solidFill>
                <a:latin typeface="Times New Roman" panose="02020603050405020304" pitchFamily="18" charset="0"/>
                <a:ea typeface="楷体_GB2312" pitchFamily="49" charset="-122"/>
              </a:rPr>
              <a:t>和q</a:t>
            </a:r>
            <a:r>
              <a:rPr lang="zh-CN" altLang="en-US" sz="2200" baseline="-25000">
                <a:solidFill>
                  <a:schemeClr val="accent2"/>
                </a:solidFill>
                <a:latin typeface="Times New Roman" panose="02020603050405020304" pitchFamily="18" charset="0"/>
                <a:ea typeface="楷体_GB2312" pitchFamily="49" charset="-122"/>
              </a:rPr>
              <a:t>12</a:t>
            </a:r>
            <a:r>
              <a:rPr lang="zh-CN" altLang="en-US" sz="2200">
                <a:solidFill>
                  <a:schemeClr val="accent2"/>
                </a:solidFill>
                <a:latin typeface="Times New Roman" panose="02020603050405020304" pitchFamily="18" charset="0"/>
                <a:ea typeface="楷体_GB2312" pitchFamily="49" charset="-122"/>
              </a:rPr>
              <a:t>的符号，决定于受压力还是受拉力。                     </a:t>
            </a:r>
          </a:p>
        </p:txBody>
      </p:sp>
      <p:sp>
        <p:nvSpPr>
          <p:cNvPr id="105481" name="Rectangle 46"/>
          <p:cNvSpPr>
            <a:spLocks noChangeArrowheads="1"/>
          </p:cNvSpPr>
          <p:nvPr/>
        </p:nvSpPr>
        <p:spPr bwMode="auto">
          <a:xfrm>
            <a:off x="250825" y="1547813"/>
            <a:ext cx="6265863"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3、石英晶体压电效应作用力与电荷关系</a:t>
            </a:r>
          </a:p>
        </p:txBody>
      </p:sp>
      <p:sp>
        <p:nvSpPr>
          <p:cNvPr id="105482" name="Text Box 47"/>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358358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85"/>
                                        </p:tgtEl>
                                        <p:attrNameLst>
                                          <p:attrName>style.visibility</p:attrName>
                                        </p:attrNameLst>
                                      </p:cBhvr>
                                      <p:to>
                                        <p:strVal val="visible"/>
                                      </p:to>
                                    </p:set>
                                    <p:anim calcmode="lin" valueType="num">
                                      <p:cBhvr additive="base">
                                        <p:cTn id="7" dur="500" fill="hold"/>
                                        <p:tgtEl>
                                          <p:spTgt spid="35885"/>
                                        </p:tgtEl>
                                        <p:attrNameLst>
                                          <p:attrName>ppt_x</p:attrName>
                                        </p:attrNameLst>
                                      </p:cBhvr>
                                      <p:tavLst>
                                        <p:tav tm="0">
                                          <p:val>
                                            <p:strVal val="#ppt_x"/>
                                          </p:val>
                                        </p:tav>
                                        <p:tav tm="100000">
                                          <p:val>
                                            <p:strVal val="#ppt_x"/>
                                          </p:val>
                                        </p:tav>
                                      </p:tavLst>
                                    </p:anim>
                                    <p:anim calcmode="lin" valueType="num">
                                      <p:cBhvr additive="base">
                                        <p:cTn id="8" dur="500" fill="hold"/>
                                        <p:tgtEl>
                                          <p:spTgt spid="35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37891" name="Rectangle 3"/>
          <p:cNvSpPr>
            <a:spLocks noChangeArrowheads="1"/>
          </p:cNvSpPr>
          <p:nvPr/>
        </p:nvSpPr>
        <p:spPr bwMode="auto">
          <a:xfrm>
            <a:off x="250825" y="2205038"/>
            <a:ext cx="8642350" cy="3600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25000"/>
              </a:spcBef>
              <a:buFontTx/>
              <a:buNone/>
            </a:pPr>
            <a:r>
              <a:rPr lang="zh-CN" altLang="en-US" sz="2200">
                <a:solidFill>
                  <a:srgbClr val="FF00FF"/>
                </a:solidFill>
                <a:latin typeface="楷体_GB2312" pitchFamily="49" charset="-122"/>
                <a:ea typeface="楷体_GB2312" pitchFamily="49" charset="-122"/>
              </a:rPr>
              <a:t>①</a:t>
            </a:r>
            <a:r>
              <a:rPr lang="zh-CN" altLang="en-US" sz="2200">
                <a:latin typeface="楷体_GB2312" pitchFamily="49" charset="-122"/>
                <a:ea typeface="楷体_GB2312" pitchFamily="49" charset="-122"/>
              </a:rPr>
              <a:t> </a:t>
            </a:r>
            <a:r>
              <a:rPr lang="zh-CN" altLang="en-US" sz="2200">
                <a:solidFill>
                  <a:srgbClr val="292929"/>
                </a:solidFill>
                <a:latin typeface="楷体_GB2312" pitchFamily="49" charset="-122"/>
                <a:ea typeface="楷体_GB2312" pitchFamily="49" charset="-122"/>
              </a:rPr>
              <a:t>当晶片受到x方向的压力作用时，q</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只与作用力F</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成正比，而与晶片的几何尺寸无关；</a:t>
            </a:r>
          </a:p>
          <a:p>
            <a:pPr algn="just">
              <a:lnSpc>
                <a:spcPct val="105000"/>
              </a:lnSpc>
              <a:spcBef>
                <a:spcPct val="25000"/>
              </a:spcBef>
              <a:buFontTx/>
              <a:buNone/>
            </a:pPr>
            <a:r>
              <a:rPr lang="zh-CN" altLang="en-US" sz="2200">
                <a:solidFill>
                  <a:srgbClr val="FF00FF"/>
                </a:solidFill>
                <a:latin typeface="楷体_GB2312" pitchFamily="49" charset="-122"/>
                <a:ea typeface="楷体_GB2312" pitchFamily="49" charset="-122"/>
              </a:rPr>
              <a:t>②</a:t>
            </a:r>
            <a:r>
              <a:rPr lang="zh-CN" altLang="en-US" sz="2200">
                <a:latin typeface="楷体_GB2312" pitchFamily="49" charset="-122"/>
                <a:ea typeface="楷体_GB2312" pitchFamily="49" charset="-122"/>
              </a:rPr>
              <a:t> </a:t>
            </a:r>
            <a:r>
              <a:rPr lang="zh-CN" altLang="en-US" sz="2200">
                <a:solidFill>
                  <a:schemeClr val="accent2"/>
                </a:solidFill>
                <a:latin typeface="楷体_GB2312" pitchFamily="49" charset="-122"/>
                <a:ea typeface="楷体_GB2312" pitchFamily="49" charset="-122"/>
              </a:rPr>
              <a:t>沿机械轴y方向向晶片施加压力时，产生的电荷是与几何尺寸有关的；</a:t>
            </a:r>
          </a:p>
          <a:p>
            <a:pPr algn="just">
              <a:lnSpc>
                <a:spcPct val="105000"/>
              </a:lnSpc>
              <a:spcBef>
                <a:spcPct val="25000"/>
              </a:spcBef>
              <a:buFontTx/>
              <a:buNone/>
            </a:pPr>
            <a:r>
              <a:rPr lang="zh-CN" altLang="en-US" sz="2200">
                <a:solidFill>
                  <a:srgbClr val="FF00FF"/>
                </a:solidFill>
                <a:latin typeface="楷体_GB2312" pitchFamily="49" charset="-122"/>
                <a:ea typeface="楷体_GB2312" pitchFamily="49" charset="-122"/>
              </a:rPr>
              <a:t>③</a:t>
            </a:r>
            <a:r>
              <a:rPr lang="zh-CN" altLang="en-US" sz="2200">
                <a:latin typeface="楷体_GB2312" pitchFamily="49" charset="-122"/>
                <a:ea typeface="楷体_GB2312" pitchFamily="49" charset="-122"/>
              </a:rPr>
              <a:t> </a:t>
            </a:r>
            <a:r>
              <a:rPr lang="zh-CN" altLang="en-US" sz="2200">
                <a:solidFill>
                  <a:srgbClr val="292929"/>
                </a:solidFill>
                <a:latin typeface="楷体_GB2312" pitchFamily="49" charset="-122"/>
                <a:ea typeface="楷体_GB2312" pitchFamily="49" charset="-122"/>
              </a:rPr>
              <a:t>石英晶体不是在任何方向都存在压电效应的；</a:t>
            </a:r>
          </a:p>
          <a:p>
            <a:pPr algn="just">
              <a:lnSpc>
                <a:spcPct val="105000"/>
              </a:lnSpc>
              <a:spcBef>
                <a:spcPct val="25000"/>
              </a:spcBef>
              <a:buFontTx/>
              <a:buNone/>
            </a:pPr>
            <a:r>
              <a:rPr lang="zh-CN" altLang="en-US" sz="2200">
                <a:solidFill>
                  <a:srgbClr val="FF00FF"/>
                </a:solidFill>
                <a:latin typeface="楷体_GB2312" pitchFamily="49" charset="-122"/>
                <a:ea typeface="楷体_GB2312" pitchFamily="49" charset="-122"/>
              </a:rPr>
              <a:t>④</a:t>
            </a:r>
            <a:r>
              <a:rPr lang="zh-CN" altLang="en-US" sz="2200">
                <a:latin typeface="楷体_GB2312" pitchFamily="49" charset="-122"/>
                <a:ea typeface="楷体_GB2312" pitchFamily="49" charset="-122"/>
              </a:rPr>
              <a:t> </a:t>
            </a:r>
            <a:r>
              <a:rPr lang="zh-CN" altLang="en-US" sz="2200">
                <a:solidFill>
                  <a:schemeClr val="accent2"/>
                </a:solidFill>
                <a:latin typeface="楷体_GB2312" pitchFamily="49" charset="-122"/>
                <a:ea typeface="楷体_GB2312" pitchFamily="49" charset="-122"/>
              </a:rPr>
              <a:t>晶体在哪个方向上有正压电效应，则在此方向上一定存在逆压电效应；</a:t>
            </a:r>
          </a:p>
          <a:p>
            <a:pPr algn="just">
              <a:lnSpc>
                <a:spcPct val="105000"/>
              </a:lnSpc>
              <a:spcBef>
                <a:spcPct val="25000"/>
              </a:spcBef>
              <a:buFontTx/>
              <a:buNone/>
            </a:pPr>
            <a:r>
              <a:rPr lang="zh-CN" altLang="en-US" sz="2200">
                <a:solidFill>
                  <a:srgbClr val="FF00FF"/>
                </a:solidFill>
                <a:latin typeface="楷体_GB2312" pitchFamily="49" charset="-122"/>
                <a:ea typeface="楷体_GB2312" pitchFamily="49" charset="-122"/>
              </a:rPr>
              <a:t>⑤</a:t>
            </a:r>
            <a:r>
              <a:rPr lang="zh-CN" altLang="en-US" sz="2200">
                <a:latin typeface="楷体_GB2312" pitchFamily="49" charset="-122"/>
                <a:ea typeface="楷体_GB2312" pitchFamily="49" charset="-122"/>
              </a:rPr>
              <a:t> </a:t>
            </a:r>
            <a:r>
              <a:rPr lang="zh-CN" altLang="en-US" sz="2200">
                <a:solidFill>
                  <a:srgbClr val="292929"/>
                </a:solidFill>
                <a:latin typeface="楷体_GB2312" pitchFamily="49" charset="-122"/>
                <a:ea typeface="楷体_GB2312" pitchFamily="49" charset="-122"/>
              </a:rPr>
              <a:t>无论是正或逆压电效应，其作用力（或应变）与电荷（或电场强度）之间皆呈线性关系。</a:t>
            </a:r>
          </a:p>
        </p:txBody>
      </p:sp>
      <p:sp>
        <p:nvSpPr>
          <p:cNvPr id="107524" name="Rectangle 4"/>
          <p:cNvSpPr>
            <a:spLocks noChangeArrowheads="1"/>
          </p:cNvSpPr>
          <p:nvPr/>
        </p:nvSpPr>
        <p:spPr bwMode="auto">
          <a:xfrm>
            <a:off x="250825" y="1547813"/>
            <a:ext cx="6265863"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4、石英晶体压电效应特点</a:t>
            </a:r>
          </a:p>
        </p:txBody>
      </p:sp>
      <p:sp>
        <p:nvSpPr>
          <p:cNvPr id="107525" name="Text Box 5"/>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487923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7" dur="500"/>
                                        <p:tgtEl>
                                          <p:spTgt spid="37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0" dur="500"/>
                                        <p:tgtEl>
                                          <p:spTgt spid="37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3"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50825" y="2060575"/>
            <a:ext cx="4608513" cy="176688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292929"/>
                </a:solidFill>
                <a:latin typeface="楷体_GB2312" pitchFamily="49" charset="-122"/>
                <a:ea typeface="楷体_GB2312" pitchFamily="49" charset="-122"/>
              </a:rPr>
              <a:t>压电陶瓷是人工制造的多晶体压电材料。</a:t>
            </a:r>
          </a:p>
          <a:p>
            <a:pPr algn="just">
              <a:spcBef>
                <a:spcPct val="0"/>
              </a:spcBef>
              <a:buFontTx/>
              <a:buNone/>
            </a:pPr>
            <a:r>
              <a:rPr lang="zh-CN" altLang="zh-CN" sz="2200">
                <a:solidFill>
                  <a:srgbClr val="292929"/>
                </a:solidFill>
                <a:latin typeface="楷体_GB2312" pitchFamily="49" charset="-122"/>
                <a:ea typeface="楷体_GB2312" pitchFamily="49" charset="-122"/>
              </a:rPr>
              <a:t>材料内部的晶粒有许多自发极化的电畴，有一定的极化方向，从而存在电场。 </a:t>
            </a:r>
          </a:p>
        </p:txBody>
      </p:sp>
      <p:sp>
        <p:nvSpPr>
          <p:cNvPr id="108547"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8548"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graphicFrame>
        <p:nvGraphicFramePr>
          <p:cNvPr id="38917" name="Object 5"/>
          <p:cNvGraphicFramePr>
            <a:graphicFrameLocks noChangeAspect="1"/>
          </p:cNvGraphicFramePr>
          <p:nvPr/>
        </p:nvGraphicFramePr>
        <p:xfrm>
          <a:off x="5003800" y="3716338"/>
          <a:ext cx="3960813" cy="1871662"/>
        </p:xfrm>
        <a:graphic>
          <a:graphicData uri="http://schemas.openxmlformats.org/presentationml/2006/ole">
            <mc:AlternateContent xmlns:mc="http://schemas.openxmlformats.org/markup-compatibility/2006">
              <mc:Choice xmlns:v="urn:schemas-microsoft-com:vml" Requires="v">
                <p:oleObj spid="_x0000_s5136" r:id="rId3" imgW="4610100" imgH="1226820" progId="Visio.Drawing.4">
                  <p:embed/>
                </p:oleObj>
              </mc:Choice>
              <mc:Fallback>
                <p:oleObj r:id="rId3" imgW="4610100" imgH="1226820" progId="Visio.Drawing.4">
                  <p:embed/>
                  <p:pic>
                    <p:nvPicPr>
                      <p:cNvPr id="38917" name="Object 5"/>
                      <p:cNvPicPr>
                        <a:picLocks noChangeAspect="1" noChangeArrowheads="1"/>
                      </p:cNvPicPr>
                      <p:nvPr/>
                    </p:nvPicPr>
                    <p:blipFill>
                      <a:blip r:embed="rId4">
                        <a:extLst>
                          <a:ext uri="{28A0092B-C50C-407E-A947-70E740481C1C}">
                            <a14:useLocalDpi xmlns:a14="http://schemas.microsoft.com/office/drawing/2010/main" val="0"/>
                          </a:ext>
                        </a:extLst>
                      </a:blip>
                      <a:srcRect l="57483" t="5951" b="25833"/>
                      <a:stretch>
                        <a:fillRect/>
                      </a:stretch>
                    </p:blipFill>
                    <p:spPr bwMode="auto">
                      <a:xfrm>
                        <a:off x="5003800" y="3716338"/>
                        <a:ext cx="3960813" cy="1871662"/>
                      </a:xfrm>
                      <a:prstGeom prst="rect">
                        <a:avLst/>
                      </a:prstGeom>
                      <a:noFill/>
                      <a:ln w="57150" cmpd="thinThick">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0" name="Object 6"/>
          <p:cNvGraphicFramePr>
            <a:graphicFrameLocks noChangeAspect="1"/>
          </p:cNvGraphicFramePr>
          <p:nvPr/>
        </p:nvGraphicFramePr>
        <p:xfrm>
          <a:off x="5003800" y="1374775"/>
          <a:ext cx="3959225" cy="1800225"/>
        </p:xfrm>
        <a:graphic>
          <a:graphicData uri="http://schemas.openxmlformats.org/presentationml/2006/ole">
            <mc:AlternateContent xmlns:mc="http://schemas.openxmlformats.org/markup-compatibility/2006">
              <mc:Choice xmlns:v="urn:schemas-microsoft-com:vml" Requires="v">
                <p:oleObj spid="_x0000_s5137" r:id="rId5" imgW="4610100" imgH="1226820" progId="Visio.Drawing.4">
                  <p:embed/>
                </p:oleObj>
              </mc:Choice>
              <mc:Fallback>
                <p:oleObj r:id="rId5" imgW="4610100" imgH="1226820" progId="Visio.Drawing.4">
                  <p:embed/>
                  <p:pic>
                    <p:nvPicPr>
                      <p:cNvPr id="108550" name="Object 6"/>
                      <p:cNvPicPr>
                        <a:picLocks noChangeAspect="1" noChangeArrowheads="1"/>
                      </p:cNvPicPr>
                      <p:nvPr/>
                    </p:nvPicPr>
                    <p:blipFill>
                      <a:blip r:embed="rId4">
                        <a:extLst>
                          <a:ext uri="{28A0092B-C50C-407E-A947-70E740481C1C}">
                            <a14:useLocalDpi xmlns:a14="http://schemas.microsoft.com/office/drawing/2010/main" val="0"/>
                          </a:ext>
                        </a:extLst>
                      </a:blip>
                      <a:srcRect t="8894" r="56702" b="25833"/>
                      <a:stretch>
                        <a:fillRect/>
                      </a:stretch>
                    </p:blipFill>
                    <p:spPr bwMode="auto">
                      <a:xfrm>
                        <a:off x="5003800" y="1374775"/>
                        <a:ext cx="3959225" cy="1800225"/>
                      </a:xfrm>
                      <a:prstGeom prst="rect">
                        <a:avLst/>
                      </a:prstGeom>
                      <a:noFill/>
                      <a:ln w="57150" cmpd="thinThick">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Rectangle 7"/>
          <p:cNvSpPr>
            <a:spLocks noChangeArrowheads="1"/>
          </p:cNvSpPr>
          <p:nvPr/>
        </p:nvSpPr>
        <p:spPr bwMode="auto">
          <a:xfrm>
            <a:off x="6227763" y="3213100"/>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chemeClr val="accent2"/>
                </a:solidFill>
                <a:effectLst>
                  <a:outerShdw blurRad="38100" dist="38100" dir="2700000" algn="tl">
                    <a:srgbClr val="000000"/>
                  </a:outerShdw>
                </a:effectLst>
              </a:rPr>
              <a:t>极化处理前</a:t>
            </a:r>
          </a:p>
        </p:txBody>
      </p:sp>
      <p:sp>
        <p:nvSpPr>
          <p:cNvPr id="38920" name="Rectangle 8"/>
          <p:cNvSpPr>
            <a:spLocks noChangeArrowheads="1"/>
          </p:cNvSpPr>
          <p:nvPr/>
        </p:nvSpPr>
        <p:spPr bwMode="auto">
          <a:xfrm>
            <a:off x="6227763" y="5589588"/>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chemeClr val="accent2"/>
                </a:solidFill>
                <a:effectLst>
                  <a:outerShdw blurRad="38100" dist="38100" dir="2700000" algn="tl">
                    <a:srgbClr val="000000"/>
                  </a:outerShdw>
                </a:effectLst>
              </a:rPr>
              <a:t>极化处理后</a:t>
            </a:r>
          </a:p>
        </p:txBody>
      </p:sp>
      <p:sp>
        <p:nvSpPr>
          <p:cNvPr id="38921" name="Rectangle 9"/>
          <p:cNvSpPr>
            <a:spLocks noChangeArrowheads="1"/>
          </p:cNvSpPr>
          <p:nvPr/>
        </p:nvSpPr>
        <p:spPr bwMode="auto">
          <a:xfrm>
            <a:off x="250825" y="3860800"/>
            <a:ext cx="4608513" cy="21018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chemeClr val="accent2"/>
                </a:solidFill>
                <a:latin typeface="楷体_GB2312" pitchFamily="49" charset="-122"/>
                <a:ea typeface="楷体_GB2312" pitchFamily="49" charset="-122"/>
              </a:rPr>
              <a:t>在无外电场作用时，电畴在晶体中杂乱分布，各自的极化效应被相互抵消，压电陶瓷内极化强度为零。</a:t>
            </a:r>
          </a:p>
          <a:p>
            <a:pPr algn="just">
              <a:spcBef>
                <a:spcPct val="0"/>
              </a:spcBef>
              <a:buFontTx/>
              <a:buNone/>
            </a:pPr>
            <a:r>
              <a:rPr lang="zh-CN" altLang="zh-CN" sz="2200">
                <a:solidFill>
                  <a:srgbClr val="FF3300"/>
                </a:solidFill>
                <a:latin typeface="楷体_GB2312" pitchFamily="49" charset="-122"/>
                <a:ea typeface="楷体_GB2312" pitchFamily="49" charset="-122"/>
              </a:rPr>
              <a:t>因此，原始的压电陶瓷呈中性，不具有压电性质。</a:t>
            </a:r>
          </a:p>
        </p:txBody>
      </p:sp>
      <p:sp>
        <p:nvSpPr>
          <p:cNvPr id="108554" name="Text Box 10"/>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70795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20"/>
                                        </p:tgtEl>
                                        <p:attrNameLst>
                                          <p:attrName>style.visibility</p:attrName>
                                        </p:attrNameLst>
                                      </p:cBhvr>
                                      <p:to>
                                        <p:strVal val="visible"/>
                                      </p:to>
                                    </p:set>
                                    <p:animEffect transition="in" filter="blinds(horizontal)">
                                      <p:cBhvr>
                                        <p:cTn id="10" dur="500"/>
                                        <p:tgtEl>
                                          <p:spTgt spid="389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8921">
                                            <p:txEl>
                                              <p:pRg st="0" end="0"/>
                                            </p:txEl>
                                          </p:spTgt>
                                        </p:tgtEl>
                                        <p:attrNameLst>
                                          <p:attrName>style.visibility</p:attrName>
                                        </p:attrNameLst>
                                      </p:cBhvr>
                                      <p:to>
                                        <p:strVal val="visible"/>
                                      </p:to>
                                    </p:set>
                                    <p:animEffect transition="in" filter="blinds(horizontal)">
                                      <p:cBhvr>
                                        <p:cTn id="15" dur="500"/>
                                        <p:tgtEl>
                                          <p:spTgt spid="38921">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921">
                                            <p:txEl>
                                              <p:pRg st="1" end="1"/>
                                            </p:txEl>
                                          </p:spTgt>
                                        </p:tgtEl>
                                        <p:attrNameLst>
                                          <p:attrName>style.visibility</p:attrName>
                                        </p:attrNameLst>
                                      </p:cBhvr>
                                      <p:to>
                                        <p:strVal val="visible"/>
                                      </p:to>
                                    </p:set>
                                    <p:animEffect transition="in" filter="blinds(horizontal)">
                                      <p:cBhvr>
                                        <p:cTn id="18" dur="500"/>
                                        <p:tgtEl>
                                          <p:spTgt spid="389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250825" y="1989138"/>
            <a:ext cx="4608513" cy="31067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292929"/>
                </a:solidFill>
                <a:latin typeface="楷体_GB2312" pitchFamily="49" charset="-122"/>
                <a:ea typeface="楷体_GB2312" pitchFamily="49" charset="-122"/>
              </a:rPr>
              <a:t>在陶瓷上施加外电场时，电畴的极化方向发生转动，趋向于按外电场方向的排列，从而使材料得到极化。</a:t>
            </a:r>
            <a:r>
              <a:rPr lang="zh-CN" altLang="zh-CN" sz="2200">
                <a:solidFill>
                  <a:schemeClr val="accent2"/>
                </a:solidFill>
                <a:latin typeface="楷体_GB2312" pitchFamily="49" charset="-122"/>
                <a:ea typeface="楷体_GB2312" pitchFamily="49" charset="-122"/>
              </a:rPr>
              <a:t>外电场强度大到使材料的极化达到饱和的程度，即所有电畴极化方向都整齐地与外电场方向一致时，当外电场去掉后，电畴的极化方向基本不变化，即剩余极化强度很大，这时材料才具有压电特性。</a:t>
            </a:r>
            <a:r>
              <a:rPr lang="zh-CN" altLang="zh-CN" sz="2200">
                <a:latin typeface="楷体_GB2312" pitchFamily="49" charset="-122"/>
                <a:ea typeface="楷体_GB2312" pitchFamily="49" charset="-122"/>
              </a:rPr>
              <a:t> </a:t>
            </a:r>
          </a:p>
        </p:txBody>
      </p:sp>
      <p:sp>
        <p:nvSpPr>
          <p:cNvPr id="109571"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09572"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graphicFrame>
        <p:nvGraphicFramePr>
          <p:cNvPr id="109573" name="Object 5"/>
          <p:cNvGraphicFramePr>
            <a:graphicFrameLocks noChangeAspect="1"/>
          </p:cNvGraphicFramePr>
          <p:nvPr/>
        </p:nvGraphicFramePr>
        <p:xfrm>
          <a:off x="5003800" y="3716338"/>
          <a:ext cx="3960813" cy="1871662"/>
        </p:xfrm>
        <a:graphic>
          <a:graphicData uri="http://schemas.openxmlformats.org/presentationml/2006/ole">
            <mc:AlternateContent xmlns:mc="http://schemas.openxmlformats.org/markup-compatibility/2006">
              <mc:Choice xmlns:v="urn:schemas-microsoft-com:vml" Requires="v">
                <p:oleObj spid="_x0000_s6160" r:id="rId3" imgW="4610100" imgH="1226820" progId="Visio.Drawing.4">
                  <p:embed/>
                </p:oleObj>
              </mc:Choice>
              <mc:Fallback>
                <p:oleObj r:id="rId3" imgW="4610100" imgH="1226820" progId="Visio.Drawing.4">
                  <p:embed/>
                  <p:pic>
                    <p:nvPicPr>
                      <p:cNvPr id="109573" name="Object 5"/>
                      <p:cNvPicPr>
                        <a:picLocks noChangeAspect="1" noChangeArrowheads="1"/>
                      </p:cNvPicPr>
                      <p:nvPr/>
                    </p:nvPicPr>
                    <p:blipFill>
                      <a:blip r:embed="rId4">
                        <a:extLst>
                          <a:ext uri="{28A0092B-C50C-407E-A947-70E740481C1C}">
                            <a14:useLocalDpi xmlns:a14="http://schemas.microsoft.com/office/drawing/2010/main" val="0"/>
                          </a:ext>
                        </a:extLst>
                      </a:blip>
                      <a:srcRect l="57483" t="5951" b="25833"/>
                      <a:stretch>
                        <a:fillRect/>
                      </a:stretch>
                    </p:blipFill>
                    <p:spPr bwMode="auto">
                      <a:xfrm>
                        <a:off x="5003800" y="3716338"/>
                        <a:ext cx="3960813" cy="1871662"/>
                      </a:xfrm>
                      <a:prstGeom prst="rect">
                        <a:avLst/>
                      </a:prstGeom>
                      <a:noFill/>
                      <a:ln w="57150" cmpd="thinThick">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4" name="Object 6"/>
          <p:cNvGraphicFramePr>
            <a:graphicFrameLocks noChangeAspect="1"/>
          </p:cNvGraphicFramePr>
          <p:nvPr/>
        </p:nvGraphicFramePr>
        <p:xfrm>
          <a:off x="5003800" y="1374775"/>
          <a:ext cx="3959225" cy="1800225"/>
        </p:xfrm>
        <a:graphic>
          <a:graphicData uri="http://schemas.openxmlformats.org/presentationml/2006/ole">
            <mc:AlternateContent xmlns:mc="http://schemas.openxmlformats.org/markup-compatibility/2006">
              <mc:Choice xmlns:v="urn:schemas-microsoft-com:vml" Requires="v">
                <p:oleObj spid="_x0000_s6161" r:id="rId5" imgW="4610100" imgH="1226820" progId="Visio.Drawing.4">
                  <p:embed/>
                </p:oleObj>
              </mc:Choice>
              <mc:Fallback>
                <p:oleObj r:id="rId5" imgW="4610100" imgH="1226820" progId="Visio.Drawing.4">
                  <p:embed/>
                  <p:pic>
                    <p:nvPicPr>
                      <p:cNvPr id="109574" name="Object 6"/>
                      <p:cNvPicPr>
                        <a:picLocks noChangeAspect="1" noChangeArrowheads="1"/>
                      </p:cNvPicPr>
                      <p:nvPr/>
                    </p:nvPicPr>
                    <p:blipFill>
                      <a:blip r:embed="rId4">
                        <a:extLst>
                          <a:ext uri="{28A0092B-C50C-407E-A947-70E740481C1C}">
                            <a14:useLocalDpi xmlns:a14="http://schemas.microsoft.com/office/drawing/2010/main" val="0"/>
                          </a:ext>
                        </a:extLst>
                      </a:blip>
                      <a:srcRect t="8894" r="56702" b="25833"/>
                      <a:stretch>
                        <a:fillRect/>
                      </a:stretch>
                    </p:blipFill>
                    <p:spPr bwMode="auto">
                      <a:xfrm>
                        <a:off x="5003800" y="1374775"/>
                        <a:ext cx="3959225" cy="1800225"/>
                      </a:xfrm>
                      <a:prstGeom prst="rect">
                        <a:avLst/>
                      </a:prstGeom>
                      <a:noFill/>
                      <a:ln w="57150" cmpd="thinThick">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3" name="Rectangle 7"/>
          <p:cNvSpPr>
            <a:spLocks noChangeArrowheads="1"/>
          </p:cNvSpPr>
          <p:nvPr/>
        </p:nvSpPr>
        <p:spPr bwMode="auto">
          <a:xfrm>
            <a:off x="6227763" y="3213100"/>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chemeClr val="accent2"/>
                </a:solidFill>
                <a:effectLst>
                  <a:outerShdw blurRad="38100" dist="38100" dir="2700000" algn="tl">
                    <a:srgbClr val="000000"/>
                  </a:outerShdw>
                </a:effectLst>
              </a:rPr>
              <a:t>极化处理前</a:t>
            </a:r>
          </a:p>
        </p:txBody>
      </p:sp>
      <p:sp>
        <p:nvSpPr>
          <p:cNvPr id="39944" name="Rectangle 8"/>
          <p:cNvSpPr>
            <a:spLocks noChangeArrowheads="1"/>
          </p:cNvSpPr>
          <p:nvPr/>
        </p:nvSpPr>
        <p:spPr bwMode="auto">
          <a:xfrm>
            <a:off x="6227763" y="5589588"/>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solidFill>
                  <a:schemeClr val="accent2"/>
                </a:solidFill>
                <a:effectLst>
                  <a:outerShdw blurRad="38100" dist="38100" dir="2700000" algn="tl">
                    <a:srgbClr val="000000"/>
                  </a:outerShdw>
                </a:effectLst>
              </a:rPr>
              <a:t>极化处理后</a:t>
            </a:r>
          </a:p>
        </p:txBody>
      </p:sp>
      <p:sp>
        <p:nvSpPr>
          <p:cNvPr id="39945" name="Rectangle 9"/>
          <p:cNvSpPr>
            <a:spLocks noChangeArrowheads="1"/>
          </p:cNvSpPr>
          <p:nvPr/>
        </p:nvSpPr>
        <p:spPr bwMode="auto">
          <a:xfrm>
            <a:off x="250825" y="5157788"/>
            <a:ext cx="4608513" cy="762000"/>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极化处理后压电陶瓷才具有压电特性。</a:t>
            </a:r>
          </a:p>
        </p:txBody>
      </p:sp>
      <p:sp>
        <p:nvSpPr>
          <p:cNvPr id="109578" name="Text Box 10"/>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06507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anim calcmode="lin" valueType="num">
                                      <p:cBhvr additive="base">
                                        <p:cTn id="7" dur="500" fill="hold"/>
                                        <p:tgtEl>
                                          <p:spTgt spid="39945"/>
                                        </p:tgtEl>
                                        <p:attrNameLst>
                                          <p:attrName>ppt_x</p:attrName>
                                        </p:attrNameLst>
                                      </p:cBhvr>
                                      <p:tavLst>
                                        <p:tav tm="0">
                                          <p:val>
                                            <p:strVal val="#ppt_x"/>
                                          </p:val>
                                        </p:tav>
                                        <p:tav tm="100000">
                                          <p:val>
                                            <p:strVal val="#ppt_x"/>
                                          </p:val>
                                        </p:tav>
                                      </p:tavLst>
                                    </p:anim>
                                    <p:anim calcmode="lin" valueType="num">
                                      <p:cBhvr additive="base">
                                        <p:cTn id="8" dur="500" fill="hold"/>
                                        <p:tgtEl>
                                          <p:spTgt spid="39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250825" y="2060575"/>
            <a:ext cx="4968875" cy="15017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rgbClr val="292929"/>
                </a:solidFill>
                <a:latin typeface="楷体_GB2312" pitchFamily="49" charset="-122"/>
                <a:ea typeface="楷体_GB2312" pitchFamily="49" charset="-122"/>
              </a:rPr>
              <a:t>陶瓷片内的极化强度总是以电偶极矩的形式表现出来：</a:t>
            </a:r>
          </a:p>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在陶瓷的一端出现正束缚电荷，另一端出现负束缚电荷。</a:t>
            </a:r>
          </a:p>
        </p:txBody>
      </p:sp>
      <p:sp>
        <p:nvSpPr>
          <p:cNvPr id="110595"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0596"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grpSp>
        <p:nvGrpSpPr>
          <p:cNvPr id="110597" name="Group 5"/>
          <p:cNvGrpSpPr>
            <a:grpSpLocks/>
          </p:cNvGrpSpPr>
          <p:nvPr/>
        </p:nvGrpSpPr>
        <p:grpSpPr bwMode="auto">
          <a:xfrm>
            <a:off x="5400675" y="1550988"/>
            <a:ext cx="3348038" cy="2787650"/>
            <a:chOff x="0" y="0"/>
            <a:chExt cx="2109" cy="1756"/>
          </a:xfrm>
        </p:grpSpPr>
        <p:sp>
          <p:nvSpPr>
            <p:cNvPr id="110601" name="Rectangle 6"/>
            <p:cNvSpPr>
              <a:spLocks noChangeArrowheads="1"/>
            </p:cNvSpPr>
            <p:nvPr/>
          </p:nvSpPr>
          <p:spPr bwMode="auto">
            <a:xfrm>
              <a:off x="229" y="452"/>
              <a:ext cx="1057" cy="648"/>
            </a:xfrm>
            <a:prstGeom prst="rect">
              <a:avLst/>
            </a:prstGeom>
            <a:solidFill>
              <a:schemeClr val="hlink"/>
            </a:solidFill>
            <a:ln w="2857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0967" name="Rectangle 7"/>
            <p:cNvSpPr>
              <a:spLocks noChangeArrowheads="1"/>
            </p:cNvSpPr>
            <p:nvPr/>
          </p:nvSpPr>
          <p:spPr bwMode="auto">
            <a:xfrm>
              <a:off x="32" y="1316"/>
              <a:ext cx="2077"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lnSpc>
                  <a:spcPct val="110000"/>
                </a:lnSpc>
                <a:defRPr/>
              </a:pPr>
              <a:r>
                <a:rPr lang="zh-CN" altLang="zh-CN" sz="2000">
                  <a:solidFill>
                    <a:schemeClr val="accent2"/>
                  </a:solidFill>
                  <a:effectLst>
                    <a:outerShdw blurRad="38100" dist="38100" dir="2700000" algn="tl">
                      <a:srgbClr val="000000"/>
                    </a:outerShdw>
                  </a:effectLst>
                </a:rPr>
                <a:t>陶瓷片内束缚电荷与电极上</a:t>
              </a:r>
            </a:p>
            <a:p>
              <a:pPr algn="ctr">
                <a:lnSpc>
                  <a:spcPct val="110000"/>
                </a:lnSpc>
                <a:defRPr/>
              </a:pPr>
              <a:r>
                <a:rPr lang="zh-CN" altLang="zh-CN" sz="2000">
                  <a:solidFill>
                    <a:schemeClr val="accent2"/>
                  </a:solidFill>
                  <a:effectLst>
                    <a:outerShdw blurRad="38100" dist="38100" dir="2700000" algn="tl">
                      <a:srgbClr val="000000"/>
                    </a:outerShdw>
                  </a:effectLst>
                </a:rPr>
                <a:t>吸附的自由电荷示意图</a:t>
              </a:r>
              <a:endParaRPr lang="zh-CN" altLang="zh-CN"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40968" name="Rectangle 8"/>
            <p:cNvSpPr>
              <a:spLocks noChangeArrowheads="1"/>
            </p:cNvSpPr>
            <p:nvPr/>
          </p:nvSpPr>
          <p:spPr bwMode="auto">
            <a:xfrm>
              <a:off x="475" y="697"/>
              <a:ext cx="82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rgbClr val="FF99FF"/>
                  </a:solidFill>
                  <a:effectLst>
                    <a:outerShdw blurRad="38100" dist="38100" dir="2700000" algn="tl">
                      <a:srgbClr val="000000"/>
                    </a:outerShdw>
                  </a:effectLst>
                </a:rPr>
                <a:t>极化方向</a:t>
              </a:r>
              <a:endParaRPr lang="zh-CN" altLang="zh-CN" sz="2000">
                <a:solidFill>
                  <a:srgbClr val="FF99FF"/>
                </a:solidFill>
                <a:effectLst>
                  <a:outerShdw blurRad="38100" dist="38100" dir="2700000" algn="tl">
                    <a:srgbClr val="000000"/>
                  </a:outerShdw>
                </a:effectLst>
                <a:ea typeface="华文中宋" panose="02010600040101010101" pitchFamily="2" charset="-122"/>
              </a:endParaRPr>
            </a:p>
          </p:txBody>
        </p:sp>
        <p:sp>
          <p:nvSpPr>
            <p:cNvPr id="110604" name="Line 9"/>
            <p:cNvSpPr>
              <a:spLocks noChangeShapeType="1"/>
            </p:cNvSpPr>
            <p:nvPr/>
          </p:nvSpPr>
          <p:spPr bwMode="auto">
            <a:xfrm flipV="1">
              <a:off x="417" y="655"/>
              <a:ext cx="0" cy="299"/>
            </a:xfrm>
            <a:prstGeom prst="line">
              <a:avLst/>
            </a:prstGeom>
            <a:noFill/>
            <a:ln w="28575">
              <a:solidFill>
                <a:srgbClr val="FF99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nvGrpSpPr>
            <p:cNvPr id="110605" name="Group 10"/>
            <p:cNvGrpSpPr>
              <a:grpSpLocks/>
            </p:cNvGrpSpPr>
            <p:nvPr/>
          </p:nvGrpSpPr>
          <p:grpSpPr bwMode="auto">
            <a:xfrm>
              <a:off x="269" y="249"/>
              <a:ext cx="1228" cy="423"/>
              <a:chOff x="0" y="0"/>
              <a:chExt cx="1228" cy="423"/>
            </a:xfrm>
          </p:grpSpPr>
          <p:sp>
            <p:nvSpPr>
              <p:cNvPr id="40971" name="Rectangle 11"/>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0972" name="Rectangle 12"/>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sp>
          <p:nvSpPr>
            <p:cNvPr id="40973" name="Rectangle 13"/>
            <p:cNvSpPr>
              <a:spLocks noChangeArrowheads="1"/>
            </p:cNvSpPr>
            <p:nvPr/>
          </p:nvSpPr>
          <p:spPr bwMode="auto">
            <a:xfrm>
              <a:off x="1084" y="0"/>
              <a:ext cx="66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effectLst>
                    <a:outerShdw blurRad="38100" dist="38100" dir="2700000" algn="tl">
                      <a:srgbClr val="000000"/>
                    </a:outerShdw>
                  </a:effectLst>
                </a:rPr>
                <a:t>自由电荷</a:t>
              </a:r>
              <a:endParaRPr lang="zh-CN" altLang="zh-CN" sz="2000">
                <a:effectLst>
                  <a:outerShdw blurRad="38100" dist="38100" dir="2700000" algn="tl">
                    <a:srgbClr val="000000"/>
                  </a:outerShdw>
                </a:effectLst>
                <a:ea typeface="华文中宋" panose="02010600040101010101" pitchFamily="2" charset="-122"/>
              </a:endParaRPr>
            </a:p>
          </p:txBody>
        </p:sp>
        <p:sp>
          <p:nvSpPr>
            <p:cNvPr id="40974" name="Rectangle 14"/>
            <p:cNvSpPr>
              <a:spLocks noChangeArrowheads="1"/>
            </p:cNvSpPr>
            <p:nvPr/>
          </p:nvSpPr>
          <p:spPr bwMode="auto">
            <a:xfrm>
              <a:off x="1387" y="829"/>
              <a:ext cx="676"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rgbClr val="00FFFF"/>
                  </a:solidFill>
                  <a:effectLst>
                    <a:outerShdw blurRad="38100" dist="38100" dir="2700000" algn="tl">
                      <a:srgbClr val="000000"/>
                    </a:outerShdw>
                  </a:effectLst>
                </a:rPr>
                <a:t>束缚电荷</a:t>
              </a:r>
              <a:endParaRPr lang="zh-CN" altLang="zh-CN" sz="2000">
                <a:solidFill>
                  <a:srgbClr val="00FFFF"/>
                </a:solidFill>
                <a:effectLst>
                  <a:outerShdw blurRad="38100" dist="38100" dir="2700000" algn="tl">
                    <a:srgbClr val="000000"/>
                  </a:outerShdw>
                </a:effectLst>
                <a:ea typeface="华文中宋" panose="02010600040101010101" pitchFamily="2" charset="-122"/>
              </a:endParaRPr>
            </a:p>
          </p:txBody>
        </p:sp>
        <p:sp>
          <p:nvSpPr>
            <p:cNvPr id="40975" name="Rectangle 15"/>
            <p:cNvSpPr>
              <a:spLocks noChangeArrowheads="1"/>
            </p:cNvSpPr>
            <p:nvPr/>
          </p:nvSpPr>
          <p:spPr bwMode="auto">
            <a:xfrm>
              <a:off x="0" y="104"/>
              <a:ext cx="45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chemeClr val="accent2"/>
                  </a:solidFill>
                  <a:effectLst>
                    <a:outerShdw blurRad="38100" dist="38100" dir="2700000" algn="tl">
                      <a:srgbClr val="000000"/>
                    </a:outerShdw>
                  </a:effectLst>
                </a:rPr>
                <a:t>电极</a:t>
              </a:r>
              <a:endParaRPr lang="zh-CN" altLang="zh-CN"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110609" name="Line 16"/>
            <p:cNvSpPr>
              <a:spLocks noChangeShapeType="1"/>
            </p:cNvSpPr>
            <p:nvPr/>
          </p:nvSpPr>
          <p:spPr bwMode="auto">
            <a:xfrm flipH="1">
              <a:off x="974" y="216"/>
              <a:ext cx="305" cy="15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0" name="Line 17"/>
            <p:cNvSpPr>
              <a:spLocks noChangeShapeType="1"/>
            </p:cNvSpPr>
            <p:nvPr/>
          </p:nvSpPr>
          <p:spPr bwMode="auto">
            <a:xfrm flipH="1" flipV="1">
              <a:off x="96" y="323"/>
              <a:ext cx="151" cy="131"/>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1" name="Line 18"/>
            <p:cNvSpPr>
              <a:spLocks noChangeShapeType="1"/>
            </p:cNvSpPr>
            <p:nvPr/>
          </p:nvSpPr>
          <p:spPr bwMode="auto">
            <a:xfrm>
              <a:off x="1224" y="579"/>
              <a:ext cx="302" cy="262"/>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612" name="Group 19"/>
            <p:cNvGrpSpPr>
              <a:grpSpLocks/>
            </p:cNvGrpSpPr>
            <p:nvPr/>
          </p:nvGrpSpPr>
          <p:grpSpPr bwMode="auto">
            <a:xfrm>
              <a:off x="258" y="902"/>
              <a:ext cx="1228" cy="423"/>
              <a:chOff x="0" y="0"/>
              <a:chExt cx="1228" cy="423"/>
            </a:xfrm>
          </p:grpSpPr>
          <p:sp>
            <p:nvSpPr>
              <p:cNvPr id="40980" name="Rectangle 20"/>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0981" name="Rectangle 21"/>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sp>
          <p:nvSpPr>
            <p:cNvPr id="110613" name="Line 22"/>
            <p:cNvSpPr>
              <a:spLocks noChangeShapeType="1"/>
            </p:cNvSpPr>
            <p:nvPr/>
          </p:nvSpPr>
          <p:spPr bwMode="auto">
            <a:xfrm>
              <a:off x="226" y="454"/>
              <a:ext cx="1066" cy="0"/>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4" name="Line 23"/>
            <p:cNvSpPr>
              <a:spLocks noChangeShapeType="1"/>
            </p:cNvSpPr>
            <p:nvPr/>
          </p:nvSpPr>
          <p:spPr bwMode="auto">
            <a:xfrm>
              <a:off x="226" y="1089"/>
              <a:ext cx="1066" cy="0"/>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84" name="Rectangle 24"/>
          <p:cNvSpPr>
            <a:spLocks noChangeArrowheads="1"/>
          </p:cNvSpPr>
          <p:nvPr/>
        </p:nvSpPr>
        <p:spPr bwMode="auto">
          <a:xfrm>
            <a:off x="250825" y="3644900"/>
            <a:ext cx="4968875" cy="22066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rgbClr val="292929"/>
                </a:solidFill>
                <a:latin typeface="楷体_GB2312" pitchFamily="49" charset="-122"/>
                <a:ea typeface="楷体_GB2312" pitchFamily="49" charset="-122"/>
              </a:rPr>
              <a:t>由于束缚电荷的作用，在陶瓷片的电极面上吸附了一层来自外界的自由电荷。</a:t>
            </a:r>
          </a:p>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这些自由电荷与陶瓷片内的束缚电荷符号相反而数量相等，屏蔽和抵消了陶瓷片内极化强度对外界的作用。</a:t>
            </a:r>
          </a:p>
        </p:txBody>
      </p:sp>
      <p:sp>
        <p:nvSpPr>
          <p:cNvPr id="40985" name="Rectangle 25"/>
          <p:cNvSpPr>
            <a:spLocks noChangeArrowheads="1"/>
          </p:cNvSpPr>
          <p:nvPr/>
        </p:nvSpPr>
        <p:spPr bwMode="auto">
          <a:xfrm>
            <a:off x="5435600" y="4473575"/>
            <a:ext cx="3313113" cy="1431925"/>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因此，无外力或外场作用时，极化处理后的压电陶瓷也表现不出来对外界的电场或应力。</a:t>
            </a:r>
          </a:p>
        </p:txBody>
      </p:sp>
      <p:sp>
        <p:nvSpPr>
          <p:cNvPr id="110600" name="Text Box 26"/>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2791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blinds(horizontal)">
                                      <p:cBhvr>
                                        <p:cTn id="7" dur="5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85"/>
                                        </p:tgtEl>
                                        <p:attrNameLst>
                                          <p:attrName>style.visibility</p:attrName>
                                        </p:attrNameLst>
                                      </p:cBhvr>
                                      <p:to>
                                        <p:strVal val="visible"/>
                                      </p:to>
                                    </p:set>
                                    <p:anim calcmode="lin" valueType="num">
                                      <p:cBhvr additive="base">
                                        <p:cTn id="12" dur="500" fill="hold"/>
                                        <p:tgtEl>
                                          <p:spTgt spid="40985"/>
                                        </p:tgtEl>
                                        <p:attrNameLst>
                                          <p:attrName>ppt_x</p:attrName>
                                        </p:attrNameLst>
                                      </p:cBhvr>
                                      <p:tavLst>
                                        <p:tav tm="0">
                                          <p:val>
                                            <p:strVal val="#ppt_x"/>
                                          </p:val>
                                        </p:tav>
                                        <p:tav tm="100000">
                                          <p:val>
                                            <p:strVal val="#ppt_x"/>
                                          </p:val>
                                        </p:tav>
                                      </p:tavLst>
                                    </p:anim>
                                    <p:anim calcmode="lin" valueType="num">
                                      <p:cBhvr additive="base">
                                        <p:cTn id="13" dur="500" fill="hold"/>
                                        <p:tgtEl>
                                          <p:spTgt spid="40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autoUpdateAnimBg="0"/>
      <p:bldP spid="4098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Group 2"/>
          <p:cNvGrpSpPr>
            <a:grpSpLocks/>
          </p:cNvGrpSpPr>
          <p:nvPr/>
        </p:nvGrpSpPr>
        <p:grpSpPr bwMode="auto">
          <a:xfrm>
            <a:off x="6430963" y="1606550"/>
            <a:ext cx="2041525" cy="1751013"/>
            <a:chOff x="0" y="0"/>
            <a:chExt cx="1286" cy="1103"/>
          </a:xfrm>
        </p:grpSpPr>
        <p:sp>
          <p:nvSpPr>
            <p:cNvPr id="111668" name="Rectangle 3"/>
            <p:cNvSpPr>
              <a:spLocks noChangeArrowheads="1"/>
            </p:cNvSpPr>
            <p:nvPr/>
          </p:nvSpPr>
          <p:spPr bwMode="auto">
            <a:xfrm>
              <a:off x="2" y="225"/>
              <a:ext cx="1057" cy="656"/>
            </a:xfrm>
            <a:prstGeom prst="rect">
              <a:avLst/>
            </a:prstGeom>
            <a:solidFill>
              <a:schemeClr val="hlink"/>
            </a:solidFill>
            <a:ln w="2857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111669" name="Group 4"/>
            <p:cNvGrpSpPr>
              <a:grpSpLocks/>
            </p:cNvGrpSpPr>
            <p:nvPr/>
          </p:nvGrpSpPr>
          <p:grpSpPr bwMode="auto">
            <a:xfrm>
              <a:off x="0" y="0"/>
              <a:ext cx="1228" cy="423"/>
              <a:chOff x="0" y="0"/>
              <a:chExt cx="1228" cy="423"/>
            </a:xfrm>
          </p:grpSpPr>
          <p:sp>
            <p:nvSpPr>
              <p:cNvPr id="41989" name="Rectangle 5"/>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1990" name="Rectangle 6"/>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grpSp>
          <p:nvGrpSpPr>
            <p:cNvPr id="111670" name="Group 7"/>
            <p:cNvGrpSpPr>
              <a:grpSpLocks/>
            </p:cNvGrpSpPr>
            <p:nvPr/>
          </p:nvGrpSpPr>
          <p:grpSpPr bwMode="auto">
            <a:xfrm>
              <a:off x="58" y="680"/>
              <a:ext cx="1228" cy="423"/>
              <a:chOff x="0" y="0"/>
              <a:chExt cx="1228" cy="423"/>
            </a:xfrm>
          </p:grpSpPr>
          <p:sp>
            <p:nvSpPr>
              <p:cNvPr id="41992" name="Rectangle 8"/>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1993" name="Rectangle 9"/>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sp>
          <p:nvSpPr>
            <p:cNvPr id="41994" name="Rectangle 10"/>
            <p:cNvSpPr>
              <a:spLocks noChangeArrowheads="1"/>
            </p:cNvSpPr>
            <p:nvPr/>
          </p:nvSpPr>
          <p:spPr bwMode="auto">
            <a:xfrm>
              <a:off x="252" y="465"/>
              <a:ext cx="66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rgbClr val="FF99FF"/>
                  </a:solidFill>
                  <a:effectLst>
                    <a:outerShdw blurRad="38100" dist="38100" dir="2700000" algn="tl">
                      <a:srgbClr val="000000"/>
                    </a:outerShdw>
                  </a:effectLst>
                </a:rPr>
                <a:t>极化方向</a:t>
              </a:r>
              <a:endParaRPr lang="zh-CN" altLang="zh-CN" sz="2000">
                <a:solidFill>
                  <a:srgbClr val="FF99FF"/>
                </a:solidFill>
                <a:effectLst>
                  <a:outerShdw blurRad="38100" dist="38100" dir="2700000" algn="tl">
                    <a:srgbClr val="000000"/>
                  </a:outerShdw>
                </a:effectLst>
                <a:ea typeface="华文中宋" panose="02010600040101010101" pitchFamily="2" charset="-122"/>
              </a:endParaRPr>
            </a:p>
          </p:txBody>
        </p:sp>
        <p:sp>
          <p:nvSpPr>
            <p:cNvPr id="111672" name="Line 11"/>
            <p:cNvSpPr>
              <a:spLocks noChangeShapeType="1"/>
            </p:cNvSpPr>
            <p:nvPr/>
          </p:nvSpPr>
          <p:spPr bwMode="auto">
            <a:xfrm flipV="1">
              <a:off x="149" y="408"/>
              <a:ext cx="0" cy="299"/>
            </a:xfrm>
            <a:prstGeom prst="line">
              <a:avLst/>
            </a:prstGeom>
            <a:noFill/>
            <a:ln w="28575">
              <a:solidFill>
                <a:srgbClr val="FF99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sp>
        <p:nvSpPr>
          <p:cNvPr id="111619" name="Rectangle 12"/>
          <p:cNvSpPr>
            <a:spLocks noChangeArrowheads="1"/>
          </p:cNvSpPr>
          <p:nvPr/>
        </p:nvSpPr>
        <p:spPr bwMode="auto">
          <a:xfrm>
            <a:off x="250825" y="2093913"/>
            <a:ext cx="4968875" cy="25590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（1）正压电效应</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在陶瓷片上加一个与极化方向平行的压力F，陶瓷片产生压缩形变。</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片内的正、负束缚电荷之间的距离变小，极化强度也变小。</a:t>
            </a: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释放部分吸附在电极上的自由电荷，而出现</a:t>
            </a:r>
            <a:r>
              <a:rPr lang="zh-CN" altLang="en-US" sz="2200">
                <a:solidFill>
                  <a:srgbClr val="FF3300"/>
                </a:solidFill>
                <a:latin typeface="楷体_GB2312" pitchFamily="49" charset="-122"/>
                <a:ea typeface="楷体_GB2312" pitchFamily="49" charset="-122"/>
              </a:rPr>
              <a:t>放电现象</a:t>
            </a:r>
            <a:r>
              <a:rPr lang="zh-CN" altLang="en-US" sz="2200">
                <a:solidFill>
                  <a:srgbClr val="292929"/>
                </a:solidFill>
                <a:latin typeface="楷体_GB2312" pitchFamily="49" charset="-122"/>
                <a:ea typeface="楷体_GB2312" pitchFamily="49" charset="-122"/>
              </a:rPr>
              <a:t>。</a:t>
            </a:r>
          </a:p>
        </p:txBody>
      </p:sp>
      <p:sp>
        <p:nvSpPr>
          <p:cNvPr id="111620" name="Rectangle 1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1621" name="Rectangle 1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sp>
        <p:nvSpPr>
          <p:cNvPr id="41999" name="Rectangle 15"/>
          <p:cNvSpPr>
            <a:spLocks noChangeArrowheads="1"/>
          </p:cNvSpPr>
          <p:nvPr/>
        </p:nvSpPr>
        <p:spPr bwMode="auto">
          <a:xfrm>
            <a:off x="250825" y="4727575"/>
            <a:ext cx="4968875" cy="11493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zh-CN" sz="2200">
                <a:solidFill>
                  <a:schemeClr val="accent2"/>
                </a:solidFill>
                <a:latin typeface="楷体_GB2312" pitchFamily="49" charset="-122"/>
                <a:ea typeface="楷体_GB2312" pitchFamily="49" charset="-122"/>
              </a:rPr>
              <a:t>当压力撤消后，陶瓷片恢复原状，极化强度也变大。因此，电极上又吸附一部分自由电荷而出现</a:t>
            </a:r>
            <a:r>
              <a:rPr lang="zh-CN" altLang="zh-CN" sz="2200">
                <a:solidFill>
                  <a:srgbClr val="FF3300"/>
                </a:solidFill>
                <a:latin typeface="楷体_GB2312" pitchFamily="49" charset="-122"/>
                <a:ea typeface="楷体_GB2312" pitchFamily="49" charset="-122"/>
              </a:rPr>
              <a:t>充电现象</a:t>
            </a:r>
            <a:r>
              <a:rPr lang="zh-CN" altLang="zh-CN" sz="2200">
                <a:solidFill>
                  <a:schemeClr val="accent2"/>
                </a:solidFill>
                <a:latin typeface="楷体_GB2312" pitchFamily="49" charset="-122"/>
                <a:ea typeface="楷体_GB2312" pitchFamily="49" charset="-122"/>
              </a:rPr>
              <a:t>。</a:t>
            </a:r>
          </a:p>
        </p:txBody>
      </p:sp>
      <p:sp>
        <p:nvSpPr>
          <p:cNvPr id="42000" name="Rectangle 16"/>
          <p:cNvSpPr>
            <a:spLocks noChangeArrowheads="1"/>
          </p:cNvSpPr>
          <p:nvPr/>
        </p:nvSpPr>
        <p:spPr bwMode="auto">
          <a:xfrm>
            <a:off x="5435600" y="5222875"/>
            <a:ext cx="3313113" cy="762000"/>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这些过程出现的电现象为正压电效应。 </a:t>
            </a:r>
          </a:p>
        </p:txBody>
      </p:sp>
      <p:grpSp>
        <p:nvGrpSpPr>
          <p:cNvPr id="42001" name="Group 17"/>
          <p:cNvGrpSpPr>
            <a:grpSpLocks/>
          </p:cNvGrpSpPr>
          <p:nvPr/>
        </p:nvGrpSpPr>
        <p:grpSpPr bwMode="auto">
          <a:xfrm>
            <a:off x="6334125" y="1233488"/>
            <a:ext cx="2306638" cy="2355850"/>
            <a:chOff x="0" y="0"/>
            <a:chExt cx="1453" cy="1484"/>
          </a:xfrm>
        </p:grpSpPr>
        <p:grpSp>
          <p:nvGrpSpPr>
            <p:cNvPr id="111650" name="Group 18"/>
            <p:cNvGrpSpPr>
              <a:grpSpLocks/>
            </p:cNvGrpSpPr>
            <p:nvPr/>
          </p:nvGrpSpPr>
          <p:grpSpPr bwMode="auto">
            <a:xfrm>
              <a:off x="0" y="0"/>
              <a:ext cx="1453" cy="1484"/>
              <a:chOff x="0" y="0"/>
              <a:chExt cx="1453" cy="1484"/>
            </a:xfrm>
          </p:grpSpPr>
          <p:sp>
            <p:nvSpPr>
              <p:cNvPr id="111653" name="Rectangle 19" descr="球体"/>
              <p:cNvSpPr>
                <a:spLocks noChangeArrowheads="1"/>
              </p:cNvSpPr>
              <p:nvPr/>
            </p:nvSpPr>
            <p:spPr bwMode="auto">
              <a:xfrm>
                <a:off x="0" y="614"/>
                <a:ext cx="1189" cy="4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2004" name="Rectangle 20"/>
              <p:cNvSpPr>
                <a:spLocks noChangeArrowheads="1"/>
              </p:cNvSpPr>
              <p:nvPr/>
            </p:nvSpPr>
            <p:spPr bwMode="auto">
              <a:xfrm>
                <a:off x="546" y="0"/>
                <a:ext cx="250"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grpSp>
            <p:nvGrpSpPr>
              <p:cNvPr id="111655" name="Group 21"/>
              <p:cNvGrpSpPr>
                <a:grpSpLocks/>
              </p:cNvGrpSpPr>
              <p:nvPr/>
            </p:nvGrpSpPr>
            <p:grpSpPr bwMode="auto">
              <a:xfrm rot="18900000" flipV="1">
                <a:off x="1332" y="206"/>
                <a:ext cx="205" cy="32"/>
                <a:chOff x="0" y="0"/>
                <a:chExt cx="258" cy="34"/>
              </a:xfrm>
            </p:grpSpPr>
            <p:sp>
              <p:nvSpPr>
                <p:cNvPr id="111666" name="AutoShape 22"/>
                <p:cNvSpPr>
                  <a:spLocks noChangeArrowheads="1"/>
                </p:cNvSpPr>
                <p:nvPr/>
              </p:nvSpPr>
              <p:spPr bwMode="auto">
                <a:xfrm rot="5400000">
                  <a:off x="170" y="-54"/>
                  <a:ext cx="34" cy="142"/>
                </a:xfrm>
                <a:prstGeom prst="triangle">
                  <a:avLst>
                    <a:gd name="adj" fmla="val 50000"/>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1667" name="Line 23"/>
                <p:cNvSpPr>
                  <a:spLocks noChangeShapeType="1"/>
                </p:cNvSpPr>
                <p:nvPr/>
              </p:nvSpPr>
              <p:spPr bwMode="auto">
                <a:xfrm>
                  <a:off x="0" y="20"/>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2008" name="Oval 24"/>
              <p:cNvSpPr>
                <a:spLocks noChangeArrowheads="1"/>
              </p:cNvSpPr>
              <p:nvPr/>
            </p:nvSpPr>
            <p:spPr bwMode="auto">
              <a:xfrm>
                <a:off x="1160" y="1155"/>
                <a:ext cx="210" cy="206"/>
              </a:xfrm>
              <a:prstGeom prst="ellipse">
                <a:avLst/>
              </a:prstGeom>
              <a:noFill/>
              <a:ln w="9525" cmpd="sng">
                <a:solidFill>
                  <a:srgbClr val="FF6600"/>
                </a:solidFill>
                <a:round/>
                <a:headEnd/>
                <a:tailEnd/>
              </a:ln>
              <a:extLst>
                <a:ext uri="{909E8E84-426E-40DD-AFC4-6F175D3DCCD1}">
                  <a14:hiddenFill xmlns:a14="http://schemas.microsoft.com/office/drawing/2010/main">
                    <a:solidFill>
                      <a:srgbClr val="FF0000"/>
                    </a:solidFill>
                  </a14:hiddenFill>
                </a:ext>
              </a:extLst>
            </p:spPr>
            <p:txBody>
              <a:bodyPr lIns="0" tIns="0" rIns="0" bIns="0"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sp>
            <p:nvSpPr>
              <p:cNvPr id="42009" name="Oval 25"/>
              <p:cNvSpPr>
                <a:spLocks noChangeArrowheads="1"/>
              </p:cNvSpPr>
              <p:nvPr/>
            </p:nvSpPr>
            <p:spPr bwMode="auto">
              <a:xfrm>
                <a:off x="1158" y="238"/>
                <a:ext cx="210" cy="207"/>
              </a:xfrm>
              <a:prstGeom prst="ellipse">
                <a:avLst/>
              </a:prstGeom>
              <a:noFill/>
              <a:ln w="9525" cmpd="sng">
                <a:solidFill>
                  <a:srgbClr val="FF6600"/>
                </a:solidFill>
                <a:round/>
                <a:headEnd/>
                <a:tailEnd/>
              </a:ln>
              <a:extLst>
                <a:ext uri="{909E8E84-426E-40DD-AFC4-6F175D3DCCD1}">
                  <a14:hiddenFill xmlns:a14="http://schemas.microsoft.com/office/drawing/2010/main">
                    <a:solidFill>
                      <a:srgbClr val="FF0000"/>
                    </a:solidFill>
                  </a14:hiddenFill>
                </a:ext>
              </a:extLst>
            </p:spPr>
            <p:txBody>
              <a:bodyPr lIns="0" tIns="0" rIns="0" bIns="0" anchor="ctr" anchorCtr="1"/>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endParaRPr lang="zh-CN" altLang="en-US">
                  <a:solidFill>
                    <a:schemeClr val="bg1"/>
                  </a:solidFill>
                  <a:effectLst>
                    <a:outerShdw blurRad="38100" dist="38100" dir="2700000" algn="tl">
                      <a:srgbClr val="000000"/>
                    </a:outerShdw>
                  </a:effectLst>
                  <a:ea typeface="华文中宋" panose="02010600040101010101" pitchFamily="2" charset="-122"/>
                </a:endParaRPr>
              </a:p>
            </p:txBody>
          </p:sp>
          <p:grpSp>
            <p:nvGrpSpPr>
              <p:cNvPr id="111658" name="Group 26"/>
              <p:cNvGrpSpPr>
                <a:grpSpLocks/>
              </p:cNvGrpSpPr>
              <p:nvPr/>
            </p:nvGrpSpPr>
            <p:grpSpPr bwMode="auto">
              <a:xfrm rot="2700000">
                <a:off x="1331" y="1364"/>
                <a:ext cx="205" cy="31"/>
                <a:chOff x="0" y="0"/>
                <a:chExt cx="258" cy="34"/>
              </a:xfrm>
            </p:grpSpPr>
            <p:sp>
              <p:nvSpPr>
                <p:cNvPr id="111664" name="AutoShape 27"/>
                <p:cNvSpPr>
                  <a:spLocks noChangeArrowheads="1"/>
                </p:cNvSpPr>
                <p:nvPr/>
              </p:nvSpPr>
              <p:spPr bwMode="auto">
                <a:xfrm rot="5400000">
                  <a:off x="170" y="-54"/>
                  <a:ext cx="34" cy="142"/>
                </a:xfrm>
                <a:prstGeom prst="triangle">
                  <a:avLst>
                    <a:gd name="adj" fmla="val 50000"/>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1665" name="Line 28"/>
                <p:cNvSpPr>
                  <a:spLocks noChangeShapeType="1"/>
                </p:cNvSpPr>
                <p:nvPr/>
              </p:nvSpPr>
              <p:spPr bwMode="auto">
                <a:xfrm>
                  <a:off x="0" y="20"/>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1659" name="Line 29"/>
              <p:cNvSpPr>
                <a:spLocks noChangeShapeType="1"/>
              </p:cNvSpPr>
              <p:nvPr/>
            </p:nvSpPr>
            <p:spPr bwMode="auto">
              <a:xfrm>
                <a:off x="229" y="245"/>
                <a:ext cx="0" cy="215"/>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11660" name="Line 30"/>
              <p:cNvSpPr>
                <a:spLocks noChangeShapeType="1"/>
              </p:cNvSpPr>
              <p:nvPr/>
            </p:nvSpPr>
            <p:spPr bwMode="auto">
              <a:xfrm>
                <a:off x="456" y="245"/>
                <a:ext cx="0" cy="215"/>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11661" name="Line 31"/>
              <p:cNvSpPr>
                <a:spLocks noChangeShapeType="1"/>
              </p:cNvSpPr>
              <p:nvPr/>
            </p:nvSpPr>
            <p:spPr bwMode="auto">
              <a:xfrm>
                <a:off x="660" y="245"/>
                <a:ext cx="0" cy="215"/>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11662" name="Line 32"/>
              <p:cNvSpPr>
                <a:spLocks noChangeShapeType="1"/>
              </p:cNvSpPr>
              <p:nvPr/>
            </p:nvSpPr>
            <p:spPr bwMode="auto">
              <a:xfrm>
                <a:off x="858" y="255"/>
                <a:ext cx="0" cy="215"/>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11663" name="Line 33"/>
              <p:cNvSpPr>
                <a:spLocks noChangeShapeType="1"/>
              </p:cNvSpPr>
              <p:nvPr/>
            </p:nvSpPr>
            <p:spPr bwMode="auto">
              <a:xfrm>
                <a:off x="1083" y="242"/>
                <a:ext cx="0" cy="214"/>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sp>
          <p:nvSpPr>
            <p:cNvPr id="42018" name="Rectangle 34"/>
            <p:cNvSpPr>
              <a:spLocks noChangeArrowheads="1"/>
            </p:cNvSpPr>
            <p:nvPr/>
          </p:nvSpPr>
          <p:spPr bwMode="auto">
            <a:xfrm>
              <a:off x="1159" y="213"/>
              <a:ext cx="24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effectLst>
                    <a:outerShdw blurRad="38100" dist="38100" dir="2700000" algn="tl">
                      <a:srgbClr val="000000"/>
                    </a:outerShdw>
                  </a:effectLst>
                </a:rPr>
                <a:t>－</a:t>
              </a:r>
              <a:endParaRPr lang="zh-CN" altLang="zh-CN">
                <a:effectLst>
                  <a:outerShdw blurRad="38100" dist="38100" dir="2700000" algn="tl">
                    <a:srgbClr val="000000"/>
                  </a:outerShdw>
                </a:effectLst>
                <a:ea typeface="华文中宋" panose="02010600040101010101" pitchFamily="2" charset="-122"/>
              </a:endParaRPr>
            </a:p>
          </p:txBody>
        </p:sp>
        <p:sp>
          <p:nvSpPr>
            <p:cNvPr id="42019" name="Rectangle 35"/>
            <p:cNvSpPr>
              <a:spLocks noChangeArrowheads="1"/>
            </p:cNvSpPr>
            <p:nvPr/>
          </p:nvSpPr>
          <p:spPr bwMode="auto">
            <a:xfrm>
              <a:off x="1159" y="1144"/>
              <a:ext cx="21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grpSp>
      <p:grpSp>
        <p:nvGrpSpPr>
          <p:cNvPr id="42020" name="Group 36"/>
          <p:cNvGrpSpPr>
            <a:grpSpLocks/>
          </p:cNvGrpSpPr>
          <p:nvPr/>
        </p:nvGrpSpPr>
        <p:grpSpPr bwMode="auto">
          <a:xfrm>
            <a:off x="5843588" y="3370263"/>
            <a:ext cx="2760662" cy="1751012"/>
            <a:chOff x="0" y="0"/>
            <a:chExt cx="1739" cy="1103"/>
          </a:xfrm>
        </p:grpSpPr>
        <p:grpSp>
          <p:nvGrpSpPr>
            <p:cNvPr id="111627" name="Group 37"/>
            <p:cNvGrpSpPr>
              <a:grpSpLocks/>
            </p:cNvGrpSpPr>
            <p:nvPr/>
          </p:nvGrpSpPr>
          <p:grpSpPr bwMode="auto">
            <a:xfrm>
              <a:off x="453" y="0"/>
              <a:ext cx="1286" cy="1103"/>
              <a:chOff x="0" y="0"/>
              <a:chExt cx="1286" cy="1103"/>
            </a:xfrm>
          </p:grpSpPr>
          <p:sp>
            <p:nvSpPr>
              <p:cNvPr id="111641" name="Rectangle 38"/>
              <p:cNvSpPr>
                <a:spLocks noChangeArrowheads="1"/>
              </p:cNvSpPr>
              <p:nvPr/>
            </p:nvSpPr>
            <p:spPr bwMode="auto">
              <a:xfrm>
                <a:off x="2" y="225"/>
                <a:ext cx="1057" cy="656"/>
              </a:xfrm>
              <a:prstGeom prst="rect">
                <a:avLst/>
              </a:prstGeom>
              <a:solidFill>
                <a:schemeClr val="hlink"/>
              </a:solidFill>
              <a:ln w="2857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111642" name="Group 39"/>
              <p:cNvGrpSpPr>
                <a:grpSpLocks/>
              </p:cNvGrpSpPr>
              <p:nvPr/>
            </p:nvGrpSpPr>
            <p:grpSpPr bwMode="auto">
              <a:xfrm>
                <a:off x="0" y="0"/>
                <a:ext cx="1228" cy="423"/>
                <a:chOff x="0" y="0"/>
                <a:chExt cx="1228" cy="423"/>
              </a:xfrm>
            </p:grpSpPr>
            <p:sp>
              <p:nvSpPr>
                <p:cNvPr id="42024" name="Rectangle 40"/>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2025" name="Rectangle 41"/>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grpSp>
            <p:nvGrpSpPr>
              <p:cNvPr id="111643" name="Group 42"/>
              <p:cNvGrpSpPr>
                <a:grpSpLocks/>
              </p:cNvGrpSpPr>
              <p:nvPr/>
            </p:nvGrpSpPr>
            <p:grpSpPr bwMode="auto">
              <a:xfrm>
                <a:off x="58" y="680"/>
                <a:ext cx="1228" cy="423"/>
                <a:chOff x="0" y="0"/>
                <a:chExt cx="1228" cy="423"/>
              </a:xfrm>
            </p:grpSpPr>
            <p:sp>
              <p:nvSpPr>
                <p:cNvPr id="42027" name="Rectangle 43"/>
                <p:cNvSpPr>
                  <a:spLocks noChangeArrowheads="1"/>
                </p:cNvSpPr>
                <p:nvPr/>
              </p:nvSpPr>
              <p:spPr bwMode="auto">
                <a:xfrm>
                  <a:off x="40"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2028" name="Rectangle 44"/>
                <p:cNvSpPr>
                  <a:spLocks noChangeArrowheads="1"/>
                </p:cNvSpPr>
                <p:nvPr/>
              </p:nvSpPr>
              <p:spPr bwMode="auto">
                <a:xfrm>
                  <a:off x="0" y="19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sp>
            <p:nvSpPr>
              <p:cNvPr id="42029" name="Rectangle 45"/>
              <p:cNvSpPr>
                <a:spLocks noChangeArrowheads="1"/>
              </p:cNvSpPr>
              <p:nvPr/>
            </p:nvSpPr>
            <p:spPr bwMode="auto">
              <a:xfrm>
                <a:off x="252" y="465"/>
                <a:ext cx="66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rgbClr val="FF99FF"/>
                    </a:solidFill>
                    <a:effectLst>
                      <a:outerShdw blurRad="38100" dist="38100" dir="2700000" algn="tl">
                        <a:srgbClr val="000000"/>
                      </a:outerShdw>
                    </a:effectLst>
                  </a:rPr>
                  <a:t>极化方向</a:t>
                </a:r>
                <a:endParaRPr lang="zh-CN" altLang="zh-CN" sz="2000">
                  <a:solidFill>
                    <a:srgbClr val="FF99FF"/>
                  </a:solidFill>
                  <a:effectLst>
                    <a:outerShdw blurRad="38100" dist="38100" dir="2700000" algn="tl">
                      <a:srgbClr val="000000"/>
                    </a:outerShdw>
                  </a:effectLst>
                  <a:ea typeface="华文中宋" panose="02010600040101010101" pitchFamily="2" charset="-122"/>
                </a:endParaRPr>
              </a:p>
            </p:txBody>
          </p:sp>
          <p:sp>
            <p:nvSpPr>
              <p:cNvPr id="111645" name="Line 46"/>
              <p:cNvSpPr>
                <a:spLocks noChangeShapeType="1"/>
              </p:cNvSpPr>
              <p:nvPr/>
            </p:nvSpPr>
            <p:spPr bwMode="auto">
              <a:xfrm flipV="1">
                <a:off x="149" y="408"/>
                <a:ext cx="0" cy="299"/>
              </a:xfrm>
              <a:prstGeom prst="line">
                <a:avLst/>
              </a:prstGeom>
              <a:noFill/>
              <a:ln w="28575">
                <a:solidFill>
                  <a:srgbClr val="FF99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111628" name="Group 47"/>
            <p:cNvGrpSpPr>
              <a:grpSpLocks/>
            </p:cNvGrpSpPr>
            <p:nvPr/>
          </p:nvGrpSpPr>
          <p:grpSpPr bwMode="auto">
            <a:xfrm>
              <a:off x="0" y="60"/>
              <a:ext cx="483" cy="943"/>
              <a:chOff x="0" y="0"/>
              <a:chExt cx="483" cy="943"/>
            </a:xfrm>
          </p:grpSpPr>
          <p:grpSp>
            <p:nvGrpSpPr>
              <p:cNvPr id="111629" name="Group 48"/>
              <p:cNvGrpSpPr>
                <a:grpSpLocks/>
              </p:cNvGrpSpPr>
              <p:nvPr/>
            </p:nvGrpSpPr>
            <p:grpSpPr bwMode="auto">
              <a:xfrm>
                <a:off x="0" y="0"/>
                <a:ext cx="475" cy="250"/>
                <a:chOff x="0" y="0"/>
                <a:chExt cx="475" cy="250"/>
              </a:xfrm>
            </p:grpSpPr>
            <p:grpSp>
              <p:nvGrpSpPr>
                <p:cNvPr id="111636" name="Group 49"/>
                <p:cNvGrpSpPr>
                  <a:grpSpLocks/>
                </p:cNvGrpSpPr>
                <p:nvPr/>
              </p:nvGrpSpPr>
              <p:grpSpPr bwMode="auto">
                <a:xfrm rot="937434" flipV="1">
                  <a:off x="0" y="61"/>
                  <a:ext cx="205" cy="32"/>
                  <a:chOff x="0" y="0"/>
                  <a:chExt cx="258" cy="34"/>
                </a:xfrm>
              </p:grpSpPr>
              <p:sp>
                <p:nvSpPr>
                  <p:cNvPr id="111639" name="AutoShape 50"/>
                  <p:cNvSpPr>
                    <a:spLocks noChangeArrowheads="1"/>
                  </p:cNvSpPr>
                  <p:nvPr/>
                </p:nvSpPr>
                <p:spPr bwMode="auto">
                  <a:xfrm rot="5400000">
                    <a:off x="170" y="-54"/>
                    <a:ext cx="34" cy="142"/>
                  </a:xfrm>
                  <a:prstGeom prst="triangle">
                    <a:avLst>
                      <a:gd name="adj" fmla="val 50000"/>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1640" name="Line 51"/>
                  <p:cNvSpPr>
                    <a:spLocks noChangeShapeType="1"/>
                  </p:cNvSpPr>
                  <p:nvPr/>
                </p:nvSpPr>
                <p:spPr bwMode="auto">
                  <a:xfrm>
                    <a:off x="0" y="20"/>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2036" name="Oval 52"/>
                <p:cNvSpPr>
                  <a:spLocks noChangeArrowheads="1"/>
                </p:cNvSpPr>
                <p:nvPr/>
              </p:nvSpPr>
              <p:spPr bwMode="auto">
                <a:xfrm rot="16200000">
                  <a:off x="256" y="41"/>
                  <a:ext cx="210" cy="207"/>
                </a:xfrm>
                <a:prstGeom prst="ellipse">
                  <a:avLst/>
                </a:prstGeom>
                <a:noFill/>
                <a:ln w="9525" cmpd="sng">
                  <a:solidFill>
                    <a:srgbClr val="FF6600"/>
                  </a:solidFill>
                  <a:round/>
                  <a:headEnd/>
                  <a:tailEnd/>
                </a:ln>
                <a:extLst>
                  <a:ext uri="{909E8E84-426E-40DD-AFC4-6F175D3DCCD1}">
                    <a14:hiddenFill xmlns:a14="http://schemas.microsoft.com/office/drawing/2010/main">
                      <a:solidFill>
                        <a:srgbClr val="FF0000"/>
                      </a:solidFill>
                    </a14:hiddenFill>
                  </a:ext>
                </a:extLst>
              </p:spPr>
              <p:txBody>
                <a:bodyPr vert="eaVert" lIns="0" tIns="0" rIns="0" bIns="0" anchor="ctr" anchorCtr="1"/>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endParaRPr lang="zh-CN" altLang="en-US">
                    <a:solidFill>
                      <a:schemeClr val="bg1"/>
                    </a:solidFill>
                    <a:effectLst>
                      <a:outerShdw blurRad="38100" dist="38100" dir="2700000" algn="tl">
                        <a:srgbClr val="000000"/>
                      </a:outerShdw>
                    </a:effectLst>
                    <a:ea typeface="华文中宋" panose="02010600040101010101" pitchFamily="2" charset="-122"/>
                  </a:endParaRPr>
                </a:p>
              </p:txBody>
            </p:sp>
            <p:sp>
              <p:nvSpPr>
                <p:cNvPr id="42037" name="Rectangle 53"/>
                <p:cNvSpPr>
                  <a:spLocks noChangeArrowheads="1"/>
                </p:cNvSpPr>
                <p:nvPr/>
              </p:nvSpPr>
              <p:spPr bwMode="auto">
                <a:xfrm rot="10800000">
                  <a:off x="227" y="0"/>
                  <a:ext cx="24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effectLst>
                        <a:outerShdw blurRad="38100" dist="38100" dir="2700000" algn="tl">
                          <a:srgbClr val="000000"/>
                        </a:outerShdw>
                      </a:effectLst>
                    </a:rPr>
                    <a:t>－</a:t>
                  </a:r>
                  <a:endParaRPr lang="zh-CN" altLang="zh-CN">
                    <a:effectLst>
                      <a:outerShdw blurRad="38100" dist="38100" dir="2700000" algn="tl">
                        <a:srgbClr val="000000"/>
                      </a:outerShdw>
                    </a:effectLst>
                    <a:ea typeface="华文中宋" panose="02010600040101010101" pitchFamily="2" charset="-122"/>
                  </a:endParaRPr>
                </a:p>
              </p:txBody>
            </p:sp>
          </p:grpSp>
          <p:grpSp>
            <p:nvGrpSpPr>
              <p:cNvPr id="111630" name="Group 54"/>
              <p:cNvGrpSpPr>
                <a:grpSpLocks/>
              </p:cNvGrpSpPr>
              <p:nvPr/>
            </p:nvGrpSpPr>
            <p:grpSpPr bwMode="auto">
              <a:xfrm>
                <a:off x="22" y="727"/>
                <a:ext cx="461" cy="216"/>
                <a:chOff x="0" y="0"/>
                <a:chExt cx="461" cy="216"/>
              </a:xfrm>
            </p:grpSpPr>
            <p:sp>
              <p:nvSpPr>
                <p:cNvPr id="42039" name="Oval 55"/>
                <p:cNvSpPr>
                  <a:spLocks noChangeArrowheads="1"/>
                </p:cNvSpPr>
                <p:nvPr/>
              </p:nvSpPr>
              <p:spPr bwMode="auto">
                <a:xfrm rot="5400000">
                  <a:off x="242" y="3"/>
                  <a:ext cx="210" cy="206"/>
                </a:xfrm>
                <a:prstGeom prst="ellipse">
                  <a:avLst/>
                </a:prstGeom>
                <a:noFill/>
                <a:ln w="9525" cmpd="sng">
                  <a:solidFill>
                    <a:srgbClr val="FF6600"/>
                  </a:solidFill>
                  <a:round/>
                  <a:headEnd/>
                  <a:tailEnd/>
                </a:ln>
                <a:extLst>
                  <a:ext uri="{909E8E84-426E-40DD-AFC4-6F175D3DCCD1}">
                    <a14:hiddenFill xmlns:a14="http://schemas.microsoft.com/office/drawing/2010/main">
                      <a:solidFill>
                        <a:srgbClr val="FF0000"/>
                      </a:solidFill>
                    </a14:hiddenFill>
                  </a:ext>
                </a:extLst>
              </p:spPr>
              <p:txBody>
                <a:bodyPr rot="10800000" vert="eaVert" lIns="0" tIns="0" rIns="0" bIns="0"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grpSp>
              <p:nvGrpSpPr>
                <p:cNvPr id="111632" name="Group 56"/>
                <p:cNvGrpSpPr>
                  <a:grpSpLocks/>
                </p:cNvGrpSpPr>
                <p:nvPr/>
              </p:nvGrpSpPr>
              <p:grpSpPr bwMode="auto">
                <a:xfrm rot="-1252848">
                  <a:off x="0" y="135"/>
                  <a:ext cx="205" cy="31"/>
                  <a:chOff x="0" y="0"/>
                  <a:chExt cx="258" cy="34"/>
                </a:xfrm>
              </p:grpSpPr>
              <p:sp>
                <p:nvSpPr>
                  <p:cNvPr id="111634" name="AutoShape 57"/>
                  <p:cNvSpPr>
                    <a:spLocks noChangeArrowheads="1"/>
                  </p:cNvSpPr>
                  <p:nvPr/>
                </p:nvSpPr>
                <p:spPr bwMode="auto">
                  <a:xfrm rot="5400000">
                    <a:off x="170" y="-54"/>
                    <a:ext cx="34" cy="142"/>
                  </a:xfrm>
                  <a:prstGeom prst="triangle">
                    <a:avLst>
                      <a:gd name="adj" fmla="val 50000"/>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1635" name="Line 58"/>
                  <p:cNvSpPr>
                    <a:spLocks noChangeShapeType="1"/>
                  </p:cNvSpPr>
                  <p:nvPr/>
                </p:nvSpPr>
                <p:spPr bwMode="auto">
                  <a:xfrm>
                    <a:off x="0" y="20"/>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2043" name="Rectangle 59"/>
                <p:cNvSpPr>
                  <a:spLocks noChangeArrowheads="1"/>
                </p:cNvSpPr>
                <p:nvPr/>
              </p:nvSpPr>
              <p:spPr bwMode="auto">
                <a:xfrm rot="5400000">
                  <a:off x="245" y="0"/>
                  <a:ext cx="21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grpSp>
        </p:grpSp>
      </p:grpSp>
      <p:sp>
        <p:nvSpPr>
          <p:cNvPr id="111626" name="Text Box 60"/>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120729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001"/>
                                        </p:tgtEl>
                                        <p:attrNameLst>
                                          <p:attrName>style.visibility</p:attrName>
                                        </p:attrNameLst>
                                      </p:cBhvr>
                                      <p:to>
                                        <p:strVal val="visible"/>
                                      </p:to>
                                    </p:set>
                                    <p:animEffect transition="in" filter="blinds(horizontal)">
                                      <p:cBhvr>
                                        <p:cTn id="7" dur="500"/>
                                        <p:tgtEl>
                                          <p:spTgt spid="42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999"/>
                                        </p:tgtEl>
                                        <p:attrNameLst>
                                          <p:attrName>style.visibility</p:attrName>
                                        </p:attrNameLst>
                                      </p:cBhvr>
                                      <p:to>
                                        <p:strVal val="visible"/>
                                      </p:to>
                                    </p:set>
                                    <p:animEffect transition="in" filter="checkerboard(across)">
                                      <p:cBhvr>
                                        <p:cTn id="12" dur="500"/>
                                        <p:tgtEl>
                                          <p:spTgt spid="41999"/>
                                        </p:tgtEl>
                                      </p:cBhvr>
                                    </p:animEffect>
                                  </p:childTnLst>
                                </p:cTn>
                              </p:par>
                              <p:par>
                                <p:cTn id="13" presetID="5" presetClass="entr" presetSubtype="10" fill="hold" nodeType="withEffect">
                                  <p:stCondLst>
                                    <p:cond delay="0"/>
                                  </p:stCondLst>
                                  <p:childTnLst>
                                    <p:set>
                                      <p:cBhvr>
                                        <p:cTn id="14" dur="1" fill="hold">
                                          <p:stCondLst>
                                            <p:cond delay="0"/>
                                          </p:stCondLst>
                                        </p:cTn>
                                        <p:tgtEl>
                                          <p:spTgt spid="42020"/>
                                        </p:tgtEl>
                                        <p:attrNameLst>
                                          <p:attrName>style.visibility</p:attrName>
                                        </p:attrNameLst>
                                      </p:cBhvr>
                                      <p:to>
                                        <p:strVal val="visible"/>
                                      </p:to>
                                    </p:set>
                                    <p:animEffect transition="in" filter="checkerboard(across)">
                                      <p:cBhvr>
                                        <p:cTn id="15" dur="500"/>
                                        <p:tgtEl>
                                          <p:spTgt spid="420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2000"/>
                                        </p:tgtEl>
                                        <p:attrNameLst>
                                          <p:attrName>style.visibility</p:attrName>
                                        </p:attrNameLst>
                                      </p:cBhvr>
                                      <p:to>
                                        <p:strVal val="visible"/>
                                      </p:to>
                                    </p:set>
                                    <p:anim calcmode="lin" valueType="num">
                                      <p:cBhvr additive="base">
                                        <p:cTn id="20" dur="500" fill="hold"/>
                                        <p:tgtEl>
                                          <p:spTgt spid="42000"/>
                                        </p:tgtEl>
                                        <p:attrNameLst>
                                          <p:attrName>ppt_x</p:attrName>
                                        </p:attrNameLst>
                                      </p:cBhvr>
                                      <p:tavLst>
                                        <p:tav tm="0">
                                          <p:val>
                                            <p:strVal val="#ppt_x"/>
                                          </p:val>
                                        </p:tav>
                                        <p:tav tm="100000">
                                          <p:val>
                                            <p:strVal val="#ppt_x"/>
                                          </p:val>
                                        </p:tav>
                                      </p:tavLst>
                                    </p:anim>
                                    <p:anim calcmode="lin" valueType="num">
                                      <p:cBhvr additive="base">
                                        <p:cTn id="21" dur="500" fill="hold"/>
                                        <p:tgtEl>
                                          <p:spTgt spid="420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autoUpdateAnimBg="0"/>
      <p:bldP spid="4200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a:grpSpLocks/>
          </p:cNvGrpSpPr>
          <p:nvPr/>
        </p:nvGrpSpPr>
        <p:grpSpPr bwMode="auto">
          <a:xfrm>
            <a:off x="5314950" y="1560513"/>
            <a:ext cx="3325813" cy="1905000"/>
            <a:chOff x="0" y="0"/>
            <a:chExt cx="2095" cy="1200"/>
          </a:xfrm>
        </p:grpSpPr>
        <p:sp>
          <p:nvSpPr>
            <p:cNvPr id="43011" name="Rectangle 3"/>
            <p:cNvSpPr>
              <a:spLocks noChangeArrowheads="1"/>
            </p:cNvSpPr>
            <p:nvPr/>
          </p:nvSpPr>
          <p:spPr bwMode="auto">
            <a:xfrm>
              <a:off x="0" y="477"/>
              <a:ext cx="302"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i="1">
                  <a:solidFill>
                    <a:srgbClr val="FF0066"/>
                  </a:solidFill>
                  <a:effectLst>
                    <a:outerShdw blurRad="38100" dist="38100" dir="2700000" algn="tl">
                      <a:srgbClr val="000000"/>
                    </a:outerShdw>
                  </a:effectLst>
                </a:rPr>
                <a:t>Ｅ</a:t>
              </a:r>
              <a:endParaRPr lang="zh-CN" altLang="zh-CN">
                <a:solidFill>
                  <a:srgbClr val="FF0066"/>
                </a:solidFill>
                <a:effectLst>
                  <a:outerShdw blurRad="38100" dist="38100" dir="2700000" algn="tl">
                    <a:srgbClr val="000000"/>
                  </a:outerShdw>
                </a:effectLst>
                <a:ea typeface="华文中宋" panose="02010600040101010101" pitchFamily="2" charset="-122"/>
              </a:endParaRPr>
            </a:p>
          </p:txBody>
        </p:sp>
        <p:sp>
          <p:nvSpPr>
            <p:cNvPr id="43012" name="Text Box 4"/>
            <p:cNvSpPr txBox="1">
              <a:spLocks noChangeArrowheads="1"/>
            </p:cNvSpPr>
            <p:nvPr/>
          </p:nvSpPr>
          <p:spPr bwMode="auto">
            <a:xfrm>
              <a:off x="1732" y="135"/>
              <a:ext cx="363"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0066"/>
                  </a:solidFill>
                  <a:effectLst>
                    <a:outerShdw blurRad="38100" dist="38100" dir="2700000" algn="tl">
                      <a:srgbClr val="000000"/>
                    </a:outerShdw>
                  </a:effectLst>
                </a:rPr>
                <a:t>电场方向</a:t>
              </a:r>
              <a:endParaRPr lang="zh-CN" altLang="zh-CN">
                <a:solidFill>
                  <a:srgbClr val="FF0066"/>
                </a:solidFill>
                <a:effectLst>
                  <a:outerShdw blurRad="38100" dist="38100" dir="2700000" algn="tl">
                    <a:srgbClr val="000000"/>
                  </a:outerShdw>
                </a:effectLst>
                <a:ea typeface="华文中宋" panose="02010600040101010101" pitchFamily="2" charset="-122"/>
              </a:endParaRPr>
            </a:p>
          </p:txBody>
        </p:sp>
        <p:grpSp>
          <p:nvGrpSpPr>
            <p:cNvPr id="112653" name="Group 5"/>
            <p:cNvGrpSpPr>
              <a:grpSpLocks/>
            </p:cNvGrpSpPr>
            <p:nvPr/>
          </p:nvGrpSpPr>
          <p:grpSpPr bwMode="auto">
            <a:xfrm>
              <a:off x="225" y="0"/>
              <a:ext cx="1636" cy="1200"/>
              <a:chOff x="0" y="0"/>
              <a:chExt cx="1636" cy="1200"/>
            </a:xfrm>
          </p:grpSpPr>
          <p:grpSp>
            <p:nvGrpSpPr>
              <p:cNvPr id="112654" name="Group 6"/>
              <p:cNvGrpSpPr>
                <a:grpSpLocks/>
              </p:cNvGrpSpPr>
              <p:nvPr/>
            </p:nvGrpSpPr>
            <p:grpSpPr bwMode="auto">
              <a:xfrm>
                <a:off x="371" y="0"/>
                <a:ext cx="1265" cy="1200"/>
                <a:chOff x="0" y="0"/>
                <a:chExt cx="1265" cy="1200"/>
              </a:xfrm>
            </p:grpSpPr>
            <p:sp>
              <p:nvSpPr>
                <p:cNvPr id="112659" name="Rectangle 7"/>
                <p:cNvSpPr>
                  <a:spLocks noChangeArrowheads="1"/>
                </p:cNvSpPr>
                <p:nvPr/>
              </p:nvSpPr>
              <p:spPr bwMode="auto">
                <a:xfrm>
                  <a:off x="0" y="270"/>
                  <a:ext cx="1057" cy="647"/>
                </a:xfrm>
                <a:prstGeom prst="rect">
                  <a:avLst/>
                </a:prstGeom>
                <a:solidFill>
                  <a:schemeClr val="hlink"/>
                </a:solidFill>
                <a:ln w="28575">
                  <a:solidFill>
                    <a:schemeClr val="hlink"/>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3016" name="Rectangle 8"/>
                <p:cNvSpPr>
                  <a:spLocks noChangeArrowheads="1"/>
                </p:cNvSpPr>
                <p:nvPr/>
              </p:nvSpPr>
              <p:spPr bwMode="auto">
                <a:xfrm>
                  <a:off x="194" y="493"/>
                  <a:ext cx="6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sz="2000">
                      <a:solidFill>
                        <a:srgbClr val="FF99FF"/>
                      </a:solidFill>
                      <a:effectLst>
                        <a:outerShdw blurRad="38100" dist="38100" dir="2700000" algn="tl">
                          <a:srgbClr val="000000"/>
                        </a:outerShdw>
                      </a:effectLst>
                    </a:rPr>
                    <a:t>极化方向</a:t>
                  </a:r>
                  <a:endParaRPr lang="zh-CN" altLang="zh-CN" sz="2000">
                    <a:solidFill>
                      <a:srgbClr val="FF99FF"/>
                    </a:solidFill>
                    <a:effectLst>
                      <a:outerShdw blurRad="38100" dist="38100" dir="2700000" algn="tl">
                        <a:srgbClr val="000000"/>
                      </a:outerShdw>
                    </a:effectLst>
                    <a:ea typeface="华文中宋" panose="02010600040101010101" pitchFamily="2" charset="-122"/>
                  </a:endParaRPr>
                </a:p>
              </p:txBody>
            </p:sp>
            <p:sp>
              <p:nvSpPr>
                <p:cNvPr id="112661" name="Line 9"/>
                <p:cNvSpPr>
                  <a:spLocks noChangeShapeType="1"/>
                </p:cNvSpPr>
                <p:nvPr/>
              </p:nvSpPr>
              <p:spPr bwMode="auto">
                <a:xfrm flipV="1">
                  <a:off x="136" y="451"/>
                  <a:ext cx="0" cy="299"/>
                </a:xfrm>
                <a:prstGeom prst="line">
                  <a:avLst/>
                </a:prstGeom>
                <a:noFill/>
                <a:ln w="28575">
                  <a:solidFill>
                    <a:srgbClr val="FF99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nvGrpSpPr>
                <p:cNvPr id="112662" name="Group 10"/>
                <p:cNvGrpSpPr>
                  <a:grpSpLocks/>
                </p:cNvGrpSpPr>
                <p:nvPr/>
              </p:nvGrpSpPr>
              <p:grpSpPr bwMode="auto">
                <a:xfrm>
                  <a:off x="33" y="0"/>
                  <a:ext cx="1222" cy="483"/>
                  <a:chOff x="0" y="0"/>
                  <a:chExt cx="1222" cy="483"/>
                </a:xfrm>
              </p:grpSpPr>
              <p:sp>
                <p:nvSpPr>
                  <p:cNvPr id="43019" name="Rectangle 11"/>
                  <p:cNvSpPr>
                    <a:spLocks noChangeArrowheads="1"/>
                  </p:cNvSpPr>
                  <p:nvPr/>
                </p:nvSpPr>
                <p:spPr bwMode="auto">
                  <a:xfrm>
                    <a:off x="34"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3020" name="Rectangle 12"/>
                  <p:cNvSpPr>
                    <a:spLocks noChangeArrowheads="1"/>
                  </p:cNvSpPr>
                  <p:nvPr/>
                </p:nvSpPr>
                <p:spPr bwMode="auto">
                  <a:xfrm>
                    <a:off x="0" y="25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grpSp>
              <p:nvGrpSpPr>
                <p:cNvPr id="112663" name="Group 13"/>
                <p:cNvGrpSpPr>
                  <a:grpSpLocks/>
                </p:cNvGrpSpPr>
                <p:nvPr/>
              </p:nvGrpSpPr>
              <p:grpSpPr bwMode="auto">
                <a:xfrm>
                  <a:off x="43" y="717"/>
                  <a:ext cx="1222" cy="483"/>
                  <a:chOff x="0" y="0"/>
                  <a:chExt cx="1222" cy="483"/>
                </a:xfrm>
              </p:grpSpPr>
              <p:sp>
                <p:nvSpPr>
                  <p:cNvPr id="43022" name="Rectangle 14"/>
                  <p:cNvSpPr>
                    <a:spLocks noChangeArrowheads="1"/>
                  </p:cNvSpPr>
                  <p:nvPr/>
                </p:nvSpPr>
                <p:spPr bwMode="auto">
                  <a:xfrm>
                    <a:off x="34" y="0"/>
                    <a:ext cx="118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en-US">
                        <a:effectLst>
                          <a:outerShdw blurRad="38100" dist="38100" dir="2700000" algn="tl">
                            <a:srgbClr val="000000"/>
                          </a:outerShdw>
                        </a:effectLst>
                      </a:rPr>
                      <a:t>-   -   -   -   -</a:t>
                    </a:r>
                    <a:endParaRPr lang="zh-CN" altLang="en-US">
                      <a:effectLst>
                        <a:outerShdw blurRad="38100" dist="38100" dir="2700000" algn="tl">
                          <a:srgbClr val="000000"/>
                        </a:outerShdw>
                      </a:effectLst>
                      <a:ea typeface="华文中宋" panose="02010600040101010101" pitchFamily="2" charset="-122"/>
                    </a:endParaRPr>
                  </a:p>
                </p:txBody>
              </p:sp>
              <p:sp>
                <p:nvSpPr>
                  <p:cNvPr id="43023" name="Rectangle 15"/>
                  <p:cNvSpPr>
                    <a:spLocks noChangeArrowheads="1"/>
                  </p:cNvSpPr>
                  <p:nvPr/>
                </p:nvSpPr>
                <p:spPr bwMode="auto">
                  <a:xfrm>
                    <a:off x="0" y="251"/>
                    <a:ext cx="111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defRPr/>
                    </a:pPr>
                    <a:r>
                      <a:rPr lang="zh-CN" altLang="zh-CN" sz="2000">
                        <a:solidFill>
                          <a:srgbClr val="FF3300"/>
                        </a:solidFill>
                        <a:effectLst>
                          <a:outerShdw blurRad="38100" dist="38100" dir="2700000" algn="tl">
                            <a:srgbClr val="000000"/>
                          </a:outerShdw>
                        </a:effectLst>
                      </a:rPr>
                      <a:t>＋ ＋ ＋ ＋ ＋</a:t>
                    </a:r>
                    <a:endParaRPr lang="zh-CN" altLang="zh-CN" sz="2000">
                      <a:solidFill>
                        <a:srgbClr val="FF3300"/>
                      </a:solidFill>
                      <a:effectLst>
                        <a:outerShdw blurRad="38100" dist="38100" dir="2700000" algn="tl">
                          <a:srgbClr val="000000"/>
                        </a:outerShdw>
                      </a:effectLst>
                      <a:ea typeface="华文中宋" panose="02010600040101010101" pitchFamily="2" charset="-122"/>
                    </a:endParaRPr>
                  </a:p>
                </p:txBody>
              </p:sp>
            </p:grpSp>
          </p:grpSp>
          <p:sp>
            <p:nvSpPr>
              <p:cNvPr id="112655" name="未知"/>
              <p:cNvSpPr>
                <a:spLocks/>
              </p:cNvSpPr>
              <p:nvPr/>
            </p:nvSpPr>
            <p:spPr bwMode="auto">
              <a:xfrm>
                <a:off x="105" y="68"/>
                <a:ext cx="701" cy="477"/>
              </a:xfrm>
              <a:custGeom>
                <a:avLst/>
                <a:gdLst>
                  <a:gd name="T0" fmla="*/ 0 w 1126"/>
                  <a:gd name="T1" fmla="*/ 24 h 663"/>
                  <a:gd name="T2" fmla="*/ 0 w 1126"/>
                  <a:gd name="T3" fmla="*/ 0 h 663"/>
                  <a:gd name="T4" fmla="*/ 10 w 1126"/>
                  <a:gd name="T5" fmla="*/ 0 h 663"/>
                  <a:gd name="T6" fmla="*/ 10 w 1126"/>
                  <a:gd name="T7" fmla="*/ 6 h 6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63">
                    <a:moveTo>
                      <a:pt x="0" y="663"/>
                    </a:moveTo>
                    <a:lnTo>
                      <a:pt x="0" y="0"/>
                    </a:lnTo>
                    <a:lnTo>
                      <a:pt x="1126" y="0"/>
                    </a:lnTo>
                    <a:lnTo>
                      <a:pt x="1126" y="176"/>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56" name="未知"/>
              <p:cNvSpPr>
                <a:spLocks/>
              </p:cNvSpPr>
              <p:nvPr/>
            </p:nvSpPr>
            <p:spPr bwMode="auto">
              <a:xfrm>
                <a:off x="105" y="642"/>
                <a:ext cx="701" cy="531"/>
              </a:xfrm>
              <a:custGeom>
                <a:avLst/>
                <a:gdLst>
                  <a:gd name="T0" fmla="*/ 0 w 1126"/>
                  <a:gd name="T1" fmla="*/ 0 h 736"/>
                  <a:gd name="T2" fmla="*/ 0 w 1126"/>
                  <a:gd name="T3" fmla="*/ 28 h 736"/>
                  <a:gd name="T4" fmla="*/ 10 w 1126"/>
                  <a:gd name="T5" fmla="*/ 28 h 736"/>
                  <a:gd name="T6" fmla="*/ 10 w 1126"/>
                  <a:gd name="T7" fmla="*/ 19 h 7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736">
                    <a:moveTo>
                      <a:pt x="0" y="0"/>
                    </a:moveTo>
                    <a:lnTo>
                      <a:pt x="0" y="736"/>
                    </a:lnTo>
                    <a:lnTo>
                      <a:pt x="1126" y="736"/>
                    </a:lnTo>
                    <a:lnTo>
                      <a:pt x="1126" y="491"/>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57" name="未知"/>
              <p:cNvSpPr>
                <a:spLocks/>
              </p:cNvSpPr>
              <p:nvPr/>
            </p:nvSpPr>
            <p:spPr bwMode="auto">
              <a:xfrm>
                <a:off x="0" y="634"/>
                <a:ext cx="193" cy="1"/>
              </a:xfrm>
              <a:custGeom>
                <a:avLst/>
                <a:gdLst>
                  <a:gd name="T0" fmla="*/ 0 w 269"/>
                  <a:gd name="T1" fmla="*/ 0 h 3"/>
                  <a:gd name="T2" fmla="*/ 10 w 269"/>
                  <a:gd name="T3" fmla="*/ 0 h 3"/>
                  <a:gd name="T4" fmla="*/ 0 60000 65536"/>
                  <a:gd name="T5" fmla="*/ 0 60000 65536"/>
                </a:gdLst>
                <a:ahLst/>
                <a:cxnLst>
                  <a:cxn ang="T4">
                    <a:pos x="T0" y="T1"/>
                  </a:cxn>
                  <a:cxn ang="T5">
                    <a:pos x="T2" y="T3"/>
                  </a:cxn>
                </a:cxnLst>
                <a:rect l="0" t="0" r="r" b="b"/>
                <a:pathLst>
                  <a:path w="269" h="3">
                    <a:moveTo>
                      <a:pt x="0" y="0"/>
                    </a:moveTo>
                    <a:lnTo>
                      <a:pt x="269" y="3"/>
                    </a:lnTo>
                  </a:path>
                </a:pathLst>
              </a:custGeom>
              <a:noFill/>
              <a:ln w="57150" cmpd="sng">
                <a:solidFill>
                  <a:srgbClr val="FF0066"/>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58" name="Line 19"/>
              <p:cNvSpPr>
                <a:spLocks noChangeShapeType="1"/>
              </p:cNvSpPr>
              <p:nvPr/>
            </p:nvSpPr>
            <p:spPr bwMode="auto">
              <a:xfrm flipV="1">
                <a:off x="48" y="554"/>
                <a:ext cx="116"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43028" name="Rectangle 20" descr="球体"/>
          <p:cNvSpPr>
            <a:spLocks noChangeArrowheads="1"/>
          </p:cNvSpPr>
          <p:nvPr/>
        </p:nvSpPr>
        <p:spPr bwMode="auto">
          <a:xfrm>
            <a:off x="6378575" y="1876425"/>
            <a:ext cx="1457325" cy="1252538"/>
          </a:xfrm>
          <a:prstGeom prst="rect">
            <a:avLst/>
          </a:prstGeom>
          <a:blipFill dpi="0" rotWithShape="0">
            <a:blip r:embed="rId2"/>
            <a:srcRect/>
            <a:tile tx="0" ty="0" sx="100000" sy="100000" flip="none" algn="tl"/>
          </a:blipFill>
          <a:ln w="19050">
            <a:solidFill>
              <a:srgbClr val="00FF00"/>
            </a:solidFill>
            <a:prstDash val="dash"/>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2644" name="Rectangle 21"/>
          <p:cNvSpPr>
            <a:spLocks noChangeArrowheads="1"/>
          </p:cNvSpPr>
          <p:nvPr/>
        </p:nvSpPr>
        <p:spPr bwMode="auto">
          <a:xfrm>
            <a:off x="250825" y="2060575"/>
            <a:ext cx="4826000" cy="27590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（2）逆压电效应</a:t>
            </a:r>
            <a:endParaRPr lang="zh-CN" altLang="en-US" sz="2200">
              <a:latin typeface="楷体_GB2312" pitchFamily="49" charset="-122"/>
              <a:ea typeface="楷体_GB2312" pitchFamily="49" charset="-122"/>
            </a:endParaRPr>
          </a:p>
          <a:p>
            <a:pPr algn="just">
              <a:lnSpc>
                <a:spcPct val="115000"/>
              </a:lnSpc>
              <a:spcBef>
                <a:spcPct val="0"/>
              </a:spcBef>
              <a:buFontTx/>
              <a:buNone/>
            </a:pPr>
            <a:r>
              <a:rPr lang="zh-CN" altLang="en-US" sz="2200">
                <a:solidFill>
                  <a:srgbClr val="292929"/>
                </a:solidFill>
                <a:latin typeface="楷体_GB2312" pitchFamily="49" charset="-122"/>
                <a:ea typeface="楷体_GB2312" pitchFamily="49" charset="-122"/>
              </a:rPr>
              <a:t>若在压电陶瓷片上加一个与极化方向相同的电场，电场的作用使极化强度增大。</a:t>
            </a:r>
          </a:p>
          <a:p>
            <a:pPr algn="just">
              <a:lnSpc>
                <a:spcPct val="115000"/>
              </a:lnSpc>
              <a:spcBef>
                <a:spcPct val="0"/>
              </a:spcBef>
              <a:buFontTx/>
              <a:buNone/>
            </a:pPr>
            <a:r>
              <a:rPr lang="zh-CN" altLang="en-US" sz="2200">
                <a:solidFill>
                  <a:schemeClr val="accent2"/>
                </a:solidFill>
                <a:latin typeface="楷体_GB2312" pitchFamily="49" charset="-122"/>
                <a:ea typeface="楷体_GB2312" pitchFamily="49" charset="-122"/>
              </a:rPr>
              <a:t>陶瓷片内的正、负束缚电荷之间距离也增大，即陶瓷片沿极化方向产生伸长形变。</a:t>
            </a:r>
          </a:p>
        </p:txBody>
      </p:sp>
      <p:sp>
        <p:nvSpPr>
          <p:cNvPr id="112645" name="Rectangle 2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2646" name="Rectangle 23"/>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sp>
        <p:nvSpPr>
          <p:cNvPr id="43032" name="Rectangle 24"/>
          <p:cNvSpPr>
            <a:spLocks noChangeArrowheads="1"/>
          </p:cNvSpPr>
          <p:nvPr/>
        </p:nvSpPr>
        <p:spPr bwMode="auto">
          <a:xfrm>
            <a:off x="250825" y="4772025"/>
            <a:ext cx="4826000" cy="1249363"/>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zh-CN" sz="2200">
                <a:solidFill>
                  <a:srgbClr val="292929"/>
                </a:solidFill>
                <a:latin typeface="楷体_GB2312" pitchFamily="49" charset="-122"/>
                <a:ea typeface="楷体_GB2312" pitchFamily="49" charset="-122"/>
              </a:rPr>
              <a:t>同理，如果外加电场的方向与极化方向相反，则陶瓷片沿极化方向产生缩短形变。</a:t>
            </a:r>
          </a:p>
        </p:txBody>
      </p:sp>
      <p:sp>
        <p:nvSpPr>
          <p:cNvPr id="43033" name="Rectangle 25"/>
          <p:cNvSpPr>
            <a:spLocks noChangeArrowheads="1"/>
          </p:cNvSpPr>
          <p:nvPr/>
        </p:nvSpPr>
        <p:spPr bwMode="auto">
          <a:xfrm>
            <a:off x="5435600" y="4002088"/>
            <a:ext cx="3313113" cy="1766887"/>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这种由于电效应而转变为机械效应，或者由电能转变为机械能的现象，就是压电陶瓷的逆压电效应或电致伸缩效应。</a:t>
            </a:r>
          </a:p>
        </p:txBody>
      </p:sp>
      <p:sp>
        <p:nvSpPr>
          <p:cNvPr id="112649" name="Line 26"/>
          <p:cNvSpPr>
            <a:spLocks noChangeShapeType="1"/>
          </p:cNvSpPr>
          <p:nvPr/>
        </p:nvSpPr>
        <p:spPr bwMode="auto">
          <a:xfrm flipV="1">
            <a:off x="8086725" y="2119313"/>
            <a:ext cx="0" cy="615950"/>
          </a:xfrm>
          <a:prstGeom prst="line">
            <a:avLst/>
          </a:prstGeom>
          <a:noFill/>
          <a:ln w="28575">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12650" name="Text Box 27"/>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6750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28"/>
                                        </p:tgtEl>
                                        <p:attrNameLst>
                                          <p:attrName>style.visibility</p:attrName>
                                        </p:attrNameLst>
                                      </p:cBhvr>
                                      <p:to>
                                        <p:strVal val="visible"/>
                                      </p:to>
                                    </p:set>
                                    <p:animEffect transition="in" filter="blinds(horizontal)">
                                      <p:cBhvr>
                                        <p:cTn id="7" dur="500"/>
                                        <p:tgtEl>
                                          <p:spTgt spid="43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32"/>
                                        </p:tgtEl>
                                        <p:attrNameLst>
                                          <p:attrName>style.visibility</p:attrName>
                                        </p:attrNameLst>
                                      </p:cBhvr>
                                      <p:to>
                                        <p:strVal val="visible"/>
                                      </p:to>
                                    </p:set>
                                    <p:animEffect transition="in" filter="box(in)">
                                      <p:cBhvr>
                                        <p:cTn id="12" dur="500"/>
                                        <p:tgtEl>
                                          <p:spTgt spid="4303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3033"/>
                                        </p:tgtEl>
                                        <p:attrNameLst>
                                          <p:attrName>style.visibility</p:attrName>
                                        </p:attrNameLst>
                                      </p:cBhvr>
                                      <p:to>
                                        <p:strVal val="visible"/>
                                      </p:to>
                                    </p:set>
                                    <p:animEffect transition="in" filter="box(in)">
                                      <p:cBhvr>
                                        <p:cTn id="15" dur="500"/>
                                        <p:tgtEl>
                                          <p:spTgt spid="43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8" grpId="0" animBg="1" autoUpdateAnimBg="0"/>
      <p:bldP spid="43032" grpId="0" autoUpdateAnimBg="0"/>
      <p:bldP spid="4303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50825" y="2024063"/>
            <a:ext cx="4968875" cy="15017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（3）电荷量与作用力的关系</a:t>
            </a:r>
            <a:endParaRPr lang="zh-CN" altLang="en-US" sz="2200">
              <a:latin typeface="楷体_GB2312" pitchFamily="49" charset="-122"/>
              <a:ea typeface="楷体_GB2312" pitchFamily="49" charset="-122"/>
            </a:endParaRP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与石英晶体不同，通常取压电陶瓷的极化方向为z轴，垂直于z轴的平面上任何直线都可作为x或y轴。</a:t>
            </a:r>
          </a:p>
        </p:txBody>
      </p:sp>
      <p:sp>
        <p:nvSpPr>
          <p:cNvPr id="113667"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3668"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sp>
        <p:nvSpPr>
          <p:cNvPr id="44037" name="Rectangle 5"/>
          <p:cNvSpPr>
            <a:spLocks noChangeArrowheads="1"/>
          </p:cNvSpPr>
          <p:nvPr/>
        </p:nvSpPr>
        <p:spPr bwMode="auto">
          <a:xfrm>
            <a:off x="250825" y="5516563"/>
            <a:ext cx="4968875" cy="4445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292929"/>
                </a:solidFill>
                <a:latin typeface="Times New Roman" panose="02020603050405020304" pitchFamily="18" charset="0"/>
                <a:ea typeface="楷体_GB2312" pitchFamily="49" charset="-122"/>
              </a:rPr>
              <a:t>d</a:t>
            </a:r>
            <a:r>
              <a:rPr lang="zh-CN" altLang="en-US" sz="2200" baseline="-25000">
                <a:solidFill>
                  <a:srgbClr val="292929"/>
                </a:solidFill>
                <a:latin typeface="Times New Roman" panose="02020603050405020304" pitchFamily="18" charset="0"/>
                <a:ea typeface="楷体_GB2312" pitchFamily="49" charset="-122"/>
              </a:rPr>
              <a:t>33</a:t>
            </a:r>
            <a:r>
              <a:rPr lang="zh-CN" altLang="en-US" sz="2200">
                <a:solidFill>
                  <a:srgbClr val="292929"/>
                </a:solidFill>
                <a:latin typeface="Times New Roman" panose="02020603050405020304" pitchFamily="18" charset="0"/>
                <a:ea typeface="楷体_GB2312" pitchFamily="49" charset="-122"/>
              </a:rPr>
              <a:t>为压电陶瓷的压电系数。</a:t>
            </a:r>
          </a:p>
        </p:txBody>
      </p:sp>
      <p:sp>
        <p:nvSpPr>
          <p:cNvPr id="44038" name="Rectangle 6"/>
          <p:cNvSpPr>
            <a:spLocks noChangeArrowheads="1"/>
          </p:cNvSpPr>
          <p:nvPr/>
        </p:nvSpPr>
        <p:spPr bwMode="auto">
          <a:xfrm>
            <a:off x="5435600" y="4400550"/>
            <a:ext cx="3313113" cy="1431925"/>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FF3300"/>
                </a:solidFill>
                <a:latin typeface="楷体_GB2312" pitchFamily="49" charset="-122"/>
                <a:ea typeface="楷体_GB2312" pitchFamily="49" charset="-122"/>
              </a:rPr>
              <a:t>因此，在z轴方向上受力时，在极化方向上出现电荷，与压电陶瓷几何尺寸无关。</a:t>
            </a:r>
          </a:p>
        </p:txBody>
      </p:sp>
      <p:grpSp>
        <p:nvGrpSpPr>
          <p:cNvPr id="113671" name="Group 7"/>
          <p:cNvGrpSpPr>
            <a:grpSpLocks/>
          </p:cNvGrpSpPr>
          <p:nvPr/>
        </p:nvGrpSpPr>
        <p:grpSpPr bwMode="auto">
          <a:xfrm>
            <a:off x="5832475" y="1587500"/>
            <a:ext cx="2644775" cy="2381250"/>
            <a:chOff x="0" y="0"/>
            <a:chExt cx="1666" cy="1500"/>
          </a:xfrm>
        </p:grpSpPr>
        <p:sp>
          <p:nvSpPr>
            <p:cNvPr id="44040" name="Rectangle 8"/>
            <p:cNvSpPr>
              <a:spLocks noChangeArrowheads="1"/>
            </p:cNvSpPr>
            <p:nvPr/>
          </p:nvSpPr>
          <p:spPr bwMode="auto">
            <a:xfrm>
              <a:off x="1400" y="589"/>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4041" name="Rectangle 9"/>
            <p:cNvSpPr>
              <a:spLocks noChangeArrowheads="1"/>
            </p:cNvSpPr>
            <p:nvPr/>
          </p:nvSpPr>
          <p:spPr bwMode="auto">
            <a:xfrm>
              <a:off x="244" y="936"/>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sp>
          <p:nvSpPr>
            <p:cNvPr id="113677" name="AutoShape 10"/>
            <p:cNvSpPr>
              <a:spLocks noChangeArrowheads="1"/>
            </p:cNvSpPr>
            <p:nvPr/>
          </p:nvSpPr>
          <p:spPr bwMode="auto">
            <a:xfrm>
              <a:off x="232" y="483"/>
              <a:ext cx="1115" cy="509"/>
            </a:xfrm>
            <a:prstGeom prst="cube">
              <a:avLst>
                <a:gd name="adj" fmla="val 73079"/>
              </a:avLst>
            </a:prstGeom>
            <a:solidFill>
              <a:srgbClr val="CCFF33"/>
            </a:solidFill>
            <a:ln w="12700">
              <a:solidFill>
                <a:srgbClr val="FFFF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3678" name="未知"/>
            <p:cNvSpPr>
              <a:spLocks/>
            </p:cNvSpPr>
            <p:nvPr/>
          </p:nvSpPr>
          <p:spPr bwMode="auto">
            <a:xfrm>
              <a:off x="578" y="995"/>
              <a:ext cx="114" cy="228"/>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3679" name="Line 12"/>
            <p:cNvSpPr>
              <a:spLocks noChangeShapeType="1"/>
            </p:cNvSpPr>
            <p:nvPr/>
          </p:nvSpPr>
          <p:spPr bwMode="auto">
            <a:xfrm>
              <a:off x="610" y="618"/>
              <a:ext cx="93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3680" name="Line 13"/>
            <p:cNvSpPr>
              <a:spLocks noChangeShapeType="1"/>
            </p:cNvSpPr>
            <p:nvPr/>
          </p:nvSpPr>
          <p:spPr bwMode="auto">
            <a:xfrm flipH="1">
              <a:off x="0" y="620"/>
              <a:ext cx="610" cy="609"/>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3681" name="Line 14"/>
            <p:cNvSpPr>
              <a:spLocks noChangeShapeType="1"/>
            </p:cNvSpPr>
            <p:nvPr/>
          </p:nvSpPr>
          <p:spPr bwMode="auto">
            <a:xfrm flipV="1">
              <a:off x="605" y="47"/>
              <a:ext cx="0" cy="571"/>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47" name="Rectangle 15"/>
            <p:cNvSpPr>
              <a:spLocks noChangeArrowheads="1"/>
            </p:cNvSpPr>
            <p:nvPr/>
          </p:nvSpPr>
          <p:spPr bwMode="auto">
            <a:xfrm>
              <a:off x="618" y="343"/>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0000"/>
                  </a:solidFill>
                  <a:effectLst>
                    <a:outerShdw blurRad="38100" dist="38100" dir="2700000" algn="tl">
                      <a:srgbClr val="000000"/>
                    </a:outerShdw>
                  </a:effectLst>
                  <a:latin typeface="宋体" panose="02010600030101010101" pitchFamily="2" charset="-122"/>
                </a:rPr>
                <a:t>+  +  +  +</a:t>
              </a:r>
              <a:endParaRPr lang="zh-CN" altLang="en-US" sz="1800">
                <a:solidFill>
                  <a:srgbClr val="FF0000"/>
                </a:solidFill>
                <a:effectLst>
                  <a:outerShdw blurRad="38100" dist="38100" dir="2700000" algn="tl">
                    <a:srgbClr val="000000"/>
                  </a:outerShdw>
                </a:effectLst>
                <a:ea typeface="华文中宋" panose="02010600040101010101" pitchFamily="2" charset="-122"/>
              </a:endParaRPr>
            </a:p>
          </p:txBody>
        </p:sp>
        <p:sp>
          <p:nvSpPr>
            <p:cNvPr id="113683" name="未知"/>
            <p:cNvSpPr>
              <a:spLocks/>
            </p:cNvSpPr>
            <p:nvPr/>
          </p:nvSpPr>
          <p:spPr bwMode="auto">
            <a:xfrm>
              <a:off x="940" y="343"/>
              <a:ext cx="114" cy="228"/>
            </a:xfrm>
            <a:custGeom>
              <a:avLst/>
              <a:gdLst>
                <a:gd name="T0" fmla="*/ 0 w 308"/>
                <a:gd name="T1" fmla="*/ 0 h 617"/>
                <a:gd name="T2" fmla="*/ 0 w 308"/>
                <a:gd name="T3" fmla="*/ 0 h 617"/>
                <a:gd name="T4" fmla="*/ 0 w 308"/>
                <a:gd name="T5" fmla="*/ 0 h 617"/>
                <a:gd name="T6" fmla="*/ 0 w 308"/>
                <a:gd name="T7" fmla="*/ 0 h 617"/>
                <a:gd name="T8" fmla="*/ 0 w 308"/>
                <a:gd name="T9" fmla="*/ 0 h 617"/>
                <a:gd name="T10" fmla="*/ 0 w 308"/>
                <a:gd name="T11" fmla="*/ 0 h 617"/>
                <a:gd name="T12" fmla="*/ 0 w 308"/>
                <a:gd name="T13" fmla="*/ 0 h 617"/>
                <a:gd name="T14" fmla="*/ 0 w 308"/>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7">
                  <a:moveTo>
                    <a:pt x="308" y="463"/>
                  </a:moveTo>
                  <a:lnTo>
                    <a:pt x="216" y="463"/>
                  </a:lnTo>
                  <a:lnTo>
                    <a:pt x="216" y="0"/>
                  </a:lnTo>
                  <a:lnTo>
                    <a:pt x="93" y="0"/>
                  </a:lnTo>
                  <a:lnTo>
                    <a:pt x="93" y="463"/>
                  </a:lnTo>
                  <a:lnTo>
                    <a:pt x="0" y="463"/>
                  </a:lnTo>
                  <a:lnTo>
                    <a:pt x="154" y="617"/>
                  </a:lnTo>
                  <a:lnTo>
                    <a:pt x="308" y="463"/>
                  </a:lnTo>
                  <a:close/>
                </a:path>
              </a:pathLst>
            </a:custGeom>
            <a:solidFill>
              <a:srgbClr val="FF99FF"/>
            </a:solidFill>
            <a:ln w="28575" cmpd="sng">
              <a:solidFill>
                <a:srgbClr val="FF0066"/>
              </a:solidFill>
              <a:bevel/>
              <a:headEnd/>
              <a:tailEnd/>
            </a:ln>
          </p:spPr>
          <p:txBody>
            <a:bodyPr/>
            <a:lstStyle/>
            <a:p>
              <a:endParaRPr lang="zh-CN" altLang="en-US"/>
            </a:p>
          </p:txBody>
        </p:sp>
        <p:sp>
          <p:nvSpPr>
            <p:cNvPr id="44049" name="Rectangle 17"/>
            <p:cNvSpPr>
              <a:spLocks noChangeArrowheads="1"/>
            </p:cNvSpPr>
            <p:nvPr/>
          </p:nvSpPr>
          <p:spPr bwMode="auto">
            <a:xfrm>
              <a:off x="1054" y="158"/>
              <a:ext cx="2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4050" name="Rectangle 18"/>
            <p:cNvSpPr>
              <a:spLocks noChangeArrowheads="1"/>
            </p:cNvSpPr>
            <p:nvPr/>
          </p:nvSpPr>
          <p:spPr bwMode="auto">
            <a:xfrm>
              <a:off x="720" y="1044"/>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4051" name="Rectangle 19"/>
            <p:cNvSpPr>
              <a:spLocks noChangeArrowheads="1"/>
            </p:cNvSpPr>
            <p:nvPr/>
          </p:nvSpPr>
          <p:spPr bwMode="auto">
            <a:xfrm>
              <a:off x="108" y="1114"/>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4052" name="Rectangle 20"/>
            <p:cNvSpPr>
              <a:spLocks noChangeArrowheads="1"/>
            </p:cNvSpPr>
            <p:nvPr/>
          </p:nvSpPr>
          <p:spPr bwMode="auto">
            <a:xfrm>
              <a:off x="682"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4053" name="Rectangle 21"/>
            <p:cNvSpPr>
              <a:spLocks noChangeArrowheads="1"/>
            </p:cNvSpPr>
            <p:nvPr/>
          </p:nvSpPr>
          <p:spPr bwMode="auto">
            <a:xfrm>
              <a:off x="262" y="1288"/>
              <a:ext cx="10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纵向变形</a:t>
              </a:r>
            </a:p>
          </p:txBody>
        </p:sp>
      </p:grpSp>
      <p:graphicFrame>
        <p:nvGraphicFramePr>
          <p:cNvPr id="44054" name="Object 22"/>
          <p:cNvGraphicFramePr>
            <a:graphicFrameLocks noChangeAspect="1"/>
          </p:cNvGraphicFramePr>
          <p:nvPr/>
        </p:nvGraphicFramePr>
        <p:xfrm>
          <a:off x="1587500" y="4833938"/>
          <a:ext cx="2805113" cy="598487"/>
        </p:xfrm>
        <a:graphic>
          <a:graphicData uri="http://schemas.openxmlformats.org/presentationml/2006/ole">
            <mc:AlternateContent xmlns:mc="http://schemas.openxmlformats.org/markup-compatibility/2006">
              <mc:Choice xmlns:v="urn:schemas-microsoft-com:vml" Requires="v">
                <p:oleObj spid="_x0000_s7177" r:id="rId3" imgW="686993" imgH="228998" progId="Equation.3">
                  <p:embed/>
                </p:oleObj>
              </mc:Choice>
              <mc:Fallback>
                <p:oleObj r:id="rId3" imgW="686993" imgH="228998" progId="Equation.3">
                  <p:embed/>
                  <p:pic>
                    <p:nvPicPr>
                      <p:cNvPr id="4405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4833938"/>
                        <a:ext cx="2805113" cy="598487"/>
                      </a:xfrm>
                      <a:prstGeom prst="rect">
                        <a:avLst/>
                      </a:prstGeom>
                      <a:gradFill rotWithShape="1">
                        <a:gsLst>
                          <a:gs pos="0">
                            <a:srgbClr val="FFFF00"/>
                          </a:gs>
                          <a:gs pos="50000">
                            <a:srgbClr val="FFFFFF"/>
                          </a:gs>
                          <a:gs pos="100000">
                            <a:srgbClr val="FF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55" name="Rectangle 23"/>
          <p:cNvSpPr>
            <a:spLocks noChangeArrowheads="1"/>
          </p:cNvSpPr>
          <p:nvPr/>
        </p:nvSpPr>
        <p:spPr bwMode="auto">
          <a:xfrm>
            <a:off x="250825" y="3465513"/>
            <a:ext cx="4968875" cy="15017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chemeClr val="accent2"/>
                </a:solidFill>
                <a:latin typeface="楷体_GB2312" pitchFamily="49" charset="-122"/>
                <a:ea typeface="楷体_GB2312" pitchFamily="49" charset="-122"/>
              </a:rPr>
              <a:t>当压电陶瓷在沿极化方向受力时，则在垂直于z轴的上、下两表面上将会出现电荷，电荷量q与作用力F</a:t>
            </a:r>
            <a:r>
              <a:rPr lang="zh-CN" altLang="en-US" sz="2200" baseline="-25000">
                <a:solidFill>
                  <a:schemeClr val="accent2"/>
                </a:solidFill>
                <a:latin typeface="楷体_GB2312" pitchFamily="49" charset="-122"/>
                <a:ea typeface="楷体_GB2312" pitchFamily="49" charset="-122"/>
              </a:rPr>
              <a:t>z</a:t>
            </a:r>
            <a:r>
              <a:rPr lang="zh-CN" altLang="en-US" sz="2200">
                <a:solidFill>
                  <a:schemeClr val="accent2"/>
                </a:solidFill>
                <a:latin typeface="楷体_GB2312" pitchFamily="49" charset="-122"/>
                <a:ea typeface="楷体_GB2312" pitchFamily="49" charset="-122"/>
              </a:rPr>
              <a:t>成正比，即</a:t>
            </a:r>
          </a:p>
        </p:txBody>
      </p:sp>
      <p:sp>
        <p:nvSpPr>
          <p:cNvPr id="113674" name="Text Box 2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86137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55"/>
                                        </p:tgtEl>
                                        <p:attrNameLst>
                                          <p:attrName>style.visibility</p:attrName>
                                        </p:attrNameLst>
                                      </p:cBhvr>
                                      <p:to>
                                        <p:strVal val="visible"/>
                                      </p:to>
                                    </p:set>
                                    <p:animEffect transition="in" filter="blinds(horizontal)">
                                      <p:cBhvr>
                                        <p:cTn id="7" dur="500"/>
                                        <p:tgtEl>
                                          <p:spTgt spid="44055"/>
                                        </p:tgtEl>
                                      </p:cBhvr>
                                    </p:animEffect>
                                  </p:childTnLst>
                                </p:cTn>
                              </p:par>
                              <p:par>
                                <p:cTn id="8" presetID="3" presetClass="entr" presetSubtype="10" fill="hold" nodeType="withEffect">
                                  <p:stCondLst>
                                    <p:cond delay="0"/>
                                  </p:stCondLst>
                                  <p:childTnLst>
                                    <p:set>
                                      <p:cBhvr>
                                        <p:cTn id="9" dur="1" fill="hold">
                                          <p:stCondLst>
                                            <p:cond delay="0"/>
                                          </p:stCondLst>
                                        </p:cTn>
                                        <p:tgtEl>
                                          <p:spTgt spid="44054"/>
                                        </p:tgtEl>
                                        <p:attrNameLst>
                                          <p:attrName>style.visibility</p:attrName>
                                        </p:attrNameLst>
                                      </p:cBhvr>
                                      <p:to>
                                        <p:strVal val="visible"/>
                                      </p:to>
                                    </p:set>
                                    <p:animEffect transition="in" filter="blinds(horizontal)">
                                      <p:cBhvr>
                                        <p:cTn id="10" dur="500"/>
                                        <p:tgtEl>
                                          <p:spTgt spid="4405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7"/>
                                        </p:tgtEl>
                                        <p:attrNameLst>
                                          <p:attrName>style.visibility</p:attrName>
                                        </p:attrNameLst>
                                      </p:cBhvr>
                                      <p:to>
                                        <p:strVal val="visible"/>
                                      </p:to>
                                    </p:set>
                                    <p:animEffect transition="in" filter="blinds(horizontal)">
                                      <p:cBhvr>
                                        <p:cTn id="13" dur="500"/>
                                        <p:tgtEl>
                                          <p:spTgt spid="440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4038"/>
                                        </p:tgtEl>
                                        <p:attrNameLst>
                                          <p:attrName>style.visibility</p:attrName>
                                        </p:attrNameLst>
                                      </p:cBhvr>
                                      <p:to>
                                        <p:strVal val="visible"/>
                                      </p:to>
                                    </p:set>
                                    <p:anim calcmode="lin" valueType="num">
                                      <p:cBhvr additive="base">
                                        <p:cTn id="18" dur="500" fill="hold"/>
                                        <p:tgtEl>
                                          <p:spTgt spid="44038"/>
                                        </p:tgtEl>
                                        <p:attrNameLst>
                                          <p:attrName>ppt_x</p:attrName>
                                        </p:attrNameLst>
                                      </p:cBhvr>
                                      <p:tavLst>
                                        <p:tav tm="0">
                                          <p:val>
                                            <p:strVal val="#ppt_x"/>
                                          </p:val>
                                        </p:tav>
                                        <p:tav tm="100000">
                                          <p:val>
                                            <p:strVal val="#ppt_x"/>
                                          </p:val>
                                        </p:tav>
                                      </p:tavLst>
                                    </p:anim>
                                    <p:anim calcmode="lin" valueType="num">
                                      <p:cBhvr additive="base">
                                        <p:cTn id="19"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nimBg="1" autoUpdateAnimBg="0"/>
      <p:bldP spid="4405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50825" y="2060575"/>
            <a:ext cx="5292725" cy="18542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（3）电荷量与作用力的关系</a:t>
            </a:r>
            <a:endParaRPr lang="zh-CN" altLang="en-US" sz="2200">
              <a:latin typeface="楷体_GB2312" pitchFamily="49" charset="-122"/>
              <a:ea typeface="楷体_GB2312" pitchFamily="49" charset="-122"/>
            </a:endParaRPr>
          </a:p>
          <a:p>
            <a:pPr algn="just">
              <a:lnSpc>
                <a:spcPct val="105000"/>
              </a:lnSpc>
              <a:spcBef>
                <a:spcPct val="0"/>
              </a:spcBef>
              <a:buFontTx/>
              <a:buNone/>
            </a:pPr>
            <a:r>
              <a:rPr lang="zh-CN" altLang="en-US" sz="2200">
                <a:solidFill>
                  <a:srgbClr val="292929"/>
                </a:solidFill>
                <a:latin typeface="楷体_GB2312" pitchFamily="49" charset="-122"/>
                <a:ea typeface="楷体_GB2312" pitchFamily="49" charset="-122"/>
              </a:rPr>
              <a:t>压电陶瓷在受到沿y方向的作用力F</a:t>
            </a:r>
            <a:r>
              <a:rPr lang="zh-CN" altLang="en-US" sz="2200" baseline="-25000">
                <a:solidFill>
                  <a:srgbClr val="292929"/>
                </a:solidFill>
                <a:latin typeface="楷体_GB2312" pitchFamily="49" charset="-122"/>
                <a:ea typeface="楷体_GB2312" pitchFamily="49" charset="-122"/>
              </a:rPr>
              <a:t>y</a:t>
            </a:r>
            <a:r>
              <a:rPr lang="zh-CN" altLang="en-US" sz="2200">
                <a:solidFill>
                  <a:srgbClr val="292929"/>
                </a:solidFill>
                <a:latin typeface="楷体_GB2312" pitchFamily="49" charset="-122"/>
                <a:ea typeface="楷体_GB2312" pitchFamily="49" charset="-122"/>
              </a:rPr>
              <a:t>或沿x方向的作用力F</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时，在垂直于z轴的上、下平面上分别出现正、负电荷，电荷量q与作用力F</a:t>
            </a:r>
            <a:r>
              <a:rPr lang="zh-CN" altLang="en-US" sz="2200" baseline="-25000">
                <a:solidFill>
                  <a:srgbClr val="292929"/>
                </a:solidFill>
                <a:latin typeface="楷体_GB2312" pitchFamily="49" charset="-122"/>
                <a:ea typeface="楷体_GB2312" pitchFamily="49" charset="-122"/>
              </a:rPr>
              <a:t>y</a:t>
            </a:r>
            <a:r>
              <a:rPr lang="zh-CN" altLang="en-US" sz="2200">
                <a:solidFill>
                  <a:srgbClr val="292929"/>
                </a:solidFill>
                <a:latin typeface="楷体_GB2312" pitchFamily="49" charset="-122"/>
                <a:ea typeface="楷体_GB2312" pitchFamily="49" charset="-122"/>
              </a:rPr>
              <a:t>、F</a:t>
            </a:r>
            <a:r>
              <a:rPr lang="zh-CN" altLang="en-US" sz="2200" baseline="-25000">
                <a:solidFill>
                  <a:srgbClr val="292929"/>
                </a:solidFill>
                <a:latin typeface="楷体_GB2312" pitchFamily="49" charset="-122"/>
                <a:ea typeface="楷体_GB2312" pitchFamily="49" charset="-122"/>
              </a:rPr>
              <a:t>x</a:t>
            </a:r>
            <a:r>
              <a:rPr lang="zh-CN" altLang="en-US" sz="2200">
                <a:solidFill>
                  <a:srgbClr val="292929"/>
                </a:solidFill>
                <a:latin typeface="楷体_GB2312" pitchFamily="49" charset="-122"/>
                <a:ea typeface="楷体_GB2312" pitchFamily="49" charset="-122"/>
              </a:rPr>
              <a:t>也成正比，即</a:t>
            </a:r>
          </a:p>
        </p:txBody>
      </p:sp>
      <p:sp>
        <p:nvSpPr>
          <p:cNvPr id="114691"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4692"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sp>
        <p:nvSpPr>
          <p:cNvPr id="45061" name="Rectangle 5"/>
          <p:cNvSpPr>
            <a:spLocks noChangeArrowheads="1"/>
          </p:cNvSpPr>
          <p:nvPr/>
        </p:nvSpPr>
        <p:spPr bwMode="auto">
          <a:xfrm>
            <a:off x="250825" y="5116513"/>
            <a:ext cx="5292725" cy="7969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5000"/>
              </a:lnSpc>
              <a:spcBef>
                <a:spcPct val="0"/>
              </a:spcBef>
              <a:buFontTx/>
              <a:buNone/>
            </a:pPr>
            <a:r>
              <a:rPr lang="zh-CN" altLang="en-US" sz="2200">
                <a:solidFill>
                  <a:schemeClr val="accent2"/>
                </a:solidFill>
                <a:latin typeface="Times New Roman" panose="02020603050405020304" pitchFamily="18" charset="0"/>
                <a:ea typeface="楷体_GB2312" pitchFamily="49" charset="-122"/>
              </a:rPr>
              <a:t>A</a:t>
            </a:r>
            <a:r>
              <a:rPr lang="zh-CN" altLang="en-US" sz="2200" baseline="-25000">
                <a:solidFill>
                  <a:schemeClr val="accent2"/>
                </a:solidFill>
                <a:latin typeface="Times New Roman" panose="02020603050405020304" pitchFamily="18" charset="0"/>
                <a:ea typeface="楷体_GB2312" pitchFamily="49" charset="-122"/>
              </a:rPr>
              <a:t>z</a:t>
            </a:r>
            <a:r>
              <a:rPr lang="zh-CN" altLang="en-US" sz="2200">
                <a:solidFill>
                  <a:schemeClr val="accent2"/>
                </a:solidFill>
                <a:latin typeface="Times New Roman" panose="02020603050405020304" pitchFamily="18" charset="0"/>
                <a:ea typeface="楷体_GB2312" pitchFamily="49" charset="-122"/>
              </a:rPr>
              <a:t>极化面面积；A</a:t>
            </a:r>
            <a:r>
              <a:rPr lang="zh-CN" altLang="en-US" sz="2200" baseline="-25000">
                <a:solidFill>
                  <a:schemeClr val="accent2"/>
                </a:solidFill>
                <a:latin typeface="Times New Roman" panose="02020603050405020304" pitchFamily="18" charset="0"/>
                <a:ea typeface="楷体_GB2312" pitchFamily="49" charset="-122"/>
              </a:rPr>
              <a:t>x</a:t>
            </a:r>
            <a:r>
              <a:rPr lang="zh-CN" altLang="en-US" sz="2200">
                <a:solidFill>
                  <a:schemeClr val="accent2"/>
                </a:solidFill>
                <a:latin typeface="Times New Roman" panose="02020603050405020304" pitchFamily="18" charset="0"/>
                <a:ea typeface="楷体_GB2312" pitchFamily="49" charset="-122"/>
              </a:rPr>
              <a:t>、A</a:t>
            </a:r>
            <a:r>
              <a:rPr lang="zh-CN" altLang="en-US" sz="2200" baseline="-25000">
                <a:solidFill>
                  <a:schemeClr val="accent2"/>
                </a:solidFill>
                <a:latin typeface="Times New Roman" panose="02020603050405020304" pitchFamily="18" charset="0"/>
                <a:ea typeface="楷体_GB2312" pitchFamily="49" charset="-122"/>
              </a:rPr>
              <a:t>y</a:t>
            </a:r>
            <a:r>
              <a:rPr lang="zh-CN" altLang="en-US" sz="2200">
                <a:solidFill>
                  <a:schemeClr val="accent2"/>
                </a:solidFill>
                <a:latin typeface="Times New Roman" panose="02020603050405020304" pitchFamily="18" charset="0"/>
                <a:ea typeface="楷体_GB2312" pitchFamily="49" charset="-122"/>
              </a:rPr>
              <a:t>受力面面积；d</a:t>
            </a:r>
            <a:r>
              <a:rPr lang="zh-CN" altLang="en-US" sz="2200" baseline="-25000">
                <a:solidFill>
                  <a:schemeClr val="accent2"/>
                </a:solidFill>
                <a:latin typeface="Times New Roman" panose="02020603050405020304" pitchFamily="18" charset="0"/>
                <a:ea typeface="楷体_GB2312" pitchFamily="49" charset="-122"/>
              </a:rPr>
              <a:t>32</a:t>
            </a:r>
            <a:r>
              <a:rPr lang="zh-CN" altLang="en-US" sz="2200">
                <a:solidFill>
                  <a:schemeClr val="accent2"/>
                </a:solidFill>
                <a:latin typeface="Times New Roman" panose="02020603050405020304" pitchFamily="18" charset="0"/>
                <a:ea typeface="楷体_GB2312" pitchFamily="49" charset="-122"/>
              </a:rPr>
              <a:t>、d</a:t>
            </a:r>
            <a:r>
              <a:rPr lang="zh-CN" altLang="en-US" sz="2200" baseline="-25000">
                <a:solidFill>
                  <a:schemeClr val="accent2"/>
                </a:solidFill>
                <a:latin typeface="Times New Roman" panose="02020603050405020304" pitchFamily="18" charset="0"/>
                <a:ea typeface="楷体_GB2312" pitchFamily="49" charset="-122"/>
              </a:rPr>
              <a:t>31</a:t>
            </a:r>
            <a:r>
              <a:rPr lang="zh-CN" altLang="en-US" sz="2200">
                <a:solidFill>
                  <a:schemeClr val="accent2"/>
                </a:solidFill>
                <a:latin typeface="Times New Roman" panose="02020603050405020304" pitchFamily="18" charset="0"/>
                <a:ea typeface="楷体_GB2312" pitchFamily="49" charset="-122"/>
              </a:rPr>
              <a:t>压电陶瓷的横向压电系数。</a:t>
            </a:r>
          </a:p>
        </p:txBody>
      </p:sp>
      <p:graphicFrame>
        <p:nvGraphicFramePr>
          <p:cNvPr id="45062" name="Object 6"/>
          <p:cNvGraphicFramePr>
            <a:graphicFrameLocks noChangeAspect="1"/>
          </p:cNvGraphicFramePr>
          <p:nvPr/>
        </p:nvGraphicFramePr>
        <p:xfrm>
          <a:off x="250825" y="3968750"/>
          <a:ext cx="2833688" cy="1098550"/>
        </p:xfrm>
        <a:graphic>
          <a:graphicData uri="http://schemas.openxmlformats.org/presentationml/2006/ole">
            <mc:AlternateContent xmlns:mc="http://schemas.openxmlformats.org/markup-compatibility/2006">
              <mc:Choice xmlns:v="urn:schemas-microsoft-com:vml" Requires="v">
                <p:oleObj spid="_x0000_s8208" r:id="rId3" imgW="1016441" imgH="444693" progId="Equation.3">
                  <p:embed/>
                </p:oleObj>
              </mc:Choice>
              <mc:Fallback>
                <p:oleObj r:id="rId3" imgW="1016441" imgH="444693" progId="Equation.3">
                  <p:embed/>
                  <p:pic>
                    <p:nvPicPr>
                      <p:cNvPr id="4506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68750"/>
                        <a:ext cx="2833688" cy="1098550"/>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4695" name="Group 7"/>
          <p:cNvGrpSpPr>
            <a:grpSpLocks/>
          </p:cNvGrpSpPr>
          <p:nvPr/>
        </p:nvGrpSpPr>
        <p:grpSpPr bwMode="auto">
          <a:xfrm>
            <a:off x="5832475" y="1233488"/>
            <a:ext cx="2644775" cy="2381250"/>
            <a:chOff x="0" y="0"/>
            <a:chExt cx="1666" cy="1500"/>
          </a:xfrm>
        </p:grpSpPr>
        <p:sp>
          <p:nvSpPr>
            <p:cNvPr id="45064" name="Rectangle 8"/>
            <p:cNvSpPr>
              <a:spLocks noChangeArrowheads="1"/>
            </p:cNvSpPr>
            <p:nvPr/>
          </p:nvSpPr>
          <p:spPr bwMode="auto">
            <a:xfrm>
              <a:off x="1400" y="589"/>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65" name="Rectangle 9"/>
            <p:cNvSpPr>
              <a:spLocks noChangeArrowheads="1"/>
            </p:cNvSpPr>
            <p:nvPr/>
          </p:nvSpPr>
          <p:spPr bwMode="auto">
            <a:xfrm>
              <a:off x="244" y="936"/>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sp>
          <p:nvSpPr>
            <p:cNvPr id="114715" name="AutoShape 10"/>
            <p:cNvSpPr>
              <a:spLocks noChangeArrowheads="1"/>
            </p:cNvSpPr>
            <p:nvPr/>
          </p:nvSpPr>
          <p:spPr bwMode="auto">
            <a:xfrm>
              <a:off x="232" y="483"/>
              <a:ext cx="1115" cy="509"/>
            </a:xfrm>
            <a:prstGeom prst="cube">
              <a:avLst>
                <a:gd name="adj" fmla="val 73079"/>
              </a:avLst>
            </a:prstGeom>
            <a:solidFill>
              <a:srgbClr val="CCFF33"/>
            </a:solidFill>
            <a:ln w="12700">
              <a:solidFill>
                <a:srgbClr val="FFFF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4716" name="未知"/>
            <p:cNvSpPr>
              <a:spLocks/>
            </p:cNvSpPr>
            <p:nvPr/>
          </p:nvSpPr>
          <p:spPr bwMode="auto">
            <a:xfrm rot="5400000">
              <a:off x="88" y="591"/>
              <a:ext cx="159" cy="250"/>
            </a:xfrm>
            <a:custGeom>
              <a:avLst/>
              <a:gdLst>
                <a:gd name="T0" fmla="*/ 1 w 308"/>
                <a:gd name="T1" fmla="*/ 0 h 618"/>
                <a:gd name="T2" fmla="*/ 1 w 308"/>
                <a:gd name="T3" fmla="*/ 0 h 618"/>
                <a:gd name="T4" fmla="*/ 1 w 308"/>
                <a:gd name="T5" fmla="*/ 0 h 618"/>
                <a:gd name="T6" fmla="*/ 1 w 308"/>
                <a:gd name="T7" fmla="*/ 0 h 618"/>
                <a:gd name="T8" fmla="*/ 1 w 308"/>
                <a:gd name="T9" fmla="*/ 0 h 618"/>
                <a:gd name="T10" fmla="*/ 0 w 308"/>
                <a:gd name="T11" fmla="*/ 0 h 618"/>
                <a:gd name="T12" fmla="*/ 1 w 308"/>
                <a:gd name="T13" fmla="*/ 0 h 618"/>
                <a:gd name="T14" fmla="*/ 1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4717" name="Line 12"/>
            <p:cNvSpPr>
              <a:spLocks noChangeShapeType="1"/>
            </p:cNvSpPr>
            <p:nvPr/>
          </p:nvSpPr>
          <p:spPr bwMode="auto">
            <a:xfrm>
              <a:off x="610" y="618"/>
              <a:ext cx="93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718" name="Line 13"/>
            <p:cNvSpPr>
              <a:spLocks noChangeShapeType="1"/>
            </p:cNvSpPr>
            <p:nvPr/>
          </p:nvSpPr>
          <p:spPr bwMode="auto">
            <a:xfrm flipH="1">
              <a:off x="0" y="620"/>
              <a:ext cx="610" cy="609"/>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719" name="Line 14"/>
            <p:cNvSpPr>
              <a:spLocks noChangeShapeType="1"/>
            </p:cNvSpPr>
            <p:nvPr/>
          </p:nvSpPr>
          <p:spPr bwMode="auto">
            <a:xfrm flipV="1">
              <a:off x="605" y="47"/>
              <a:ext cx="0" cy="571"/>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5071" name="Rectangle 15"/>
            <p:cNvSpPr>
              <a:spLocks noChangeArrowheads="1"/>
            </p:cNvSpPr>
            <p:nvPr/>
          </p:nvSpPr>
          <p:spPr bwMode="auto">
            <a:xfrm>
              <a:off x="618" y="343"/>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0000"/>
                  </a:solidFill>
                  <a:effectLst>
                    <a:outerShdw blurRad="38100" dist="38100" dir="2700000" algn="tl">
                      <a:srgbClr val="000000"/>
                    </a:outerShdw>
                  </a:effectLst>
                  <a:latin typeface="宋体" panose="02010600030101010101" pitchFamily="2" charset="-122"/>
                </a:rPr>
                <a:t>+  +  +  +</a:t>
              </a:r>
              <a:endParaRPr lang="zh-CN" altLang="en-US" sz="1800">
                <a:solidFill>
                  <a:srgbClr val="FF0000"/>
                </a:solidFill>
                <a:effectLst>
                  <a:outerShdw blurRad="38100" dist="38100" dir="2700000" algn="tl">
                    <a:srgbClr val="000000"/>
                  </a:outerShdw>
                </a:effectLst>
                <a:ea typeface="华文中宋" panose="02010600040101010101" pitchFamily="2" charset="-122"/>
              </a:endParaRPr>
            </a:p>
          </p:txBody>
        </p:sp>
        <p:sp>
          <p:nvSpPr>
            <p:cNvPr id="45072" name="Rectangle 16"/>
            <p:cNvSpPr>
              <a:spLocks noChangeArrowheads="1"/>
            </p:cNvSpPr>
            <p:nvPr/>
          </p:nvSpPr>
          <p:spPr bwMode="auto">
            <a:xfrm>
              <a:off x="51" y="366"/>
              <a:ext cx="2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73" name="Rectangle 17"/>
            <p:cNvSpPr>
              <a:spLocks noChangeArrowheads="1"/>
            </p:cNvSpPr>
            <p:nvPr/>
          </p:nvSpPr>
          <p:spPr bwMode="auto">
            <a:xfrm>
              <a:off x="1111" y="1001"/>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74" name="Rectangle 18"/>
            <p:cNvSpPr>
              <a:spLocks noChangeArrowheads="1"/>
            </p:cNvSpPr>
            <p:nvPr/>
          </p:nvSpPr>
          <p:spPr bwMode="auto">
            <a:xfrm>
              <a:off x="108" y="1114"/>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75" name="Rectangle 19"/>
            <p:cNvSpPr>
              <a:spLocks noChangeArrowheads="1"/>
            </p:cNvSpPr>
            <p:nvPr/>
          </p:nvSpPr>
          <p:spPr bwMode="auto">
            <a:xfrm>
              <a:off x="682"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76" name="Rectangle 20"/>
            <p:cNvSpPr>
              <a:spLocks noChangeArrowheads="1"/>
            </p:cNvSpPr>
            <p:nvPr/>
          </p:nvSpPr>
          <p:spPr bwMode="auto">
            <a:xfrm>
              <a:off x="262" y="1288"/>
              <a:ext cx="10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横向变形</a:t>
              </a:r>
            </a:p>
          </p:txBody>
        </p:sp>
        <p:sp>
          <p:nvSpPr>
            <p:cNvPr id="114726" name="未知"/>
            <p:cNvSpPr>
              <a:spLocks/>
            </p:cNvSpPr>
            <p:nvPr/>
          </p:nvSpPr>
          <p:spPr bwMode="auto">
            <a:xfrm rot="-5400000">
              <a:off x="1131" y="795"/>
              <a:ext cx="159" cy="250"/>
            </a:xfrm>
            <a:custGeom>
              <a:avLst/>
              <a:gdLst>
                <a:gd name="T0" fmla="*/ 1 w 308"/>
                <a:gd name="T1" fmla="*/ 0 h 618"/>
                <a:gd name="T2" fmla="*/ 1 w 308"/>
                <a:gd name="T3" fmla="*/ 0 h 618"/>
                <a:gd name="T4" fmla="*/ 1 w 308"/>
                <a:gd name="T5" fmla="*/ 0 h 618"/>
                <a:gd name="T6" fmla="*/ 1 w 308"/>
                <a:gd name="T7" fmla="*/ 0 h 618"/>
                <a:gd name="T8" fmla="*/ 1 w 308"/>
                <a:gd name="T9" fmla="*/ 0 h 618"/>
                <a:gd name="T10" fmla="*/ 0 w 308"/>
                <a:gd name="T11" fmla="*/ 0 h 618"/>
                <a:gd name="T12" fmla="*/ 1 w 308"/>
                <a:gd name="T13" fmla="*/ 0 h 618"/>
                <a:gd name="T14" fmla="*/ 1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grpSp>
      <p:grpSp>
        <p:nvGrpSpPr>
          <p:cNvPr id="114696" name="Group 22"/>
          <p:cNvGrpSpPr>
            <a:grpSpLocks/>
          </p:cNvGrpSpPr>
          <p:nvPr/>
        </p:nvGrpSpPr>
        <p:grpSpPr bwMode="auto">
          <a:xfrm>
            <a:off x="5832475" y="3644900"/>
            <a:ext cx="2644775" cy="2381250"/>
            <a:chOff x="0" y="0"/>
            <a:chExt cx="1666" cy="1500"/>
          </a:xfrm>
        </p:grpSpPr>
        <p:sp>
          <p:nvSpPr>
            <p:cNvPr id="45079" name="Rectangle 23"/>
            <p:cNvSpPr>
              <a:spLocks noChangeArrowheads="1"/>
            </p:cNvSpPr>
            <p:nvPr/>
          </p:nvSpPr>
          <p:spPr bwMode="auto">
            <a:xfrm>
              <a:off x="1400" y="589"/>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80" name="Rectangle 24"/>
            <p:cNvSpPr>
              <a:spLocks noChangeArrowheads="1"/>
            </p:cNvSpPr>
            <p:nvPr/>
          </p:nvSpPr>
          <p:spPr bwMode="auto">
            <a:xfrm>
              <a:off x="244" y="936"/>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sp>
          <p:nvSpPr>
            <p:cNvPr id="114701" name="AutoShape 25"/>
            <p:cNvSpPr>
              <a:spLocks noChangeArrowheads="1"/>
            </p:cNvSpPr>
            <p:nvPr/>
          </p:nvSpPr>
          <p:spPr bwMode="auto">
            <a:xfrm>
              <a:off x="232" y="483"/>
              <a:ext cx="1115" cy="509"/>
            </a:xfrm>
            <a:prstGeom prst="cube">
              <a:avLst>
                <a:gd name="adj" fmla="val 73079"/>
              </a:avLst>
            </a:prstGeom>
            <a:solidFill>
              <a:srgbClr val="CCFF33"/>
            </a:solidFill>
            <a:ln w="12700">
              <a:solidFill>
                <a:srgbClr val="FFFF99"/>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4702" name="Line 26"/>
            <p:cNvSpPr>
              <a:spLocks noChangeShapeType="1"/>
            </p:cNvSpPr>
            <p:nvPr/>
          </p:nvSpPr>
          <p:spPr bwMode="auto">
            <a:xfrm>
              <a:off x="610" y="618"/>
              <a:ext cx="93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703" name="Line 27"/>
            <p:cNvSpPr>
              <a:spLocks noChangeShapeType="1"/>
            </p:cNvSpPr>
            <p:nvPr/>
          </p:nvSpPr>
          <p:spPr bwMode="auto">
            <a:xfrm flipH="1">
              <a:off x="0" y="620"/>
              <a:ext cx="610" cy="609"/>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704" name="Line 28"/>
            <p:cNvSpPr>
              <a:spLocks noChangeShapeType="1"/>
            </p:cNvSpPr>
            <p:nvPr/>
          </p:nvSpPr>
          <p:spPr bwMode="auto">
            <a:xfrm flipV="1">
              <a:off x="605" y="47"/>
              <a:ext cx="0" cy="571"/>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5085" name="Rectangle 29"/>
            <p:cNvSpPr>
              <a:spLocks noChangeArrowheads="1"/>
            </p:cNvSpPr>
            <p:nvPr/>
          </p:nvSpPr>
          <p:spPr bwMode="auto">
            <a:xfrm>
              <a:off x="618" y="343"/>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0000"/>
                  </a:solidFill>
                  <a:effectLst>
                    <a:outerShdw blurRad="38100" dist="38100" dir="2700000" algn="tl">
                      <a:srgbClr val="000000"/>
                    </a:outerShdw>
                  </a:effectLst>
                  <a:latin typeface="宋体" panose="02010600030101010101" pitchFamily="2" charset="-122"/>
                </a:rPr>
                <a:t>+  +  +  +</a:t>
              </a:r>
              <a:endParaRPr lang="zh-CN" altLang="en-US" sz="1800">
                <a:solidFill>
                  <a:srgbClr val="FF0000"/>
                </a:solidFill>
                <a:effectLst>
                  <a:outerShdw blurRad="38100" dist="38100" dir="2700000" algn="tl">
                    <a:srgbClr val="000000"/>
                  </a:outerShdw>
                </a:effectLst>
                <a:ea typeface="华文中宋" panose="02010600040101010101" pitchFamily="2" charset="-122"/>
              </a:endParaRPr>
            </a:p>
          </p:txBody>
        </p:sp>
        <p:sp>
          <p:nvSpPr>
            <p:cNvPr id="45086" name="Rectangle 30"/>
            <p:cNvSpPr>
              <a:spLocks noChangeArrowheads="1"/>
            </p:cNvSpPr>
            <p:nvPr/>
          </p:nvSpPr>
          <p:spPr bwMode="auto">
            <a:xfrm>
              <a:off x="1185" y="113"/>
              <a:ext cx="2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87" name="Rectangle 31"/>
            <p:cNvSpPr>
              <a:spLocks noChangeArrowheads="1"/>
            </p:cNvSpPr>
            <p:nvPr/>
          </p:nvSpPr>
          <p:spPr bwMode="auto">
            <a:xfrm>
              <a:off x="664" y="1066"/>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88" name="Rectangle 32"/>
            <p:cNvSpPr>
              <a:spLocks noChangeArrowheads="1"/>
            </p:cNvSpPr>
            <p:nvPr/>
          </p:nvSpPr>
          <p:spPr bwMode="auto">
            <a:xfrm>
              <a:off x="108" y="1114"/>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89" name="Rectangle 33"/>
            <p:cNvSpPr>
              <a:spLocks noChangeArrowheads="1"/>
            </p:cNvSpPr>
            <p:nvPr/>
          </p:nvSpPr>
          <p:spPr bwMode="auto">
            <a:xfrm>
              <a:off x="682"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5090" name="Rectangle 34"/>
            <p:cNvSpPr>
              <a:spLocks noChangeArrowheads="1"/>
            </p:cNvSpPr>
            <p:nvPr/>
          </p:nvSpPr>
          <p:spPr bwMode="auto">
            <a:xfrm>
              <a:off x="262" y="1288"/>
              <a:ext cx="10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横向变形</a:t>
              </a:r>
            </a:p>
          </p:txBody>
        </p:sp>
        <p:sp>
          <p:nvSpPr>
            <p:cNvPr id="114711" name="未知"/>
            <p:cNvSpPr>
              <a:spLocks/>
            </p:cNvSpPr>
            <p:nvPr/>
          </p:nvSpPr>
          <p:spPr bwMode="auto">
            <a:xfrm rot="-8386500">
              <a:off x="952" y="181"/>
              <a:ext cx="159" cy="250"/>
            </a:xfrm>
            <a:custGeom>
              <a:avLst/>
              <a:gdLst>
                <a:gd name="T0" fmla="*/ 1 w 308"/>
                <a:gd name="T1" fmla="*/ 0 h 618"/>
                <a:gd name="T2" fmla="*/ 1 w 308"/>
                <a:gd name="T3" fmla="*/ 0 h 618"/>
                <a:gd name="T4" fmla="*/ 1 w 308"/>
                <a:gd name="T5" fmla="*/ 0 h 618"/>
                <a:gd name="T6" fmla="*/ 1 w 308"/>
                <a:gd name="T7" fmla="*/ 0 h 618"/>
                <a:gd name="T8" fmla="*/ 1 w 308"/>
                <a:gd name="T9" fmla="*/ 0 h 618"/>
                <a:gd name="T10" fmla="*/ 0 w 308"/>
                <a:gd name="T11" fmla="*/ 0 h 618"/>
                <a:gd name="T12" fmla="*/ 1 w 308"/>
                <a:gd name="T13" fmla="*/ 0 h 618"/>
                <a:gd name="T14" fmla="*/ 1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4712" name="未知"/>
            <p:cNvSpPr>
              <a:spLocks/>
            </p:cNvSpPr>
            <p:nvPr/>
          </p:nvSpPr>
          <p:spPr bwMode="auto">
            <a:xfrm rot="2608102">
              <a:off x="430" y="1043"/>
              <a:ext cx="159" cy="250"/>
            </a:xfrm>
            <a:custGeom>
              <a:avLst/>
              <a:gdLst>
                <a:gd name="T0" fmla="*/ 1 w 308"/>
                <a:gd name="T1" fmla="*/ 0 h 618"/>
                <a:gd name="T2" fmla="*/ 1 w 308"/>
                <a:gd name="T3" fmla="*/ 0 h 618"/>
                <a:gd name="T4" fmla="*/ 1 w 308"/>
                <a:gd name="T5" fmla="*/ 0 h 618"/>
                <a:gd name="T6" fmla="*/ 1 w 308"/>
                <a:gd name="T7" fmla="*/ 0 h 618"/>
                <a:gd name="T8" fmla="*/ 1 w 308"/>
                <a:gd name="T9" fmla="*/ 0 h 618"/>
                <a:gd name="T10" fmla="*/ 0 w 308"/>
                <a:gd name="T11" fmla="*/ 0 h 618"/>
                <a:gd name="T12" fmla="*/ 1 w 308"/>
                <a:gd name="T13" fmla="*/ 0 h 618"/>
                <a:gd name="T14" fmla="*/ 1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grpSp>
      <p:graphicFrame>
        <p:nvGraphicFramePr>
          <p:cNvPr id="45093" name="Object 37"/>
          <p:cNvGraphicFramePr>
            <a:graphicFrameLocks noChangeAspect="1"/>
          </p:cNvGraphicFramePr>
          <p:nvPr/>
        </p:nvGraphicFramePr>
        <p:xfrm>
          <a:off x="3203575" y="3968750"/>
          <a:ext cx="2762250" cy="1100138"/>
        </p:xfrm>
        <a:graphic>
          <a:graphicData uri="http://schemas.openxmlformats.org/presentationml/2006/ole">
            <mc:AlternateContent xmlns:mc="http://schemas.openxmlformats.org/markup-compatibility/2006">
              <mc:Choice xmlns:v="urn:schemas-microsoft-com:vml" Requires="v">
                <p:oleObj spid="_x0000_s8209" r:id="rId5" imgW="991030" imgH="431987" progId="Equation.3">
                  <p:embed/>
                </p:oleObj>
              </mc:Choice>
              <mc:Fallback>
                <p:oleObj r:id="rId5" imgW="991030" imgH="431987" progId="Equation.3">
                  <p:embed/>
                  <p:pic>
                    <p:nvPicPr>
                      <p:cNvPr id="45093"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968750"/>
                        <a:ext cx="2762250" cy="1100138"/>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8" name="Text Box 38"/>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7489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linds(horizontal)">
                                      <p:cBhvr>
                                        <p:cTn id="7" dur="500"/>
                                        <p:tgtEl>
                                          <p:spTgt spid="45062"/>
                                        </p:tgtEl>
                                      </p:cBhvr>
                                    </p:animEffect>
                                  </p:childTnLst>
                                </p:cTn>
                              </p:par>
                              <p:par>
                                <p:cTn id="8" presetID="3" presetClass="entr" presetSubtype="10" fill="hold" nodeType="withEffect">
                                  <p:stCondLst>
                                    <p:cond delay="0"/>
                                  </p:stCondLst>
                                  <p:childTnLst>
                                    <p:set>
                                      <p:cBhvr>
                                        <p:cTn id="9" dur="1" fill="hold">
                                          <p:stCondLst>
                                            <p:cond delay="0"/>
                                          </p:stCondLst>
                                        </p:cTn>
                                        <p:tgtEl>
                                          <p:spTgt spid="45093"/>
                                        </p:tgtEl>
                                        <p:attrNameLst>
                                          <p:attrName>style.visibility</p:attrName>
                                        </p:attrNameLst>
                                      </p:cBhvr>
                                      <p:to>
                                        <p:strVal val="visible"/>
                                      </p:to>
                                    </p:set>
                                    <p:animEffect transition="in" filter="blinds(horizontal)">
                                      <p:cBhvr>
                                        <p:cTn id="10" dur="500"/>
                                        <p:tgtEl>
                                          <p:spTgt spid="4509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061"/>
                                        </p:tgtEl>
                                        <p:attrNameLst>
                                          <p:attrName>style.visibility</p:attrName>
                                        </p:attrNameLst>
                                      </p:cBhvr>
                                      <p:to>
                                        <p:strVal val="visible"/>
                                      </p:to>
                                    </p:set>
                                    <p:animEffect transition="in" filter="blinds(horizontal)">
                                      <p:cBhvr>
                                        <p:cTn id="13"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250825" y="1989138"/>
            <a:ext cx="4968875" cy="185420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buFontTx/>
              <a:buNone/>
            </a:pPr>
            <a:r>
              <a:rPr lang="zh-CN" altLang="en-US" sz="2200">
                <a:solidFill>
                  <a:srgbClr val="FF00FF"/>
                </a:solidFill>
                <a:latin typeface="楷体_GB2312" pitchFamily="49" charset="-122"/>
                <a:ea typeface="楷体_GB2312" pitchFamily="49" charset="-122"/>
              </a:rPr>
              <a:t>（3）电荷量与作用力的关系</a:t>
            </a:r>
            <a:endParaRPr lang="zh-CN" altLang="en-US" sz="2200">
              <a:latin typeface="楷体_GB2312" pitchFamily="49" charset="-122"/>
              <a:ea typeface="楷体_GB2312" pitchFamily="49" charset="-122"/>
            </a:endParaRPr>
          </a:p>
          <a:p>
            <a:pPr algn="just">
              <a:lnSpc>
                <a:spcPct val="105000"/>
              </a:lnSpc>
              <a:spcBef>
                <a:spcPct val="0"/>
              </a:spcBef>
              <a:buFontTx/>
              <a:buNone/>
            </a:pPr>
            <a:r>
              <a:rPr lang="zh-CN" altLang="en-US" sz="2200">
                <a:solidFill>
                  <a:srgbClr val="333333"/>
                </a:solidFill>
                <a:latin typeface="楷体_GB2312" pitchFamily="49" charset="-122"/>
                <a:ea typeface="楷体_GB2312" pitchFamily="49" charset="-122"/>
              </a:rPr>
              <a:t>当作用力F</a:t>
            </a:r>
            <a:r>
              <a:rPr lang="zh-CN" altLang="en-US" sz="2200" baseline="-25000">
                <a:solidFill>
                  <a:srgbClr val="333333"/>
                </a:solidFill>
                <a:latin typeface="楷体_GB2312" pitchFamily="49" charset="-122"/>
                <a:ea typeface="楷体_GB2312" pitchFamily="49" charset="-122"/>
              </a:rPr>
              <a:t>z</a:t>
            </a:r>
            <a:r>
              <a:rPr lang="zh-CN" altLang="en-US" sz="2200">
                <a:solidFill>
                  <a:srgbClr val="333333"/>
                </a:solidFill>
                <a:latin typeface="楷体_GB2312" pitchFamily="49" charset="-122"/>
                <a:ea typeface="楷体_GB2312" pitchFamily="49" charset="-122"/>
              </a:rPr>
              <a:t>、F</a:t>
            </a:r>
            <a:r>
              <a:rPr lang="zh-CN" altLang="en-US" sz="2200" baseline="-25000">
                <a:solidFill>
                  <a:srgbClr val="333333"/>
                </a:solidFill>
                <a:latin typeface="楷体_GB2312" pitchFamily="49" charset="-122"/>
                <a:ea typeface="楷体_GB2312" pitchFamily="49" charset="-122"/>
              </a:rPr>
              <a:t>y</a:t>
            </a:r>
            <a:r>
              <a:rPr lang="zh-CN" altLang="en-US" sz="2200">
                <a:solidFill>
                  <a:srgbClr val="333333"/>
                </a:solidFill>
                <a:latin typeface="楷体_GB2312" pitchFamily="49" charset="-122"/>
                <a:ea typeface="楷体_GB2312" pitchFamily="49" charset="-122"/>
              </a:rPr>
              <a:t>或F</a:t>
            </a:r>
            <a:r>
              <a:rPr lang="zh-CN" altLang="en-US" sz="2200" baseline="-25000">
                <a:solidFill>
                  <a:srgbClr val="333333"/>
                </a:solidFill>
                <a:latin typeface="楷体_GB2312" pitchFamily="49" charset="-122"/>
                <a:ea typeface="楷体_GB2312" pitchFamily="49" charset="-122"/>
              </a:rPr>
              <a:t>x</a:t>
            </a:r>
            <a:r>
              <a:rPr lang="zh-CN" altLang="en-US" sz="2200">
                <a:solidFill>
                  <a:srgbClr val="333333"/>
                </a:solidFill>
                <a:latin typeface="楷体_GB2312" pitchFamily="49" charset="-122"/>
                <a:ea typeface="楷体_GB2312" pitchFamily="49" charset="-122"/>
              </a:rPr>
              <a:t>反向时，电荷的极性也反向。压电陶瓷在受到作用力F</a:t>
            </a:r>
            <a:r>
              <a:rPr lang="zh-CN" altLang="en-US" sz="2200" baseline="-25000">
                <a:solidFill>
                  <a:srgbClr val="333333"/>
                </a:solidFill>
                <a:latin typeface="楷体_GB2312" pitchFamily="49" charset="-122"/>
                <a:ea typeface="楷体_GB2312" pitchFamily="49" charset="-122"/>
              </a:rPr>
              <a:t>x</a:t>
            </a:r>
            <a:r>
              <a:rPr lang="zh-CN" altLang="en-US" sz="2200">
                <a:solidFill>
                  <a:srgbClr val="333333"/>
                </a:solidFill>
                <a:latin typeface="楷体_GB2312" pitchFamily="49" charset="-122"/>
                <a:ea typeface="楷体_GB2312" pitchFamily="49" charset="-122"/>
              </a:rPr>
              <a:t>、F</a:t>
            </a:r>
            <a:r>
              <a:rPr lang="zh-CN" altLang="en-US" sz="2200" baseline="-25000">
                <a:solidFill>
                  <a:srgbClr val="333333"/>
                </a:solidFill>
                <a:latin typeface="楷体_GB2312" pitchFamily="49" charset="-122"/>
                <a:ea typeface="楷体_GB2312" pitchFamily="49" charset="-122"/>
              </a:rPr>
              <a:t>y</a:t>
            </a:r>
            <a:r>
              <a:rPr lang="zh-CN" altLang="en-US" sz="2200">
                <a:solidFill>
                  <a:srgbClr val="333333"/>
                </a:solidFill>
                <a:latin typeface="楷体_GB2312" pitchFamily="49" charset="-122"/>
                <a:ea typeface="楷体_GB2312" pitchFamily="49" charset="-122"/>
              </a:rPr>
              <a:t>、F</a:t>
            </a:r>
            <a:r>
              <a:rPr lang="zh-CN" altLang="en-US" sz="2200" baseline="-25000">
                <a:solidFill>
                  <a:srgbClr val="333333"/>
                </a:solidFill>
                <a:latin typeface="楷体_GB2312" pitchFamily="49" charset="-122"/>
                <a:ea typeface="楷体_GB2312" pitchFamily="49" charset="-122"/>
              </a:rPr>
              <a:t>z</a:t>
            </a:r>
            <a:r>
              <a:rPr lang="zh-CN" altLang="en-US" sz="2200">
                <a:solidFill>
                  <a:srgbClr val="333333"/>
                </a:solidFill>
                <a:latin typeface="楷体_GB2312" pitchFamily="49" charset="-122"/>
                <a:ea typeface="楷体_GB2312" pitchFamily="49" charset="-122"/>
              </a:rPr>
              <a:t>共同作用时，在垂直于z轴的上、下平面上分别出现正、负电荷。</a:t>
            </a:r>
          </a:p>
        </p:txBody>
      </p:sp>
      <p:sp>
        <p:nvSpPr>
          <p:cNvPr id="115715"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二、压电效应的基本原理</a:t>
            </a:r>
          </a:p>
        </p:txBody>
      </p:sp>
      <p:sp>
        <p:nvSpPr>
          <p:cNvPr id="115716" name="Rectangle 4"/>
          <p:cNvSpPr>
            <a:spLocks noChangeArrowheads="1"/>
          </p:cNvSpPr>
          <p:nvPr/>
        </p:nvSpPr>
        <p:spPr bwMode="auto">
          <a:xfrm>
            <a:off x="250825" y="15478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grpSp>
        <p:nvGrpSpPr>
          <p:cNvPr id="115717" name="Group 5"/>
          <p:cNvGrpSpPr>
            <a:grpSpLocks/>
          </p:cNvGrpSpPr>
          <p:nvPr/>
        </p:nvGrpSpPr>
        <p:grpSpPr bwMode="auto">
          <a:xfrm>
            <a:off x="250825" y="3684588"/>
            <a:ext cx="8710613" cy="2336800"/>
            <a:chOff x="0" y="0"/>
            <a:chExt cx="5487" cy="1472"/>
          </a:xfrm>
        </p:grpSpPr>
        <p:grpSp>
          <p:nvGrpSpPr>
            <p:cNvPr id="115720" name="Group 6"/>
            <p:cNvGrpSpPr>
              <a:grpSpLocks/>
            </p:cNvGrpSpPr>
            <p:nvPr/>
          </p:nvGrpSpPr>
          <p:grpSpPr bwMode="auto">
            <a:xfrm>
              <a:off x="0" y="0"/>
              <a:ext cx="1901" cy="1449"/>
              <a:chOff x="0" y="0"/>
              <a:chExt cx="1901" cy="1449"/>
            </a:xfrm>
          </p:grpSpPr>
          <p:sp>
            <p:nvSpPr>
              <p:cNvPr id="46087" name="Rectangle 7"/>
              <p:cNvSpPr>
                <a:spLocks noChangeArrowheads="1"/>
              </p:cNvSpPr>
              <p:nvPr/>
            </p:nvSpPr>
            <p:spPr bwMode="auto">
              <a:xfrm>
                <a:off x="1635" y="548"/>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088" name="Rectangle 8"/>
              <p:cNvSpPr>
                <a:spLocks noChangeArrowheads="1"/>
              </p:cNvSpPr>
              <p:nvPr/>
            </p:nvSpPr>
            <p:spPr bwMode="auto">
              <a:xfrm>
                <a:off x="297" y="1001"/>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sp>
            <p:nvSpPr>
              <p:cNvPr id="115762" name="AutoShape 9"/>
              <p:cNvSpPr>
                <a:spLocks noChangeArrowheads="1"/>
              </p:cNvSpPr>
              <p:nvPr/>
            </p:nvSpPr>
            <p:spPr bwMode="auto">
              <a:xfrm>
                <a:off x="285" y="548"/>
                <a:ext cx="1115" cy="509"/>
              </a:xfrm>
              <a:prstGeom prst="cube">
                <a:avLst>
                  <a:gd name="adj" fmla="val 73079"/>
                </a:avLst>
              </a:prstGeom>
              <a:solidFill>
                <a:srgbClr val="CCFF33"/>
              </a:solidFill>
              <a:ln w="12700">
                <a:solidFill>
                  <a:srgbClr val="00FFFF"/>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5763" name="未知"/>
              <p:cNvSpPr>
                <a:spLocks/>
              </p:cNvSpPr>
              <p:nvPr/>
            </p:nvSpPr>
            <p:spPr bwMode="auto">
              <a:xfrm>
                <a:off x="740" y="1060"/>
                <a:ext cx="114" cy="228"/>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5764" name="Line 11"/>
              <p:cNvSpPr>
                <a:spLocks noChangeShapeType="1"/>
              </p:cNvSpPr>
              <p:nvPr/>
            </p:nvSpPr>
            <p:spPr bwMode="auto">
              <a:xfrm>
                <a:off x="663" y="683"/>
                <a:ext cx="930" cy="0"/>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65" name="Line 12"/>
              <p:cNvSpPr>
                <a:spLocks noChangeShapeType="1"/>
              </p:cNvSpPr>
              <p:nvPr/>
            </p:nvSpPr>
            <p:spPr bwMode="auto">
              <a:xfrm flipH="1">
                <a:off x="53" y="685"/>
                <a:ext cx="610" cy="609"/>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66" name="Line 13"/>
              <p:cNvSpPr>
                <a:spLocks noChangeShapeType="1"/>
              </p:cNvSpPr>
              <p:nvPr/>
            </p:nvSpPr>
            <p:spPr bwMode="auto">
              <a:xfrm flipV="1">
                <a:off x="658" y="112"/>
                <a:ext cx="0" cy="571"/>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6094" name="Rectangle 14"/>
              <p:cNvSpPr>
                <a:spLocks noChangeArrowheads="1"/>
              </p:cNvSpPr>
              <p:nvPr/>
            </p:nvSpPr>
            <p:spPr bwMode="auto">
              <a:xfrm>
                <a:off x="671" y="408"/>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3300"/>
                    </a:solidFill>
                    <a:effectLst>
                      <a:outerShdw blurRad="38100" dist="38100" dir="2700000" algn="tl">
                        <a:srgbClr val="000000"/>
                      </a:outerShdw>
                    </a:effectLst>
                    <a:latin typeface="宋体" panose="02010600030101010101" pitchFamily="2" charset="-122"/>
                  </a:rPr>
                  <a:t>+  +  +  +</a:t>
                </a:r>
                <a:endParaRPr lang="zh-CN" altLang="en-US" sz="1800">
                  <a:solidFill>
                    <a:srgbClr val="FF3300"/>
                  </a:solidFill>
                  <a:effectLst>
                    <a:outerShdw blurRad="38100" dist="38100" dir="2700000" algn="tl">
                      <a:srgbClr val="000000"/>
                    </a:outerShdw>
                  </a:effectLst>
                  <a:ea typeface="华文中宋" panose="02010600040101010101" pitchFamily="2" charset="-122"/>
                </a:endParaRPr>
              </a:p>
            </p:txBody>
          </p:sp>
          <p:sp>
            <p:nvSpPr>
              <p:cNvPr id="115768" name="未知"/>
              <p:cNvSpPr>
                <a:spLocks/>
              </p:cNvSpPr>
              <p:nvPr/>
            </p:nvSpPr>
            <p:spPr bwMode="auto">
              <a:xfrm>
                <a:off x="726" y="490"/>
                <a:ext cx="114" cy="228"/>
              </a:xfrm>
              <a:custGeom>
                <a:avLst/>
                <a:gdLst>
                  <a:gd name="T0" fmla="*/ 0 w 308"/>
                  <a:gd name="T1" fmla="*/ 0 h 617"/>
                  <a:gd name="T2" fmla="*/ 0 w 308"/>
                  <a:gd name="T3" fmla="*/ 0 h 617"/>
                  <a:gd name="T4" fmla="*/ 0 w 308"/>
                  <a:gd name="T5" fmla="*/ 0 h 617"/>
                  <a:gd name="T6" fmla="*/ 0 w 308"/>
                  <a:gd name="T7" fmla="*/ 0 h 617"/>
                  <a:gd name="T8" fmla="*/ 0 w 308"/>
                  <a:gd name="T9" fmla="*/ 0 h 617"/>
                  <a:gd name="T10" fmla="*/ 0 w 308"/>
                  <a:gd name="T11" fmla="*/ 0 h 617"/>
                  <a:gd name="T12" fmla="*/ 0 w 308"/>
                  <a:gd name="T13" fmla="*/ 0 h 617"/>
                  <a:gd name="T14" fmla="*/ 0 w 308"/>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7">
                    <a:moveTo>
                      <a:pt x="308" y="463"/>
                    </a:moveTo>
                    <a:lnTo>
                      <a:pt x="216" y="463"/>
                    </a:lnTo>
                    <a:lnTo>
                      <a:pt x="216" y="0"/>
                    </a:lnTo>
                    <a:lnTo>
                      <a:pt x="93" y="0"/>
                    </a:lnTo>
                    <a:lnTo>
                      <a:pt x="93" y="463"/>
                    </a:lnTo>
                    <a:lnTo>
                      <a:pt x="0" y="463"/>
                    </a:lnTo>
                    <a:lnTo>
                      <a:pt x="154" y="617"/>
                    </a:lnTo>
                    <a:lnTo>
                      <a:pt x="308" y="463"/>
                    </a:lnTo>
                    <a:close/>
                  </a:path>
                </a:pathLst>
              </a:custGeom>
              <a:solidFill>
                <a:srgbClr val="FF99FF"/>
              </a:solidFill>
              <a:ln w="28575" cmpd="sng">
                <a:solidFill>
                  <a:srgbClr val="FF0066"/>
                </a:solidFill>
                <a:bevel/>
                <a:headEnd/>
                <a:tailEnd/>
              </a:ln>
            </p:spPr>
            <p:txBody>
              <a:bodyPr/>
              <a:lstStyle/>
              <a:p>
                <a:endParaRPr lang="zh-CN" altLang="en-US"/>
              </a:p>
            </p:txBody>
          </p:sp>
          <p:sp>
            <p:nvSpPr>
              <p:cNvPr id="46096" name="Rectangle 16"/>
              <p:cNvSpPr>
                <a:spLocks noChangeArrowheads="1"/>
              </p:cNvSpPr>
              <p:nvPr/>
            </p:nvSpPr>
            <p:spPr bwMode="auto">
              <a:xfrm>
                <a:off x="722" y="246"/>
                <a:ext cx="2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097" name="Rectangle 17"/>
              <p:cNvSpPr>
                <a:spLocks noChangeArrowheads="1"/>
              </p:cNvSpPr>
              <p:nvPr/>
            </p:nvSpPr>
            <p:spPr bwMode="auto">
              <a:xfrm>
                <a:off x="859" y="1109"/>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098" name="Rectangle 18"/>
              <p:cNvSpPr>
                <a:spLocks noChangeArrowheads="1"/>
              </p:cNvSpPr>
              <p:nvPr/>
            </p:nvSpPr>
            <p:spPr bwMode="auto">
              <a:xfrm>
                <a:off x="0" y="1219"/>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099" name="Rectangle 19"/>
              <p:cNvSpPr>
                <a:spLocks noChangeArrowheads="1"/>
              </p:cNvSpPr>
              <p:nvPr/>
            </p:nvSpPr>
            <p:spPr bwMode="auto">
              <a:xfrm>
                <a:off x="735"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grpSp>
        <p:grpSp>
          <p:nvGrpSpPr>
            <p:cNvPr id="115721" name="Group 20"/>
            <p:cNvGrpSpPr>
              <a:grpSpLocks/>
            </p:cNvGrpSpPr>
            <p:nvPr/>
          </p:nvGrpSpPr>
          <p:grpSpPr bwMode="auto">
            <a:xfrm>
              <a:off x="1820" y="39"/>
              <a:ext cx="1795" cy="1295"/>
              <a:chOff x="0" y="0"/>
              <a:chExt cx="1795" cy="1295"/>
            </a:xfrm>
          </p:grpSpPr>
          <p:sp>
            <p:nvSpPr>
              <p:cNvPr id="115745" name="AutoShape 21"/>
              <p:cNvSpPr>
                <a:spLocks noChangeArrowheads="1"/>
              </p:cNvSpPr>
              <p:nvPr/>
            </p:nvSpPr>
            <p:spPr bwMode="auto">
              <a:xfrm>
                <a:off x="328" y="407"/>
                <a:ext cx="931" cy="461"/>
              </a:xfrm>
              <a:prstGeom prst="cube">
                <a:avLst>
                  <a:gd name="adj" fmla="val 49037"/>
                </a:avLst>
              </a:prstGeom>
              <a:solidFill>
                <a:srgbClr val="CCFF33"/>
              </a:solidFill>
              <a:ln w="12700">
                <a:solidFill>
                  <a:srgbClr val="00FF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5746" name="未知"/>
              <p:cNvSpPr>
                <a:spLocks/>
              </p:cNvSpPr>
              <p:nvPr/>
            </p:nvSpPr>
            <p:spPr bwMode="auto">
              <a:xfrm rot="5400000">
                <a:off x="153" y="591"/>
                <a:ext cx="114" cy="228"/>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5747" name="Line 23"/>
              <p:cNvSpPr>
                <a:spLocks noChangeShapeType="1"/>
              </p:cNvSpPr>
              <p:nvPr/>
            </p:nvSpPr>
            <p:spPr bwMode="auto">
              <a:xfrm>
                <a:off x="1260" y="640"/>
                <a:ext cx="258" cy="0"/>
              </a:xfrm>
              <a:prstGeom prst="line">
                <a:avLst/>
              </a:prstGeom>
              <a:noFill/>
              <a:ln w="1905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48" name="Line 24"/>
              <p:cNvSpPr>
                <a:spLocks noChangeShapeType="1"/>
              </p:cNvSpPr>
              <p:nvPr/>
            </p:nvSpPr>
            <p:spPr bwMode="auto">
              <a:xfrm flipH="1">
                <a:off x="56" y="642"/>
                <a:ext cx="498" cy="498"/>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49" name="Line 25"/>
              <p:cNvSpPr>
                <a:spLocks noChangeShapeType="1"/>
              </p:cNvSpPr>
              <p:nvPr/>
            </p:nvSpPr>
            <p:spPr bwMode="auto">
              <a:xfrm flipV="1">
                <a:off x="552" y="73"/>
                <a:ext cx="0" cy="567"/>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50" name="未知"/>
              <p:cNvSpPr>
                <a:spLocks/>
              </p:cNvSpPr>
              <p:nvPr/>
            </p:nvSpPr>
            <p:spPr bwMode="auto">
              <a:xfrm rot="5400000">
                <a:off x="1183" y="578"/>
                <a:ext cx="114" cy="228"/>
              </a:xfrm>
              <a:custGeom>
                <a:avLst/>
                <a:gdLst>
                  <a:gd name="T0" fmla="*/ 0 w 308"/>
                  <a:gd name="T1" fmla="*/ 0 h 617"/>
                  <a:gd name="T2" fmla="*/ 0 w 308"/>
                  <a:gd name="T3" fmla="*/ 0 h 617"/>
                  <a:gd name="T4" fmla="*/ 0 w 308"/>
                  <a:gd name="T5" fmla="*/ 0 h 617"/>
                  <a:gd name="T6" fmla="*/ 0 w 308"/>
                  <a:gd name="T7" fmla="*/ 0 h 617"/>
                  <a:gd name="T8" fmla="*/ 0 w 308"/>
                  <a:gd name="T9" fmla="*/ 0 h 617"/>
                  <a:gd name="T10" fmla="*/ 0 w 308"/>
                  <a:gd name="T11" fmla="*/ 0 h 617"/>
                  <a:gd name="T12" fmla="*/ 0 w 308"/>
                  <a:gd name="T13" fmla="*/ 0 h 617"/>
                  <a:gd name="T14" fmla="*/ 0 w 308"/>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7">
                    <a:moveTo>
                      <a:pt x="308" y="463"/>
                    </a:moveTo>
                    <a:lnTo>
                      <a:pt x="216" y="463"/>
                    </a:lnTo>
                    <a:lnTo>
                      <a:pt x="216" y="0"/>
                    </a:lnTo>
                    <a:lnTo>
                      <a:pt x="93" y="0"/>
                    </a:lnTo>
                    <a:lnTo>
                      <a:pt x="93" y="463"/>
                    </a:lnTo>
                    <a:lnTo>
                      <a:pt x="0" y="463"/>
                    </a:lnTo>
                    <a:lnTo>
                      <a:pt x="154" y="617"/>
                    </a:lnTo>
                    <a:lnTo>
                      <a:pt x="308" y="463"/>
                    </a:lnTo>
                    <a:close/>
                  </a:path>
                </a:pathLst>
              </a:custGeom>
              <a:solidFill>
                <a:srgbClr val="FF99FF"/>
              </a:solidFill>
              <a:ln w="28575" cmpd="sng">
                <a:solidFill>
                  <a:srgbClr val="FF0066"/>
                </a:solidFill>
                <a:bevel/>
                <a:headEnd/>
                <a:tailEnd/>
              </a:ln>
            </p:spPr>
            <p:txBody>
              <a:bodyPr/>
              <a:lstStyle/>
              <a:p>
                <a:endParaRPr lang="zh-CN" altLang="en-US"/>
              </a:p>
            </p:txBody>
          </p:sp>
          <p:sp>
            <p:nvSpPr>
              <p:cNvPr id="46107" name="Rectangle 27"/>
              <p:cNvSpPr>
                <a:spLocks noChangeArrowheads="1"/>
              </p:cNvSpPr>
              <p:nvPr/>
            </p:nvSpPr>
            <p:spPr bwMode="auto">
              <a:xfrm>
                <a:off x="1225" y="709"/>
                <a:ext cx="23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08" name="Rectangle 28"/>
              <p:cNvSpPr>
                <a:spLocks noChangeArrowheads="1"/>
              </p:cNvSpPr>
              <p:nvPr/>
            </p:nvSpPr>
            <p:spPr bwMode="auto">
              <a:xfrm>
                <a:off x="84" y="373"/>
                <a:ext cx="29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09" name="Rectangle 29"/>
              <p:cNvSpPr>
                <a:spLocks noChangeArrowheads="1"/>
              </p:cNvSpPr>
              <p:nvPr/>
            </p:nvSpPr>
            <p:spPr bwMode="auto">
              <a:xfrm>
                <a:off x="0" y="1065"/>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10" name="Rectangle 30"/>
              <p:cNvSpPr>
                <a:spLocks noChangeArrowheads="1"/>
              </p:cNvSpPr>
              <p:nvPr/>
            </p:nvSpPr>
            <p:spPr bwMode="auto">
              <a:xfrm>
                <a:off x="1529" y="507"/>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11" name="Rectangle 31"/>
              <p:cNvSpPr>
                <a:spLocks noChangeArrowheads="1"/>
              </p:cNvSpPr>
              <p:nvPr/>
            </p:nvSpPr>
            <p:spPr bwMode="auto">
              <a:xfrm>
                <a:off x="632"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12" name="Rectangle 32"/>
              <p:cNvSpPr>
                <a:spLocks noChangeArrowheads="1"/>
              </p:cNvSpPr>
              <p:nvPr/>
            </p:nvSpPr>
            <p:spPr bwMode="auto">
              <a:xfrm>
                <a:off x="416" y="96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15757" name="未知"/>
              <p:cNvSpPr>
                <a:spLocks/>
              </p:cNvSpPr>
              <p:nvPr/>
            </p:nvSpPr>
            <p:spPr bwMode="auto">
              <a:xfrm rot="2506615">
                <a:off x="494" y="750"/>
                <a:ext cx="105" cy="272"/>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46114" name="Rectangle 34"/>
              <p:cNvSpPr>
                <a:spLocks noChangeArrowheads="1"/>
              </p:cNvSpPr>
              <p:nvPr/>
            </p:nvSpPr>
            <p:spPr bwMode="auto">
              <a:xfrm>
                <a:off x="309" y="821"/>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3300"/>
                    </a:solidFill>
                    <a:effectLst>
                      <a:outerShdw blurRad="38100" dist="38100" dir="2700000" algn="tl">
                        <a:srgbClr val="000000"/>
                      </a:outerShdw>
                    </a:effectLst>
                    <a:latin typeface="宋体" panose="02010600030101010101" pitchFamily="2" charset="-122"/>
                  </a:rPr>
                  <a:t>+  +  +  +</a:t>
                </a:r>
                <a:endParaRPr lang="zh-CN" altLang="en-US" sz="1800">
                  <a:solidFill>
                    <a:srgbClr val="FF3300"/>
                  </a:solidFill>
                  <a:effectLst>
                    <a:outerShdw blurRad="38100" dist="38100" dir="2700000" algn="tl">
                      <a:srgbClr val="000000"/>
                    </a:outerShdw>
                  </a:effectLst>
                  <a:ea typeface="华文中宋" panose="02010600040101010101" pitchFamily="2" charset="-122"/>
                </a:endParaRPr>
              </a:p>
            </p:txBody>
          </p:sp>
          <p:sp>
            <p:nvSpPr>
              <p:cNvPr id="46115" name="Rectangle 35"/>
              <p:cNvSpPr>
                <a:spLocks noChangeArrowheads="1"/>
              </p:cNvSpPr>
              <p:nvPr/>
            </p:nvSpPr>
            <p:spPr bwMode="auto">
              <a:xfrm>
                <a:off x="319" y="510"/>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grpSp>
        <p:grpSp>
          <p:nvGrpSpPr>
            <p:cNvPr id="115722" name="Group 36"/>
            <p:cNvGrpSpPr>
              <a:grpSpLocks/>
            </p:cNvGrpSpPr>
            <p:nvPr/>
          </p:nvGrpSpPr>
          <p:grpSpPr bwMode="auto">
            <a:xfrm>
              <a:off x="3692" y="29"/>
              <a:ext cx="1795" cy="1295"/>
              <a:chOff x="0" y="0"/>
              <a:chExt cx="1795" cy="1295"/>
            </a:xfrm>
          </p:grpSpPr>
          <p:sp>
            <p:nvSpPr>
              <p:cNvPr id="115726" name="未知"/>
              <p:cNvSpPr>
                <a:spLocks/>
              </p:cNvSpPr>
              <p:nvPr/>
            </p:nvSpPr>
            <p:spPr bwMode="auto">
              <a:xfrm>
                <a:off x="665" y="877"/>
                <a:ext cx="114" cy="228"/>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46118" name="Rectangle 38"/>
              <p:cNvSpPr>
                <a:spLocks noChangeArrowheads="1"/>
              </p:cNvSpPr>
              <p:nvPr/>
            </p:nvSpPr>
            <p:spPr bwMode="auto">
              <a:xfrm>
                <a:off x="798" y="943"/>
                <a:ext cx="3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15728" name="AutoShape 39"/>
              <p:cNvSpPr>
                <a:spLocks noChangeArrowheads="1"/>
              </p:cNvSpPr>
              <p:nvPr/>
            </p:nvSpPr>
            <p:spPr bwMode="auto">
              <a:xfrm>
                <a:off x="328" y="407"/>
                <a:ext cx="931" cy="461"/>
              </a:xfrm>
              <a:prstGeom prst="cube">
                <a:avLst>
                  <a:gd name="adj" fmla="val 49037"/>
                </a:avLst>
              </a:prstGeom>
              <a:solidFill>
                <a:srgbClr val="CCFF33"/>
              </a:solidFill>
              <a:ln w="19050">
                <a:solidFill>
                  <a:srgbClr val="66FF33"/>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5729" name="未知"/>
              <p:cNvSpPr>
                <a:spLocks/>
              </p:cNvSpPr>
              <p:nvPr/>
            </p:nvSpPr>
            <p:spPr bwMode="auto">
              <a:xfrm rot="5400000">
                <a:off x="151" y="589"/>
                <a:ext cx="113" cy="229"/>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5730" name="Line 41"/>
              <p:cNvSpPr>
                <a:spLocks noChangeShapeType="1"/>
              </p:cNvSpPr>
              <p:nvPr/>
            </p:nvSpPr>
            <p:spPr bwMode="auto">
              <a:xfrm>
                <a:off x="1260" y="640"/>
                <a:ext cx="258" cy="0"/>
              </a:xfrm>
              <a:prstGeom prst="line">
                <a:avLst/>
              </a:prstGeom>
              <a:noFill/>
              <a:ln w="1905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31" name="Line 42"/>
              <p:cNvSpPr>
                <a:spLocks noChangeShapeType="1"/>
              </p:cNvSpPr>
              <p:nvPr/>
            </p:nvSpPr>
            <p:spPr bwMode="auto">
              <a:xfrm flipH="1">
                <a:off x="55" y="642"/>
                <a:ext cx="499" cy="498"/>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32" name="Line 43"/>
              <p:cNvSpPr>
                <a:spLocks noChangeShapeType="1"/>
              </p:cNvSpPr>
              <p:nvPr/>
            </p:nvSpPr>
            <p:spPr bwMode="auto">
              <a:xfrm flipV="1">
                <a:off x="552" y="73"/>
                <a:ext cx="0" cy="567"/>
              </a:xfrm>
              <a:prstGeom prst="line">
                <a:avLst/>
              </a:prstGeom>
              <a:noFill/>
              <a:ln w="19050">
                <a:solidFill>
                  <a:srgbClr val="FF33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5733" name="未知"/>
              <p:cNvSpPr>
                <a:spLocks/>
              </p:cNvSpPr>
              <p:nvPr/>
            </p:nvSpPr>
            <p:spPr bwMode="auto">
              <a:xfrm rot="5400000">
                <a:off x="1183" y="578"/>
                <a:ext cx="114" cy="228"/>
              </a:xfrm>
              <a:custGeom>
                <a:avLst/>
                <a:gdLst>
                  <a:gd name="T0" fmla="*/ 0 w 308"/>
                  <a:gd name="T1" fmla="*/ 0 h 617"/>
                  <a:gd name="T2" fmla="*/ 0 w 308"/>
                  <a:gd name="T3" fmla="*/ 0 h 617"/>
                  <a:gd name="T4" fmla="*/ 0 w 308"/>
                  <a:gd name="T5" fmla="*/ 0 h 617"/>
                  <a:gd name="T6" fmla="*/ 0 w 308"/>
                  <a:gd name="T7" fmla="*/ 0 h 617"/>
                  <a:gd name="T8" fmla="*/ 0 w 308"/>
                  <a:gd name="T9" fmla="*/ 0 h 617"/>
                  <a:gd name="T10" fmla="*/ 0 w 308"/>
                  <a:gd name="T11" fmla="*/ 0 h 617"/>
                  <a:gd name="T12" fmla="*/ 0 w 308"/>
                  <a:gd name="T13" fmla="*/ 0 h 617"/>
                  <a:gd name="T14" fmla="*/ 0 w 308"/>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7">
                    <a:moveTo>
                      <a:pt x="308" y="463"/>
                    </a:moveTo>
                    <a:lnTo>
                      <a:pt x="216" y="463"/>
                    </a:lnTo>
                    <a:lnTo>
                      <a:pt x="216" y="0"/>
                    </a:lnTo>
                    <a:lnTo>
                      <a:pt x="93" y="0"/>
                    </a:lnTo>
                    <a:lnTo>
                      <a:pt x="93" y="463"/>
                    </a:lnTo>
                    <a:lnTo>
                      <a:pt x="0" y="463"/>
                    </a:lnTo>
                    <a:lnTo>
                      <a:pt x="154" y="617"/>
                    </a:lnTo>
                    <a:lnTo>
                      <a:pt x="308" y="463"/>
                    </a:lnTo>
                    <a:close/>
                  </a:path>
                </a:pathLst>
              </a:custGeom>
              <a:solidFill>
                <a:srgbClr val="FF99FF"/>
              </a:solidFill>
              <a:ln w="28575" cmpd="sng">
                <a:solidFill>
                  <a:srgbClr val="FF0066"/>
                </a:solidFill>
                <a:bevel/>
                <a:headEnd/>
                <a:tailEnd/>
              </a:ln>
            </p:spPr>
            <p:txBody>
              <a:bodyPr/>
              <a:lstStyle/>
              <a:p>
                <a:endParaRPr lang="zh-CN" altLang="en-US"/>
              </a:p>
            </p:txBody>
          </p:sp>
          <p:sp>
            <p:nvSpPr>
              <p:cNvPr id="46125" name="Rectangle 45"/>
              <p:cNvSpPr>
                <a:spLocks noChangeArrowheads="1"/>
              </p:cNvSpPr>
              <p:nvPr/>
            </p:nvSpPr>
            <p:spPr bwMode="auto">
              <a:xfrm>
                <a:off x="1225" y="697"/>
                <a:ext cx="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26" name="Rectangle 46"/>
              <p:cNvSpPr>
                <a:spLocks noChangeArrowheads="1"/>
              </p:cNvSpPr>
              <p:nvPr/>
            </p:nvSpPr>
            <p:spPr bwMode="auto">
              <a:xfrm>
                <a:off x="67" y="371"/>
                <a:ext cx="31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27" name="Rectangle 47"/>
              <p:cNvSpPr>
                <a:spLocks noChangeArrowheads="1"/>
              </p:cNvSpPr>
              <p:nvPr/>
            </p:nvSpPr>
            <p:spPr bwMode="auto">
              <a:xfrm>
                <a:off x="0" y="1065"/>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28" name="Rectangle 48"/>
              <p:cNvSpPr>
                <a:spLocks noChangeArrowheads="1"/>
              </p:cNvSpPr>
              <p:nvPr/>
            </p:nvSpPr>
            <p:spPr bwMode="auto">
              <a:xfrm>
                <a:off x="1529" y="507"/>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y</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29" name="Rectangle 49"/>
              <p:cNvSpPr>
                <a:spLocks noChangeArrowheads="1"/>
              </p:cNvSpPr>
              <p:nvPr/>
            </p:nvSpPr>
            <p:spPr bwMode="auto">
              <a:xfrm>
                <a:off x="608" y="0"/>
                <a:ext cx="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30" name="Rectangle 50"/>
              <p:cNvSpPr>
                <a:spLocks noChangeArrowheads="1"/>
              </p:cNvSpPr>
              <p:nvPr/>
            </p:nvSpPr>
            <p:spPr bwMode="auto">
              <a:xfrm>
                <a:off x="405" y="960"/>
                <a:ext cx="2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x</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15740" name="未知"/>
              <p:cNvSpPr>
                <a:spLocks/>
              </p:cNvSpPr>
              <p:nvPr/>
            </p:nvSpPr>
            <p:spPr bwMode="auto">
              <a:xfrm rot="2506615">
                <a:off x="488" y="746"/>
                <a:ext cx="104" cy="272"/>
              </a:xfrm>
              <a:custGeom>
                <a:avLst/>
                <a:gdLst>
                  <a:gd name="T0" fmla="*/ 0 w 308"/>
                  <a:gd name="T1" fmla="*/ 0 h 618"/>
                  <a:gd name="T2" fmla="*/ 0 w 308"/>
                  <a:gd name="T3" fmla="*/ 0 h 618"/>
                  <a:gd name="T4" fmla="*/ 0 w 308"/>
                  <a:gd name="T5" fmla="*/ 0 h 618"/>
                  <a:gd name="T6" fmla="*/ 0 w 308"/>
                  <a:gd name="T7" fmla="*/ 0 h 618"/>
                  <a:gd name="T8" fmla="*/ 0 w 308"/>
                  <a:gd name="T9" fmla="*/ 0 h 618"/>
                  <a:gd name="T10" fmla="*/ 0 w 308"/>
                  <a:gd name="T11" fmla="*/ 0 h 618"/>
                  <a:gd name="T12" fmla="*/ 0 w 308"/>
                  <a:gd name="T13" fmla="*/ 0 h 618"/>
                  <a:gd name="T14" fmla="*/ 0 w 308"/>
                  <a:gd name="T15" fmla="*/ 0 h 6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8">
                    <a:moveTo>
                      <a:pt x="308" y="155"/>
                    </a:moveTo>
                    <a:lnTo>
                      <a:pt x="216" y="155"/>
                    </a:lnTo>
                    <a:lnTo>
                      <a:pt x="216" y="618"/>
                    </a:lnTo>
                    <a:lnTo>
                      <a:pt x="93" y="618"/>
                    </a:lnTo>
                    <a:lnTo>
                      <a:pt x="93" y="155"/>
                    </a:lnTo>
                    <a:lnTo>
                      <a:pt x="0" y="155"/>
                    </a:lnTo>
                    <a:lnTo>
                      <a:pt x="154" y="0"/>
                    </a:lnTo>
                    <a:lnTo>
                      <a:pt x="308" y="155"/>
                    </a:lnTo>
                    <a:close/>
                  </a:path>
                </a:pathLst>
              </a:custGeom>
              <a:solidFill>
                <a:srgbClr val="FF99FF"/>
              </a:solidFill>
              <a:ln w="28575" cap="flat" cmpd="sng">
                <a:solidFill>
                  <a:srgbClr val="FF0066"/>
                </a:solidFill>
                <a:bevel/>
                <a:headEnd/>
                <a:tailEnd/>
              </a:ln>
            </p:spPr>
            <p:txBody>
              <a:bodyPr/>
              <a:lstStyle/>
              <a:p>
                <a:endParaRPr lang="zh-CN" altLang="en-US"/>
              </a:p>
            </p:txBody>
          </p:sp>
          <p:sp>
            <p:nvSpPr>
              <p:cNvPr id="115741" name="未知"/>
              <p:cNvSpPr>
                <a:spLocks/>
              </p:cNvSpPr>
              <p:nvPr/>
            </p:nvSpPr>
            <p:spPr bwMode="auto">
              <a:xfrm>
                <a:off x="729" y="290"/>
                <a:ext cx="114" cy="228"/>
              </a:xfrm>
              <a:custGeom>
                <a:avLst/>
                <a:gdLst>
                  <a:gd name="T0" fmla="*/ 0 w 308"/>
                  <a:gd name="T1" fmla="*/ 0 h 617"/>
                  <a:gd name="T2" fmla="*/ 0 w 308"/>
                  <a:gd name="T3" fmla="*/ 0 h 617"/>
                  <a:gd name="T4" fmla="*/ 0 w 308"/>
                  <a:gd name="T5" fmla="*/ 0 h 617"/>
                  <a:gd name="T6" fmla="*/ 0 w 308"/>
                  <a:gd name="T7" fmla="*/ 0 h 617"/>
                  <a:gd name="T8" fmla="*/ 0 w 308"/>
                  <a:gd name="T9" fmla="*/ 0 h 617"/>
                  <a:gd name="T10" fmla="*/ 0 w 308"/>
                  <a:gd name="T11" fmla="*/ 0 h 617"/>
                  <a:gd name="T12" fmla="*/ 0 w 308"/>
                  <a:gd name="T13" fmla="*/ 0 h 617"/>
                  <a:gd name="T14" fmla="*/ 0 w 308"/>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 h="617">
                    <a:moveTo>
                      <a:pt x="308" y="463"/>
                    </a:moveTo>
                    <a:lnTo>
                      <a:pt x="216" y="463"/>
                    </a:lnTo>
                    <a:lnTo>
                      <a:pt x="216" y="0"/>
                    </a:lnTo>
                    <a:lnTo>
                      <a:pt x="93" y="0"/>
                    </a:lnTo>
                    <a:lnTo>
                      <a:pt x="93" y="463"/>
                    </a:lnTo>
                    <a:lnTo>
                      <a:pt x="0" y="463"/>
                    </a:lnTo>
                    <a:lnTo>
                      <a:pt x="154" y="617"/>
                    </a:lnTo>
                    <a:lnTo>
                      <a:pt x="308" y="463"/>
                    </a:lnTo>
                    <a:close/>
                  </a:path>
                </a:pathLst>
              </a:custGeom>
              <a:solidFill>
                <a:srgbClr val="FF99FF"/>
              </a:solidFill>
              <a:ln w="28575" cmpd="sng">
                <a:solidFill>
                  <a:srgbClr val="FF0066"/>
                </a:solidFill>
                <a:bevel/>
                <a:headEnd/>
                <a:tailEnd/>
              </a:ln>
            </p:spPr>
            <p:txBody>
              <a:bodyPr/>
              <a:lstStyle/>
              <a:p>
                <a:endParaRPr lang="zh-CN" altLang="en-US"/>
              </a:p>
            </p:txBody>
          </p:sp>
          <p:sp>
            <p:nvSpPr>
              <p:cNvPr id="46133" name="Rectangle 53"/>
              <p:cNvSpPr>
                <a:spLocks noChangeArrowheads="1"/>
              </p:cNvSpPr>
              <p:nvPr/>
            </p:nvSpPr>
            <p:spPr bwMode="auto">
              <a:xfrm>
                <a:off x="740" y="32"/>
                <a:ext cx="30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F</a:t>
                </a:r>
                <a:r>
                  <a:rPr lang="zh-CN" altLang="en-US" i="1" baseline="-25000">
                    <a:solidFill>
                      <a:schemeClr val="accent2"/>
                    </a:solidFill>
                    <a:effectLst>
                      <a:outerShdw blurRad="38100" dist="38100" dir="2700000" algn="tl">
                        <a:srgbClr val="000000"/>
                      </a:outerShdw>
                    </a:effectLst>
                  </a:rPr>
                  <a:t>z</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46134" name="Rectangle 54"/>
              <p:cNvSpPr>
                <a:spLocks noChangeArrowheads="1"/>
              </p:cNvSpPr>
              <p:nvPr/>
            </p:nvSpPr>
            <p:spPr bwMode="auto">
              <a:xfrm>
                <a:off x="329" y="496"/>
                <a:ext cx="87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solidFill>
                      <a:srgbClr val="FF3300"/>
                    </a:solidFill>
                    <a:effectLst>
                      <a:outerShdw blurRad="38100" dist="38100" dir="2700000" algn="tl">
                        <a:srgbClr val="000000"/>
                      </a:outerShdw>
                    </a:effectLst>
                    <a:latin typeface="宋体" panose="02010600030101010101" pitchFamily="2" charset="-122"/>
                  </a:rPr>
                  <a:t>+  +  +  +</a:t>
                </a:r>
                <a:endParaRPr lang="zh-CN" altLang="en-US" sz="1800">
                  <a:solidFill>
                    <a:srgbClr val="FF3300"/>
                  </a:solidFill>
                  <a:effectLst>
                    <a:outerShdw blurRad="38100" dist="38100" dir="2700000" algn="tl">
                      <a:srgbClr val="000000"/>
                    </a:outerShdw>
                  </a:effectLst>
                  <a:ea typeface="华文中宋" panose="02010600040101010101" pitchFamily="2" charset="-122"/>
                </a:endParaRPr>
              </a:p>
            </p:txBody>
          </p:sp>
          <p:sp>
            <p:nvSpPr>
              <p:cNvPr id="46135" name="Rectangle 55"/>
              <p:cNvSpPr>
                <a:spLocks noChangeArrowheads="1"/>
              </p:cNvSpPr>
              <p:nvPr/>
            </p:nvSpPr>
            <p:spPr bwMode="auto">
              <a:xfrm>
                <a:off x="311" y="819"/>
                <a:ext cx="9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1800">
                    <a:effectLst>
                      <a:outerShdw blurRad="38100" dist="38100" dir="2700000" algn="tl">
                        <a:srgbClr val="000000"/>
                      </a:outerShdw>
                    </a:effectLst>
                    <a:latin typeface="宋体" panose="02010600030101010101" pitchFamily="2" charset="-122"/>
                  </a:rPr>
                  <a:t>-  -  -  - </a:t>
                </a:r>
                <a:endParaRPr lang="zh-CN" altLang="en-US" sz="1800">
                  <a:effectLst>
                    <a:outerShdw blurRad="38100" dist="38100" dir="2700000" algn="tl">
                      <a:srgbClr val="000000"/>
                    </a:outerShdw>
                  </a:effectLst>
                  <a:ea typeface="华文中宋" panose="02010600040101010101" pitchFamily="2" charset="-122"/>
                </a:endParaRPr>
              </a:p>
            </p:txBody>
          </p:sp>
        </p:grpSp>
        <p:sp>
          <p:nvSpPr>
            <p:cNvPr id="46136" name="Rectangle 56"/>
            <p:cNvSpPr>
              <a:spLocks noChangeArrowheads="1"/>
            </p:cNvSpPr>
            <p:nvPr/>
          </p:nvSpPr>
          <p:spPr bwMode="auto">
            <a:xfrm>
              <a:off x="86" y="122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纵向变形</a:t>
              </a:r>
            </a:p>
          </p:txBody>
        </p:sp>
        <p:sp>
          <p:nvSpPr>
            <p:cNvPr id="46137" name="Rectangle 57"/>
            <p:cNvSpPr>
              <a:spLocks noChangeArrowheads="1"/>
            </p:cNvSpPr>
            <p:nvPr/>
          </p:nvSpPr>
          <p:spPr bwMode="auto">
            <a:xfrm>
              <a:off x="1901" y="122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横向变形</a:t>
              </a:r>
            </a:p>
          </p:txBody>
        </p:sp>
        <p:sp>
          <p:nvSpPr>
            <p:cNvPr id="46138" name="Rectangle 58"/>
            <p:cNvSpPr>
              <a:spLocks noChangeArrowheads="1"/>
            </p:cNvSpPr>
            <p:nvPr/>
          </p:nvSpPr>
          <p:spPr bwMode="auto">
            <a:xfrm>
              <a:off x="3760" y="122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体积变形</a:t>
              </a:r>
            </a:p>
          </p:txBody>
        </p:sp>
      </p:grpSp>
      <p:sp>
        <p:nvSpPr>
          <p:cNvPr id="46139" name="Rectangle 59"/>
          <p:cNvSpPr>
            <a:spLocks noChangeArrowheads="1"/>
          </p:cNvSpPr>
          <p:nvPr/>
        </p:nvSpPr>
        <p:spPr bwMode="auto">
          <a:xfrm>
            <a:off x="5327650" y="1304925"/>
            <a:ext cx="3673475" cy="2436813"/>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chemeClr val="accent2"/>
                </a:solidFill>
                <a:latin typeface="楷体_GB2312" pitchFamily="49" charset="-122"/>
                <a:ea typeface="楷体_GB2312" pitchFamily="49" charset="-122"/>
              </a:rPr>
              <a:t>因此，无论在什么方向上施加作用力产生压缩形变时，压电陶瓷的正、逆压电效应只出现在其极化方向。</a:t>
            </a:r>
          </a:p>
          <a:p>
            <a:pPr algn="just">
              <a:spcBef>
                <a:spcPct val="0"/>
              </a:spcBef>
              <a:buFontTx/>
              <a:buNone/>
            </a:pPr>
            <a:r>
              <a:rPr lang="zh-CN" altLang="zh-CN" sz="2200">
                <a:solidFill>
                  <a:srgbClr val="FF3300"/>
                </a:solidFill>
                <a:latin typeface="楷体_GB2312" pitchFamily="49" charset="-122"/>
                <a:ea typeface="楷体_GB2312" pitchFamily="49" charset="-122"/>
              </a:rPr>
              <a:t>但在力矩作用下产生剪切形变时，在其他方向上也会呈现压电效应。</a:t>
            </a:r>
          </a:p>
        </p:txBody>
      </p:sp>
      <p:sp>
        <p:nvSpPr>
          <p:cNvPr id="115719" name="Text Box 60"/>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2982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139"/>
                                        </p:tgtEl>
                                        <p:attrNameLst>
                                          <p:attrName>style.visibility</p:attrName>
                                        </p:attrNameLst>
                                      </p:cBhvr>
                                      <p:to>
                                        <p:strVal val="visible"/>
                                      </p:to>
                                    </p:set>
                                    <p:animEffect transition="in" filter="box(in)">
                                      <p:cBhvr>
                                        <p:cTn id="7" dur="500"/>
                                        <p:tgtEl>
                                          <p:spTgt spid="46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3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3600" dirty="0" smtClean="0">
                <a:solidFill>
                  <a:srgbClr val="0000CC"/>
                </a:solidFill>
                <a:latin typeface="Times New Roman" panose="02020603050405020304" pitchFamily="18" charset="0"/>
                <a:ea typeface="黑体" panose="02010609060101010101" pitchFamily="49" charset="-122"/>
              </a:rPr>
              <a:t>  </a:t>
            </a:r>
            <a:r>
              <a:rPr lang="zh-CN" altLang="en-US" sz="3600" dirty="0">
                <a:solidFill>
                  <a:srgbClr val="0000CC"/>
                </a:solidFill>
                <a:latin typeface="Times New Roman" panose="02020603050405020304" pitchFamily="18" charset="0"/>
                <a:ea typeface="黑体" panose="02010609060101010101" pitchFamily="49" charset="-122"/>
              </a:rPr>
              <a:t>压电式传感器</a:t>
            </a:r>
          </a:p>
        </p:txBody>
      </p:sp>
      <p:sp>
        <p:nvSpPr>
          <p:cNvPr id="7171" name="Rectangle 3"/>
          <p:cNvSpPr>
            <a:spLocks noChangeArrowheads="1"/>
          </p:cNvSpPr>
          <p:nvPr/>
        </p:nvSpPr>
        <p:spPr bwMode="auto">
          <a:xfrm>
            <a:off x="396875" y="2781300"/>
            <a:ext cx="82073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15000"/>
              </a:lnSpc>
              <a:buClr>
                <a:srgbClr val="9900FF"/>
              </a:buClr>
              <a:buFont typeface="Wingdings" panose="05000000000000000000" pitchFamily="2" charset="2"/>
              <a:buChar char="u"/>
              <a:defRPr/>
            </a:pPr>
            <a:r>
              <a:rPr lang="zh-CN" altLang="en-US" sz="2200">
                <a:solidFill>
                  <a:srgbClr val="FF00FF"/>
                </a:solidFill>
                <a:effectLst>
                  <a:outerShdw blurRad="38100" dist="38100" dir="2700000" algn="tl">
                    <a:srgbClr val="000000"/>
                  </a:outerShdw>
                </a:effectLst>
                <a:latin typeface="华文中宋" panose="02010600040101010101" pitchFamily="2" charset="-122"/>
                <a:ea typeface="华文中宋" panose="02010600040101010101" pitchFamily="2" charset="-122"/>
              </a:rPr>
              <a:t>压电式传感器的定义</a:t>
            </a:r>
          </a:p>
          <a:p>
            <a:pPr algn="just">
              <a:lnSpc>
                <a:spcPct val="115000"/>
              </a:lnSpc>
              <a:buClr>
                <a:srgbClr val="9900FF"/>
              </a:buClr>
              <a:buFont typeface="Wingdings" panose="05000000000000000000" pitchFamily="2" charset="2"/>
              <a:buNone/>
              <a:defRPr/>
            </a:pPr>
            <a:r>
              <a:rPr lang="zh-CN" altLang="en-US" sz="220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利用压电材料的压电效应，实现机械能与电能相互转换的传感器。</a:t>
            </a:r>
          </a:p>
          <a:p>
            <a:pPr algn="just">
              <a:lnSpc>
                <a:spcPct val="125000"/>
              </a:lnSpc>
              <a:spcBef>
                <a:spcPct val="25000"/>
              </a:spcBef>
              <a:buClr>
                <a:srgbClr val="9900FF"/>
              </a:buClr>
              <a:buFont typeface="Wingdings" panose="05000000000000000000" pitchFamily="2" charset="2"/>
              <a:buChar char="u"/>
              <a:defRPr/>
            </a:pPr>
            <a:r>
              <a:rPr lang="zh-CN" altLang="en-US" sz="2200">
                <a:solidFill>
                  <a:srgbClr val="FF00FF"/>
                </a:solidFill>
                <a:effectLst>
                  <a:outerShdw blurRad="38100" dist="38100" dir="2700000" algn="tl">
                    <a:srgbClr val="000000"/>
                  </a:outerShdw>
                </a:effectLst>
                <a:latin typeface="华文中宋" panose="02010600040101010101" pitchFamily="2" charset="-122"/>
                <a:ea typeface="华文中宋" panose="02010600040101010101" pitchFamily="2" charset="-122"/>
              </a:rPr>
              <a:t>压电式传感器的感测量</a:t>
            </a:r>
          </a:p>
          <a:p>
            <a:pPr algn="just">
              <a:lnSpc>
                <a:spcPct val="115000"/>
              </a:lnSpc>
              <a:buClr>
                <a:srgbClr val="9900FF"/>
              </a:buClr>
              <a:buFont typeface="Wingdings" panose="05000000000000000000" pitchFamily="2" charset="2"/>
              <a:buNone/>
              <a:defRPr/>
            </a:pPr>
            <a:r>
              <a:rPr lang="zh-CN" altLang="en-US" sz="220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动态力、机械冲击和振动，在声学、医学、力学、导航方面应用广泛。</a:t>
            </a:r>
          </a:p>
          <a:p>
            <a:pPr algn="just">
              <a:lnSpc>
                <a:spcPct val="115000"/>
              </a:lnSpc>
              <a:buClr>
                <a:srgbClr val="9900FF"/>
              </a:buClr>
              <a:buFont typeface="Wingdings" panose="05000000000000000000" pitchFamily="2" charset="2"/>
              <a:buChar char="u"/>
              <a:defRPr/>
            </a:pPr>
            <a:r>
              <a:rPr lang="zh-CN" altLang="en-US" sz="2200">
                <a:solidFill>
                  <a:srgbClr val="FF00FF"/>
                </a:solidFill>
                <a:effectLst>
                  <a:outerShdw blurRad="38100" dist="38100" dir="2700000" algn="tl">
                    <a:srgbClr val="000000"/>
                  </a:outerShdw>
                </a:effectLst>
                <a:latin typeface="华文中宋" panose="02010600040101010101" pitchFamily="2" charset="-122"/>
                <a:ea typeface="华文中宋" panose="02010600040101010101" pitchFamily="2" charset="-122"/>
              </a:rPr>
              <a:t>压电式传感器的种类</a:t>
            </a:r>
          </a:p>
          <a:p>
            <a:pPr algn="just">
              <a:lnSpc>
                <a:spcPct val="115000"/>
              </a:lnSpc>
              <a:buClr>
                <a:srgbClr val="9900FF"/>
              </a:buClr>
              <a:buFont typeface="Wingdings" panose="05000000000000000000" pitchFamily="2" charset="2"/>
              <a:buNone/>
              <a:defRPr/>
            </a:pPr>
            <a:r>
              <a:rPr lang="zh-CN" altLang="en-US" sz="2200">
                <a:solidFill>
                  <a:schemeClr val="accent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根据工作原理：</a:t>
            </a:r>
            <a:r>
              <a:rPr lang="zh-CN" altLang="en-US" sz="220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正压电效应型和逆压电效应型。</a:t>
            </a:r>
          </a:p>
        </p:txBody>
      </p:sp>
      <p:grpSp>
        <p:nvGrpSpPr>
          <p:cNvPr id="76804" name="Group 4"/>
          <p:cNvGrpSpPr>
            <a:grpSpLocks/>
          </p:cNvGrpSpPr>
          <p:nvPr/>
        </p:nvGrpSpPr>
        <p:grpSpPr bwMode="auto">
          <a:xfrm>
            <a:off x="1347788" y="1412875"/>
            <a:ext cx="6248400" cy="1295400"/>
            <a:chOff x="0" y="0"/>
            <a:chExt cx="3936" cy="816"/>
          </a:xfrm>
        </p:grpSpPr>
        <p:sp>
          <p:nvSpPr>
            <p:cNvPr id="76805" name="Rectangle 5"/>
            <p:cNvSpPr>
              <a:spLocks noChangeArrowheads="1"/>
            </p:cNvSpPr>
            <p:nvPr/>
          </p:nvSpPr>
          <p:spPr bwMode="auto">
            <a:xfrm>
              <a:off x="0" y="0"/>
              <a:ext cx="3936" cy="816"/>
            </a:xfrm>
            <a:prstGeom prst="rect">
              <a:avLst/>
            </a:prstGeom>
            <a:solidFill>
              <a:schemeClr val="accent2"/>
            </a:solidFill>
            <a:ln w="12700" cap="sq">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7174" name="Text Box 6"/>
            <p:cNvSpPr txBox="1">
              <a:spLocks noChangeArrowheads="1"/>
            </p:cNvSpPr>
            <p:nvPr/>
          </p:nvSpPr>
          <p:spPr bwMode="auto">
            <a:xfrm>
              <a:off x="960" y="96"/>
              <a:ext cx="799" cy="604"/>
            </a:xfrm>
            <a:prstGeom prst="rect">
              <a:avLst/>
            </a:prstGeom>
            <a:solidFill>
              <a:schemeClr val="tx1"/>
            </a:solidFill>
            <a:ln w="12700" cap="sq" cmpd="sng">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defRPr/>
              </a:pPr>
              <a:r>
                <a:rPr lang="zh-CN" altLang="zh-CN" sz="2800">
                  <a:solidFill>
                    <a:srgbClr val="006600"/>
                  </a:solidFill>
                  <a:effectLst>
                    <a:outerShdw blurRad="38100" dist="38100" dir="2700000" algn="tl">
                      <a:srgbClr val="000000"/>
                    </a:outerShdw>
                  </a:effectLst>
                  <a:ea typeface="黑体" panose="02010609060101010101" pitchFamily="49" charset="-122"/>
                </a:rPr>
                <a:t>压电</a:t>
              </a:r>
            </a:p>
            <a:p>
              <a:pPr algn="ctr">
                <a:defRPr/>
              </a:pPr>
              <a:r>
                <a:rPr lang="zh-CN" altLang="zh-CN" sz="2800">
                  <a:solidFill>
                    <a:srgbClr val="006600"/>
                  </a:solidFill>
                  <a:effectLst>
                    <a:outerShdw blurRad="38100" dist="38100" dir="2700000" algn="tl">
                      <a:srgbClr val="000000"/>
                    </a:outerShdw>
                  </a:effectLst>
                  <a:ea typeface="黑体" panose="02010609060101010101" pitchFamily="49" charset="-122"/>
                </a:rPr>
                <a:t>效应</a:t>
              </a:r>
            </a:p>
          </p:txBody>
        </p:sp>
        <p:sp>
          <p:nvSpPr>
            <p:cNvPr id="76807" name="Line 7"/>
            <p:cNvSpPr>
              <a:spLocks noChangeShapeType="1"/>
            </p:cNvSpPr>
            <p:nvPr/>
          </p:nvSpPr>
          <p:spPr bwMode="auto">
            <a:xfrm>
              <a:off x="48" y="384"/>
              <a:ext cx="912" cy="0"/>
            </a:xfrm>
            <a:prstGeom prst="line">
              <a:avLst/>
            </a:prstGeom>
            <a:noFill/>
            <a:ln w="76200" cap="sq">
              <a:solidFill>
                <a:srgbClr val="FF0066"/>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6" name="Text Box 8"/>
            <p:cNvSpPr txBox="1">
              <a:spLocks noChangeArrowheads="1"/>
            </p:cNvSpPr>
            <p:nvPr/>
          </p:nvSpPr>
          <p:spPr bwMode="auto">
            <a:xfrm>
              <a:off x="0" y="96"/>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000">
                  <a:effectLst>
                    <a:outerShdw blurRad="38100" dist="38100" dir="2700000" algn="tl">
                      <a:srgbClr val="000000"/>
                    </a:outerShdw>
                  </a:effectLst>
                </a:rPr>
                <a:t> </a:t>
              </a:r>
              <a:r>
                <a:rPr lang="zh-CN" altLang="en-US" sz="2000">
                  <a:effectLst>
                    <a:outerShdw blurRad="38100" dist="38100" dir="2700000" algn="tl">
                      <a:srgbClr val="000000"/>
                    </a:outerShdw>
                  </a:effectLst>
                  <a:ea typeface="华文中宋" panose="02010600040101010101" pitchFamily="2" charset="-122"/>
                </a:rPr>
                <a:t>被测非电量</a:t>
              </a:r>
            </a:p>
          </p:txBody>
        </p:sp>
        <p:sp>
          <p:nvSpPr>
            <p:cNvPr id="76809" name="Line 9"/>
            <p:cNvSpPr>
              <a:spLocks noChangeShapeType="1"/>
            </p:cNvSpPr>
            <p:nvPr/>
          </p:nvSpPr>
          <p:spPr bwMode="auto">
            <a:xfrm flipV="1">
              <a:off x="1782" y="384"/>
              <a:ext cx="816" cy="1"/>
            </a:xfrm>
            <a:prstGeom prst="line">
              <a:avLst/>
            </a:prstGeom>
            <a:noFill/>
            <a:ln w="76200" cap="sq">
              <a:solidFill>
                <a:srgbClr val="FF0066"/>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 name="Text Box 10"/>
            <p:cNvSpPr txBox="1">
              <a:spLocks noChangeArrowheads="1"/>
            </p:cNvSpPr>
            <p:nvPr/>
          </p:nvSpPr>
          <p:spPr bwMode="auto">
            <a:xfrm>
              <a:off x="1668" y="68"/>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电压值</a:t>
              </a:r>
            </a:p>
          </p:txBody>
        </p:sp>
        <p:sp>
          <p:nvSpPr>
            <p:cNvPr id="7179" name="Text Box 11"/>
            <p:cNvSpPr txBox="1">
              <a:spLocks noChangeArrowheads="1"/>
            </p:cNvSpPr>
            <p:nvPr/>
          </p:nvSpPr>
          <p:spPr bwMode="auto">
            <a:xfrm>
              <a:off x="2592" y="96"/>
              <a:ext cx="624" cy="604"/>
            </a:xfrm>
            <a:prstGeom prst="rect">
              <a:avLst/>
            </a:prstGeom>
            <a:solidFill>
              <a:schemeClr val="tx1"/>
            </a:solidFill>
            <a:ln w="12700" cap="sq" cmpd="sng">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zh-CN" sz="2800">
                  <a:solidFill>
                    <a:srgbClr val="006600"/>
                  </a:solidFill>
                  <a:effectLst>
                    <a:outerShdw blurRad="38100" dist="38100" dir="2700000" algn="tl">
                      <a:srgbClr val="000000"/>
                    </a:outerShdw>
                  </a:effectLst>
                  <a:ea typeface="黑体" panose="02010609060101010101" pitchFamily="49" charset="-122"/>
                </a:rPr>
                <a:t>测量电路</a:t>
              </a:r>
            </a:p>
          </p:txBody>
        </p:sp>
        <p:sp>
          <p:nvSpPr>
            <p:cNvPr id="76812" name="Line 12"/>
            <p:cNvSpPr>
              <a:spLocks noChangeShapeType="1"/>
            </p:cNvSpPr>
            <p:nvPr/>
          </p:nvSpPr>
          <p:spPr bwMode="auto">
            <a:xfrm>
              <a:off x="3241" y="384"/>
              <a:ext cx="672" cy="0"/>
            </a:xfrm>
            <a:prstGeom prst="line">
              <a:avLst/>
            </a:prstGeom>
            <a:noFill/>
            <a:ln w="76200" cap="sq">
              <a:solidFill>
                <a:srgbClr val="FF0066"/>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1" name="Text Box 13"/>
            <p:cNvSpPr txBox="1">
              <a:spLocks noChangeArrowheads="1"/>
            </p:cNvSpPr>
            <p:nvPr/>
          </p:nvSpPr>
          <p:spPr bwMode="auto">
            <a:xfrm>
              <a:off x="3168" y="9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defRPr/>
              </a:pPr>
              <a:r>
                <a:rPr lang="zh-CN" altLang="en-US" sz="2000">
                  <a:effectLst>
                    <a:outerShdw blurRad="38100" dist="38100" dir="2700000" algn="tl">
                      <a:srgbClr val="000000"/>
                    </a:outerShdw>
                  </a:effectLst>
                  <a:latin typeface="华文中宋" panose="02010600040101010101" pitchFamily="2" charset="-122"/>
                  <a:ea typeface="华文中宋" panose="02010600040101010101" pitchFamily="2" charset="-122"/>
                </a:rPr>
                <a:t>U、I</a:t>
              </a:r>
            </a:p>
          </p:txBody>
        </p:sp>
        <p:sp>
          <p:nvSpPr>
            <p:cNvPr id="7182" name="Text Box 14"/>
            <p:cNvSpPr txBox="1">
              <a:spLocks noChangeArrowheads="1"/>
            </p:cNvSpPr>
            <p:nvPr/>
          </p:nvSpPr>
          <p:spPr bwMode="auto">
            <a:xfrm>
              <a:off x="1668" y="408"/>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defRPr/>
              </a:pPr>
              <a:r>
                <a:rPr lang="zh-CN" altLang="zh-CN" sz="2000">
                  <a:effectLst>
                    <a:outerShdw blurRad="38100" dist="38100" dir="2700000" algn="tl">
                      <a:srgbClr val="000000"/>
                    </a:outerShdw>
                  </a:effectLst>
                  <a:latin typeface="华文中宋" panose="02010600040101010101" pitchFamily="2" charset="-122"/>
                  <a:ea typeface="华文中宋" panose="02010600040101010101" pitchFamily="2" charset="-122"/>
                </a:rPr>
                <a:t>电荷值</a:t>
              </a:r>
            </a:p>
          </p:txBody>
        </p:sp>
      </p:grpSp>
    </p:spTree>
    <p:extLst>
      <p:ext uri="{BB962C8B-B14F-4D97-AF65-F5344CB8AC3E}">
        <p14:creationId xmlns:p14="http://schemas.microsoft.com/office/powerpoint/2010/main" val="15556451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541338" y="3429000"/>
            <a:ext cx="8280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i="1">
                <a:solidFill>
                  <a:schemeClr val="accent2"/>
                </a:solidFill>
                <a:latin typeface="Times New Roman" panose="02020603050405020304" pitchFamily="18" charset="0"/>
              </a:rPr>
              <a:t>d</a:t>
            </a:r>
            <a:r>
              <a:rPr lang="zh-CN" altLang="en-US" sz="2000" baseline="-30000">
                <a:solidFill>
                  <a:schemeClr val="accent2"/>
                </a:solidFill>
                <a:latin typeface="Times New Roman" panose="02020603050405020304" pitchFamily="18" charset="0"/>
              </a:rPr>
              <a:t>11</a:t>
            </a:r>
            <a:r>
              <a:rPr lang="zh-CN" altLang="en-US" sz="2000">
                <a:solidFill>
                  <a:schemeClr val="accent2"/>
                </a:solidFill>
                <a:latin typeface="Times New Roman" panose="02020603050405020304" pitchFamily="18" charset="0"/>
              </a:rPr>
              <a:t>——压电系数，指石英晶体在X轴方向上受力时的压电系数。</a:t>
            </a:r>
          </a:p>
          <a:p>
            <a:pPr algn="just">
              <a:spcBef>
                <a:spcPct val="0"/>
              </a:spcBef>
              <a:buFontTx/>
              <a:buNone/>
            </a:pPr>
            <a:r>
              <a:rPr lang="zh-CN" altLang="en-US" sz="2000">
                <a:solidFill>
                  <a:schemeClr val="accent2"/>
                </a:solidFill>
                <a:latin typeface="Times New Roman" panose="02020603050405020304" pitchFamily="18" charset="0"/>
              </a:rPr>
              <a:t>受力方向和变形不同时，压电系数也不同，石英晶体</a:t>
            </a:r>
            <a:r>
              <a:rPr lang="zh-CN" altLang="en-US" sz="2000" i="1">
                <a:solidFill>
                  <a:schemeClr val="accent2"/>
                </a:solidFill>
                <a:latin typeface="Times New Roman" panose="02020603050405020304" pitchFamily="18" charset="0"/>
              </a:rPr>
              <a:t>d</a:t>
            </a:r>
            <a:r>
              <a:rPr lang="zh-CN" altLang="en-US" sz="2000" baseline="-30000">
                <a:solidFill>
                  <a:schemeClr val="accent2"/>
                </a:solidFill>
                <a:latin typeface="Times New Roman" panose="02020603050405020304" pitchFamily="18" charset="0"/>
              </a:rPr>
              <a:t>11</a:t>
            </a:r>
            <a:r>
              <a:rPr lang="zh-CN" altLang="en-US" sz="2000">
                <a:solidFill>
                  <a:schemeClr val="accent2"/>
                </a:solidFill>
                <a:latin typeface="Times New Roman" panose="02020603050405020304" pitchFamily="18" charset="0"/>
              </a:rPr>
              <a:t>=2.3×10</a:t>
            </a:r>
            <a:r>
              <a:rPr lang="zh-CN" altLang="en-US" sz="2000" baseline="30000">
                <a:solidFill>
                  <a:schemeClr val="accent2"/>
                </a:solidFill>
                <a:latin typeface="Times New Roman" panose="02020603050405020304" pitchFamily="18" charset="0"/>
              </a:rPr>
              <a:t>-12</a:t>
            </a:r>
            <a:r>
              <a:rPr lang="zh-CN" altLang="en-US" sz="2000">
                <a:solidFill>
                  <a:schemeClr val="accent2"/>
                </a:solidFill>
                <a:latin typeface="Times New Roman" panose="02020603050405020304" pitchFamily="18" charset="0"/>
              </a:rPr>
              <a:t>CN</a:t>
            </a:r>
            <a:r>
              <a:rPr lang="zh-CN" altLang="en-US" sz="2000" baseline="30000">
                <a:solidFill>
                  <a:schemeClr val="accent2"/>
                </a:solidFill>
                <a:latin typeface="Times New Roman" panose="02020603050405020304" pitchFamily="18" charset="0"/>
              </a:rPr>
              <a:t>-1</a:t>
            </a:r>
            <a:r>
              <a:rPr lang="zh-CN" altLang="en-US" sz="2000">
                <a:solidFill>
                  <a:schemeClr val="accent2"/>
                </a:solidFill>
                <a:latin typeface="Times New Roman" panose="02020603050405020304" pitchFamily="18" charset="0"/>
              </a:rPr>
              <a:t>；</a:t>
            </a:r>
          </a:p>
        </p:txBody>
      </p:sp>
      <p:sp>
        <p:nvSpPr>
          <p:cNvPr id="116739" name="Text Box 3"/>
          <p:cNvSpPr txBox="1">
            <a:spLocks noChangeArrowheads="1"/>
          </p:cNvSpPr>
          <p:nvPr/>
        </p:nvSpPr>
        <p:spPr bwMode="auto">
          <a:xfrm>
            <a:off x="1403350" y="4292600"/>
            <a:ext cx="659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400">
                <a:solidFill>
                  <a:schemeClr val="accent2"/>
                </a:solidFill>
                <a:latin typeface="Times New Roman" panose="02020603050405020304" pitchFamily="18" charset="0"/>
              </a:rPr>
              <a:t>式中</a:t>
            </a:r>
            <a:r>
              <a:rPr lang="zh-CN" altLang="en-US" sz="2400">
                <a:solidFill>
                  <a:schemeClr val="accent2"/>
                </a:solidFill>
                <a:latin typeface="宋体" panose="02010600030101010101" pitchFamily="2" charset="-122"/>
              </a:rPr>
              <a:t>  </a:t>
            </a:r>
            <a:r>
              <a:rPr lang="zh-CN" altLang="en-US" sz="2400" i="1">
                <a:solidFill>
                  <a:schemeClr val="accent2"/>
                </a:solidFill>
                <a:latin typeface="宋体" panose="02010600030101010101" pitchFamily="2" charset="-122"/>
              </a:rPr>
              <a:t>q</a:t>
            </a:r>
            <a:r>
              <a:rPr lang="zh-CN" altLang="en-US" sz="2400" baseline="-25000">
                <a:solidFill>
                  <a:schemeClr val="accent2"/>
                </a:solidFill>
                <a:latin typeface="宋体" panose="02010600030101010101" pitchFamily="2" charset="-122"/>
              </a:rPr>
              <a:t>X</a:t>
            </a:r>
            <a:r>
              <a:rPr lang="zh-CN" altLang="en-US" sz="2400">
                <a:solidFill>
                  <a:schemeClr val="accent2"/>
                </a:solidFill>
                <a:latin typeface="Times New Roman" panose="02020603050405020304" pitchFamily="18" charset="0"/>
              </a:rPr>
              <a:t>——垂直于</a:t>
            </a:r>
            <a:r>
              <a:rPr lang="zh-CN" altLang="en-US" sz="2400" i="1">
                <a:solidFill>
                  <a:schemeClr val="accent2"/>
                </a:solidFill>
                <a:latin typeface="宋体" panose="02010600030101010101" pitchFamily="2" charset="-122"/>
              </a:rPr>
              <a:t>X</a:t>
            </a:r>
            <a:r>
              <a:rPr lang="zh-CN" altLang="en-US" sz="2400">
                <a:solidFill>
                  <a:schemeClr val="accent2"/>
                </a:solidFill>
                <a:latin typeface="Times New Roman" panose="02020603050405020304" pitchFamily="18" charset="0"/>
              </a:rPr>
              <a:t>轴平面上的电荷。</a:t>
            </a:r>
            <a:endParaRPr lang="zh-CN" altLang="en-US" sz="2400">
              <a:solidFill>
                <a:schemeClr val="accent2"/>
              </a:solidFill>
              <a:latin typeface="宋体" panose="02010600030101010101" pitchFamily="2" charset="-122"/>
            </a:endParaRPr>
          </a:p>
        </p:txBody>
      </p:sp>
      <p:sp>
        <p:nvSpPr>
          <p:cNvPr id="116740" name="Text Box 4"/>
          <p:cNvSpPr txBox="1">
            <a:spLocks noChangeArrowheads="1"/>
          </p:cNvSpPr>
          <p:nvPr/>
        </p:nvSpPr>
        <p:spPr bwMode="auto">
          <a:xfrm>
            <a:off x="612775" y="5086350"/>
            <a:ext cx="8064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400">
                <a:solidFill>
                  <a:schemeClr val="accent2"/>
                </a:solidFill>
                <a:latin typeface="宋体" panose="02010600030101010101" pitchFamily="2" charset="-122"/>
              </a:rPr>
              <a:t>式中                              </a:t>
            </a:r>
            <a:r>
              <a:rPr lang="zh-CN" altLang="en-US" sz="2400">
                <a:solidFill>
                  <a:schemeClr val="accent2"/>
                </a:solidFill>
                <a:latin typeface="Times New Roman" panose="02020603050405020304" pitchFamily="18" charset="0"/>
              </a:rPr>
              <a:t>——</a:t>
            </a:r>
            <a:r>
              <a:rPr lang="zh-CN" altLang="en-US" sz="2400">
                <a:solidFill>
                  <a:schemeClr val="accent2"/>
                </a:solidFill>
                <a:latin typeface="宋体" panose="02010600030101010101" pitchFamily="2" charset="-122"/>
              </a:rPr>
              <a:t>电极面间电容</a:t>
            </a:r>
            <a:r>
              <a:rPr lang="zh-CN" altLang="en-US" sz="2800">
                <a:solidFill>
                  <a:schemeClr val="accent2"/>
                </a:solidFill>
                <a:latin typeface="宋体" panose="02010600030101010101" pitchFamily="2" charset="-122"/>
              </a:rPr>
              <a:t> </a:t>
            </a:r>
          </a:p>
        </p:txBody>
      </p:sp>
      <p:graphicFrame>
        <p:nvGraphicFramePr>
          <p:cNvPr id="116741" name="Object 5"/>
          <p:cNvGraphicFramePr>
            <a:graphicFrameLocks noChangeAspect="1"/>
          </p:cNvGraphicFramePr>
          <p:nvPr/>
        </p:nvGraphicFramePr>
        <p:xfrm>
          <a:off x="3348038" y="2349500"/>
          <a:ext cx="2463800" cy="900113"/>
        </p:xfrm>
        <a:graphic>
          <a:graphicData uri="http://schemas.openxmlformats.org/presentationml/2006/ole">
            <mc:AlternateContent xmlns:mc="http://schemas.openxmlformats.org/markup-compatibility/2006">
              <mc:Choice xmlns:v="urn:schemas-microsoft-com:vml" Requires="v">
                <p:oleObj spid="_x0000_s9232" r:id="rId3" imgW="1168907" imgH="431987" progId="Equation.DSMT4">
                  <p:embed/>
                </p:oleObj>
              </mc:Choice>
              <mc:Fallback>
                <p:oleObj r:id="rId3" imgW="1168907" imgH="431987" progId="Equation.DSMT4">
                  <p:embed/>
                  <p:pic>
                    <p:nvPicPr>
                      <p:cNvPr id="1167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349500"/>
                        <a:ext cx="2463800" cy="9001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2" name="Object 6"/>
          <p:cNvGraphicFramePr>
            <a:graphicFrameLocks noChangeAspect="1"/>
          </p:cNvGraphicFramePr>
          <p:nvPr/>
        </p:nvGraphicFramePr>
        <p:xfrm>
          <a:off x="1619250" y="4941888"/>
          <a:ext cx="4192588" cy="838200"/>
        </p:xfrm>
        <a:graphic>
          <a:graphicData uri="http://schemas.openxmlformats.org/presentationml/2006/ole">
            <mc:AlternateContent xmlns:mc="http://schemas.openxmlformats.org/markup-compatibility/2006">
              <mc:Choice xmlns:v="urn:schemas-microsoft-com:vml" Requires="v">
                <p:oleObj spid="_x0000_s9233" r:id="rId5" imgW="2071899" imgH="419464" progId="Equation.DSMT4">
                  <p:embed/>
                </p:oleObj>
              </mc:Choice>
              <mc:Fallback>
                <p:oleObj r:id="rId5" imgW="2071899" imgH="419464" progId="Equation.DSMT4">
                  <p:embed/>
                  <p:pic>
                    <p:nvPicPr>
                      <p:cNvPr id="1167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941888"/>
                        <a:ext cx="4192588" cy="838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3" name="Rectangle 7"/>
          <p:cNvSpPr>
            <a:spLocks noChangeArrowheads="1"/>
          </p:cNvSpPr>
          <p:nvPr/>
        </p:nvSpPr>
        <p:spPr bwMode="auto">
          <a:xfrm>
            <a:off x="828675" y="2565400"/>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chemeClr val="accent2"/>
                </a:solidFill>
                <a:latin typeface="Times New Roman" panose="02020603050405020304" pitchFamily="18" charset="0"/>
              </a:rPr>
              <a:t>其极间电压为</a:t>
            </a:r>
          </a:p>
        </p:txBody>
      </p:sp>
      <p:sp>
        <p:nvSpPr>
          <p:cNvPr id="116744" name="Text Box 8"/>
          <p:cNvSpPr txBox="1">
            <a:spLocks noChangeArrowheads="1"/>
          </p:cNvSpPr>
          <p:nvPr/>
        </p:nvSpPr>
        <p:spPr bwMode="auto">
          <a:xfrm>
            <a:off x="1044575" y="1844675"/>
            <a:ext cx="277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FF"/>
                </a:solidFill>
                <a:latin typeface="楷体_GB2312" pitchFamily="49" charset="-122"/>
                <a:ea typeface="楷体_GB2312" pitchFamily="49" charset="-122"/>
              </a:rPr>
              <a:t>（4）电压电荷关系</a:t>
            </a:r>
            <a:endParaRPr lang="zh-CN" altLang="en-US" sz="2400">
              <a:latin typeface="Times New Roman" panose="02020603050405020304" pitchFamily="18" charset="0"/>
            </a:endParaRPr>
          </a:p>
        </p:txBody>
      </p:sp>
      <p:sp>
        <p:nvSpPr>
          <p:cNvPr id="116745" name="Rectangle 9"/>
          <p:cNvSpPr>
            <a:spLocks noGrp="1" noChangeArrowheads="1"/>
          </p:cNvSpPr>
          <p:nvPr/>
        </p:nvSpPr>
        <p:spPr bwMode="auto">
          <a:xfrm>
            <a:off x="468313" y="1052513"/>
            <a:ext cx="82089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zh-CN" altLang="zh-CN" sz="2400">
                <a:solidFill>
                  <a:srgbClr val="CC00FF"/>
                </a:solidFill>
                <a:latin typeface="隶书" panose="02010509060101010101" pitchFamily="49" charset="-122"/>
                <a:ea typeface="隶书" panose="02010509060101010101" pitchFamily="49" charset="-122"/>
              </a:rPr>
              <a:t>二、压电效应的基本原理</a:t>
            </a:r>
          </a:p>
        </p:txBody>
      </p:sp>
      <p:sp>
        <p:nvSpPr>
          <p:cNvPr id="116746" name="Rectangle 10"/>
          <p:cNvSpPr>
            <a:spLocks noChangeArrowheads="1"/>
          </p:cNvSpPr>
          <p:nvPr/>
        </p:nvSpPr>
        <p:spPr bwMode="auto">
          <a:xfrm>
            <a:off x="179388" y="1331913"/>
            <a:ext cx="5257800"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5、压电陶瓷的压电效应</a:t>
            </a:r>
          </a:p>
        </p:txBody>
      </p:sp>
      <p:sp>
        <p:nvSpPr>
          <p:cNvPr id="116747" name="Text Box 11"/>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压电效应</a:t>
            </a:r>
            <a:r>
              <a:rPr lang="zh-CN" altLang="en-US" sz="3600">
                <a:solidFill>
                  <a:srgbClr val="0000CC"/>
                </a:solidFill>
                <a:latin typeface="Times New Roman" panose="02020603050405020304" pitchFamily="18" charset="0"/>
                <a:ea typeface="黑体" panose="02010609060101010101" pitchFamily="49" charset="-122"/>
              </a:rPr>
              <a:t>及工作原理</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70426631"/>
      </p:ext>
    </p:extLst>
  </p:cSld>
  <p:clrMapOvr>
    <a:masterClrMapping/>
  </p:clrMapOvr>
  <p:transition spd="med">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4294967295"/>
          </p:nvPr>
        </p:nvSpPr>
        <p:spPr>
          <a:xfrm>
            <a:off x="684213" y="1376363"/>
            <a:ext cx="7775575" cy="4543425"/>
          </a:xfrm>
          <a:solidFill>
            <a:srgbClr val="FFFFFF"/>
          </a:solidFill>
        </p:spPr>
        <p:txBody>
          <a:bodyPr/>
          <a:lstStyle/>
          <a:p>
            <a:pPr marL="800100" indent="-457200">
              <a:lnSpc>
                <a:spcPct val="150000"/>
              </a:lnSpc>
              <a:spcBef>
                <a:spcPct val="25000"/>
              </a:spcBef>
            </a:pPr>
            <a:r>
              <a:rPr lang="en-US" altLang="zh-CN" sz="2600" b="1" smtClean="0">
                <a:solidFill>
                  <a:schemeClr val="accent2"/>
                </a:solidFill>
              </a:rPr>
              <a:t>压电材料 </a:t>
            </a:r>
            <a:endParaRPr lang="zh-CN" altLang="en-US" sz="2600" b="1" smtClean="0">
              <a:solidFill>
                <a:schemeClr val="accent2"/>
              </a:solidFill>
            </a:endParaRPr>
          </a:p>
          <a:p>
            <a:pPr marL="800100" indent="-457200">
              <a:lnSpc>
                <a:spcPct val="150000"/>
              </a:lnSpc>
              <a:spcBef>
                <a:spcPct val="25000"/>
              </a:spcBef>
            </a:pPr>
            <a:r>
              <a:rPr lang="en-US" altLang="zh-CN" sz="2600" b="1" smtClean="0">
                <a:solidFill>
                  <a:schemeClr val="accent2"/>
                </a:solidFill>
              </a:rPr>
              <a:t>压电效应</a:t>
            </a:r>
            <a:r>
              <a:rPr lang="zh-CN" altLang="en-US" sz="2600" b="1" smtClean="0">
                <a:solidFill>
                  <a:schemeClr val="accent2"/>
                </a:solidFill>
              </a:rPr>
              <a:t>及工作原理</a:t>
            </a:r>
            <a:endParaRPr lang="en-US" altLang="zh-CN" sz="2600" b="1" smtClean="0">
              <a:solidFill>
                <a:schemeClr val="accent2"/>
              </a:solidFill>
            </a:endParaRPr>
          </a:p>
          <a:p>
            <a:pPr marL="800100" indent="-457200">
              <a:lnSpc>
                <a:spcPct val="150000"/>
              </a:lnSpc>
              <a:spcBef>
                <a:spcPct val="25000"/>
              </a:spcBef>
            </a:pPr>
            <a:r>
              <a:rPr lang="zh-CN" altLang="en-US" sz="2600" b="1" smtClean="0">
                <a:solidFill>
                  <a:srgbClr val="FF0000"/>
                </a:solidFill>
              </a:rPr>
              <a:t>压电式传感器等效电路</a:t>
            </a:r>
          </a:p>
          <a:p>
            <a:pPr marL="800100" indent="-457200" algn="just">
              <a:lnSpc>
                <a:spcPct val="150000"/>
              </a:lnSpc>
              <a:spcBef>
                <a:spcPct val="25000"/>
              </a:spcBef>
            </a:pPr>
            <a:r>
              <a:rPr lang="zh-CN" altLang="en-US" sz="2600" b="1" smtClean="0">
                <a:solidFill>
                  <a:schemeClr val="accent2"/>
                </a:solidFill>
              </a:rPr>
              <a:t>压电式传感器测量电路</a:t>
            </a:r>
          </a:p>
          <a:p>
            <a:pPr marL="800100" indent="-457200">
              <a:lnSpc>
                <a:spcPct val="150000"/>
              </a:lnSpc>
              <a:spcBef>
                <a:spcPct val="25000"/>
              </a:spcBef>
            </a:pPr>
            <a:r>
              <a:rPr lang="zh-CN" altLang="en-US" sz="2600" b="1" smtClean="0">
                <a:solidFill>
                  <a:schemeClr val="accent2"/>
                </a:solidFill>
              </a:rPr>
              <a:t>压电式传感器应用</a:t>
            </a:r>
          </a:p>
        </p:txBody>
      </p:sp>
    </p:spTree>
    <p:extLst>
      <p:ext uri="{BB962C8B-B14F-4D97-AF65-F5344CB8AC3E}">
        <p14:creationId xmlns:p14="http://schemas.microsoft.com/office/powerpoint/2010/main" val="2419513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250825" y="1700213"/>
            <a:ext cx="5076825" cy="11493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15000"/>
              </a:spcBef>
              <a:buFontTx/>
              <a:buNone/>
            </a:pPr>
            <a:r>
              <a:rPr lang="zh-CN" altLang="zh-CN" sz="2200">
                <a:solidFill>
                  <a:srgbClr val="FF5050"/>
                </a:solidFill>
                <a:latin typeface="楷体_GB2312" pitchFamily="49" charset="-122"/>
                <a:ea typeface="楷体_GB2312" pitchFamily="49" charset="-122"/>
              </a:rPr>
              <a:t>压电式传感器基本原理：</a:t>
            </a:r>
            <a:r>
              <a:rPr lang="zh-CN" altLang="zh-CN" sz="2200">
                <a:solidFill>
                  <a:srgbClr val="292929"/>
                </a:solidFill>
                <a:latin typeface="楷体_GB2312" pitchFamily="49" charset="-122"/>
                <a:ea typeface="楷体_GB2312" pitchFamily="49" charset="-122"/>
              </a:rPr>
              <a:t>压电材料的压电效应，即当有力作用在压电材料上时，传感器就有电荷或电压输出。 </a:t>
            </a:r>
          </a:p>
        </p:txBody>
      </p:sp>
      <p:sp>
        <p:nvSpPr>
          <p:cNvPr id="119811"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一、压电式传感器的测量特性</a:t>
            </a:r>
          </a:p>
        </p:txBody>
      </p:sp>
      <p:sp>
        <p:nvSpPr>
          <p:cNvPr id="119812"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50181" name="Rectangle 5"/>
          <p:cNvSpPr>
            <a:spLocks noChangeArrowheads="1"/>
          </p:cNvSpPr>
          <p:nvPr/>
        </p:nvSpPr>
        <p:spPr bwMode="auto">
          <a:xfrm>
            <a:off x="250825" y="2960688"/>
            <a:ext cx="5076825" cy="29622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15000"/>
              </a:spcBef>
              <a:buFontTx/>
              <a:buNone/>
            </a:pPr>
            <a:r>
              <a:rPr lang="zh-CN" altLang="zh-CN" sz="2200">
                <a:solidFill>
                  <a:srgbClr val="FF5050"/>
                </a:solidFill>
                <a:latin typeface="楷体_GB2312" pitchFamily="49" charset="-122"/>
                <a:ea typeface="楷体_GB2312" pitchFamily="49" charset="-122"/>
              </a:rPr>
              <a:t>压电式传感器不能用于静态测量：</a:t>
            </a:r>
            <a:r>
              <a:rPr lang="zh-CN" altLang="zh-CN" sz="2200">
                <a:solidFill>
                  <a:schemeClr val="accent2"/>
                </a:solidFill>
                <a:latin typeface="楷体_GB2312" pitchFamily="49" charset="-122"/>
                <a:ea typeface="楷体_GB2312" pitchFamily="49" charset="-122"/>
              </a:rPr>
              <a:t>外力作用在压电材料上产生的电荷只有在无泄漏的情况下才能保存，需要测量回路具有无限大的输入阻抗，这实际上是不可能的。</a:t>
            </a:r>
          </a:p>
          <a:p>
            <a:pPr algn="just">
              <a:lnSpc>
                <a:spcPct val="105000"/>
              </a:lnSpc>
              <a:spcBef>
                <a:spcPct val="15000"/>
              </a:spcBef>
              <a:buFontTx/>
              <a:buNone/>
            </a:pPr>
            <a:r>
              <a:rPr lang="zh-CN" altLang="zh-CN" sz="2200">
                <a:solidFill>
                  <a:srgbClr val="FF5050"/>
                </a:solidFill>
                <a:latin typeface="楷体_GB2312" pitchFamily="49" charset="-122"/>
                <a:ea typeface="楷体_GB2312" pitchFamily="49" charset="-122"/>
              </a:rPr>
              <a:t>压电式传感器适用于动态测量：</a:t>
            </a:r>
            <a:r>
              <a:rPr lang="zh-CN" altLang="zh-CN" sz="2200">
                <a:solidFill>
                  <a:schemeClr val="accent2"/>
                </a:solidFill>
                <a:latin typeface="楷体_GB2312" pitchFamily="49" charset="-122"/>
                <a:ea typeface="楷体_GB2312" pitchFamily="49" charset="-122"/>
              </a:rPr>
              <a:t>压电材料在交变力的作用下，电荷可以不断补充，以供给测量回路一定的电流。 </a:t>
            </a:r>
          </a:p>
        </p:txBody>
      </p:sp>
      <p:grpSp>
        <p:nvGrpSpPr>
          <p:cNvPr id="50182" name="Group 6"/>
          <p:cNvGrpSpPr>
            <a:grpSpLocks/>
          </p:cNvGrpSpPr>
          <p:nvPr/>
        </p:nvGrpSpPr>
        <p:grpSpPr bwMode="auto">
          <a:xfrm>
            <a:off x="5616575" y="3355975"/>
            <a:ext cx="3240088" cy="2665413"/>
            <a:chOff x="0" y="0"/>
            <a:chExt cx="2041" cy="1679"/>
          </a:xfrm>
        </p:grpSpPr>
        <p:pic>
          <p:nvPicPr>
            <p:cNvPr id="119818" name="Picture 7" descr="无铅压电陶瓷及其换能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41" cy="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9" name="Rectangle 8"/>
            <p:cNvSpPr>
              <a:spLocks noChangeArrowheads="1"/>
            </p:cNvSpPr>
            <p:nvPr/>
          </p:nvSpPr>
          <p:spPr bwMode="auto">
            <a:xfrm>
              <a:off x="156" y="1429"/>
              <a:ext cx="1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00CC00"/>
                  </a:solidFill>
                  <a:latin typeface="Times New Roman" panose="02020603050405020304" pitchFamily="18" charset="0"/>
                </a:rPr>
                <a:t>无铅压电陶瓷及换能器</a:t>
              </a:r>
            </a:p>
          </p:txBody>
        </p:sp>
      </p:grpSp>
      <p:grpSp>
        <p:nvGrpSpPr>
          <p:cNvPr id="50185" name="Group 9"/>
          <p:cNvGrpSpPr>
            <a:grpSpLocks/>
          </p:cNvGrpSpPr>
          <p:nvPr/>
        </p:nvGrpSpPr>
        <p:grpSpPr bwMode="auto">
          <a:xfrm>
            <a:off x="5616575" y="1341438"/>
            <a:ext cx="3240088" cy="1944687"/>
            <a:chOff x="0" y="0"/>
            <a:chExt cx="2041" cy="1225"/>
          </a:xfrm>
        </p:grpSpPr>
        <p:pic>
          <p:nvPicPr>
            <p:cNvPr id="119816" name="Picture 10" descr="石英晶体切片封装"/>
            <p:cNvPicPr>
              <a:picLocks noChangeAspect="1" noChangeArrowheads="1"/>
            </p:cNvPicPr>
            <p:nvPr/>
          </p:nvPicPr>
          <p:blipFill>
            <a:blip r:embed="rId3">
              <a:extLst>
                <a:ext uri="{28A0092B-C50C-407E-A947-70E740481C1C}">
                  <a14:useLocalDpi xmlns:a14="http://schemas.microsoft.com/office/drawing/2010/main" val="0"/>
                </a:ext>
              </a:extLst>
            </a:blip>
            <a:srcRect t="13847" b="15257"/>
            <a:stretch>
              <a:fillRect/>
            </a:stretch>
          </p:blipFill>
          <p:spPr bwMode="auto">
            <a:xfrm>
              <a:off x="0" y="0"/>
              <a:ext cx="2041"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7" name="Rectangle 11"/>
            <p:cNvSpPr>
              <a:spLocks noChangeArrowheads="1"/>
            </p:cNvSpPr>
            <p:nvPr/>
          </p:nvSpPr>
          <p:spPr bwMode="auto">
            <a:xfrm>
              <a:off x="157" y="975"/>
              <a:ext cx="1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rgbClr val="00CC00"/>
                  </a:solidFill>
                  <a:latin typeface="Times New Roman" panose="02020603050405020304" pitchFamily="18" charset="0"/>
                </a:rPr>
                <a:t>双面镀银封装石英晶片</a:t>
              </a:r>
            </a:p>
          </p:txBody>
        </p:sp>
      </p:grpSp>
    </p:spTree>
    <p:extLst>
      <p:ext uri="{BB962C8B-B14F-4D97-AF65-F5344CB8AC3E}">
        <p14:creationId xmlns:p14="http://schemas.microsoft.com/office/powerpoint/2010/main" val="3044735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185"/>
                                        </p:tgtEl>
                                        <p:attrNameLst>
                                          <p:attrName>style.visibility</p:attrName>
                                        </p:attrNameLst>
                                      </p:cBhvr>
                                      <p:to>
                                        <p:strVal val="visible"/>
                                      </p:to>
                                    </p:set>
                                    <p:animEffect transition="in" filter="box(in)">
                                      <p:cBhvr>
                                        <p:cTn id="12" dur="500"/>
                                        <p:tgtEl>
                                          <p:spTgt spid="50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checkerboard(across)">
                                      <p:cBhvr>
                                        <p:cTn id="1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20087410310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88" y="1341438"/>
            <a:ext cx="3132137" cy="1957387"/>
          </a:xfrm>
          <a:prstGeom prst="rect">
            <a:avLst/>
          </a:prstGeom>
          <a:noFill/>
          <a:ln w="38100" cmpd="dbl">
            <a:solidFill>
              <a:srgbClr val="CCECFF"/>
            </a:solidFill>
            <a:miter lim="800000"/>
            <a:headEnd/>
            <a:tailEnd/>
          </a:ln>
          <a:extLst>
            <a:ext uri="{909E8E84-426E-40DD-AFC4-6F175D3DCCD1}">
              <a14:hiddenFill xmlns:a14="http://schemas.microsoft.com/office/drawing/2010/main">
                <a:solidFill>
                  <a:srgbClr val="FFFFFF"/>
                </a:solidFill>
              </a14:hiddenFill>
            </a:ext>
          </a:extLst>
        </p:spPr>
      </p:pic>
      <p:sp>
        <p:nvSpPr>
          <p:cNvPr id="120835" name="Rectangle 3"/>
          <p:cNvSpPr>
            <a:spLocks noChangeArrowheads="1"/>
          </p:cNvSpPr>
          <p:nvPr/>
        </p:nvSpPr>
        <p:spPr bwMode="auto">
          <a:xfrm>
            <a:off x="250825" y="1665288"/>
            <a:ext cx="5076825" cy="31067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压电式传感器在有些测量中需要预载：</a:t>
            </a:r>
            <a:r>
              <a:rPr lang="zh-CN" altLang="zh-CN" sz="2200">
                <a:solidFill>
                  <a:srgbClr val="292929"/>
                </a:solidFill>
                <a:latin typeface="楷体_GB2312" pitchFamily="49" charset="-122"/>
                <a:ea typeface="楷体_GB2312" pitchFamily="49" charset="-122"/>
              </a:rPr>
              <a:t>压电式传感器在测量低压力时线性度不好，这主要是传感器受力系统中力传递系数为非线性所致，即低压力下力的传递损失较大。为此，在力传递系统中加入预加力，称</a:t>
            </a:r>
            <a:r>
              <a:rPr lang="zh-CN" altLang="zh-CN" sz="2200">
                <a:solidFill>
                  <a:srgbClr val="FF66FF"/>
                </a:solidFill>
                <a:latin typeface="楷体_GB2312" pitchFamily="49" charset="-122"/>
                <a:ea typeface="楷体_GB2312" pitchFamily="49" charset="-122"/>
              </a:rPr>
              <a:t>预载</a:t>
            </a:r>
            <a:r>
              <a:rPr lang="zh-CN" altLang="zh-CN" sz="2200">
                <a:solidFill>
                  <a:srgbClr val="292929"/>
                </a:solidFill>
                <a:latin typeface="楷体_GB2312" pitchFamily="49" charset="-122"/>
                <a:ea typeface="楷体_GB2312" pitchFamily="49" charset="-122"/>
              </a:rPr>
              <a:t>。</a:t>
            </a:r>
          </a:p>
          <a:p>
            <a:pPr algn="just">
              <a:spcBef>
                <a:spcPct val="0"/>
              </a:spcBef>
              <a:buFontTx/>
              <a:buNone/>
            </a:pPr>
            <a:r>
              <a:rPr lang="zh-CN" altLang="zh-CN" sz="2200">
                <a:solidFill>
                  <a:schemeClr val="accent2"/>
                </a:solidFill>
                <a:latin typeface="楷体_GB2312" pitchFamily="49" charset="-122"/>
                <a:ea typeface="楷体_GB2312" pitchFamily="49" charset="-122"/>
              </a:rPr>
              <a:t>预载除了消除低压力使用中的非线性外，还可以消除传感器内外接触表面的间隙，提高刚度。 </a:t>
            </a:r>
          </a:p>
        </p:txBody>
      </p:sp>
      <p:sp>
        <p:nvSpPr>
          <p:cNvPr id="120836" name="Rectangle 4"/>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一、压电式传感器的测量特性</a:t>
            </a:r>
          </a:p>
        </p:txBody>
      </p:sp>
      <p:sp>
        <p:nvSpPr>
          <p:cNvPr id="120837" name="Text Box 5"/>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51206" name="Rectangle 6"/>
          <p:cNvSpPr>
            <a:spLocks noChangeArrowheads="1"/>
          </p:cNvSpPr>
          <p:nvPr/>
        </p:nvSpPr>
        <p:spPr bwMode="auto">
          <a:xfrm>
            <a:off x="250825" y="4868863"/>
            <a:ext cx="5076825" cy="1149350"/>
          </a:xfrm>
          <a:prstGeom prst="rect">
            <a:avLst/>
          </a:prstGeom>
          <a:gradFill rotWithShape="1">
            <a:gsLst>
              <a:gs pos="0">
                <a:srgbClr val="00CC00"/>
              </a:gs>
              <a:gs pos="50000">
                <a:srgbClr val="FFFFFF"/>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15000"/>
              </a:spcBef>
              <a:buFontTx/>
              <a:buNone/>
            </a:pPr>
            <a:r>
              <a:rPr lang="zh-CN" altLang="zh-CN" sz="2200">
                <a:solidFill>
                  <a:srgbClr val="FF3300"/>
                </a:solidFill>
                <a:latin typeface="楷体_GB2312" pitchFamily="49" charset="-122"/>
                <a:ea typeface="楷体_GB2312" pitchFamily="49" charset="-122"/>
              </a:rPr>
              <a:t>拉力和拉、压交变力及剪力和扭矩，只有在加预载后才能用压电式传感器测量。 </a:t>
            </a:r>
          </a:p>
        </p:txBody>
      </p:sp>
      <p:sp>
        <p:nvSpPr>
          <p:cNvPr id="120839" name="Rectangle 7"/>
          <p:cNvSpPr>
            <a:spLocks noChangeArrowheads="1"/>
          </p:cNvSpPr>
          <p:nvPr/>
        </p:nvSpPr>
        <p:spPr bwMode="auto">
          <a:xfrm>
            <a:off x="6230938" y="5589588"/>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Times New Roman" panose="02020603050405020304" pitchFamily="18" charset="0"/>
              </a:rPr>
              <a:t>各种压电式传感器</a:t>
            </a:r>
          </a:p>
        </p:txBody>
      </p:sp>
      <p:pic>
        <p:nvPicPr>
          <p:cNvPr id="120840" name="Picture 8" descr="112_news_300-640_L"/>
          <p:cNvPicPr>
            <a:picLocks noChangeAspect="1" noChangeArrowheads="1"/>
          </p:cNvPicPr>
          <p:nvPr/>
        </p:nvPicPr>
        <p:blipFill>
          <a:blip r:embed="rId3">
            <a:extLst>
              <a:ext uri="{28A0092B-C50C-407E-A947-70E740481C1C}">
                <a14:useLocalDpi xmlns:a14="http://schemas.microsoft.com/office/drawing/2010/main" val="0"/>
              </a:ext>
            </a:extLst>
          </a:blip>
          <a:srcRect l="9134" t="24135" r="8559" b="14128"/>
          <a:stretch>
            <a:fillRect/>
          </a:stretch>
        </p:blipFill>
        <p:spPr bwMode="auto">
          <a:xfrm>
            <a:off x="5651500" y="3500438"/>
            <a:ext cx="3170238"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28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50825" y="1628775"/>
            <a:ext cx="5041900" cy="181768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单片压电元件产生的电荷量甚微，为了提高压电传感器的输出灵敏度， 在实际应用中常采用两片或两片以上同型号的压电元件粘结在一起。</a:t>
            </a:r>
          </a:p>
          <a:p>
            <a:pPr algn="just">
              <a:spcBef>
                <a:spcPct val="15000"/>
              </a:spcBef>
              <a:buFontTx/>
              <a:buNone/>
            </a:pPr>
            <a:r>
              <a:rPr lang="zh-CN" altLang="zh-CN" sz="2200">
                <a:solidFill>
                  <a:schemeClr val="accent2"/>
                </a:solidFill>
                <a:latin typeface="楷体_GB2312" pitchFamily="49" charset="-122"/>
                <a:ea typeface="楷体_GB2312" pitchFamily="49" charset="-122"/>
              </a:rPr>
              <a:t>常见粘结两种方法：并联和串联。</a:t>
            </a:r>
            <a:r>
              <a:rPr lang="zh-CN" altLang="zh-CN" sz="2200">
                <a:latin typeface="楷体_GB2312" pitchFamily="49" charset="-122"/>
                <a:ea typeface="楷体_GB2312" pitchFamily="49" charset="-122"/>
              </a:rPr>
              <a:t> </a:t>
            </a:r>
          </a:p>
        </p:txBody>
      </p:sp>
      <p:sp>
        <p:nvSpPr>
          <p:cNvPr id="121859"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400" b="1" smtClean="0">
                <a:solidFill>
                  <a:srgbClr val="CC00FF"/>
                </a:solidFill>
                <a:latin typeface="隶书" panose="02010509060101010101" pitchFamily="49" charset="-122"/>
                <a:ea typeface="隶书" panose="02010509060101010101" pitchFamily="49" charset="-122"/>
              </a:rPr>
              <a:t>二、压电元件的连接方式</a:t>
            </a:r>
          </a:p>
        </p:txBody>
      </p:sp>
      <p:sp>
        <p:nvSpPr>
          <p:cNvPr id="121860"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52229" name="Rectangle 5"/>
          <p:cNvSpPr>
            <a:spLocks noChangeArrowheads="1"/>
          </p:cNvSpPr>
          <p:nvPr/>
        </p:nvSpPr>
        <p:spPr bwMode="auto">
          <a:xfrm>
            <a:off x="287338" y="3429000"/>
            <a:ext cx="4824412"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1、压电元件的并联连接</a:t>
            </a:r>
          </a:p>
        </p:txBody>
      </p:sp>
      <p:sp>
        <p:nvSpPr>
          <p:cNvPr id="52230" name="Rectangle 6"/>
          <p:cNvSpPr>
            <a:spLocks noChangeArrowheads="1"/>
          </p:cNvSpPr>
          <p:nvPr/>
        </p:nvSpPr>
        <p:spPr bwMode="auto">
          <a:xfrm>
            <a:off x="250825" y="3979863"/>
            <a:ext cx="5041900" cy="19335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15000"/>
              </a:spcBef>
              <a:buFontTx/>
              <a:buNone/>
            </a:pPr>
            <a:r>
              <a:rPr lang="zh-CN" altLang="zh-CN" sz="2200">
                <a:solidFill>
                  <a:schemeClr val="accent2"/>
                </a:solidFill>
                <a:latin typeface="楷体_GB2312" pitchFamily="49" charset="-122"/>
                <a:ea typeface="楷体_GB2312" pitchFamily="49" charset="-122"/>
              </a:rPr>
              <a:t>两片压电晶片的负电荷集中在中间电极上，正电荷集中在两侧的电极上，传感器的电容量大、输出电荷量大、时间常数也大，故这种传感器适用于测量缓变信号及电荷量输出信号。</a:t>
            </a:r>
          </a:p>
        </p:txBody>
      </p:sp>
      <p:sp>
        <p:nvSpPr>
          <p:cNvPr id="52231" name="Rectangle 7"/>
          <p:cNvSpPr>
            <a:spLocks noChangeArrowheads="1"/>
          </p:cNvSpPr>
          <p:nvPr/>
        </p:nvSpPr>
        <p:spPr bwMode="auto">
          <a:xfrm>
            <a:off x="5435600" y="4508500"/>
            <a:ext cx="3492500" cy="1431925"/>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FF3300"/>
                </a:solidFill>
                <a:latin typeface="楷体_GB2312" pitchFamily="49" charset="-122"/>
                <a:ea typeface="楷体_GB2312" pitchFamily="49" charset="-122"/>
              </a:rPr>
              <a:t>外力作用下正负电极上的电荷量增加了1倍，电容量也增加了1倍，输出电压与单片时相同。</a:t>
            </a:r>
          </a:p>
        </p:txBody>
      </p:sp>
      <p:grpSp>
        <p:nvGrpSpPr>
          <p:cNvPr id="52232" name="Group 8"/>
          <p:cNvGrpSpPr>
            <a:grpSpLocks/>
          </p:cNvGrpSpPr>
          <p:nvPr/>
        </p:nvGrpSpPr>
        <p:grpSpPr bwMode="auto">
          <a:xfrm>
            <a:off x="5556250" y="1309688"/>
            <a:ext cx="3192463" cy="2587625"/>
            <a:chOff x="0" y="0"/>
            <a:chExt cx="2011" cy="1630"/>
          </a:xfrm>
        </p:grpSpPr>
        <p:sp>
          <p:nvSpPr>
            <p:cNvPr id="121866" name="Line 9"/>
            <p:cNvSpPr>
              <a:spLocks noChangeShapeType="1"/>
            </p:cNvSpPr>
            <p:nvPr/>
          </p:nvSpPr>
          <p:spPr bwMode="auto">
            <a:xfrm>
              <a:off x="0" y="1170"/>
              <a:ext cx="252" cy="191"/>
            </a:xfrm>
            <a:prstGeom prst="line">
              <a:avLst/>
            </a:prstGeom>
            <a:noFill/>
            <a:ln w="7620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7" name="未知"/>
            <p:cNvSpPr>
              <a:spLocks/>
            </p:cNvSpPr>
            <p:nvPr/>
          </p:nvSpPr>
          <p:spPr bwMode="auto">
            <a:xfrm>
              <a:off x="555" y="0"/>
              <a:ext cx="1456" cy="1310"/>
            </a:xfrm>
            <a:custGeom>
              <a:avLst/>
              <a:gdLst>
                <a:gd name="T0" fmla="*/ 0 w 1163"/>
                <a:gd name="T1" fmla="*/ 3824 h 1077"/>
                <a:gd name="T2" fmla="*/ 0 w 1163"/>
                <a:gd name="T3" fmla="*/ 2040 h 1077"/>
                <a:gd name="T4" fmla="*/ 3838 w 1163"/>
                <a:gd name="T5" fmla="*/ 0 h 1077"/>
                <a:gd name="T6" fmla="*/ 10999 w 1163"/>
                <a:gd name="T7" fmla="*/ 2396 h 1077"/>
                <a:gd name="T8" fmla="*/ 10999 w 1163"/>
                <a:gd name="T9" fmla="*/ 5540 h 1077"/>
                <a:gd name="T10" fmla="*/ 7288 w 1163"/>
                <a:gd name="T11" fmla="*/ 7633 h 1077"/>
                <a:gd name="T12" fmla="*/ 4312 w 1163"/>
                <a:gd name="T13" fmla="*/ 6573 h 10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3" h="1077">
                  <a:moveTo>
                    <a:pt x="0" y="539"/>
                  </a:moveTo>
                  <a:lnTo>
                    <a:pt x="0" y="288"/>
                  </a:lnTo>
                  <a:lnTo>
                    <a:pt x="406" y="0"/>
                  </a:lnTo>
                  <a:lnTo>
                    <a:pt x="1163" y="338"/>
                  </a:lnTo>
                  <a:lnTo>
                    <a:pt x="1163" y="782"/>
                  </a:lnTo>
                  <a:lnTo>
                    <a:pt x="771" y="1077"/>
                  </a:lnTo>
                  <a:lnTo>
                    <a:pt x="456" y="927"/>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8" name="未知"/>
            <p:cNvSpPr>
              <a:spLocks/>
            </p:cNvSpPr>
            <p:nvPr/>
          </p:nvSpPr>
          <p:spPr bwMode="auto">
            <a:xfrm>
              <a:off x="686" y="649"/>
              <a:ext cx="1325" cy="380"/>
            </a:xfrm>
            <a:custGeom>
              <a:avLst/>
              <a:gdLst>
                <a:gd name="T0" fmla="*/ 9874 w 1060"/>
                <a:gd name="T1" fmla="*/ 132 h 311"/>
                <a:gd name="T2" fmla="*/ 6106 w 1060"/>
                <a:gd name="T3" fmla="*/ 2308 h 311"/>
                <a:gd name="T4" fmla="*/ 0 w 1060"/>
                <a:gd name="T5" fmla="*/ 0 h 311"/>
                <a:gd name="T6" fmla="*/ 0 60000 65536"/>
                <a:gd name="T7" fmla="*/ 0 60000 65536"/>
                <a:gd name="T8" fmla="*/ 0 60000 65536"/>
              </a:gdLst>
              <a:ahLst/>
              <a:cxnLst>
                <a:cxn ang="T6">
                  <a:pos x="T0" y="T1"/>
                </a:cxn>
                <a:cxn ang="T7">
                  <a:pos x="T2" y="T3"/>
                </a:cxn>
                <a:cxn ang="T8">
                  <a:pos x="T4" y="T5"/>
                </a:cxn>
              </a:cxnLst>
              <a:rect l="0" t="0" r="r" b="b"/>
              <a:pathLst>
                <a:path w="1060" h="311">
                  <a:moveTo>
                    <a:pt x="1060" y="17"/>
                  </a:moveTo>
                  <a:lnTo>
                    <a:pt x="656" y="311"/>
                  </a:lnTo>
                  <a:lnTo>
                    <a:pt x="0" y="0"/>
                  </a:lnTo>
                </a:path>
              </a:pathLst>
            </a:custGeom>
            <a:noFill/>
            <a:ln w="2857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9" name="未知"/>
            <p:cNvSpPr>
              <a:spLocks/>
            </p:cNvSpPr>
            <p:nvPr/>
          </p:nvSpPr>
          <p:spPr bwMode="auto">
            <a:xfrm>
              <a:off x="567" y="738"/>
              <a:ext cx="459" cy="335"/>
            </a:xfrm>
            <a:custGeom>
              <a:avLst/>
              <a:gdLst>
                <a:gd name="T0" fmla="*/ 0 w 351"/>
                <a:gd name="T1" fmla="*/ 0 h 255"/>
                <a:gd name="T2" fmla="*/ 46 w 351"/>
                <a:gd name="T3" fmla="*/ 1214 h 255"/>
                <a:gd name="T4" fmla="*/ 5134 w 351"/>
                <a:gd name="T5" fmla="*/ 3902 h 255"/>
                <a:gd name="T6" fmla="*/ 0 60000 65536"/>
                <a:gd name="T7" fmla="*/ 0 60000 65536"/>
                <a:gd name="T8" fmla="*/ 0 60000 65536"/>
              </a:gdLst>
              <a:ahLst/>
              <a:cxnLst>
                <a:cxn ang="T6">
                  <a:pos x="T0" y="T1"/>
                </a:cxn>
                <a:cxn ang="T7">
                  <a:pos x="T2" y="T3"/>
                </a:cxn>
                <a:cxn ang="T8">
                  <a:pos x="T4" y="T5"/>
                </a:cxn>
              </a:cxnLst>
              <a:rect l="0" t="0" r="r" b="b"/>
              <a:pathLst>
                <a:path w="351" h="255">
                  <a:moveTo>
                    <a:pt x="0" y="0"/>
                  </a:moveTo>
                  <a:lnTo>
                    <a:pt x="3" y="79"/>
                  </a:lnTo>
                  <a:lnTo>
                    <a:pt x="351" y="255"/>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0" name="未知"/>
            <p:cNvSpPr>
              <a:spLocks/>
            </p:cNvSpPr>
            <p:nvPr/>
          </p:nvSpPr>
          <p:spPr bwMode="auto">
            <a:xfrm>
              <a:off x="287" y="983"/>
              <a:ext cx="549" cy="213"/>
            </a:xfrm>
            <a:custGeom>
              <a:avLst/>
              <a:gdLst>
                <a:gd name="T0" fmla="*/ 0 w 413"/>
                <a:gd name="T1" fmla="*/ 912 h 175"/>
                <a:gd name="T2" fmla="*/ 3294 w 413"/>
                <a:gd name="T3" fmla="*/ 1244 h 175"/>
                <a:gd name="T4" fmla="*/ 7110 w 413"/>
                <a:gd name="T5" fmla="*/ 0 h 175"/>
                <a:gd name="T6" fmla="*/ 0 60000 65536"/>
                <a:gd name="T7" fmla="*/ 0 60000 65536"/>
                <a:gd name="T8" fmla="*/ 0 60000 65536"/>
              </a:gdLst>
              <a:ahLst/>
              <a:cxnLst>
                <a:cxn ang="T6">
                  <a:pos x="T0" y="T1"/>
                </a:cxn>
                <a:cxn ang="T7">
                  <a:pos x="T2" y="T3"/>
                </a:cxn>
                <a:cxn ang="T8">
                  <a:pos x="T4" y="T5"/>
                </a:cxn>
              </a:cxnLst>
              <a:rect l="0" t="0" r="r" b="b"/>
              <a:pathLst>
                <a:path w="413" h="175">
                  <a:moveTo>
                    <a:pt x="0" y="127"/>
                  </a:moveTo>
                  <a:lnTo>
                    <a:pt x="191" y="175"/>
                  </a:lnTo>
                  <a:lnTo>
                    <a:pt x="413" y="0"/>
                  </a:lnTo>
                </a:path>
              </a:pathLst>
            </a:custGeom>
            <a:noFill/>
            <a:ln w="28575" cmpd="sng">
              <a:solidFill>
                <a:srgbClr val="FF66FF"/>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1" name="未知"/>
            <p:cNvSpPr>
              <a:spLocks/>
            </p:cNvSpPr>
            <p:nvPr/>
          </p:nvSpPr>
          <p:spPr bwMode="auto">
            <a:xfrm>
              <a:off x="272" y="1012"/>
              <a:ext cx="638" cy="261"/>
            </a:xfrm>
            <a:custGeom>
              <a:avLst/>
              <a:gdLst>
                <a:gd name="T0" fmla="*/ 0 w 508"/>
                <a:gd name="T1" fmla="*/ 1198 h 213"/>
                <a:gd name="T2" fmla="*/ 2468 w 508"/>
                <a:gd name="T3" fmla="*/ 1625 h 213"/>
                <a:gd name="T4" fmla="*/ 4956 w 508"/>
                <a:gd name="T5" fmla="*/ 0 h 213"/>
                <a:gd name="T6" fmla="*/ 0 60000 65536"/>
                <a:gd name="T7" fmla="*/ 0 60000 65536"/>
                <a:gd name="T8" fmla="*/ 0 60000 65536"/>
              </a:gdLst>
              <a:ahLst/>
              <a:cxnLst>
                <a:cxn ang="T6">
                  <a:pos x="T0" y="T1"/>
                </a:cxn>
                <a:cxn ang="T7">
                  <a:pos x="T2" y="T3"/>
                </a:cxn>
                <a:cxn ang="T8">
                  <a:pos x="T4" y="T5"/>
                </a:cxn>
              </a:cxnLst>
              <a:rect l="0" t="0" r="r" b="b"/>
              <a:pathLst>
                <a:path w="508" h="213">
                  <a:moveTo>
                    <a:pt x="0" y="157"/>
                  </a:moveTo>
                  <a:lnTo>
                    <a:pt x="253" y="213"/>
                  </a:lnTo>
                  <a:lnTo>
                    <a:pt x="508" y="0"/>
                  </a:lnTo>
                </a:path>
              </a:pathLst>
            </a:custGeom>
            <a:noFill/>
            <a:ln w="28575" cmpd="sng">
              <a:solidFill>
                <a:srgbClr val="FF66FF"/>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872" name="Group 15"/>
            <p:cNvGrpSpPr>
              <a:grpSpLocks/>
            </p:cNvGrpSpPr>
            <p:nvPr/>
          </p:nvGrpSpPr>
          <p:grpSpPr bwMode="auto">
            <a:xfrm>
              <a:off x="348" y="901"/>
              <a:ext cx="983" cy="729"/>
              <a:chOff x="0" y="0"/>
              <a:chExt cx="983" cy="729"/>
            </a:xfrm>
          </p:grpSpPr>
          <p:sp>
            <p:nvSpPr>
              <p:cNvPr id="121883" name="Line 16"/>
              <p:cNvSpPr>
                <a:spLocks noChangeShapeType="1"/>
              </p:cNvSpPr>
              <p:nvPr/>
            </p:nvSpPr>
            <p:spPr bwMode="auto">
              <a:xfrm>
                <a:off x="0" y="536"/>
                <a:ext cx="252" cy="19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4" name="Line 17"/>
              <p:cNvSpPr>
                <a:spLocks noChangeShapeType="1"/>
              </p:cNvSpPr>
              <p:nvPr/>
            </p:nvSpPr>
            <p:spPr bwMode="auto">
              <a:xfrm flipV="1">
                <a:off x="161" y="52"/>
                <a:ext cx="822"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5" name="未知"/>
              <p:cNvSpPr>
                <a:spLocks/>
              </p:cNvSpPr>
              <p:nvPr/>
            </p:nvSpPr>
            <p:spPr bwMode="auto">
              <a:xfrm>
                <a:off x="105" y="0"/>
                <a:ext cx="800" cy="604"/>
              </a:xfrm>
              <a:custGeom>
                <a:avLst/>
                <a:gdLst>
                  <a:gd name="T0" fmla="*/ 0 w 637"/>
                  <a:gd name="T1" fmla="*/ 3623 h 495"/>
                  <a:gd name="T2" fmla="*/ 6219 w 637"/>
                  <a:gd name="T3" fmla="*/ 0 h 495"/>
                  <a:gd name="T4" fmla="*/ 0 60000 65536"/>
                  <a:gd name="T5" fmla="*/ 0 60000 65536"/>
                </a:gdLst>
                <a:ahLst/>
                <a:cxnLst>
                  <a:cxn ang="T4">
                    <a:pos x="T0" y="T1"/>
                  </a:cxn>
                  <a:cxn ang="T5">
                    <a:pos x="T2" y="T3"/>
                  </a:cxn>
                </a:cxnLst>
                <a:rect l="0" t="0" r="r" b="b"/>
                <a:pathLst>
                  <a:path w="637" h="495">
                    <a:moveTo>
                      <a:pt x="0" y="495"/>
                    </a:moveTo>
                    <a:lnTo>
                      <a:pt x="637" y="0"/>
                    </a:lnTo>
                  </a:path>
                </a:pathLst>
              </a:custGeom>
              <a:solidFill>
                <a:srgbClr val="FF66FF"/>
              </a:solidFill>
              <a:ln w="28575" cmpd="sng">
                <a:solidFill>
                  <a:schemeClr val="tx1"/>
                </a:solidFill>
                <a:bevel/>
                <a:headEnd/>
                <a:tailEnd/>
              </a:ln>
            </p:spPr>
            <p:txBody>
              <a:bodyPr/>
              <a:lstStyle/>
              <a:p>
                <a:endParaRPr lang="zh-CN" altLang="en-US"/>
              </a:p>
            </p:txBody>
          </p:sp>
        </p:grpSp>
        <p:sp>
          <p:nvSpPr>
            <p:cNvPr id="121873" name="未知"/>
            <p:cNvSpPr>
              <a:spLocks/>
            </p:cNvSpPr>
            <p:nvPr/>
          </p:nvSpPr>
          <p:spPr bwMode="auto">
            <a:xfrm>
              <a:off x="869" y="399"/>
              <a:ext cx="1124" cy="364"/>
            </a:xfrm>
            <a:custGeom>
              <a:avLst/>
              <a:gdLst>
                <a:gd name="T0" fmla="*/ 8476 w 898"/>
                <a:gd name="T1" fmla="*/ 0 h 299"/>
                <a:gd name="T2" fmla="*/ 4691 w 898"/>
                <a:gd name="T3" fmla="*/ 2139 h 299"/>
                <a:gd name="T4" fmla="*/ 0 w 898"/>
                <a:gd name="T5" fmla="*/ 616 h 299"/>
                <a:gd name="T6" fmla="*/ 0 60000 65536"/>
                <a:gd name="T7" fmla="*/ 0 60000 65536"/>
                <a:gd name="T8" fmla="*/ 0 60000 65536"/>
              </a:gdLst>
              <a:ahLst/>
              <a:cxnLst>
                <a:cxn ang="T6">
                  <a:pos x="T0" y="T1"/>
                </a:cxn>
                <a:cxn ang="T7">
                  <a:pos x="T2" y="T3"/>
                </a:cxn>
                <a:cxn ang="T8">
                  <a:pos x="T4" y="T5"/>
                </a:cxn>
              </a:cxnLst>
              <a:rect l="0" t="0" r="r" b="b"/>
              <a:pathLst>
                <a:path w="898" h="299">
                  <a:moveTo>
                    <a:pt x="898" y="0"/>
                  </a:moveTo>
                  <a:lnTo>
                    <a:pt x="497" y="299"/>
                  </a:lnTo>
                  <a:lnTo>
                    <a:pt x="0" y="86"/>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4" name="Line 20"/>
            <p:cNvSpPr>
              <a:spLocks noChangeShapeType="1"/>
            </p:cNvSpPr>
            <p:nvPr/>
          </p:nvSpPr>
          <p:spPr bwMode="auto">
            <a:xfrm>
              <a:off x="1508" y="762"/>
              <a:ext cx="0" cy="535"/>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121875" name="未知"/>
            <p:cNvSpPr>
              <a:spLocks/>
            </p:cNvSpPr>
            <p:nvPr/>
          </p:nvSpPr>
          <p:spPr bwMode="auto">
            <a:xfrm>
              <a:off x="562" y="343"/>
              <a:ext cx="195" cy="106"/>
            </a:xfrm>
            <a:custGeom>
              <a:avLst/>
              <a:gdLst>
                <a:gd name="T0" fmla="*/ 0 w 94"/>
                <a:gd name="T1" fmla="*/ 0 h 49"/>
                <a:gd name="T2" fmla="*/ 138919 w 94"/>
                <a:gd name="T3" fmla="*/ 109758 h 49"/>
                <a:gd name="T4" fmla="*/ 0 60000 65536"/>
                <a:gd name="T5" fmla="*/ 0 60000 65536"/>
              </a:gdLst>
              <a:ahLst/>
              <a:cxnLst>
                <a:cxn ang="T4">
                  <a:pos x="T0" y="T1"/>
                </a:cxn>
                <a:cxn ang="T5">
                  <a:pos x="T2" y="T3"/>
                </a:cxn>
              </a:cxnLst>
              <a:rect l="0" t="0" r="r" b="b"/>
              <a:pathLst>
                <a:path w="94" h="49">
                  <a:moveTo>
                    <a:pt x="0" y="0"/>
                  </a:moveTo>
                  <a:lnTo>
                    <a:pt x="94" y="49"/>
                  </a:lnTo>
                </a:path>
              </a:pathLst>
            </a:custGeom>
            <a:noFill/>
            <a:ln w="28575" cmpd="sng">
              <a:solidFill>
                <a:srgbClr val="CC33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52246" name="Rectangle 22"/>
            <p:cNvSpPr>
              <a:spLocks noChangeArrowheads="1"/>
            </p:cNvSpPr>
            <p:nvPr/>
          </p:nvSpPr>
          <p:spPr bwMode="auto">
            <a:xfrm>
              <a:off x="1314" y="1207"/>
              <a:ext cx="24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sp>
          <p:nvSpPr>
            <p:cNvPr id="52247" name="Rectangle 23"/>
            <p:cNvSpPr>
              <a:spLocks noChangeArrowheads="1"/>
            </p:cNvSpPr>
            <p:nvPr/>
          </p:nvSpPr>
          <p:spPr bwMode="auto">
            <a:xfrm>
              <a:off x="15" y="924"/>
              <a:ext cx="18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sp>
          <p:nvSpPr>
            <p:cNvPr id="52248" name="Rectangle 24"/>
            <p:cNvSpPr>
              <a:spLocks noChangeArrowheads="1"/>
            </p:cNvSpPr>
            <p:nvPr/>
          </p:nvSpPr>
          <p:spPr bwMode="auto">
            <a:xfrm>
              <a:off x="599" y="1455"/>
              <a:ext cx="34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sp>
          <p:nvSpPr>
            <p:cNvPr id="52249" name="Rectangle 25"/>
            <p:cNvSpPr>
              <a:spLocks noChangeArrowheads="1"/>
            </p:cNvSpPr>
            <p:nvPr/>
          </p:nvSpPr>
          <p:spPr bwMode="auto">
            <a:xfrm>
              <a:off x="1263" y="765"/>
              <a:ext cx="40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sp>
          <p:nvSpPr>
            <p:cNvPr id="52250" name="Rectangle 26"/>
            <p:cNvSpPr>
              <a:spLocks noChangeArrowheads="1"/>
            </p:cNvSpPr>
            <p:nvPr/>
          </p:nvSpPr>
          <p:spPr bwMode="auto">
            <a:xfrm>
              <a:off x="1275" y="927"/>
              <a:ext cx="542"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sp>
          <p:nvSpPr>
            <p:cNvPr id="121881" name="未知"/>
            <p:cNvSpPr>
              <a:spLocks/>
            </p:cNvSpPr>
            <p:nvPr/>
          </p:nvSpPr>
          <p:spPr bwMode="auto">
            <a:xfrm>
              <a:off x="97" y="62"/>
              <a:ext cx="1794" cy="1227"/>
            </a:xfrm>
            <a:custGeom>
              <a:avLst/>
              <a:gdLst>
                <a:gd name="T0" fmla="*/ 0 w 866"/>
                <a:gd name="T1" fmla="*/ 1094155 h 574"/>
                <a:gd name="T2" fmla="*/ 58249 w 866"/>
                <a:gd name="T3" fmla="*/ 1057740 h 574"/>
                <a:gd name="T4" fmla="*/ 171261 w 866"/>
                <a:gd name="T5" fmla="*/ 681421 h 574"/>
                <a:gd name="T6" fmla="*/ 522657 w 866"/>
                <a:gd name="T7" fmla="*/ 285074 h 574"/>
                <a:gd name="T8" fmla="*/ 427995 w 866"/>
                <a:gd name="T9" fmla="*/ 235003 h 574"/>
                <a:gd name="T10" fmla="*/ 677970 w 866"/>
                <a:gd name="T11" fmla="*/ 0 h 574"/>
                <a:gd name="T12" fmla="*/ 1260405 w 866"/>
                <a:gd name="T13" fmla="*/ 320384 h 574"/>
                <a:gd name="T14" fmla="*/ 971128 w 866"/>
                <a:gd name="T15" fmla="*/ 589841 h 574"/>
                <a:gd name="T16" fmla="*/ 586853 w 866"/>
                <a:gd name="T17" fmla="*/ 370954 h 574"/>
                <a:gd name="T18" fmla="*/ 217115 w 866"/>
                <a:gd name="T19" fmla="*/ 747258 h 574"/>
                <a:gd name="T20" fmla="*/ 132916 w 866"/>
                <a:gd name="T21" fmla="*/ 1057740 h 574"/>
                <a:gd name="T22" fmla="*/ 58249 w 866"/>
                <a:gd name="T23" fmla="*/ 1143600 h 5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6" h="574">
                  <a:moveTo>
                    <a:pt x="0" y="549"/>
                  </a:moveTo>
                  <a:lnTo>
                    <a:pt x="40" y="531"/>
                  </a:lnTo>
                  <a:lnTo>
                    <a:pt x="118" y="342"/>
                  </a:lnTo>
                  <a:lnTo>
                    <a:pt x="359" y="143"/>
                  </a:lnTo>
                  <a:lnTo>
                    <a:pt x="294" y="118"/>
                  </a:lnTo>
                  <a:lnTo>
                    <a:pt x="466" y="0"/>
                  </a:lnTo>
                  <a:lnTo>
                    <a:pt x="866" y="161"/>
                  </a:lnTo>
                  <a:lnTo>
                    <a:pt x="667" y="296"/>
                  </a:lnTo>
                  <a:lnTo>
                    <a:pt x="403" y="186"/>
                  </a:lnTo>
                  <a:lnTo>
                    <a:pt x="149" y="375"/>
                  </a:lnTo>
                  <a:lnTo>
                    <a:pt x="91" y="531"/>
                  </a:lnTo>
                  <a:lnTo>
                    <a:pt x="40" y="574"/>
                  </a:lnTo>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2" name="Rectangle 28"/>
            <p:cNvSpPr>
              <a:spLocks noChangeArrowheads="1"/>
            </p:cNvSpPr>
            <p:nvPr/>
          </p:nvSpPr>
          <p:spPr bwMode="auto">
            <a:xfrm>
              <a:off x="1325" y="418"/>
              <a:ext cx="291"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grpSp>
      <p:graphicFrame>
        <p:nvGraphicFramePr>
          <p:cNvPr id="52253" name="Object 29"/>
          <p:cNvGraphicFramePr>
            <a:graphicFrameLocks noChangeAspect="1"/>
          </p:cNvGraphicFramePr>
          <p:nvPr/>
        </p:nvGraphicFramePr>
        <p:xfrm>
          <a:off x="5435600" y="4005263"/>
          <a:ext cx="3492500" cy="428625"/>
        </p:xfrm>
        <a:graphic>
          <a:graphicData uri="http://schemas.openxmlformats.org/presentationml/2006/ole">
            <mc:AlternateContent xmlns:mc="http://schemas.openxmlformats.org/markup-compatibility/2006">
              <mc:Choice xmlns:v="urn:schemas-microsoft-com:vml" Requires="v">
                <p:oleObj spid="_x0000_s10249" r:id="rId3" imgW="1663700" imgH="203200" progId="Equation.3">
                  <p:embed/>
                </p:oleObj>
              </mc:Choice>
              <mc:Fallback>
                <p:oleObj r:id="rId3" imgW="1663700" imgH="203200" progId="Equation.3">
                  <p:embed/>
                  <p:pic>
                    <p:nvPicPr>
                      <p:cNvPr id="52253"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3492500" cy="42862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980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30"/>
                                        </p:tgtEl>
                                        <p:attrNameLst>
                                          <p:attrName>style.visibility</p:attrName>
                                        </p:attrNameLst>
                                      </p:cBhvr>
                                      <p:to>
                                        <p:strVal val="visible"/>
                                      </p:to>
                                    </p:set>
                                    <p:animEffect transition="in" filter="blinds(horizontal)">
                                      <p:cBhvr>
                                        <p:cTn id="10" dur="500"/>
                                        <p:tgtEl>
                                          <p:spTgt spid="52230"/>
                                        </p:tgtEl>
                                      </p:cBhvr>
                                    </p:animEffect>
                                  </p:childTnLst>
                                </p:cTn>
                              </p:par>
                              <p:par>
                                <p:cTn id="11" presetID="3" presetClass="entr" presetSubtype="10" fill="hold" nodeType="withEffect">
                                  <p:stCondLst>
                                    <p:cond delay="0"/>
                                  </p:stCondLst>
                                  <p:childTnLst>
                                    <p:set>
                                      <p:cBhvr>
                                        <p:cTn id="12" dur="1" fill="hold">
                                          <p:stCondLst>
                                            <p:cond delay="0"/>
                                          </p:stCondLst>
                                        </p:cTn>
                                        <p:tgtEl>
                                          <p:spTgt spid="52232"/>
                                        </p:tgtEl>
                                        <p:attrNameLst>
                                          <p:attrName>style.visibility</p:attrName>
                                        </p:attrNameLst>
                                      </p:cBhvr>
                                      <p:to>
                                        <p:strVal val="visible"/>
                                      </p:to>
                                    </p:set>
                                    <p:animEffect transition="in" filter="blinds(horizontal)">
                                      <p:cBhvr>
                                        <p:cTn id="13" dur="500"/>
                                        <p:tgtEl>
                                          <p:spTgt spid="522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52253"/>
                                        </p:tgtEl>
                                        <p:attrNameLst>
                                          <p:attrName>style.visibility</p:attrName>
                                        </p:attrNameLst>
                                      </p:cBhvr>
                                      <p:to>
                                        <p:strVal val="visible"/>
                                      </p:to>
                                    </p:set>
                                    <p:animEffect transition="in" filter="box(in)">
                                      <p:cBhvr>
                                        <p:cTn id="18" dur="500"/>
                                        <p:tgtEl>
                                          <p:spTgt spid="5225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2231"/>
                                        </p:tgtEl>
                                        <p:attrNameLst>
                                          <p:attrName>style.visibility</p:attrName>
                                        </p:attrNameLst>
                                      </p:cBhvr>
                                      <p:to>
                                        <p:strVal val="visible"/>
                                      </p:to>
                                    </p:set>
                                    <p:animEffect transition="in" filter="box(in)">
                                      <p:cBhvr>
                                        <p:cTn id="21"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52230" grpId="0" autoUpdateAnimBg="0"/>
      <p:bldP spid="5223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二、压电元件的连接方式</a:t>
            </a:r>
          </a:p>
        </p:txBody>
      </p:sp>
      <p:sp>
        <p:nvSpPr>
          <p:cNvPr id="122883"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22884" name="Rectangle 4"/>
          <p:cNvSpPr>
            <a:spLocks noChangeArrowheads="1"/>
          </p:cNvSpPr>
          <p:nvPr/>
        </p:nvSpPr>
        <p:spPr bwMode="auto">
          <a:xfrm>
            <a:off x="287338" y="1520825"/>
            <a:ext cx="4824412"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2、压电元件的串联连接</a:t>
            </a:r>
          </a:p>
        </p:txBody>
      </p:sp>
      <p:sp>
        <p:nvSpPr>
          <p:cNvPr id="122885" name="Rectangle 5"/>
          <p:cNvSpPr>
            <a:spLocks noChangeArrowheads="1"/>
          </p:cNvSpPr>
          <p:nvPr/>
        </p:nvSpPr>
        <p:spPr bwMode="auto">
          <a:xfrm>
            <a:off x="250825" y="2024063"/>
            <a:ext cx="4573588" cy="181768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正电荷集中于上极板，负电荷集中于下极板，传感器本身的电容量小、响应快、输出电压大。</a:t>
            </a:r>
          </a:p>
          <a:p>
            <a:pPr algn="just">
              <a:spcBef>
                <a:spcPct val="15000"/>
              </a:spcBef>
              <a:buFontTx/>
              <a:buNone/>
            </a:pPr>
            <a:r>
              <a:rPr lang="zh-CN" altLang="zh-CN" sz="2200">
                <a:solidFill>
                  <a:schemeClr val="accent2"/>
                </a:solidFill>
                <a:latin typeface="楷体_GB2312" pitchFamily="49" charset="-122"/>
                <a:ea typeface="楷体_GB2312" pitchFamily="49" charset="-122"/>
              </a:rPr>
              <a:t>这种传感器适用于测量以电压作输出的信号和频率较高的信号。 </a:t>
            </a:r>
          </a:p>
        </p:txBody>
      </p:sp>
      <p:sp>
        <p:nvSpPr>
          <p:cNvPr id="53254" name="Rectangle 6"/>
          <p:cNvSpPr>
            <a:spLocks noChangeArrowheads="1"/>
          </p:cNvSpPr>
          <p:nvPr/>
        </p:nvSpPr>
        <p:spPr bwMode="auto">
          <a:xfrm>
            <a:off x="5040313" y="3848100"/>
            <a:ext cx="3851275" cy="215900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rgbClr val="FF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292929"/>
                </a:solidFill>
                <a:latin typeface="楷体_GB2312" pitchFamily="49" charset="-122"/>
                <a:ea typeface="楷体_GB2312" pitchFamily="49" charset="-122"/>
              </a:rPr>
              <a:t>并联接法适宜用在测量慢变信号并且以电荷作为输出量的场合。</a:t>
            </a:r>
          </a:p>
          <a:p>
            <a:pPr algn="just">
              <a:spcBef>
                <a:spcPct val="0"/>
              </a:spcBef>
              <a:buFontTx/>
              <a:buNone/>
            </a:pPr>
            <a:r>
              <a:rPr lang="zh-CN" altLang="zh-CN" sz="2200">
                <a:solidFill>
                  <a:schemeClr val="accent2"/>
                </a:solidFill>
                <a:latin typeface="楷体_GB2312" pitchFamily="49" charset="-122"/>
                <a:ea typeface="楷体_GB2312" pitchFamily="49" charset="-122"/>
              </a:rPr>
              <a:t>串联接法适宜用于以电压作为输出信号，并且测量电路输入阻抗很高的场合。</a:t>
            </a:r>
            <a:r>
              <a:rPr lang="zh-CN" altLang="zh-CN" sz="2200">
                <a:latin typeface="楷体_GB2312" pitchFamily="49" charset="-122"/>
                <a:ea typeface="楷体_GB2312" pitchFamily="49" charset="-122"/>
              </a:rPr>
              <a:t> </a:t>
            </a:r>
          </a:p>
        </p:txBody>
      </p:sp>
      <p:grpSp>
        <p:nvGrpSpPr>
          <p:cNvPr id="122887" name="Group 7"/>
          <p:cNvGrpSpPr>
            <a:grpSpLocks/>
          </p:cNvGrpSpPr>
          <p:nvPr/>
        </p:nvGrpSpPr>
        <p:grpSpPr bwMode="auto">
          <a:xfrm>
            <a:off x="5775325" y="1304925"/>
            <a:ext cx="2828925" cy="2501900"/>
            <a:chOff x="0" y="0"/>
            <a:chExt cx="1782" cy="1576"/>
          </a:xfrm>
        </p:grpSpPr>
        <p:sp>
          <p:nvSpPr>
            <p:cNvPr id="122890" name="Line 8"/>
            <p:cNvSpPr>
              <a:spLocks noChangeShapeType="1"/>
            </p:cNvSpPr>
            <p:nvPr/>
          </p:nvSpPr>
          <p:spPr bwMode="auto">
            <a:xfrm>
              <a:off x="24" y="757"/>
              <a:ext cx="230" cy="199"/>
            </a:xfrm>
            <a:prstGeom prst="line">
              <a:avLst/>
            </a:prstGeom>
            <a:noFill/>
            <a:ln w="7620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1" name="未知"/>
            <p:cNvSpPr>
              <a:spLocks/>
            </p:cNvSpPr>
            <p:nvPr/>
          </p:nvSpPr>
          <p:spPr bwMode="auto">
            <a:xfrm rot="642731">
              <a:off x="120" y="1438"/>
              <a:ext cx="291" cy="112"/>
            </a:xfrm>
            <a:custGeom>
              <a:avLst/>
              <a:gdLst>
                <a:gd name="T0" fmla="*/ 0 w 233"/>
                <a:gd name="T1" fmla="*/ 0 h 92"/>
                <a:gd name="T2" fmla="*/ 2149 w 233"/>
                <a:gd name="T3" fmla="*/ 656 h 92"/>
                <a:gd name="T4" fmla="*/ 0 60000 65536"/>
                <a:gd name="T5" fmla="*/ 0 60000 65536"/>
              </a:gdLst>
              <a:ahLst/>
              <a:cxnLst>
                <a:cxn ang="T4">
                  <a:pos x="T0" y="T1"/>
                </a:cxn>
                <a:cxn ang="T5">
                  <a:pos x="T2" y="T3"/>
                </a:cxn>
              </a:cxnLst>
              <a:rect l="0" t="0" r="r" b="b"/>
              <a:pathLst>
                <a:path w="233" h="92">
                  <a:moveTo>
                    <a:pt x="0" y="0"/>
                  </a:moveTo>
                  <a:lnTo>
                    <a:pt x="233" y="92"/>
                  </a:lnTo>
                </a:path>
              </a:pathLst>
            </a:custGeom>
            <a:noFill/>
            <a:ln w="76200"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2" name="未知"/>
            <p:cNvSpPr>
              <a:spLocks/>
            </p:cNvSpPr>
            <p:nvPr/>
          </p:nvSpPr>
          <p:spPr bwMode="auto">
            <a:xfrm>
              <a:off x="328" y="0"/>
              <a:ext cx="1454" cy="1311"/>
            </a:xfrm>
            <a:custGeom>
              <a:avLst/>
              <a:gdLst>
                <a:gd name="T0" fmla="*/ 0 w 1163"/>
                <a:gd name="T1" fmla="*/ 3851 h 1077"/>
                <a:gd name="T2" fmla="*/ 0 w 1163"/>
                <a:gd name="T3" fmla="*/ 2061 h 1077"/>
                <a:gd name="T4" fmla="*/ 3791 w 1163"/>
                <a:gd name="T5" fmla="*/ 0 h 1077"/>
                <a:gd name="T6" fmla="*/ 10851 w 1163"/>
                <a:gd name="T7" fmla="*/ 2410 h 1077"/>
                <a:gd name="T8" fmla="*/ 10851 w 1163"/>
                <a:gd name="T9" fmla="*/ 5587 h 1077"/>
                <a:gd name="T10" fmla="*/ 7192 w 1163"/>
                <a:gd name="T11" fmla="*/ 7697 h 1077"/>
                <a:gd name="T12" fmla="*/ 3332 w 1163"/>
                <a:gd name="T13" fmla="*/ 6383 h 10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3" h="1077">
                  <a:moveTo>
                    <a:pt x="0" y="539"/>
                  </a:moveTo>
                  <a:lnTo>
                    <a:pt x="0" y="288"/>
                  </a:lnTo>
                  <a:lnTo>
                    <a:pt x="406" y="0"/>
                  </a:lnTo>
                  <a:lnTo>
                    <a:pt x="1163" y="338"/>
                  </a:lnTo>
                  <a:lnTo>
                    <a:pt x="1163" y="782"/>
                  </a:lnTo>
                  <a:lnTo>
                    <a:pt x="771" y="1077"/>
                  </a:lnTo>
                  <a:lnTo>
                    <a:pt x="357" y="894"/>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3" name="未知"/>
            <p:cNvSpPr>
              <a:spLocks/>
            </p:cNvSpPr>
            <p:nvPr/>
          </p:nvSpPr>
          <p:spPr bwMode="auto">
            <a:xfrm>
              <a:off x="456" y="673"/>
              <a:ext cx="1326" cy="378"/>
            </a:xfrm>
            <a:custGeom>
              <a:avLst/>
              <a:gdLst>
                <a:gd name="T0" fmla="*/ 9946 w 1060"/>
                <a:gd name="T1" fmla="*/ 124 h 311"/>
                <a:gd name="T2" fmla="*/ 6156 w 1060"/>
                <a:gd name="T3" fmla="*/ 2187 h 311"/>
                <a:gd name="T4" fmla="*/ 0 w 1060"/>
                <a:gd name="T5" fmla="*/ 0 h 311"/>
                <a:gd name="T6" fmla="*/ 0 60000 65536"/>
                <a:gd name="T7" fmla="*/ 0 60000 65536"/>
                <a:gd name="T8" fmla="*/ 0 60000 65536"/>
              </a:gdLst>
              <a:ahLst/>
              <a:cxnLst>
                <a:cxn ang="T6">
                  <a:pos x="T0" y="T1"/>
                </a:cxn>
                <a:cxn ang="T7">
                  <a:pos x="T2" y="T3"/>
                </a:cxn>
                <a:cxn ang="T8">
                  <a:pos x="T4" y="T5"/>
                </a:cxn>
              </a:cxnLst>
              <a:rect l="0" t="0" r="r" b="b"/>
              <a:pathLst>
                <a:path w="1060" h="311">
                  <a:moveTo>
                    <a:pt x="1060" y="17"/>
                  </a:moveTo>
                  <a:lnTo>
                    <a:pt x="656" y="311"/>
                  </a:lnTo>
                  <a:lnTo>
                    <a:pt x="0" y="0"/>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4" name="未知"/>
            <p:cNvSpPr>
              <a:spLocks/>
            </p:cNvSpPr>
            <p:nvPr/>
          </p:nvSpPr>
          <p:spPr bwMode="auto">
            <a:xfrm>
              <a:off x="328" y="783"/>
              <a:ext cx="434" cy="299"/>
            </a:xfrm>
            <a:custGeom>
              <a:avLst/>
              <a:gdLst>
                <a:gd name="T0" fmla="*/ 50 w 348"/>
                <a:gd name="T1" fmla="*/ 0 h 246"/>
                <a:gd name="T2" fmla="*/ 0 w 348"/>
                <a:gd name="T3" fmla="*/ 491 h 246"/>
                <a:gd name="T4" fmla="*/ 3165 w 348"/>
                <a:gd name="T5" fmla="*/ 1726 h 246"/>
                <a:gd name="T6" fmla="*/ 0 60000 65536"/>
                <a:gd name="T7" fmla="*/ 0 60000 65536"/>
                <a:gd name="T8" fmla="*/ 0 60000 65536"/>
              </a:gdLst>
              <a:ahLst/>
              <a:cxnLst>
                <a:cxn ang="T6">
                  <a:pos x="T0" y="T1"/>
                </a:cxn>
                <a:cxn ang="T7">
                  <a:pos x="T2" y="T3"/>
                </a:cxn>
                <a:cxn ang="T8">
                  <a:pos x="T4" y="T5"/>
                </a:cxn>
              </a:cxnLst>
              <a:rect l="0" t="0" r="r" b="b"/>
              <a:pathLst>
                <a:path w="348" h="246">
                  <a:moveTo>
                    <a:pt x="6" y="0"/>
                  </a:moveTo>
                  <a:lnTo>
                    <a:pt x="0" y="70"/>
                  </a:lnTo>
                  <a:lnTo>
                    <a:pt x="348" y="246"/>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5" name="未知"/>
            <p:cNvSpPr>
              <a:spLocks/>
            </p:cNvSpPr>
            <p:nvPr/>
          </p:nvSpPr>
          <p:spPr bwMode="auto">
            <a:xfrm>
              <a:off x="640" y="420"/>
              <a:ext cx="1126" cy="366"/>
            </a:xfrm>
            <a:custGeom>
              <a:avLst/>
              <a:gdLst>
                <a:gd name="T0" fmla="*/ 8633 w 898"/>
                <a:gd name="T1" fmla="*/ 0 h 299"/>
                <a:gd name="T2" fmla="*/ 4774 w 898"/>
                <a:gd name="T3" fmla="*/ 2256 h 299"/>
                <a:gd name="T4" fmla="*/ 0 w 898"/>
                <a:gd name="T5" fmla="*/ 649 h 299"/>
                <a:gd name="T6" fmla="*/ 0 60000 65536"/>
                <a:gd name="T7" fmla="*/ 0 60000 65536"/>
                <a:gd name="T8" fmla="*/ 0 60000 65536"/>
              </a:gdLst>
              <a:ahLst/>
              <a:cxnLst>
                <a:cxn ang="T6">
                  <a:pos x="T0" y="T1"/>
                </a:cxn>
                <a:cxn ang="T7">
                  <a:pos x="T2" y="T3"/>
                </a:cxn>
                <a:cxn ang="T8">
                  <a:pos x="T4" y="T5"/>
                </a:cxn>
              </a:cxnLst>
              <a:rect l="0" t="0" r="r" b="b"/>
              <a:pathLst>
                <a:path w="898" h="299">
                  <a:moveTo>
                    <a:pt x="898" y="0"/>
                  </a:moveTo>
                  <a:lnTo>
                    <a:pt x="497" y="299"/>
                  </a:lnTo>
                  <a:lnTo>
                    <a:pt x="0" y="86"/>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6" name="未知"/>
            <p:cNvSpPr>
              <a:spLocks/>
            </p:cNvSpPr>
            <p:nvPr/>
          </p:nvSpPr>
          <p:spPr bwMode="auto">
            <a:xfrm>
              <a:off x="324" y="365"/>
              <a:ext cx="250" cy="117"/>
            </a:xfrm>
            <a:custGeom>
              <a:avLst/>
              <a:gdLst>
                <a:gd name="T0" fmla="*/ 0 w 200"/>
                <a:gd name="T1" fmla="*/ 0 h 96"/>
                <a:gd name="T2" fmla="*/ 1866 w 200"/>
                <a:gd name="T3" fmla="*/ 693 h 96"/>
                <a:gd name="T4" fmla="*/ 0 60000 65536"/>
                <a:gd name="T5" fmla="*/ 0 60000 65536"/>
              </a:gdLst>
              <a:ahLst/>
              <a:cxnLst>
                <a:cxn ang="T4">
                  <a:pos x="T0" y="T1"/>
                </a:cxn>
                <a:cxn ang="T5">
                  <a:pos x="T2" y="T3"/>
                </a:cxn>
              </a:cxnLst>
              <a:rect l="0" t="0" r="r" b="b"/>
              <a:pathLst>
                <a:path w="200" h="96">
                  <a:moveTo>
                    <a:pt x="0" y="0"/>
                  </a:moveTo>
                  <a:lnTo>
                    <a:pt x="200" y="96"/>
                  </a:lnTo>
                </a:path>
              </a:pathLst>
            </a:custGeom>
            <a:noFill/>
            <a:ln w="28575" cmpd="sng">
              <a:solidFill>
                <a:srgbClr val="CC33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7" name="Line 15"/>
            <p:cNvSpPr>
              <a:spLocks noChangeShapeType="1"/>
            </p:cNvSpPr>
            <p:nvPr/>
          </p:nvSpPr>
          <p:spPr bwMode="auto">
            <a:xfrm flipV="1">
              <a:off x="225" y="1086"/>
              <a:ext cx="542" cy="3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8" name="Line 16"/>
            <p:cNvSpPr>
              <a:spLocks noChangeShapeType="1"/>
            </p:cNvSpPr>
            <p:nvPr/>
          </p:nvSpPr>
          <p:spPr bwMode="auto">
            <a:xfrm flipV="1">
              <a:off x="313" y="1139"/>
              <a:ext cx="542"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9" name="Line 17"/>
            <p:cNvSpPr>
              <a:spLocks noChangeShapeType="1"/>
            </p:cNvSpPr>
            <p:nvPr/>
          </p:nvSpPr>
          <p:spPr bwMode="auto">
            <a:xfrm>
              <a:off x="1277" y="787"/>
              <a:ext cx="0" cy="51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53266" name="Rectangle 18"/>
            <p:cNvSpPr>
              <a:spLocks noChangeArrowheads="1"/>
            </p:cNvSpPr>
            <p:nvPr/>
          </p:nvSpPr>
          <p:spPr bwMode="auto">
            <a:xfrm>
              <a:off x="0" y="787"/>
              <a:ext cx="32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sp>
          <p:nvSpPr>
            <p:cNvPr id="53267" name="Rectangle 19"/>
            <p:cNvSpPr>
              <a:spLocks noChangeArrowheads="1"/>
            </p:cNvSpPr>
            <p:nvPr/>
          </p:nvSpPr>
          <p:spPr bwMode="auto">
            <a:xfrm>
              <a:off x="1066" y="1232"/>
              <a:ext cx="299"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ea typeface="华文中宋" panose="02010600040101010101" pitchFamily="2" charset="-122"/>
                </a:rPr>
                <a:t>－</a:t>
              </a:r>
            </a:p>
          </p:txBody>
        </p:sp>
        <p:sp>
          <p:nvSpPr>
            <p:cNvPr id="53268" name="Rectangle 20"/>
            <p:cNvSpPr>
              <a:spLocks noChangeArrowheads="1"/>
            </p:cNvSpPr>
            <p:nvPr/>
          </p:nvSpPr>
          <p:spPr bwMode="auto">
            <a:xfrm>
              <a:off x="444" y="1402"/>
              <a:ext cx="31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rPr>
                <a:t>－</a:t>
              </a:r>
              <a:endParaRPr lang="zh-CN" altLang="zh-CN">
                <a:solidFill>
                  <a:srgbClr val="FF3300"/>
                </a:solidFill>
                <a:effectLst>
                  <a:outerShdw blurRad="38100" dist="38100" dir="2700000" algn="tl">
                    <a:srgbClr val="000000"/>
                  </a:outerShdw>
                </a:effectLst>
                <a:ea typeface="华文中宋" panose="02010600040101010101" pitchFamily="2" charset="-122"/>
              </a:endParaRPr>
            </a:p>
          </p:txBody>
        </p:sp>
        <p:sp>
          <p:nvSpPr>
            <p:cNvPr id="122903" name="未知"/>
            <p:cNvSpPr>
              <a:spLocks/>
            </p:cNvSpPr>
            <p:nvPr/>
          </p:nvSpPr>
          <p:spPr bwMode="auto">
            <a:xfrm>
              <a:off x="115" y="84"/>
              <a:ext cx="1550" cy="801"/>
            </a:xfrm>
            <a:custGeom>
              <a:avLst/>
              <a:gdLst>
                <a:gd name="T0" fmla="*/ 0 w 1238"/>
                <a:gd name="T1" fmla="*/ 4297 h 658"/>
                <a:gd name="T2" fmla="*/ 3832 w 1238"/>
                <a:gd name="T3" fmla="*/ 2152 h 658"/>
                <a:gd name="T4" fmla="*/ 2431 w 1238"/>
                <a:gd name="T5" fmla="*/ 1658 h 658"/>
                <a:gd name="T6" fmla="*/ 5454 w 1238"/>
                <a:gd name="T7" fmla="*/ 0 h 658"/>
                <a:gd name="T8" fmla="*/ 11719 w 1238"/>
                <a:gd name="T9" fmla="*/ 2018 h 658"/>
                <a:gd name="T10" fmla="*/ 8598 w 1238"/>
                <a:gd name="T11" fmla="*/ 3718 h 658"/>
                <a:gd name="T12" fmla="*/ 4465 w 1238"/>
                <a:gd name="T13" fmla="*/ 2332 h 658"/>
                <a:gd name="T14" fmla="*/ 477 w 1238"/>
                <a:gd name="T15" fmla="*/ 4700 h 6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38" h="658">
                  <a:moveTo>
                    <a:pt x="0" y="601"/>
                  </a:moveTo>
                  <a:lnTo>
                    <a:pt x="405" y="301"/>
                  </a:lnTo>
                  <a:lnTo>
                    <a:pt x="257" y="232"/>
                  </a:lnTo>
                  <a:lnTo>
                    <a:pt x="576" y="0"/>
                  </a:lnTo>
                  <a:lnTo>
                    <a:pt x="1238" y="282"/>
                  </a:lnTo>
                  <a:lnTo>
                    <a:pt x="908" y="520"/>
                  </a:lnTo>
                  <a:lnTo>
                    <a:pt x="472" y="326"/>
                  </a:lnTo>
                  <a:lnTo>
                    <a:pt x="50" y="658"/>
                  </a:lnTo>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0" name="Rectangle 22"/>
            <p:cNvSpPr>
              <a:spLocks noChangeArrowheads="1"/>
            </p:cNvSpPr>
            <p:nvPr/>
          </p:nvSpPr>
          <p:spPr bwMode="auto">
            <a:xfrm>
              <a:off x="1143" y="446"/>
              <a:ext cx="23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sp>
          <p:nvSpPr>
            <p:cNvPr id="53271" name="Rectangle 23"/>
            <p:cNvSpPr>
              <a:spLocks noChangeArrowheads="1"/>
            </p:cNvSpPr>
            <p:nvPr/>
          </p:nvSpPr>
          <p:spPr bwMode="auto">
            <a:xfrm>
              <a:off x="1034" y="767"/>
              <a:ext cx="299"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zh-CN">
                  <a:solidFill>
                    <a:srgbClr val="FF3300"/>
                  </a:solidFill>
                  <a:effectLst>
                    <a:outerShdw blurRad="38100" dist="38100" dir="2700000" algn="tl">
                      <a:srgbClr val="000000"/>
                    </a:outerShdw>
                  </a:effectLst>
                  <a:ea typeface="华文中宋" panose="02010600040101010101" pitchFamily="2" charset="-122"/>
                </a:rPr>
                <a:t>－</a:t>
              </a:r>
            </a:p>
          </p:txBody>
        </p:sp>
        <p:sp>
          <p:nvSpPr>
            <p:cNvPr id="53272" name="Rectangle 24"/>
            <p:cNvSpPr>
              <a:spLocks noChangeArrowheads="1"/>
            </p:cNvSpPr>
            <p:nvPr/>
          </p:nvSpPr>
          <p:spPr bwMode="auto">
            <a:xfrm>
              <a:off x="1092" y="957"/>
              <a:ext cx="23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a:solidFill>
                    <a:srgbClr val="FF3300"/>
                  </a:solidFill>
                  <a:effectLst>
                    <a:outerShdw blurRad="38100" dist="38100" dir="2700000" algn="tl">
                      <a:srgbClr val="000000"/>
                    </a:outerShdw>
                  </a:effectLst>
                </a:rPr>
                <a:t>+</a:t>
              </a:r>
              <a:endParaRPr lang="zh-CN" altLang="en-US">
                <a:solidFill>
                  <a:srgbClr val="FF3300"/>
                </a:solidFill>
                <a:effectLst>
                  <a:outerShdw blurRad="38100" dist="38100" dir="2700000" algn="tl">
                    <a:srgbClr val="000000"/>
                  </a:outerShdw>
                </a:effectLst>
                <a:ea typeface="华文中宋" panose="02010600040101010101" pitchFamily="2" charset="-122"/>
              </a:endParaRPr>
            </a:p>
          </p:txBody>
        </p:sp>
      </p:grpSp>
      <p:graphicFrame>
        <p:nvGraphicFramePr>
          <p:cNvPr id="53273" name="Object 25"/>
          <p:cNvGraphicFramePr>
            <a:graphicFrameLocks noChangeAspect="1"/>
          </p:cNvGraphicFramePr>
          <p:nvPr/>
        </p:nvGraphicFramePr>
        <p:xfrm>
          <a:off x="923925" y="3995738"/>
          <a:ext cx="3216275" cy="657225"/>
        </p:xfrm>
        <a:graphic>
          <a:graphicData uri="http://schemas.openxmlformats.org/presentationml/2006/ole">
            <mc:AlternateContent xmlns:mc="http://schemas.openxmlformats.org/markup-compatibility/2006">
              <mc:Choice xmlns:v="urn:schemas-microsoft-com:vml" Requires="v">
                <p:oleObj spid="_x0000_s11273" r:id="rId3" imgW="1702539" imgH="393871" progId="Equation.3">
                  <p:embed/>
                </p:oleObj>
              </mc:Choice>
              <mc:Fallback>
                <p:oleObj r:id="rId3" imgW="1702539" imgH="393871" progId="Equation.3">
                  <p:embed/>
                  <p:pic>
                    <p:nvPicPr>
                      <p:cNvPr id="53273"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 y="3995738"/>
                        <a:ext cx="3216275" cy="657225"/>
                      </a:xfrm>
                      <a:prstGeom prst="rect">
                        <a:avLst/>
                      </a:prstGeom>
                      <a:gradFill rotWithShape="1">
                        <a:gsLst>
                          <a:gs pos="0">
                            <a:srgbClr val="CCFF33"/>
                          </a:gs>
                          <a:gs pos="50000">
                            <a:srgbClr val="FFFFFF"/>
                          </a:gs>
                          <a:gs pos="100000">
                            <a:srgbClr val="CC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74" name="Rectangle 26"/>
          <p:cNvSpPr>
            <a:spLocks noChangeArrowheads="1"/>
          </p:cNvSpPr>
          <p:nvPr/>
        </p:nvSpPr>
        <p:spPr bwMode="auto">
          <a:xfrm>
            <a:off x="250825" y="4816475"/>
            <a:ext cx="4608513" cy="1096963"/>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FF3300"/>
                </a:solidFill>
                <a:latin typeface="楷体_GB2312" pitchFamily="49" charset="-122"/>
                <a:ea typeface="楷体_GB2312" pitchFamily="49" charset="-122"/>
              </a:rPr>
              <a:t>外力作用下正负电极上的电荷量与单片时相同，输出电压增加了1倍，电容量为单片时的1/2倍。</a:t>
            </a:r>
          </a:p>
        </p:txBody>
      </p:sp>
    </p:spTree>
    <p:extLst>
      <p:ext uri="{BB962C8B-B14F-4D97-AF65-F5344CB8AC3E}">
        <p14:creationId xmlns:p14="http://schemas.microsoft.com/office/powerpoint/2010/main" val="2014350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73"/>
                                        </p:tgtEl>
                                        <p:attrNameLst>
                                          <p:attrName>style.visibility</p:attrName>
                                        </p:attrNameLst>
                                      </p:cBhvr>
                                      <p:to>
                                        <p:strVal val="visible"/>
                                      </p:to>
                                    </p:set>
                                    <p:animEffect transition="in" filter="blinds(horizontal)">
                                      <p:cBhvr>
                                        <p:cTn id="7" dur="500"/>
                                        <p:tgtEl>
                                          <p:spTgt spid="532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74"/>
                                        </p:tgtEl>
                                        <p:attrNameLst>
                                          <p:attrName>style.visibility</p:attrName>
                                        </p:attrNameLst>
                                      </p:cBhvr>
                                      <p:to>
                                        <p:strVal val="visible"/>
                                      </p:to>
                                    </p:set>
                                    <p:animEffect transition="in" filter="blinds(horizontal)">
                                      <p:cBhvr>
                                        <p:cTn id="10" dur="500"/>
                                        <p:tgtEl>
                                          <p:spTgt spid="532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3254"/>
                                        </p:tgtEl>
                                        <p:attrNameLst>
                                          <p:attrName>style.visibility</p:attrName>
                                        </p:attrNameLst>
                                      </p:cBhvr>
                                      <p:to>
                                        <p:strVal val="visible"/>
                                      </p:to>
                                    </p:set>
                                    <p:anim calcmode="lin" valueType="num">
                                      <p:cBhvr additive="base">
                                        <p:cTn id="15" dur="500" fill="hold"/>
                                        <p:tgtEl>
                                          <p:spTgt spid="53254"/>
                                        </p:tgtEl>
                                        <p:attrNameLst>
                                          <p:attrName>ppt_x</p:attrName>
                                        </p:attrNameLst>
                                      </p:cBhvr>
                                      <p:tavLst>
                                        <p:tav tm="0">
                                          <p:val>
                                            <p:strVal val="#ppt_x"/>
                                          </p:val>
                                        </p:tav>
                                        <p:tav tm="100000">
                                          <p:val>
                                            <p:strVal val="#ppt_x"/>
                                          </p:val>
                                        </p:tav>
                                      </p:tavLst>
                                    </p:anim>
                                    <p:anim calcmode="lin" valueType="num">
                                      <p:cBhvr additive="base">
                                        <p:cTn id="16"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autoUpdateAnimBg="0"/>
      <p:bldP spid="5327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二、压电元件的连接方式</a:t>
            </a:r>
          </a:p>
        </p:txBody>
      </p:sp>
      <p:sp>
        <p:nvSpPr>
          <p:cNvPr id="123907"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pic>
        <p:nvPicPr>
          <p:cNvPr id="123908" name="Picture 4" descr="参考/http:/202.114.4.28/jpkc/gccsjs/956_web_course_lab/lesson/c3/c3_5_2_fi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6408737"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4301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250825" y="2168525"/>
            <a:ext cx="5041900" cy="25082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15000"/>
              </a:spcBef>
              <a:buFontTx/>
              <a:buNone/>
            </a:pPr>
            <a:r>
              <a:rPr lang="zh-CN" altLang="zh-CN" sz="2200">
                <a:solidFill>
                  <a:srgbClr val="292929"/>
                </a:solidFill>
                <a:latin typeface="楷体_GB2312" pitchFamily="49" charset="-122"/>
                <a:ea typeface="楷体_GB2312" pitchFamily="49" charset="-122"/>
              </a:rPr>
              <a:t>当压电晶体承受应力作用时，在其两个极面上出现极性相反但电量相等的电荷。</a:t>
            </a:r>
          </a:p>
          <a:p>
            <a:pPr algn="just">
              <a:lnSpc>
                <a:spcPct val="115000"/>
              </a:lnSpc>
              <a:spcBef>
                <a:spcPct val="15000"/>
              </a:spcBef>
              <a:buFontTx/>
              <a:buNone/>
            </a:pPr>
            <a:r>
              <a:rPr lang="zh-CN" altLang="zh-CN" sz="2200">
                <a:solidFill>
                  <a:schemeClr val="accent2"/>
                </a:solidFill>
                <a:latin typeface="楷体_GB2312" pitchFamily="49" charset="-122"/>
                <a:ea typeface="楷体_GB2312" pitchFamily="49" charset="-122"/>
              </a:rPr>
              <a:t>压电传感器看成一个电荷源与一个电容并联的电荷发生器。</a:t>
            </a:r>
          </a:p>
          <a:p>
            <a:pPr algn="just">
              <a:lnSpc>
                <a:spcPct val="115000"/>
              </a:lnSpc>
              <a:spcBef>
                <a:spcPct val="15000"/>
              </a:spcBef>
              <a:buFontTx/>
              <a:buNone/>
            </a:pPr>
            <a:r>
              <a:rPr lang="zh-CN" altLang="zh-CN" sz="2200">
                <a:solidFill>
                  <a:srgbClr val="292929"/>
                </a:solidFill>
                <a:latin typeface="楷体_GB2312" pitchFamily="49" charset="-122"/>
                <a:ea typeface="楷体_GB2312" pitchFamily="49" charset="-122"/>
              </a:rPr>
              <a:t>电容量为</a:t>
            </a:r>
          </a:p>
        </p:txBody>
      </p:sp>
      <p:sp>
        <p:nvSpPr>
          <p:cNvPr id="124931"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三、压电式传感器的等效电路</a:t>
            </a:r>
          </a:p>
        </p:txBody>
      </p:sp>
      <p:sp>
        <p:nvSpPr>
          <p:cNvPr id="124932"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24933" name="Rectangle 5"/>
          <p:cNvSpPr>
            <a:spLocks noChangeArrowheads="1"/>
          </p:cNvSpPr>
          <p:nvPr/>
        </p:nvSpPr>
        <p:spPr bwMode="auto">
          <a:xfrm>
            <a:off x="287338" y="1584325"/>
            <a:ext cx="5040312"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1、电荷源等效电路</a:t>
            </a:r>
          </a:p>
        </p:txBody>
      </p:sp>
      <p:pic>
        <p:nvPicPr>
          <p:cNvPr id="124934" name="Picture 6" descr="参考/http:/202.114.4.28/jpkc/gccsjs/956_web_course_lab/lesson/c3/c3_5_1_fi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013" y="1304925"/>
            <a:ext cx="32051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935" name="Group 7"/>
          <p:cNvGrpSpPr>
            <a:grpSpLocks/>
          </p:cNvGrpSpPr>
          <p:nvPr/>
        </p:nvGrpSpPr>
        <p:grpSpPr bwMode="auto">
          <a:xfrm>
            <a:off x="5940425" y="3824288"/>
            <a:ext cx="2484438" cy="1403350"/>
            <a:chOff x="0" y="0"/>
            <a:chExt cx="1484" cy="848"/>
          </a:xfrm>
        </p:grpSpPr>
        <p:sp>
          <p:nvSpPr>
            <p:cNvPr id="55304" name="Text Box 8"/>
            <p:cNvSpPr txBox="1">
              <a:spLocks noChangeArrowheads="1"/>
            </p:cNvSpPr>
            <p:nvPr/>
          </p:nvSpPr>
          <p:spPr bwMode="auto">
            <a:xfrm>
              <a:off x="0" y="255"/>
              <a:ext cx="70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i="1">
                  <a:solidFill>
                    <a:schemeClr val="accent2"/>
                  </a:solidFill>
                  <a:effectLst>
                    <a:outerShdw blurRad="38100" dist="38100" dir="2700000" algn="tl">
                      <a:srgbClr val="000000"/>
                    </a:outerShdw>
                  </a:effectLst>
                </a:rPr>
                <a:t>q</a:t>
              </a:r>
              <a:endParaRPr lang="zh-CN" altLang="en-US">
                <a:solidFill>
                  <a:schemeClr val="accent2"/>
                </a:solidFill>
                <a:effectLst>
                  <a:outerShdw blurRad="38100" dist="38100" dir="2700000" algn="tl">
                    <a:srgbClr val="000000"/>
                  </a:outerShdw>
                </a:effectLst>
                <a:ea typeface="华文中宋" panose="02010600040101010101" pitchFamily="2" charset="-122"/>
              </a:endParaRPr>
            </a:p>
          </p:txBody>
        </p:sp>
        <p:sp>
          <p:nvSpPr>
            <p:cNvPr id="124939" name="Line 9"/>
            <p:cNvSpPr>
              <a:spLocks noChangeShapeType="1"/>
            </p:cNvSpPr>
            <p:nvPr/>
          </p:nvSpPr>
          <p:spPr bwMode="auto">
            <a:xfrm>
              <a:off x="335" y="41"/>
              <a:ext cx="0" cy="7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0"/>
            <p:cNvSpPr>
              <a:spLocks noChangeShapeType="1"/>
            </p:cNvSpPr>
            <p:nvPr/>
          </p:nvSpPr>
          <p:spPr bwMode="auto">
            <a:xfrm>
              <a:off x="335" y="41"/>
              <a:ext cx="10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Oval 11"/>
            <p:cNvSpPr>
              <a:spLocks noChangeArrowheads="1"/>
            </p:cNvSpPr>
            <p:nvPr/>
          </p:nvSpPr>
          <p:spPr bwMode="auto">
            <a:xfrm>
              <a:off x="1395" y="0"/>
              <a:ext cx="83" cy="83"/>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4942" name="Line 12"/>
            <p:cNvSpPr>
              <a:spLocks noChangeShapeType="1"/>
            </p:cNvSpPr>
            <p:nvPr/>
          </p:nvSpPr>
          <p:spPr bwMode="auto">
            <a:xfrm>
              <a:off x="327" y="799"/>
              <a:ext cx="1105" cy="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Oval 13"/>
            <p:cNvSpPr>
              <a:spLocks noChangeArrowheads="1"/>
            </p:cNvSpPr>
            <p:nvPr/>
          </p:nvSpPr>
          <p:spPr bwMode="auto">
            <a:xfrm>
              <a:off x="1401" y="765"/>
              <a:ext cx="83" cy="83"/>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4944" name="Oval 14"/>
            <p:cNvSpPr>
              <a:spLocks noChangeArrowheads="1"/>
            </p:cNvSpPr>
            <p:nvPr/>
          </p:nvSpPr>
          <p:spPr bwMode="auto">
            <a:xfrm>
              <a:off x="212" y="317"/>
              <a:ext cx="243" cy="244"/>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5311" name="Text Box 15"/>
            <p:cNvSpPr txBox="1">
              <a:spLocks noChangeArrowheads="1"/>
            </p:cNvSpPr>
            <p:nvPr/>
          </p:nvSpPr>
          <p:spPr bwMode="auto">
            <a:xfrm>
              <a:off x="1098" y="277"/>
              <a:ext cx="33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000" i="1">
                  <a:solidFill>
                    <a:schemeClr val="accent2"/>
                  </a:solidFill>
                  <a:effectLst>
                    <a:outerShdw blurRad="38100" dist="38100" dir="2700000" algn="tl">
                      <a:srgbClr val="000000"/>
                    </a:outerShdw>
                  </a:effectLst>
                </a:rPr>
                <a:t>C</a:t>
              </a:r>
              <a:r>
                <a:rPr lang="zh-CN" altLang="en-US" sz="2000" i="1" baseline="-25000">
                  <a:solidFill>
                    <a:schemeClr val="accent2"/>
                  </a:solidFill>
                  <a:effectLst>
                    <a:outerShdw blurRad="38100" dist="38100" dir="2700000" algn="tl">
                      <a:srgbClr val="000000"/>
                    </a:outerShdw>
                  </a:effectLst>
                </a:rPr>
                <a:t>a</a:t>
              </a:r>
              <a:endParaRPr lang="zh-CN" altLang="en-US" sz="2000">
                <a:solidFill>
                  <a:schemeClr val="accent2"/>
                </a:solidFill>
                <a:effectLst>
                  <a:outerShdw blurRad="38100" dist="38100" dir="2700000" algn="tl">
                    <a:srgbClr val="000000"/>
                  </a:outerShdw>
                </a:effectLst>
                <a:ea typeface="华文中宋" panose="02010600040101010101" pitchFamily="2" charset="-122"/>
              </a:endParaRPr>
            </a:p>
          </p:txBody>
        </p:sp>
        <p:sp>
          <p:nvSpPr>
            <p:cNvPr id="124946" name="Line 16"/>
            <p:cNvSpPr>
              <a:spLocks noChangeShapeType="1"/>
            </p:cNvSpPr>
            <p:nvPr/>
          </p:nvSpPr>
          <p:spPr bwMode="auto">
            <a:xfrm>
              <a:off x="952" y="41"/>
              <a:ext cx="0" cy="7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Rectangle 17"/>
            <p:cNvSpPr>
              <a:spLocks noChangeArrowheads="1"/>
            </p:cNvSpPr>
            <p:nvPr/>
          </p:nvSpPr>
          <p:spPr bwMode="auto">
            <a:xfrm rot="5400000">
              <a:off x="885" y="307"/>
              <a:ext cx="122" cy="2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4948" name="Line 18"/>
            <p:cNvSpPr>
              <a:spLocks noChangeShapeType="1"/>
            </p:cNvSpPr>
            <p:nvPr/>
          </p:nvSpPr>
          <p:spPr bwMode="auto">
            <a:xfrm>
              <a:off x="263" y="444"/>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Oval 19"/>
            <p:cNvSpPr>
              <a:spLocks noChangeArrowheads="1"/>
            </p:cNvSpPr>
            <p:nvPr/>
          </p:nvSpPr>
          <p:spPr bwMode="auto">
            <a:xfrm>
              <a:off x="930" y="18"/>
              <a:ext cx="44" cy="44"/>
            </a:xfrm>
            <a:prstGeom prst="ellipse">
              <a:avLst/>
            </a:prstGeom>
            <a:solidFill>
              <a:srgbClr val="FFFFFF"/>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4950" name="Oval 20"/>
            <p:cNvSpPr>
              <a:spLocks noChangeArrowheads="1"/>
            </p:cNvSpPr>
            <p:nvPr/>
          </p:nvSpPr>
          <p:spPr bwMode="auto">
            <a:xfrm>
              <a:off x="930" y="781"/>
              <a:ext cx="44" cy="44"/>
            </a:xfrm>
            <a:prstGeom prst="ellipse">
              <a:avLst/>
            </a:prstGeom>
            <a:solidFill>
              <a:srgbClr val="FFFFFF"/>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4951" name="Line 21"/>
            <p:cNvSpPr>
              <a:spLocks noChangeShapeType="1"/>
            </p:cNvSpPr>
            <p:nvPr/>
          </p:nvSpPr>
          <p:spPr bwMode="auto">
            <a:xfrm rot="5400000">
              <a:off x="949" y="266"/>
              <a:ext cx="0" cy="2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2" name="Line 22"/>
            <p:cNvSpPr>
              <a:spLocks noChangeShapeType="1"/>
            </p:cNvSpPr>
            <p:nvPr/>
          </p:nvSpPr>
          <p:spPr bwMode="auto">
            <a:xfrm rot="5400000">
              <a:off x="949" y="369"/>
              <a:ext cx="0" cy="2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24936" name="Object 23"/>
          <p:cNvGraphicFramePr>
            <a:graphicFrameLocks noChangeAspect="1"/>
          </p:cNvGraphicFramePr>
          <p:nvPr/>
        </p:nvGraphicFramePr>
        <p:xfrm>
          <a:off x="1103313" y="4845050"/>
          <a:ext cx="3408362" cy="923925"/>
        </p:xfrm>
        <a:graphic>
          <a:graphicData uri="http://schemas.openxmlformats.org/presentationml/2006/ole">
            <mc:AlternateContent xmlns:mc="http://schemas.openxmlformats.org/markup-compatibility/2006">
              <mc:Choice xmlns:v="urn:schemas-microsoft-com:vml" Requires="v">
                <p:oleObj spid="_x0000_s12297" r:id="rId4" imgW="1067263" imgH="393871" progId="Equation.3">
                  <p:embed/>
                </p:oleObj>
              </mc:Choice>
              <mc:Fallback>
                <p:oleObj r:id="rId4" imgW="1067263" imgH="393871" progId="Equation.3">
                  <p:embed/>
                  <p:pic>
                    <p:nvPicPr>
                      <p:cNvPr id="124936"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4845050"/>
                        <a:ext cx="3408362" cy="923925"/>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7" name="Rectangle 24"/>
          <p:cNvSpPr>
            <a:spLocks noChangeArrowheads="1"/>
          </p:cNvSpPr>
          <p:nvPr/>
        </p:nvSpPr>
        <p:spPr bwMode="auto">
          <a:xfrm>
            <a:off x="6345238" y="5472113"/>
            <a:ext cx="21510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200">
                <a:solidFill>
                  <a:srgbClr val="CC3300"/>
                </a:solidFill>
                <a:latin typeface="隶书" panose="02010509060101010101" pitchFamily="49" charset="-122"/>
                <a:ea typeface="隶书" panose="02010509060101010101" pitchFamily="49" charset="-122"/>
              </a:rPr>
              <a:t>电荷源等效电路</a:t>
            </a:r>
          </a:p>
        </p:txBody>
      </p:sp>
    </p:spTree>
    <p:extLst>
      <p:ext uri="{BB962C8B-B14F-4D97-AF65-F5344CB8AC3E}">
        <p14:creationId xmlns:p14="http://schemas.microsoft.com/office/powerpoint/2010/main" val="791365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50825" y="2168525"/>
            <a:ext cx="5041900" cy="212248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15000"/>
              </a:spcBef>
              <a:buFontTx/>
              <a:buNone/>
            </a:pPr>
            <a:r>
              <a:rPr lang="zh-CN" altLang="zh-CN" sz="2200">
                <a:solidFill>
                  <a:srgbClr val="292929"/>
                </a:solidFill>
                <a:latin typeface="楷体_GB2312" pitchFamily="49" charset="-122"/>
                <a:ea typeface="楷体_GB2312" pitchFamily="49" charset="-122"/>
              </a:rPr>
              <a:t>当两极板聚集异性电荷时，板间就呈现出一定的电压。</a:t>
            </a:r>
          </a:p>
          <a:p>
            <a:pPr algn="just">
              <a:lnSpc>
                <a:spcPct val="115000"/>
              </a:lnSpc>
              <a:spcBef>
                <a:spcPct val="15000"/>
              </a:spcBef>
              <a:buFontTx/>
              <a:buNone/>
            </a:pPr>
            <a:r>
              <a:rPr lang="zh-CN" altLang="zh-CN" sz="2200">
                <a:solidFill>
                  <a:schemeClr val="accent2"/>
                </a:solidFill>
                <a:latin typeface="楷体_GB2312" pitchFamily="49" charset="-122"/>
                <a:ea typeface="楷体_GB2312" pitchFamily="49" charset="-122"/>
              </a:rPr>
              <a:t>压电传感器也可看成一个电压与一个电容串联的电压源。</a:t>
            </a:r>
          </a:p>
          <a:p>
            <a:pPr algn="just">
              <a:lnSpc>
                <a:spcPct val="115000"/>
              </a:lnSpc>
              <a:spcBef>
                <a:spcPct val="15000"/>
              </a:spcBef>
              <a:buFontTx/>
              <a:buNone/>
            </a:pPr>
            <a:r>
              <a:rPr lang="zh-CN" altLang="zh-CN" sz="2200">
                <a:solidFill>
                  <a:srgbClr val="292929"/>
                </a:solidFill>
                <a:latin typeface="楷体_GB2312" pitchFamily="49" charset="-122"/>
                <a:ea typeface="楷体_GB2312" pitchFamily="49" charset="-122"/>
              </a:rPr>
              <a:t>电压为</a:t>
            </a:r>
          </a:p>
        </p:txBody>
      </p:sp>
      <p:sp>
        <p:nvSpPr>
          <p:cNvPr id="125955"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三、压电式传感器的等效电路</a:t>
            </a:r>
          </a:p>
        </p:txBody>
      </p:sp>
      <p:sp>
        <p:nvSpPr>
          <p:cNvPr id="125956"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25957" name="Rectangle 5"/>
          <p:cNvSpPr>
            <a:spLocks noChangeArrowheads="1"/>
          </p:cNvSpPr>
          <p:nvPr/>
        </p:nvSpPr>
        <p:spPr bwMode="auto">
          <a:xfrm>
            <a:off x="287338" y="1584325"/>
            <a:ext cx="5040312"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2、电压源等效电路</a:t>
            </a:r>
          </a:p>
        </p:txBody>
      </p:sp>
      <p:pic>
        <p:nvPicPr>
          <p:cNvPr id="125958" name="Picture 6" descr="参考/http:/202.114.4.28/jpkc/gccsjs/956_web_course_lab/lesson/c3/c3_5_1_fi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013" y="1449388"/>
            <a:ext cx="32051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5959" name="Object 7"/>
          <p:cNvGraphicFramePr>
            <a:graphicFrameLocks noChangeAspect="1"/>
          </p:cNvGraphicFramePr>
          <p:nvPr/>
        </p:nvGraphicFramePr>
        <p:xfrm>
          <a:off x="1914525" y="4581525"/>
          <a:ext cx="1785938" cy="1014413"/>
        </p:xfrm>
        <a:graphic>
          <a:graphicData uri="http://schemas.openxmlformats.org/presentationml/2006/ole">
            <mc:AlternateContent xmlns:mc="http://schemas.openxmlformats.org/markup-compatibility/2006">
              <mc:Choice xmlns:v="urn:schemas-microsoft-com:vml" Requires="v">
                <p:oleObj spid="_x0000_s13321" r:id="rId4" imgW="559043" imgH="431987" progId="Equation.3">
                  <p:embed/>
                </p:oleObj>
              </mc:Choice>
              <mc:Fallback>
                <p:oleObj r:id="rId4" imgW="559043" imgH="431987" progId="Equation.3">
                  <p:embed/>
                  <p:pic>
                    <p:nvPicPr>
                      <p:cNvPr id="12595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525" y="4581525"/>
                        <a:ext cx="1785938" cy="1014413"/>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0" name="Rectangle 8"/>
          <p:cNvSpPr>
            <a:spLocks noChangeArrowheads="1"/>
          </p:cNvSpPr>
          <p:nvPr/>
        </p:nvSpPr>
        <p:spPr bwMode="auto">
          <a:xfrm>
            <a:off x="6273800" y="5472113"/>
            <a:ext cx="21510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200">
                <a:solidFill>
                  <a:srgbClr val="CC3300"/>
                </a:solidFill>
                <a:latin typeface="隶书" panose="02010509060101010101" pitchFamily="49" charset="-122"/>
                <a:ea typeface="隶书" panose="02010509060101010101" pitchFamily="49" charset="-122"/>
              </a:rPr>
              <a:t>电压源等效电路</a:t>
            </a:r>
          </a:p>
        </p:txBody>
      </p:sp>
      <p:grpSp>
        <p:nvGrpSpPr>
          <p:cNvPr id="125961" name="Group 9"/>
          <p:cNvGrpSpPr>
            <a:grpSpLocks/>
          </p:cNvGrpSpPr>
          <p:nvPr/>
        </p:nvGrpSpPr>
        <p:grpSpPr bwMode="auto">
          <a:xfrm>
            <a:off x="5757863" y="3725863"/>
            <a:ext cx="2809875" cy="1682750"/>
            <a:chOff x="0" y="0"/>
            <a:chExt cx="1566" cy="923"/>
          </a:xfrm>
        </p:grpSpPr>
        <p:sp>
          <p:nvSpPr>
            <p:cNvPr id="125962" name="Oval 10"/>
            <p:cNvSpPr>
              <a:spLocks noChangeArrowheads="1"/>
            </p:cNvSpPr>
            <p:nvPr/>
          </p:nvSpPr>
          <p:spPr bwMode="auto">
            <a:xfrm>
              <a:off x="267" y="393"/>
              <a:ext cx="244" cy="244"/>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5963" name="Text Box 11"/>
            <p:cNvSpPr txBox="1">
              <a:spLocks noChangeArrowheads="1"/>
            </p:cNvSpPr>
            <p:nvPr/>
          </p:nvSpPr>
          <p:spPr bwMode="auto">
            <a:xfrm>
              <a:off x="0" y="381"/>
              <a:ext cx="70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i="1">
                  <a:solidFill>
                    <a:schemeClr val="accent2"/>
                  </a:solidFill>
                  <a:latin typeface="Times New Roman" panose="02020603050405020304" pitchFamily="18" charset="0"/>
                </a:rPr>
                <a:t>U</a:t>
              </a:r>
              <a:r>
                <a:rPr lang="zh-CN" altLang="en-US" sz="2200" i="1" baseline="-25000">
                  <a:solidFill>
                    <a:schemeClr val="accent2"/>
                  </a:solidFill>
                  <a:latin typeface="Times New Roman" panose="02020603050405020304" pitchFamily="18" charset="0"/>
                </a:rPr>
                <a:t>a</a:t>
              </a:r>
              <a:endParaRPr lang="zh-CN" altLang="en-US" sz="2200">
                <a:solidFill>
                  <a:schemeClr val="accent2"/>
                </a:solidFill>
                <a:latin typeface="Times New Roman" panose="02020603050405020304" pitchFamily="18" charset="0"/>
                <a:ea typeface="华文中宋" panose="02010600040101010101" pitchFamily="2" charset="-122"/>
              </a:endParaRPr>
            </a:p>
          </p:txBody>
        </p:sp>
        <p:sp>
          <p:nvSpPr>
            <p:cNvPr id="125964" name="Line 12"/>
            <p:cNvSpPr>
              <a:spLocks noChangeShapeType="1"/>
            </p:cNvSpPr>
            <p:nvPr/>
          </p:nvSpPr>
          <p:spPr bwMode="auto">
            <a:xfrm flipH="1">
              <a:off x="387" y="113"/>
              <a:ext cx="0" cy="7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5" name="Line 13"/>
            <p:cNvSpPr>
              <a:spLocks noChangeShapeType="1"/>
            </p:cNvSpPr>
            <p:nvPr/>
          </p:nvSpPr>
          <p:spPr bwMode="auto">
            <a:xfrm>
              <a:off x="390" y="117"/>
              <a:ext cx="10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6" name="Oval 14"/>
            <p:cNvSpPr>
              <a:spLocks noChangeArrowheads="1"/>
            </p:cNvSpPr>
            <p:nvPr/>
          </p:nvSpPr>
          <p:spPr bwMode="auto">
            <a:xfrm>
              <a:off x="1478" y="77"/>
              <a:ext cx="83" cy="83"/>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5967" name="Line 15"/>
            <p:cNvSpPr>
              <a:spLocks noChangeShapeType="1"/>
            </p:cNvSpPr>
            <p:nvPr/>
          </p:nvSpPr>
          <p:spPr bwMode="auto">
            <a:xfrm>
              <a:off x="393" y="884"/>
              <a:ext cx="10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Oval 16"/>
            <p:cNvSpPr>
              <a:spLocks noChangeArrowheads="1"/>
            </p:cNvSpPr>
            <p:nvPr/>
          </p:nvSpPr>
          <p:spPr bwMode="auto">
            <a:xfrm>
              <a:off x="1483" y="840"/>
              <a:ext cx="83" cy="83"/>
            </a:xfrm>
            <a:prstGeom prst="ellipse">
              <a:avLst/>
            </a:prstGeom>
            <a:solidFill>
              <a:schemeClr val="hlink"/>
            </a:solidFill>
            <a:ln w="2857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5969" name="Rectangle 17"/>
            <p:cNvSpPr>
              <a:spLocks noChangeArrowheads="1"/>
            </p:cNvSpPr>
            <p:nvPr/>
          </p:nvSpPr>
          <p:spPr bwMode="auto">
            <a:xfrm>
              <a:off x="875" y="9"/>
              <a:ext cx="122" cy="2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5970" name="Line 18"/>
            <p:cNvSpPr>
              <a:spLocks noChangeShapeType="1"/>
            </p:cNvSpPr>
            <p:nvPr/>
          </p:nvSpPr>
          <p:spPr bwMode="auto">
            <a:xfrm>
              <a:off x="865" y="0"/>
              <a:ext cx="0" cy="2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1" name="Line 19"/>
            <p:cNvSpPr>
              <a:spLocks noChangeShapeType="1"/>
            </p:cNvSpPr>
            <p:nvPr/>
          </p:nvSpPr>
          <p:spPr bwMode="auto">
            <a:xfrm>
              <a:off x="992" y="0"/>
              <a:ext cx="0" cy="2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2" name="Text Box 20"/>
            <p:cNvSpPr txBox="1">
              <a:spLocks noChangeArrowheads="1"/>
            </p:cNvSpPr>
            <p:nvPr/>
          </p:nvSpPr>
          <p:spPr bwMode="auto">
            <a:xfrm>
              <a:off x="772" y="265"/>
              <a:ext cx="3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i="1">
                  <a:solidFill>
                    <a:schemeClr val="accent2"/>
                  </a:solidFill>
                  <a:latin typeface="Times New Roman" panose="02020603050405020304" pitchFamily="18" charset="0"/>
                </a:rPr>
                <a:t>C</a:t>
              </a:r>
              <a:r>
                <a:rPr lang="zh-CN" altLang="en-US" sz="2200" i="1" baseline="-25000">
                  <a:solidFill>
                    <a:schemeClr val="accent2"/>
                  </a:solidFill>
                  <a:latin typeface="Times New Roman" panose="02020603050405020304" pitchFamily="18" charset="0"/>
                </a:rPr>
                <a:t>a</a:t>
              </a:r>
              <a:endParaRPr lang="zh-CN" altLang="en-US" sz="2200">
                <a:solidFill>
                  <a:schemeClr val="accent2"/>
                </a:solidFill>
                <a:latin typeface="Times New Roman" panose="02020603050405020304" pitchFamily="18" charset="0"/>
                <a:ea typeface="华文中宋" panose="02010600040101010101" pitchFamily="2" charset="-122"/>
              </a:endParaRPr>
            </a:p>
          </p:txBody>
        </p:sp>
        <p:sp>
          <p:nvSpPr>
            <p:cNvPr id="125973" name="Line 21"/>
            <p:cNvSpPr>
              <a:spLocks noChangeShapeType="1"/>
            </p:cNvSpPr>
            <p:nvPr/>
          </p:nvSpPr>
          <p:spPr bwMode="auto">
            <a:xfrm>
              <a:off x="387" y="385"/>
              <a:ext cx="0" cy="25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465409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250825" y="1989138"/>
            <a:ext cx="8642350" cy="14319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en-US" sz="2200">
                <a:solidFill>
                  <a:srgbClr val="292929"/>
                </a:solidFill>
                <a:latin typeface="Times New Roman" panose="02020603050405020304" pitchFamily="18" charset="0"/>
                <a:ea typeface="楷体_GB2312" pitchFamily="49" charset="-122"/>
              </a:rPr>
              <a:t>实际使用时，压电传感器通过导线与测量仪器相连接，连接导线的等效电容C</a:t>
            </a:r>
            <a:r>
              <a:rPr lang="zh-CN" altLang="en-US" sz="2200" baseline="-25000">
                <a:solidFill>
                  <a:srgbClr val="292929"/>
                </a:solidFill>
                <a:latin typeface="Times New Roman" panose="02020603050405020304" pitchFamily="18" charset="0"/>
                <a:ea typeface="楷体_GB2312" pitchFamily="49" charset="-122"/>
              </a:rPr>
              <a:t>C</a:t>
            </a:r>
            <a:r>
              <a:rPr lang="zh-CN" altLang="en-US" sz="2200">
                <a:solidFill>
                  <a:srgbClr val="292929"/>
                </a:solidFill>
                <a:latin typeface="Times New Roman" panose="02020603050405020304" pitchFamily="18" charset="0"/>
                <a:ea typeface="楷体_GB2312" pitchFamily="49" charset="-122"/>
              </a:rPr>
              <a:t>、前置放大器的输入电阻R</a:t>
            </a:r>
            <a:r>
              <a:rPr lang="zh-CN" altLang="en-US" sz="2200" baseline="-25000">
                <a:solidFill>
                  <a:srgbClr val="292929"/>
                </a:solidFill>
                <a:latin typeface="Times New Roman" panose="02020603050405020304" pitchFamily="18" charset="0"/>
                <a:ea typeface="楷体_GB2312" pitchFamily="49" charset="-122"/>
              </a:rPr>
              <a:t>i</a:t>
            </a:r>
            <a:r>
              <a:rPr lang="zh-CN" altLang="en-US" sz="2200">
                <a:solidFill>
                  <a:srgbClr val="292929"/>
                </a:solidFill>
                <a:latin typeface="Times New Roman" panose="02020603050405020304" pitchFamily="18" charset="0"/>
                <a:ea typeface="楷体_GB2312" pitchFamily="49" charset="-122"/>
              </a:rPr>
              <a:t>、输入电容C</a:t>
            </a:r>
            <a:r>
              <a:rPr lang="zh-CN" altLang="en-US" sz="2200" baseline="-25000">
                <a:solidFill>
                  <a:srgbClr val="292929"/>
                </a:solidFill>
                <a:latin typeface="Times New Roman" panose="02020603050405020304" pitchFamily="18" charset="0"/>
                <a:ea typeface="楷体_GB2312" pitchFamily="49" charset="-122"/>
              </a:rPr>
              <a:t>i</a:t>
            </a:r>
            <a:r>
              <a:rPr lang="zh-CN" altLang="en-US" sz="2200">
                <a:solidFill>
                  <a:srgbClr val="292929"/>
                </a:solidFill>
                <a:latin typeface="Times New Roman" panose="02020603050405020304" pitchFamily="18" charset="0"/>
                <a:ea typeface="楷体_GB2312" pitchFamily="49" charset="-122"/>
              </a:rPr>
              <a:t>对电路的影响就必须一起考虑进去。当考虑了压电元件的绝缘电阻</a:t>
            </a:r>
            <a:r>
              <a:rPr lang="zh-CN" altLang="en-US" sz="2200" i="1">
                <a:solidFill>
                  <a:srgbClr val="292929"/>
                </a:solidFill>
                <a:latin typeface="Times New Roman" panose="02020603050405020304" pitchFamily="18" charset="0"/>
                <a:ea typeface="楷体_GB2312" pitchFamily="49" charset="-122"/>
              </a:rPr>
              <a:t>R</a:t>
            </a:r>
            <a:r>
              <a:rPr lang="zh-CN" altLang="en-US" sz="2200" i="1" baseline="-25000">
                <a:solidFill>
                  <a:srgbClr val="292929"/>
                </a:solidFill>
                <a:latin typeface="Times New Roman" panose="02020603050405020304" pitchFamily="18" charset="0"/>
                <a:ea typeface="楷体_GB2312" pitchFamily="49" charset="-122"/>
              </a:rPr>
              <a:t>a</a:t>
            </a:r>
            <a:r>
              <a:rPr lang="zh-CN" altLang="en-US" sz="2200">
                <a:solidFill>
                  <a:srgbClr val="292929"/>
                </a:solidFill>
                <a:latin typeface="Times New Roman" panose="02020603050405020304" pitchFamily="18" charset="0"/>
                <a:ea typeface="楷体_GB2312" pitchFamily="49" charset="-122"/>
              </a:rPr>
              <a:t>以后，压电传感器完整的等效电路可表示成电压等效电路和电荷等效电路。</a:t>
            </a:r>
          </a:p>
        </p:txBody>
      </p:sp>
      <p:sp>
        <p:nvSpPr>
          <p:cNvPr id="126979"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三、压电式传感器的等效电路</a:t>
            </a:r>
          </a:p>
        </p:txBody>
      </p:sp>
      <p:sp>
        <p:nvSpPr>
          <p:cNvPr id="126980"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式传感器等效电路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26981" name="Rectangle 5"/>
          <p:cNvSpPr>
            <a:spLocks noChangeArrowheads="1"/>
          </p:cNvSpPr>
          <p:nvPr/>
        </p:nvSpPr>
        <p:spPr bwMode="auto">
          <a:xfrm>
            <a:off x="287338" y="1520825"/>
            <a:ext cx="6229350"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3、实际使用的电荷源和电压源等效电路</a:t>
            </a:r>
          </a:p>
        </p:txBody>
      </p:sp>
      <p:grpSp>
        <p:nvGrpSpPr>
          <p:cNvPr id="126982" name="Group 6"/>
          <p:cNvGrpSpPr>
            <a:grpSpLocks/>
          </p:cNvGrpSpPr>
          <p:nvPr/>
        </p:nvGrpSpPr>
        <p:grpSpPr bwMode="auto">
          <a:xfrm>
            <a:off x="539750" y="3429000"/>
            <a:ext cx="8027988" cy="2089150"/>
            <a:chOff x="0" y="0"/>
            <a:chExt cx="5057" cy="1316"/>
          </a:xfrm>
        </p:grpSpPr>
        <p:graphicFrame>
          <p:nvGraphicFramePr>
            <p:cNvPr id="126984" name="Object 7"/>
            <p:cNvGraphicFramePr>
              <a:graphicFrameLocks noChangeAspect="1"/>
            </p:cNvGraphicFramePr>
            <p:nvPr/>
          </p:nvGraphicFramePr>
          <p:xfrm>
            <a:off x="0" y="0"/>
            <a:ext cx="5057" cy="1316"/>
          </p:xfrm>
          <a:graphic>
            <a:graphicData uri="http://schemas.openxmlformats.org/presentationml/2006/ole">
              <mc:AlternateContent xmlns:mc="http://schemas.openxmlformats.org/markup-compatibility/2006">
                <mc:Choice xmlns:v="urn:schemas-microsoft-com:vml" Requires="v">
                  <p:oleObj spid="_x0000_s14345" r:id="rId3" imgW="4632960" imgH="1516380" progId="Visio.Drawing.4">
                    <p:embed/>
                  </p:oleObj>
                </mc:Choice>
                <mc:Fallback>
                  <p:oleObj r:id="rId3" imgW="4632960" imgH="1516380" progId="Visio.Drawing.4">
                    <p:embed/>
                    <p:pic>
                      <p:nvPicPr>
                        <p:cNvPr id="126984" name="Object 7"/>
                        <p:cNvPicPr>
                          <a:picLocks noChangeAspect="1" noChangeArrowheads="1"/>
                        </p:cNvPicPr>
                        <p:nvPr/>
                      </p:nvPicPr>
                      <p:blipFill>
                        <a:blip r:embed="rId4">
                          <a:extLst>
                            <a:ext uri="{28A0092B-C50C-407E-A947-70E740481C1C}">
                              <a14:useLocalDpi xmlns:a14="http://schemas.microsoft.com/office/drawing/2010/main" val="0"/>
                            </a:ext>
                          </a:extLst>
                        </a:blip>
                        <a:srcRect l="2139" t="2390" r="2965" b="16888"/>
                        <a:stretch>
                          <a:fillRect/>
                        </a:stretch>
                      </p:blipFill>
                      <p:spPr bwMode="auto">
                        <a:xfrm>
                          <a:off x="0" y="0"/>
                          <a:ext cx="5057" cy="1316"/>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5" name="Rectangle 8"/>
            <p:cNvSpPr>
              <a:spLocks noChangeArrowheads="1"/>
            </p:cNvSpPr>
            <p:nvPr/>
          </p:nvSpPr>
          <p:spPr bwMode="auto">
            <a:xfrm>
              <a:off x="2018" y="204"/>
              <a:ext cx="27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等</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效</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电压</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源</a:t>
              </a:r>
            </a:p>
          </p:txBody>
        </p:sp>
        <p:sp>
          <p:nvSpPr>
            <p:cNvPr id="126986" name="Rectangle 9"/>
            <p:cNvSpPr>
              <a:spLocks noChangeArrowheads="1"/>
            </p:cNvSpPr>
            <p:nvPr/>
          </p:nvSpPr>
          <p:spPr bwMode="auto">
            <a:xfrm>
              <a:off x="4757" y="204"/>
              <a:ext cx="27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等</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效</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电荷</a:t>
              </a:r>
            </a:p>
            <a:p>
              <a:pPr algn="ctr">
                <a:spcBef>
                  <a:spcPct val="0"/>
                </a:spcBef>
                <a:buFontTx/>
                <a:buNone/>
              </a:pPr>
              <a:r>
                <a:rPr lang="zh-CN" altLang="zh-CN" sz="2000">
                  <a:solidFill>
                    <a:schemeClr val="accent2"/>
                  </a:solidFill>
                  <a:latin typeface="隶书" panose="02010509060101010101" pitchFamily="49" charset="-122"/>
                  <a:ea typeface="隶书" panose="02010509060101010101" pitchFamily="49" charset="-122"/>
                </a:rPr>
                <a:t>源</a:t>
              </a:r>
            </a:p>
          </p:txBody>
        </p:sp>
      </p:grpSp>
      <p:sp>
        <p:nvSpPr>
          <p:cNvPr id="126983" name="Rectangle 10"/>
          <p:cNvSpPr>
            <a:spLocks noChangeArrowheads="1"/>
          </p:cNvSpPr>
          <p:nvPr/>
        </p:nvSpPr>
        <p:spPr bwMode="auto">
          <a:xfrm>
            <a:off x="2346325" y="556418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400">
                <a:solidFill>
                  <a:srgbClr val="FF3300"/>
                </a:solidFill>
                <a:latin typeface="Times New Roman" panose="02020603050405020304" pitchFamily="18" charset="0"/>
              </a:rPr>
              <a:t>这两种等效电路是完全等效的。</a:t>
            </a:r>
          </a:p>
        </p:txBody>
      </p:sp>
    </p:spTree>
    <p:extLst>
      <p:ext uri="{BB962C8B-B14F-4D97-AF65-F5344CB8AC3E}">
        <p14:creationId xmlns:p14="http://schemas.microsoft.com/office/powerpoint/2010/main" val="4062790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p:cNvSpPr>
          <p:nvPr/>
        </p:nvSpPr>
        <p:spPr bwMode="auto">
          <a:xfrm>
            <a:off x="4267200" y="3013075"/>
            <a:ext cx="228600" cy="1524000"/>
          </a:xfrm>
          <a:prstGeom prst="leftBracket">
            <a:avLst>
              <a:gd name="adj" fmla="val 55556"/>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77828" name="Group 4"/>
          <p:cNvGrpSpPr>
            <a:grpSpLocks/>
          </p:cNvGrpSpPr>
          <p:nvPr/>
        </p:nvGrpSpPr>
        <p:grpSpPr bwMode="auto">
          <a:xfrm>
            <a:off x="179388" y="1268413"/>
            <a:ext cx="8766175" cy="2447925"/>
            <a:chOff x="0" y="0"/>
            <a:chExt cx="5522" cy="1542"/>
          </a:xfrm>
        </p:grpSpPr>
        <p:grpSp>
          <p:nvGrpSpPr>
            <p:cNvPr id="77836" name="Group 5"/>
            <p:cNvGrpSpPr>
              <a:grpSpLocks/>
            </p:cNvGrpSpPr>
            <p:nvPr/>
          </p:nvGrpSpPr>
          <p:grpSpPr bwMode="auto">
            <a:xfrm>
              <a:off x="0" y="20"/>
              <a:ext cx="3307" cy="1522"/>
              <a:chOff x="0" y="0"/>
              <a:chExt cx="3216" cy="1640"/>
            </a:xfrm>
          </p:grpSpPr>
          <p:pic>
            <p:nvPicPr>
              <p:cNvPr id="77840" name="Picture 6" descr="压电晶体7加速度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216" cy="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1" name="Text Box 7"/>
              <p:cNvSpPr txBox="1">
                <a:spLocks noChangeArrowheads="1"/>
              </p:cNvSpPr>
              <p:nvPr/>
            </p:nvSpPr>
            <p:spPr bwMode="auto">
              <a:xfrm>
                <a:off x="1012" y="1271"/>
                <a:ext cx="1280" cy="31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FF3300"/>
                    </a:solidFill>
                    <a:latin typeface="Times New Roman" panose="02020603050405020304" pitchFamily="18" charset="0"/>
                    <a:ea typeface="华文新魏" panose="02010800040101010101" pitchFamily="2" charset="-122"/>
                  </a:rPr>
                  <a:t>压电加速度计 </a:t>
                </a:r>
              </a:p>
            </p:txBody>
          </p:sp>
        </p:grpSp>
        <p:grpSp>
          <p:nvGrpSpPr>
            <p:cNvPr id="77837" name="Group 8"/>
            <p:cNvGrpSpPr>
              <a:grpSpLocks/>
            </p:cNvGrpSpPr>
            <p:nvPr/>
          </p:nvGrpSpPr>
          <p:grpSpPr bwMode="auto">
            <a:xfrm>
              <a:off x="3357" y="0"/>
              <a:ext cx="2165" cy="1542"/>
              <a:chOff x="0" y="0"/>
              <a:chExt cx="2000" cy="1640"/>
            </a:xfrm>
          </p:grpSpPr>
          <p:pic>
            <p:nvPicPr>
              <p:cNvPr id="77838" name="Picture 9" descr="压电陶瓷超声换能器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00" cy="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Text Box 10"/>
              <p:cNvSpPr txBox="1">
                <a:spLocks noChangeArrowheads="1"/>
              </p:cNvSpPr>
              <p:nvPr/>
            </p:nvSpPr>
            <p:spPr bwMode="auto">
              <a:xfrm>
                <a:off x="120" y="1272"/>
                <a:ext cx="1704"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FF3300"/>
                    </a:solidFill>
                    <a:latin typeface="Times New Roman" panose="02020603050405020304" pitchFamily="18" charset="0"/>
                    <a:ea typeface="华文新魏" panose="02010800040101010101" pitchFamily="2" charset="-122"/>
                  </a:rPr>
                  <a:t>压电陶瓷超声换能器</a:t>
                </a:r>
                <a:endParaRPr lang="zh-CN" altLang="zh-CN" sz="1800"/>
              </a:p>
            </p:txBody>
          </p:sp>
        </p:grpSp>
      </p:grpSp>
      <p:grpSp>
        <p:nvGrpSpPr>
          <p:cNvPr id="8203" name="Group 11"/>
          <p:cNvGrpSpPr>
            <a:grpSpLocks/>
          </p:cNvGrpSpPr>
          <p:nvPr/>
        </p:nvGrpSpPr>
        <p:grpSpPr bwMode="auto">
          <a:xfrm>
            <a:off x="179388" y="3789363"/>
            <a:ext cx="8785225" cy="2160587"/>
            <a:chOff x="0" y="0"/>
            <a:chExt cx="5534" cy="1361"/>
          </a:xfrm>
        </p:grpSpPr>
        <p:pic>
          <p:nvPicPr>
            <p:cNvPr id="77830" name="Picture 12" descr="压电陶瓷位移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
              <a:ext cx="2160"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Text Box 13"/>
            <p:cNvSpPr txBox="1">
              <a:spLocks noChangeArrowheads="1"/>
            </p:cNvSpPr>
            <p:nvPr/>
          </p:nvSpPr>
          <p:spPr bwMode="auto">
            <a:xfrm>
              <a:off x="384" y="1027"/>
              <a:ext cx="1460"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FF0000"/>
                  </a:solidFill>
                  <a:latin typeface="Times New Roman" panose="02020603050405020304" pitchFamily="18" charset="0"/>
                  <a:ea typeface="华文新魏" panose="02010800040101010101" pitchFamily="2" charset="-122"/>
                </a:rPr>
                <a:t>压电陶瓷位移器</a:t>
              </a:r>
              <a:endParaRPr lang="zh-CN" altLang="zh-CN" sz="1800">
                <a:solidFill>
                  <a:srgbClr val="FF0000"/>
                </a:solidFill>
              </a:endParaRPr>
            </a:p>
          </p:txBody>
        </p:sp>
        <p:pic>
          <p:nvPicPr>
            <p:cNvPr id="77832" name="Picture 14" descr="压电晶体5秤重收集浮游状粉尘离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 y="0"/>
              <a:ext cx="2128"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3" name="Text Box 15"/>
            <p:cNvSpPr txBox="1">
              <a:spLocks noChangeArrowheads="1"/>
            </p:cNvSpPr>
            <p:nvPr/>
          </p:nvSpPr>
          <p:spPr bwMode="auto">
            <a:xfrm>
              <a:off x="2574" y="1032"/>
              <a:ext cx="1508"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FF0000"/>
                  </a:solidFill>
                  <a:latin typeface="Times New Roman" panose="02020603050405020304" pitchFamily="18" charset="0"/>
                  <a:ea typeface="华文新魏" panose="02010800040101010101" pitchFamily="2" charset="-122"/>
                </a:rPr>
                <a:t>压电秤重浮游计</a:t>
              </a:r>
              <a:endParaRPr lang="zh-CN" altLang="zh-CN" sz="1800">
                <a:solidFill>
                  <a:srgbClr val="FF0000"/>
                </a:solidFill>
              </a:endParaRPr>
            </a:p>
          </p:txBody>
        </p:sp>
        <p:pic>
          <p:nvPicPr>
            <p:cNvPr id="77834" name="Picture 16" descr="压电警号1"/>
            <p:cNvPicPr>
              <a:picLocks noChangeAspect="1" noChangeArrowheads="1"/>
            </p:cNvPicPr>
            <p:nvPr/>
          </p:nvPicPr>
          <p:blipFill>
            <a:blip r:embed="rId6">
              <a:extLst>
                <a:ext uri="{28A0092B-C50C-407E-A947-70E740481C1C}">
                  <a14:useLocalDpi xmlns:a14="http://schemas.microsoft.com/office/drawing/2010/main" val="0"/>
                </a:ext>
              </a:extLst>
            </a:blip>
            <a:srcRect l="18262" r="15578"/>
            <a:stretch>
              <a:fillRect/>
            </a:stretch>
          </p:blipFill>
          <p:spPr bwMode="auto">
            <a:xfrm>
              <a:off x="4400" y="0"/>
              <a:ext cx="1134"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Text Box 17"/>
            <p:cNvSpPr txBox="1">
              <a:spLocks noChangeArrowheads="1"/>
            </p:cNvSpPr>
            <p:nvPr/>
          </p:nvSpPr>
          <p:spPr bwMode="auto">
            <a:xfrm>
              <a:off x="4536" y="1027"/>
              <a:ext cx="884"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FF3300"/>
                  </a:solidFill>
                  <a:latin typeface="Times New Roman" panose="02020603050405020304" pitchFamily="18" charset="0"/>
                  <a:ea typeface="华文新魏" panose="02010800040101010101" pitchFamily="2" charset="-122"/>
                </a:rPr>
                <a:t>压电警号</a:t>
              </a:r>
            </a:p>
          </p:txBody>
        </p:sp>
      </p:grpSp>
    </p:spTree>
    <p:extLst>
      <p:ext uri="{BB962C8B-B14F-4D97-AF65-F5344CB8AC3E}">
        <p14:creationId xmlns:p14="http://schemas.microsoft.com/office/powerpoint/2010/main" val="2953449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03"/>
                                        </p:tgtEl>
                                        <p:attrNameLst>
                                          <p:attrName>style.visibility</p:attrName>
                                        </p:attrNameLst>
                                      </p:cBhvr>
                                      <p:to>
                                        <p:strVal val="visible"/>
                                      </p:to>
                                    </p:set>
                                    <p:anim calcmode="lin" valueType="num">
                                      <p:cBhvr additive="base">
                                        <p:cTn id="7" dur="500" fill="hold"/>
                                        <p:tgtEl>
                                          <p:spTgt spid="8203"/>
                                        </p:tgtEl>
                                        <p:attrNameLst>
                                          <p:attrName>ppt_x</p:attrName>
                                        </p:attrNameLst>
                                      </p:cBhvr>
                                      <p:tavLst>
                                        <p:tav tm="0">
                                          <p:val>
                                            <p:strVal val="#ppt_x"/>
                                          </p:val>
                                        </p:tav>
                                        <p:tav tm="100000">
                                          <p:val>
                                            <p:strVal val="#ppt_x"/>
                                          </p:val>
                                        </p:tav>
                                      </p:tavLst>
                                    </p:anim>
                                    <p:anim calcmode="lin" valueType="num">
                                      <p:cBhvr additive="base">
                                        <p:cTn id="8" dur="500" fill="hold"/>
                                        <p:tgtEl>
                                          <p:spTgt spid="8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4294967295"/>
          </p:nvPr>
        </p:nvSpPr>
        <p:spPr>
          <a:xfrm>
            <a:off x="684213" y="1376363"/>
            <a:ext cx="7775575" cy="4543425"/>
          </a:xfrm>
          <a:solidFill>
            <a:srgbClr val="FFFFFF"/>
          </a:solidFill>
        </p:spPr>
        <p:txBody>
          <a:bodyPr/>
          <a:lstStyle/>
          <a:p>
            <a:pPr marL="800100" indent="-457200">
              <a:lnSpc>
                <a:spcPct val="150000"/>
              </a:lnSpc>
              <a:spcBef>
                <a:spcPct val="25000"/>
              </a:spcBef>
            </a:pPr>
            <a:r>
              <a:rPr lang="en-US" altLang="zh-CN" sz="2600" b="1" smtClean="0">
                <a:solidFill>
                  <a:schemeClr val="accent2"/>
                </a:solidFill>
              </a:rPr>
              <a:t>压电材料 </a:t>
            </a:r>
            <a:endParaRPr lang="zh-CN" altLang="en-US" sz="2600" b="1" smtClean="0">
              <a:solidFill>
                <a:schemeClr val="accent2"/>
              </a:solidFill>
            </a:endParaRPr>
          </a:p>
          <a:p>
            <a:pPr marL="800100" indent="-457200">
              <a:lnSpc>
                <a:spcPct val="150000"/>
              </a:lnSpc>
              <a:spcBef>
                <a:spcPct val="25000"/>
              </a:spcBef>
            </a:pPr>
            <a:r>
              <a:rPr lang="en-US" altLang="zh-CN" sz="2600" b="1" smtClean="0">
                <a:solidFill>
                  <a:schemeClr val="accent2"/>
                </a:solidFill>
              </a:rPr>
              <a:t>压电效应</a:t>
            </a:r>
            <a:r>
              <a:rPr lang="zh-CN" altLang="en-US" sz="2600" b="1" smtClean="0">
                <a:solidFill>
                  <a:schemeClr val="accent2"/>
                </a:solidFill>
              </a:rPr>
              <a:t>及工作原理</a:t>
            </a:r>
            <a:endParaRPr lang="en-US" altLang="zh-CN" sz="2600" b="1" smtClean="0">
              <a:solidFill>
                <a:schemeClr val="accent2"/>
              </a:solidFill>
            </a:endParaRPr>
          </a:p>
          <a:p>
            <a:pPr marL="800100" indent="-457200">
              <a:lnSpc>
                <a:spcPct val="150000"/>
              </a:lnSpc>
              <a:spcBef>
                <a:spcPct val="25000"/>
              </a:spcBef>
            </a:pPr>
            <a:r>
              <a:rPr lang="zh-CN" altLang="en-US" sz="2600" b="1" smtClean="0">
                <a:solidFill>
                  <a:schemeClr val="accent2"/>
                </a:solidFill>
              </a:rPr>
              <a:t>压电式传感器等效电路</a:t>
            </a:r>
          </a:p>
          <a:p>
            <a:pPr marL="800100" indent="-457200" algn="just">
              <a:lnSpc>
                <a:spcPct val="150000"/>
              </a:lnSpc>
              <a:spcBef>
                <a:spcPct val="25000"/>
              </a:spcBef>
            </a:pPr>
            <a:r>
              <a:rPr lang="zh-CN" altLang="en-US" sz="2600" b="1" smtClean="0">
                <a:solidFill>
                  <a:srgbClr val="FF0000"/>
                </a:solidFill>
              </a:rPr>
              <a:t>压电式传感器测量电路</a:t>
            </a:r>
          </a:p>
          <a:p>
            <a:pPr marL="800100" indent="-457200">
              <a:lnSpc>
                <a:spcPct val="150000"/>
              </a:lnSpc>
              <a:spcBef>
                <a:spcPct val="25000"/>
              </a:spcBef>
            </a:pPr>
            <a:r>
              <a:rPr lang="zh-CN" altLang="en-US" sz="2600" b="1" smtClean="0">
                <a:solidFill>
                  <a:schemeClr val="accent2"/>
                </a:solidFill>
              </a:rPr>
              <a:t>压电式传感器应用</a:t>
            </a:r>
          </a:p>
        </p:txBody>
      </p:sp>
    </p:spTree>
    <p:extLst>
      <p:ext uri="{BB962C8B-B14F-4D97-AF65-F5344CB8AC3E}">
        <p14:creationId xmlns:p14="http://schemas.microsoft.com/office/powerpoint/2010/main" val="1606852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50825" y="4437063"/>
            <a:ext cx="4681538" cy="15525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spcAft>
                <a:spcPct val="15000"/>
              </a:spcAft>
              <a:buFontTx/>
              <a:buNone/>
            </a:pPr>
            <a:r>
              <a:rPr lang="zh-CN" altLang="zh-CN" sz="2200">
                <a:solidFill>
                  <a:srgbClr val="FF00FF"/>
                </a:solidFill>
                <a:latin typeface="楷体_GB2312" pitchFamily="49" charset="-122"/>
                <a:ea typeface="楷体_GB2312" pitchFamily="49" charset="-122"/>
              </a:rPr>
              <a:t>前置放大器的作用：</a:t>
            </a:r>
          </a:p>
          <a:p>
            <a:pPr algn="just">
              <a:lnSpc>
                <a:spcPct val="105000"/>
              </a:lnSpc>
              <a:spcBef>
                <a:spcPct val="0"/>
              </a:spcBef>
              <a:spcAft>
                <a:spcPct val="15000"/>
              </a:spcAft>
              <a:buFontTx/>
              <a:buNone/>
            </a:pPr>
            <a:r>
              <a:rPr lang="zh-CN" altLang="zh-CN" sz="2200">
                <a:solidFill>
                  <a:schemeClr val="accent2"/>
                </a:solidFill>
                <a:latin typeface="楷体_GB2312" pitchFamily="49" charset="-122"/>
                <a:ea typeface="楷体_GB2312" pitchFamily="49" charset="-122"/>
              </a:rPr>
              <a:t>一是将传感器的高阻抗输出变换为低阻抗输出；二是放大传感器输出的微弱电信号。 </a:t>
            </a:r>
          </a:p>
        </p:txBody>
      </p:sp>
      <p:sp>
        <p:nvSpPr>
          <p:cNvPr id="129027" name="Rectangle 3"/>
          <p:cNvSpPr>
            <a:spLocks noChangeArrowheads="1"/>
          </p:cNvSpPr>
          <p:nvPr/>
        </p:nvSpPr>
        <p:spPr bwMode="auto">
          <a:xfrm>
            <a:off x="250825" y="1341438"/>
            <a:ext cx="4681538" cy="22066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spcAft>
                <a:spcPct val="15000"/>
              </a:spcAft>
              <a:buFontTx/>
              <a:buNone/>
            </a:pPr>
            <a:r>
              <a:rPr lang="zh-CN" altLang="zh-CN" sz="2200">
                <a:solidFill>
                  <a:srgbClr val="292929"/>
                </a:solidFill>
                <a:latin typeface="楷体_GB2312" pitchFamily="49" charset="-122"/>
                <a:ea typeface="楷体_GB2312" pitchFamily="49" charset="-122"/>
              </a:rPr>
              <a:t>压电式传感器本身内阻抗很高，输出电信号很微弱，通常先把传感器信号先输入到高输入阻抗的前置放大器中，经过阻抗交换以后，方可用一般的放大检波电路再将信号输入到指示仪表或记录器中。</a:t>
            </a:r>
          </a:p>
        </p:txBody>
      </p:sp>
      <p:sp>
        <p:nvSpPr>
          <p:cNvPr id="129028"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59397" name="Rectangle 5"/>
          <p:cNvSpPr>
            <a:spLocks noChangeArrowheads="1"/>
          </p:cNvSpPr>
          <p:nvPr/>
        </p:nvSpPr>
        <p:spPr bwMode="auto">
          <a:xfrm>
            <a:off x="5184775" y="1341438"/>
            <a:ext cx="3708400" cy="3019425"/>
          </a:xfrm>
          <a:prstGeom prst="rect">
            <a:avLst/>
          </a:prstGeom>
          <a:noFill/>
          <a:ln w="57150" cmpd="thinThick">
            <a:solidFill>
              <a:srgbClr val="00FF00"/>
            </a:solidFill>
            <a:miter lim="800000"/>
            <a:headEnd/>
            <a:tailEnd/>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spcAft>
                <a:spcPct val="15000"/>
              </a:spcAft>
              <a:buFontTx/>
              <a:buNone/>
            </a:pPr>
            <a:r>
              <a:rPr lang="zh-CN" altLang="en-US" sz="2200">
                <a:solidFill>
                  <a:srgbClr val="FF00FF"/>
                </a:solidFill>
                <a:latin typeface="楷体_GB2312" pitchFamily="49" charset="-122"/>
                <a:ea typeface="楷体_GB2312" pitchFamily="49" charset="-122"/>
              </a:rPr>
              <a:t>前置放大器的形式：</a:t>
            </a:r>
          </a:p>
          <a:p>
            <a:pPr algn="just">
              <a:lnSpc>
                <a:spcPct val="105000"/>
              </a:lnSpc>
              <a:spcBef>
                <a:spcPct val="0"/>
              </a:spcBef>
              <a:spcAft>
                <a:spcPct val="15000"/>
              </a:spcAft>
              <a:buFontTx/>
              <a:buNone/>
            </a:pPr>
            <a:r>
              <a:rPr lang="zh-CN" altLang="en-US" sz="2200">
                <a:solidFill>
                  <a:schemeClr val="accent2"/>
                </a:solidFill>
                <a:latin typeface="楷体_GB2312" pitchFamily="49" charset="-122"/>
                <a:ea typeface="楷体_GB2312" pitchFamily="49" charset="-122"/>
              </a:rPr>
              <a:t>一般有两种电路，一种是用电阻反馈的电压放大器，其输出电压与输入电压(即传感器的输出)成正比；另一种是用带电容板反馈的电荷放大器，其输出电压与输入电荷成正比。</a:t>
            </a:r>
          </a:p>
        </p:txBody>
      </p:sp>
      <p:sp>
        <p:nvSpPr>
          <p:cNvPr id="59398" name="Rectangle 6"/>
          <p:cNvSpPr>
            <a:spLocks noChangeArrowheads="1"/>
          </p:cNvSpPr>
          <p:nvPr/>
        </p:nvSpPr>
        <p:spPr bwMode="auto">
          <a:xfrm>
            <a:off x="250825" y="3603625"/>
            <a:ext cx="4681538" cy="796925"/>
          </a:xfrm>
          <a:prstGeom prst="rect">
            <a:avLst/>
          </a:prstGeom>
          <a:gradFill rotWithShape="1">
            <a:gsLst>
              <a:gs pos="0">
                <a:srgbClr val="00CC00"/>
              </a:gs>
              <a:gs pos="50000">
                <a:srgbClr val="FFFFFF"/>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spcAft>
                <a:spcPct val="15000"/>
              </a:spcAft>
              <a:buFontTx/>
              <a:buNone/>
            </a:pPr>
            <a:r>
              <a:rPr lang="zh-CN" altLang="zh-CN" sz="2200">
                <a:solidFill>
                  <a:srgbClr val="FF3300"/>
                </a:solidFill>
                <a:latin typeface="楷体_GB2312" pitchFamily="49" charset="-122"/>
                <a:ea typeface="楷体_GB2312" pitchFamily="49" charset="-122"/>
              </a:rPr>
              <a:t>高阻抗输入的前置放大器是测量电路的关键。</a:t>
            </a:r>
          </a:p>
        </p:txBody>
      </p:sp>
      <p:sp>
        <p:nvSpPr>
          <p:cNvPr id="59399" name="Rectangle 7"/>
          <p:cNvSpPr>
            <a:spLocks noChangeArrowheads="1"/>
          </p:cNvSpPr>
          <p:nvPr/>
        </p:nvSpPr>
        <p:spPr bwMode="auto">
          <a:xfrm>
            <a:off x="5184775" y="4437063"/>
            <a:ext cx="3708400" cy="1558925"/>
          </a:xfrm>
          <a:prstGeom prst="rect">
            <a:avLst/>
          </a:prstGeom>
          <a:noFill/>
          <a:ln w="57150" cmpd="thinThick">
            <a:solidFill>
              <a:srgbClr val="00FF00"/>
            </a:solidFill>
            <a:miter lim="800000"/>
            <a:headEnd/>
            <a:tailEnd/>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0"/>
              </a:spcBef>
              <a:spcAft>
                <a:spcPct val="15000"/>
              </a:spcAft>
              <a:buFontTx/>
              <a:buNone/>
            </a:pPr>
            <a:r>
              <a:rPr lang="zh-CN" altLang="zh-CN" sz="2200">
                <a:solidFill>
                  <a:srgbClr val="FF0000"/>
                </a:solidFill>
                <a:latin typeface="楷体_GB2312" pitchFamily="49" charset="-122"/>
                <a:ea typeface="楷体_GB2312" pitchFamily="49" charset="-122"/>
              </a:rPr>
              <a:t>电荷放大器电路的电缆长度变化的影响不大，几乎可以忽略不计，故而电荷放大器应用日益广泛。</a:t>
            </a:r>
          </a:p>
        </p:txBody>
      </p:sp>
    </p:spTree>
    <p:extLst>
      <p:ext uri="{BB962C8B-B14F-4D97-AF65-F5344CB8AC3E}">
        <p14:creationId xmlns:p14="http://schemas.microsoft.com/office/powerpoint/2010/main" val="844441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4"/>
                                        </p:tgtEl>
                                        <p:attrNameLst>
                                          <p:attrName>style.visibility</p:attrName>
                                        </p:attrNameLst>
                                      </p:cBhvr>
                                      <p:to>
                                        <p:strVal val="visible"/>
                                      </p:to>
                                    </p:set>
                                    <p:anim calcmode="lin" valueType="num">
                                      <p:cBhvr additive="base">
                                        <p:cTn id="12" dur="500" fill="hold"/>
                                        <p:tgtEl>
                                          <p:spTgt spid="59394"/>
                                        </p:tgtEl>
                                        <p:attrNameLst>
                                          <p:attrName>ppt_x</p:attrName>
                                        </p:attrNameLst>
                                      </p:cBhvr>
                                      <p:tavLst>
                                        <p:tav tm="0">
                                          <p:val>
                                            <p:strVal val="#ppt_x"/>
                                          </p:val>
                                        </p:tav>
                                        <p:tav tm="100000">
                                          <p:val>
                                            <p:strVal val="#ppt_x"/>
                                          </p:val>
                                        </p:tav>
                                      </p:tavLst>
                                    </p:anim>
                                    <p:anim calcmode="lin" valueType="num">
                                      <p:cBhvr additive="base">
                                        <p:cTn id="13"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9397"/>
                                        </p:tgtEl>
                                        <p:attrNameLst>
                                          <p:attrName>style.visibility</p:attrName>
                                        </p:attrNameLst>
                                      </p:cBhvr>
                                      <p:to>
                                        <p:strVal val="visible"/>
                                      </p:to>
                                    </p:set>
                                    <p:animEffect transition="in" filter="box(in)">
                                      <p:cBhvr>
                                        <p:cTn id="18" dur="500"/>
                                        <p:tgtEl>
                                          <p:spTgt spid="593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9399"/>
                                        </p:tgtEl>
                                        <p:attrNameLst>
                                          <p:attrName>style.visibility</p:attrName>
                                        </p:attrNameLst>
                                      </p:cBhvr>
                                      <p:to>
                                        <p:strVal val="visible"/>
                                      </p:to>
                                    </p:set>
                                    <p:animEffect transition="in" filter="checkerboard(across)">
                                      <p:cBhvr>
                                        <p:cTn id="23"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7" grpId="0" animBg="1" autoUpdateAnimBg="0"/>
      <p:bldP spid="59398" grpId="0" animBg="1" autoUpdateAnimBg="0"/>
      <p:bldP spid="5939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06363" y="4473575"/>
            <a:ext cx="5221287" cy="1096963"/>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en-US" sz="2200">
                <a:solidFill>
                  <a:srgbClr val="292929"/>
                </a:solidFill>
                <a:latin typeface="楷体_GB2312" pitchFamily="49" charset="-122"/>
                <a:ea typeface="楷体_GB2312" pitchFamily="49" charset="-122"/>
              </a:rPr>
              <a:t>在等效电路中，电阻R=R</a:t>
            </a:r>
            <a:r>
              <a:rPr lang="zh-CN" altLang="en-US" sz="2200" baseline="-25000">
                <a:solidFill>
                  <a:srgbClr val="292929"/>
                </a:solidFill>
                <a:latin typeface="楷体_GB2312" pitchFamily="49" charset="-122"/>
                <a:ea typeface="楷体_GB2312" pitchFamily="49" charset="-122"/>
              </a:rPr>
              <a:t>e</a:t>
            </a:r>
            <a:r>
              <a:rPr lang="zh-CN" altLang="en-US" sz="2200">
                <a:solidFill>
                  <a:srgbClr val="292929"/>
                </a:solidFill>
                <a:latin typeface="楷体_GB2312" pitchFamily="49" charset="-122"/>
                <a:ea typeface="楷体_GB2312" pitchFamily="49" charset="-122"/>
              </a:rPr>
              <a:t>R</a:t>
            </a:r>
            <a:r>
              <a:rPr lang="zh-CN" altLang="en-US" sz="2200" baseline="-25000">
                <a:solidFill>
                  <a:srgbClr val="292929"/>
                </a:solidFill>
                <a:latin typeface="楷体_GB2312" pitchFamily="49" charset="-122"/>
                <a:ea typeface="楷体_GB2312" pitchFamily="49" charset="-122"/>
              </a:rPr>
              <a:t>i</a:t>
            </a:r>
            <a:r>
              <a:rPr lang="zh-CN" altLang="en-US" sz="2200">
                <a:solidFill>
                  <a:srgbClr val="292929"/>
                </a:solidFill>
                <a:latin typeface="楷体_GB2312" pitchFamily="49" charset="-122"/>
                <a:ea typeface="楷体_GB2312" pitchFamily="49" charset="-122"/>
              </a:rPr>
              <a:t>/(R</a:t>
            </a:r>
            <a:r>
              <a:rPr lang="zh-CN" altLang="en-US" sz="2200" baseline="-25000">
                <a:solidFill>
                  <a:srgbClr val="292929"/>
                </a:solidFill>
                <a:latin typeface="楷体_GB2312" pitchFamily="49" charset="-122"/>
                <a:ea typeface="楷体_GB2312" pitchFamily="49" charset="-122"/>
              </a:rPr>
              <a:t>e</a:t>
            </a:r>
            <a:r>
              <a:rPr lang="zh-CN" altLang="en-US" sz="2200">
                <a:solidFill>
                  <a:srgbClr val="292929"/>
                </a:solidFill>
                <a:latin typeface="楷体_GB2312" pitchFamily="49" charset="-122"/>
                <a:ea typeface="楷体_GB2312" pitchFamily="49" charset="-122"/>
              </a:rPr>
              <a:t>+Ri),电容C=C</a:t>
            </a:r>
            <a:r>
              <a:rPr lang="zh-CN" altLang="en-US" sz="2200" baseline="-25000">
                <a:solidFill>
                  <a:srgbClr val="292929"/>
                </a:solidFill>
                <a:latin typeface="楷体_GB2312" pitchFamily="49" charset="-122"/>
                <a:ea typeface="楷体_GB2312" pitchFamily="49" charset="-122"/>
              </a:rPr>
              <a:t>e</a:t>
            </a:r>
            <a:r>
              <a:rPr lang="zh-CN" altLang="en-US" sz="2200">
                <a:solidFill>
                  <a:srgbClr val="292929"/>
                </a:solidFill>
                <a:latin typeface="楷体_GB2312" pitchFamily="49" charset="-122"/>
                <a:ea typeface="楷体_GB2312" pitchFamily="49" charset="-122"/>
              </a:rPr>
              <a:t>+C</a:t>
            </a:r>
            <a:r>
              <a:rPr lang="zh-CN" altLang="en-US" sz="2200" baseline="-25000">
                <a:solidFill>
                  <a:srgbClr val="292929"/>
                </a:solidFill>
                <a:latin typeface="楷体_GB2312" pitchFamily="49" charset="-122"/>
                <a:ea typeface="楷体_GB2312" pitchFamily="49" charset="-122"/>
              </a:rPr>
              <a:t>i</a:t>
            </a:r>
            <a:r>
              <a:rPr lang="zh-CN" altLang="en-US" sz="2200">
                <a:solidFill>
                  <a:srgbClr val="292929"/>
                </a:solidFill>
                <a:latin typeface="楷体_GB2312" pitchFamily="49" charset="-122"/>
                <a:ea typeface="楷体_GB2312" pitchFamily="49" charset="-122"/>
              </a:rPr>
              <a:t>，而u</a:t>
            </a:r>
            <a:r>
              <a:rPr lang="zh-CN" altLang="en-US" sz="2200" baseline="-25000">
                <a:solidFill>
                  <a:srgbClr val="292929"/>
                </a:solidFill>
                <a:latin typeface="楷体_GB2312" pitchFamily="49" charset="-122"/>
                <a:ea typeface="楷体_GB2312" pitchFamily="49" charset="-122"/>
              </a:rPr>
              <a:t>a</a:t>
            </a:r>
            <a:r>
              <a:rPr lang="zh-CN" altLang="en-US" sz="2200">
                <a:solidFill>
                  <a:srgbClr val="292929"/>
                </a:solidFill>
                <a:latin typeface="楷体_GB2312" pitchFamily="49" charset="-122"/>
                <a:ea typeface="楷体_GB2312" pitchFamily="49" charset="-122"/>
              </a:rPr>
              <a:t>=q/C</a:t>
            </a:r>
            <a:r>
              <a:rPr lang="zh-CN" altLang="en-US" sz="2200" baseline="-25000">
                <a:solidFill>
                  <a:srgbClr val="292929"/>
                </a:solidFill>
                <a:latin typeface="楷体_GB2312" pitchFamily="49" charset="-122"/>
                <a:ea typeface="楷体_GB2312" pitchFamily="49" charset="-122"/>
              </a:rPr>
              <a:t>a</a:t>
            </a:r>
            <a:r>
              <a:rPr lang="zh-CN" altLang="en-US" sz="2200">
                <a:solidFill>
                  <a:srgbClr val="292929"/>
                </a:solidFill>
                <a:latin typeface="楷体_GB2312" pitchFamily="49" charset="-122"/>
                <a:ea typeface="楷体_GB2312" pitchFamily="49" charset="-122"/>
              </a:rPr>
              <a:t>，若压电元件受正弦作用力为 </a:t>
            </a:r>
          </a:p>
        </p:txBody>
      </p:sp>
      <p:sp>
        <p:nvSpPr>
          <p:cNvPr id="130051"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dirty="0" smtClean="0">
                <a:solidFill>
                  <a:srgbClr val="CC00FF"/>
                </a:solidFill>
                <a:latin typeface="隶书" panose="02010509060101010101" pitchFamily="49" charset="-122"/>
                <a:ea typeface="隶书" panose="02010509060101010101" pitchFamily="49" charset="-122"/>
              </a:rPr>
              <a:t>电压放大器（阻抗变换器）</a:t>
            </a:r>
          </a:p>
        </p:txBody>
      </p:sp>
      <p:sp>
        <p:nvSpPr>
          <p:cNvPr id="130052"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30053" name="Rectangle 5"/>
          <p:cNvSpPr>
            <a:spLocks noChangeArrowheads="1"/>
          </p:cNvSpPr>
          <p:nvPr/>
        </p:nvSpPr>
        <p:spPr bwMode="auto">
          <a:xfrm>
            <a:off x="214313" y="3933825"/>
            <a:ext cx="4824412" cy="512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1、电压放大器电路原理</a:t>
            </a:r>
          </a:p>
        </p:txBody>
      </p:sp>
      <p:sp>
        <p:nvSpPr>
          <p:cNvPr id="60422" name="Rectangle 6"/>
          <p:cNvSpPr>
            <a:spLocks noChangeArrowheads="1"/>
          </p:cNvSpPr>
          <p:nvPr/>
        </p:nvSpPr>
        <p:spPr bwMode="auto">
          <a:xfrm>
            <a:off x="5581650" y="3644900"/>
            <a:ext cx="3419475" cy="4603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15000"/>
              </a:spcBef>
              <a:buFontTx/>
              <a:buNone/>
            </a:pPr>
            <a:r>
              <a:rPr lang="zh-CN" altLang="zh-CN" sz="2200">
                <a:solidFill>
                  <a:schemeClr val="accent2"/>
                </a:solidFill>
                <a:latin typeface="楷体_GB2312" pitchFamily="49" charset="-122"/>
                <a:ea typeface="楷体_GB2312" pitchFamily="49" charset="-122"/>
              </a:rPr>
              <a:t>压电元件电压为</a:t>
            </a:r>
          </a:p>
        </p:txBody>
      </p:sp>
      <p:graphicFrame>
        <p:nvGraphicFramePr>
          <p:cNvPr id="60423" name="Object 7"/>
          <p:cNvGraphicFramePr>
            <a:graphicFrameLocks noChangeAspect="1"/>
          </p:cNvGraphicFramePr>
          <p:nvPr/>
        </p:nvGraphicFramePr>
        <p:xfrm>
          <a:off x="2052638" y="5589588"/>
          <a:ext cx="1760537" cy="482600"/>
        </p:xfrm>
        <a:graphic>
          <a:graphicData uri="http://schemas.openxmlformats.org/presentationml/2006/ole">
            <mc:AlternateContent xmlns:mc="http://schemas.openxmlformats.org/markup-compatibility/2006">
              <mc:Choice xmlns:v="urn:schemas-microsoft-com:vml" Requires="v">
                <p:oleObj spid="_x0000_s15394" r:id="rId3" imgW="838928" imgH="228799" progId="Equation.3">
                  <p:embed/>
                </p:oleObj>
              </mc:Choice>
              <mc:Fallback>
                <p:oleObj r:id="rId3" imgW="838928" imgH="228799" progId="Equation.3">
                  <p:embed/>
                  <p:pic>
                    <p:nvPicPr>
                      <p:cNvPr id="6042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5589588"/>
                        <a:ext cx="1760537" cy="482600"/>
                      </a:xfrm>
                      <a:prstGeom prst="rect">
                        <a:avLst/>
                      </a:prstGeom>
                      <a:gradFill rotWithShape="1">
                        <a:gsLst>
                          <a:gs pos="0">
                            <a:srgbClr val="CCFF33"/>
                          </a:gs>
                          <a:gs pos="50000">
                            <a:srgbClr val="FFFFFF"/>
                          </a:gs>
                          <a:gs pos="100000">
                            <a:srgbClr val="CC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0424" name="Group 8"/>
          <p:cNvGrpSpPr>
            <a:grpSpLocks/>
          </p:cNvGrpSpPr>
          <p:nvPr/>
        </p:nvGrpSpPr>
        <p:grpSpPr bwMode="auto">
          <a:xfrm>
            <a:off x="5759450" y="1304925"/>
            <a:ext cx="2951163" cy="2339975"/>
            <a:chOff x="0" y="0"/>
            <a:chExt cx="1859" cy="1474"/>
          </a:xfrm>
        </p:grpSpPr>
        <p:graphicFrame>
          <p:nvGraphicFramePr>
            <p:cNvPr id="130062" name="Object 9"/>
            <p:cNvGraphicFramePr>
              <a:graphicFrameLocks noChangeAspect="1"/>
            </p:cNvGraphicFramePr>
            <p:nvPr/>
          </p:nvGraphicFramePr>
          <p:xfrm>
            <a:off x="0" y="23"/>
            <a:ext cx="1859" cy="1451"/>
          </p:xfrm>
          <a:graphic>
            <a:graphicData uri="http://schemas.openxmlformats.org/presentationml/2006/ole">
              <mc:AlternateContent xmlns:mc="http://schemas.openxmlformats.org/markup-compatibility/2006">
                <mc:Choice xmlns:v="urn:schemas-microsoft-com:vml" Requires="v">
                  <p:oleObj spid="_x0000_s15395" r:id="rId5" imgW="4457700" imgH="1516380" progId="Visio.Drawing.4">
                    <p:embed/>
                  </p:oleObj>
                </mc:Choice>
                <mc:Fallback>
                  <p:oleObj r:id="rId5" imgW="4457700" imgH="1516380" progId="Visio.Drawing.4">
                    <p:embed/>
                    <p:pic>
                      <p:nvPicPr>
                        <p:cNvPr id="130062" name="Object 9"/>
                        <p:cNvPicPr>
                          <a:picLocks noChangeAspect="1" noChangeArrowheads="1"/>
                        </p:cNvPicPr>
                        <p:nvPr/>
                      </p:nvPicPr>
                      <p:blipFill>
                        <a:blip r:embed="rId6">
                          <a:extLst>
                            <a:ext uri="{28A0092B-C50C-407E-A947-70E740481C1C}">
                              <a14:useLocalDpi xmlns:a14="http://schemas.microsoft.com/office/drawing/2010/main" val="0"/>
                            </a:ext>
                          </a:extLst>
                        </a:blip>
                        <a:srcRect l="64966" t="3882" r="2760" b="10419"/>
                        <a:stretch>
                          <a:fillRect/>
                        </a:stretch>
                      </p:blipFill>
                      <p:spPr bwMode="auto">
                        <a:xfrm>
                          <a:off x="0" y="23"/>
                          <a:ext cx="1859" cy="1451"/>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63" name="Rectangle 10"/>
            <p:cNvSpPr>
              <a:spLocks noChangeArrowheads="1"/>
            </p:cNvSpPr>
            <p:nvPr/>
          </p:nvSpPr>
          <p:spPr bwMode="auto">
            <a:xfrm>
              <a:off x="477" y="0"/>
              <a:ext cx="1338" cy="2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楷体_GB2312" pitchFamily="49" charset="-122"/>
                  <a:ea typeface="楷体_GB2312" pitchFamily="49" charset="-122"/>
                </a:rPr>
                <a:t>输入等效电路</a:t>
              </a:r>
            </a:p>
          </p:txBody>
        </p:sp>
      </p:grpSp>
      <p:grpSp>
        <p:nvGrpSpPr>
          <p:cNvPr id="130057" name="Group 11"/>
          <p:cNvGrpSpPr>
            <a:grpSpLocks/>
          </p:cNvGrpSpPr>
          <p:nvPr/>
        </p:nvGrpSpPr>
        <p:grpSpPr bwMode="auto">
          <a:xfrm>
            <a:off x="611188" y="1630363"/>
            <a:ext cx="4535487" cy="2382837"/>
            <a:chOff x="0" y="0"/>
            <a:chExt cx="2857" cy="1501"/>
          </a:xfrm>
        </p:grpSpPr>
        <p:graphicFrame>
          <p:nvGraphicFramePr>
            <p:cNvPr id="130060" name="Object 12"/>
            <p:cNvGraphicFramePr>
              <a:graphicFrameLocks noChangeAspect="1"/>
            </p:cNvGraphicFramePr>
            <p:nvPr/>
          </p:nvGraphicFramePr>
          <p:xfrm>
            <a:off x="0" y="22"/>
            <a:ext cx="2857" cy="1479"/>
          </p:xfrm>
          <a:graphic>
            <a:graphicData uri="http://schemas.openxmlformats.org/presentationml/2006/ole">
              <mc:AlternateContent xmlns:mc="http://schemas.openxmlformats.org/markup-compatibility/2006">
                <mc:Choice xmlns:v="urn:schemas-microsoft-com:vml" Requires="v">
                  <p:oleObj spid="_x0000_s15396" r:id="rId7" imgW="4457700" imgH="1516380" progId="Visio.Drawing.4">
                    <p:embed/>
                  </p:oleObj>
                </mc:Choice>
                <mc:Fallback>
                  <p:oleObj r:id="rId7" imgW="4457700" imgH="1516380" progId="Visio.Drawing.4">
                    <p:embed/>
                    <p:pic>
                      <p:nvPicPr>
                        <p:cNvPr id="130060" name="Object 12"/>
                        <p:cNvPicPr>
                          <a:picLocks noChangeAspect="1" noChangeArrowheads="1"/>
                        </p:cNvPicPr>
                        <p:nvPr/>
                      </p:nvPicPr>
                      <p:blipFill>
                        <a:blip r:embed="rId6">
                          <a:extLst>
                            <a:ext uri="{28A0092B-C50C-407E-A947-70E740481C1C}">
                              <a14:useLocalDpi xmlns:a14="http://schemas.microsoft.com/office/drawing/2010/main" val="0"/>
                            </a:ext>
                          </a:extLst>
                        </a:blip>
                        <a:srcRect l="3923" t="3882" r="39775" b="10419"/>
                        <a:stretch>
                          <a:fillRect/>
                        </a:stretch>
                      </p:blipFill>
                      <p:spPr bwMode="auto">
                        <a:xfrm>
                          <a:off x="0" y="22"/>
                          <a:ext cx="2857" cy="1479"/>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61" name="Rectangle 13"/>
            <p:cNvSpPr>
              <a:spLocks noChangeArrowheads="1"/>
            </p:cNvSpPr>
            <p:nvPr/>
          </p:nvSpPr>
          <p:spPr bwMode="auto">
            <a:xfrm>
              <a:off x="499" y="0"/>
              <a:ext cx="1655" cy="2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楷体_GB2312" pitchFamily="49" charset="-122"/>
                  <a:ea typeface="楷体_GB2312" pitchFamily="49" charset="-122"/>
                </a:rPr>
                <a:t>电压放电器原理电路</a:t>
              </a:r>
            </a:p>
          </p:txBody>
        </p:sp>
      </p:grpSp>
      <p:graphicFrame>
        <p:nvGraphicFramePr>
          <p:cNvPr id="60430" name="Object 14"/>
          <p:cNvGraphicFramePr>
            <a:graphicFrameLocks noChangeAspect="1"/>
          </p:cNvGraphicFramePr>
          <p:nvPr/>
        </p:nvGraphicFramePr>
        <p:xfrm>
          <a:off x="5562600" y="4138613"/>
          <a:ext cx="3473450" cy="911225"/>
        </p:xfrm>
        <a:graphic>
          <a:graphicData uri="http://schemas.openxmlformats.org/presentationml/2006/ole">
            <mc:AlternateContent xmlns:mc="http://schemas.openxmlformats.org/markup-compatibility/2006">
              <mc:Choice xmlns:v="urn:schemas-microsoft-com:vml" Requires="v">
                <p:oleObj spid="_x0000_s15397" r:id="rId8" imgW="1766067" imgH="431987" progId="Equation.3">
                  <p:embed/>
                </p:oleObj>
              </mc:Choice>
              <mc:Fallback>
                <p:oleObj r:id="rId8" imgW="1766067" imgH="431987" progId="Equation.3">
                  <p:embed/>
                  <p:pic>
                    <p:nvPicPr>
                      <p:cNvPr id="6043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4138613"/>
                        <a:ext cx="3473450" cy="911225"/>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1" name="Rectangle 15"/>
          <p:cNvSpPr>
            <a:spLocks noChangeArrowheads="1"/>
          </p:cNvSpPr>
          <p:nvPr/>
        </p:nvSpPr>
        <p:spPr bwMode="auto">
          <a:xfrm>
            <a:off x="5580063" y="5121275"/>
            <a:ext cx="3419475" cy="79692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5000"/>
              </a:lnSpc>
              <a:spcBef>
                <a:spcPct val="15000"/>
              </a:spcBef>
              <a:buFontTx/>
              <a:buNone/>
            </a:pPr>
            <a:r>
              <a:rPr lang="zh-CN" altLang="en-US" sz="2200">
                <a:solidFill>
                  <a:schemeClr val="accent2"/>
                </a:solidFill>
                <a:latin typeface="Times New Roman" panose="02020603050405020304" pitchFamily="18" charset="0"/>
                <a:ea typeface="楷体_GB2312" pitchFamily="49" charset="-122"/>
              </a:rPr>
              <a:t>U</a:t>
            </a:r>
            <a:r>
              <a:rPr lang="zh-CN" altLang="en-US" sz="2200" baseline="-25000">
                <a:solidFill>
                  <a:schemeClr val="accent2"/>
                </a:solidFill>
                <a:latin typeface="Times New Roman" panose="02020603050405020304" pitchFamily="18" charset="0"/>
                <a:ea typeface="楷体_GB2312" pitchFamily="49" charset="-122"/>
              </a:rPr>
              <a:t>m</a:t>
            </a:r>
            <a:r>
              <a:rPr lang="zh-CN" altLang="en-US" sz="2200">
                <a:solidFill>
                  <a:schemeClr val="accent2"/>
                </a:solidFill>
                <a:latin typeface="Times New Roman" panose="02020603050405020304" pitchFamily="18" charset="0"/>
                <a:ea typeface="楷体_GB2312" pitchFamily="49" charset="-122"/>
              </a:rPr>
              <a:t>=dF</a:t>
            </a:r>
            <a:r>
              <a:rPr lang="zh-CN" altLang="en-US" sz="2200" baseline="-25000">
                <a:solidFill>
                  <a:schemeClr val="accent2"/>
                </a:solidFill>
                <a:latin typeface="Times New Roman" panose="02020603050405020304" pitchFamily="18" charset="0"/>
                <a:ea typeface="楷体_GB2312" pitchFamily="49" charset="-122"/>
              </a:rPr>
              <a:t>m</a:t>
            </a:r>
            <a:r>
              <a:rPr lang="zh-CN" altLang="en-US" sz="2200">
                <a:solidFill>
                  <a:schemeClr val="accent2"/>
                </a:solidFill>
                <a:latin typeface="Times New Roman" panose="02020603050405020304" pitchFamily="18" charset="0"/>
                <a:ea typeface="楷体_GB2312" pitchFamily="49" charset="-122"/>
              </a:rPr>
              <a:t>/C</a:t>
            </a:r>
            <a:r>
              <a:rPr lang="zh-CN" altLang="en-US" sz="2200" baseline="-25000">
                <a:solidFill>
                  <a:schemeClr val="accent2"/>
                </a:solidFill>
                <a:latin typeface="Times New Roman" panose="02020603050405020304" pitchFamily="18" charset="0"/>
                <a:ea typeface="楷体_GB2312" pitchFamily="49" charset="-122"/>
              </a:rPr>
              <a:t>a</a:t>
            </a:r>
            <a:r>
              <a:rPr lang="zh-CN" altLang="en-US" sz="2200">
                <a:solidFill>
                  <a:schemeClr val="accent2"/>
                </a:solidFill>
                <a:latin typeface="Times New Roman" panose="02020603050405020304" pitchFamily="18" charset="0"/>
                <a:ea typeface="楷体_GB2312" pitchFamily="49" charset="-122"/>
              </a:rPr>
              <a:t>压电元件输出电压幅值，d压电系数。</a:t>
            </a:r>
          </a:p>
        </p:txBody>
      </p:sp>
    </p:spTree>
    <p:extLst>
      <p:ext uri="{BB962C8B-B14F-4D97-AF65-F5344CB8AC3E}">
        <p14:creationId xmlns:p14="http://schemas.microsoft.com/office/powerpoint/2010/main" val="1358739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linds(horizontal)">
                                      <p:cBhvr>
                                        <p:cTn id="7" dur="500"/>
                                        <p:tgtEl>
                                          <p:spTgt spid="60418"/>
                                        </p:tgtEl>
                                      </p:cBhvr>
                                    </p:animEffect>
                                  </p:childTnLst>
                                </p:cTn>
                              </p:par>
                              <p:par>
                                <p:cTn id="8" presetID="3" presetClass="entr" presetSubtype="10" fill="hold" nodeType="withEffect">
                                  <p:stCondLst>
                                    <p:cond delay="0"/>
                                  </p:stCondLst>
                                  <p:childTnLst>
                                    <p:set>
                                      <p:cBhvr>
                                        <p:cTn id="9" dur="1" fill="hold">
                                          <p:stCondLst>
                                            <p:cond delay="0"/>
                                          </p:stCondLst>
                                        </p:cTn>
                                        <p:tgtEl>
                                          <p:spTgt spid="60424"/>
                                        </p:tgtEl>
                                        <p:attrNameLst>
                                          <p:attrName>style.visibility</p:attrName>
                                        </p:attrNameLst>
                                      </p:cBhvr>
                                      <p:to>
                                        <p:strVal val="visible"/>
                                      </p:to>
                                    </p:set>
                                    <p:animEffect transition="in" filter="blinds(horizontal)">
                                      <p:cBhvr>
                                        <p:cTn id="10" dur="500"/>
                                        <p:tgtEl>
                                          <p:spTgt spid="604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60423"/>
                                        </p:tgtEl>
                                        <p:attrNameLst>
                                          <p:attrName>style.visibility</p:attrName>
                                        </p:attrNameLst>
                                      </p:cBhvr>
                                      <p:to>
                                        <p:strVal val="visible"/>
                                      </p:to>
                                    </p:set>
                                    <p:anim calcmode="lin" valueType="num">
                                      <p:cBhvr additive="base">
                                        <p:cTn id="15" dur="500" fill="hold"/>
                                        <p:tgtEl>
                                          <p:spTgt spid="60423"/>
                                        </p:tgtEl>
                                        <p:attrNameLst>
                                          <p:attrName>ppt_x</p:attrName>
                                        </p:attrNameLst>
                                      </p:cBhvr>
                                      <p:tavLst>
                                        <p:tav tm="0">
                                          <p:val>
                                            <p:strVal val="#ppt_x"/>
                                          </p:val>
                                        </p:tav>
                                        <p:tav tm="100000">
                                          <p:val>
                                            <p:strVal val="#ppt_x"/>
                                          </p:val>
                                        </p:tav>
                                      </p:tavLst>
                                    </p:anim>
                                    <p:anim calcmode="lin" valueType="num">
                                      <p:cBhvr additive="base">
                                        <p:cTn id="16" dur="500" fill="hold"/>
                                        <p:tgtEl>
                                          <p:spTgt spid="604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animEffect transition="in" filter="box(in)">
                                      <p:cBhvr>
                                        <p:cTn id="21" dur="500"/>
                                        <p:tgtEl>
                                          <p:spTgt spid="60422"/>
                                        </p:tgtEl>
                                      </p:cBhvr>
                                    </p:animEffect>
                                  </p:childTnLst>
                                </p:cTn>
                              </p:par>
                              <p:par>
                                <p:cTn id="22" presetID="4" presetClass="entr" presetSubtype="16" fill="hold" nodeType="withEffect">
                                  <p:stCondLst>
                                    <p:cond delay="0"/>
                                  </p:stCondLst>
                                  <p:childTnLst>
                                    <p:set>
                                      <p:cBhvr>
                                        <p:cTn id="23" dur="1" fill="hold">
                                          <p:stCondLst>
                                            <p:cond delay="0"/>
                                          </p:stCondLst>
                                        </p:cTn>
                                        <p:tgtEl>
                                          <p:spTgt spid="60430"/>
                                        </p:tgtEl>
                                        <p:attrNameLst>
                                          <p:attrName>style.visibility</p:attrName>
                                        </p:attrNameLst>
                                      </p:cBhvr>
                                      <p:to>
                                        <p:strVal val="visible"/>
                                      </p:to>
                                    </p:set>
                                    <p:animEffect transition="in" filter="box(in)">
                                      <p:cBhvr>
                                        <p:cTn id="24" dur="500"/>
                                        <p:tgtEl>
                                          <p:spTgt spid="604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0431"/>
                                        </p:tgtEl>
                                        <p:attrNameLst>
                                          <p:attrName>style.visibility</p:attrName>
                                        </p:attrNameLst>
                                      </p:cBhvr>
                                      <p:to>
                                        <p:strVal val="visible"/>
                                      </p:to>
                                    </p:set>
                                    <p:animEffect transition="in" filter="checkerboard(across)">
                                      <p:cBhvr>
                                        <p:cTn id="29" dur="500"/>
                                        <p:tgtEl>
                                          <p:spTgt spid="60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22" grpId="0" autoUpdateAnimBg="0"/>
      <p:bldP spid="6043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250825" y="2030413"/>
            <a:ext cx="5221288" cy="4270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放大器输入端电压复数形式为</a:t>
            </a:r>
            <a:r>
              <a:rPr lang="zh-CN" altLang="zh-CN" sz="2200">
                <a:latin typeface="楷体_GB2312" pitchFamily="49" charset="-122"/>
                <a:ea typeface="楷体_GB2312" pitchFamily="49" charset="-122"/>
              </a:rPr>
              <a:t> </a:t>
            </a:r>
          </a:p>
        </p:txBody>
      </p:sp>
      <p:sp>
        <p:nvSpPr>
          <p:cNvPr id="131075" name="Rectangle 3"/>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smtClean="0">
                <a:solidFill>
                  <a:srgbClr val="CC00FF"/>
                </a:solidFill>
                <a:latin typeface="隶书" panose="02010509060101010101" pitchFamily="49" charset="-122"/>
                <a:ea typeface="隶书" panose="02010509060101010101" pitchFamily="49" charset="-122"/>
              </a:rPr>
              <a:t>一、电压放大器（阻抗变换器）</a:t>
            </a:r>
          </a:p>
        </p:txBody>
      </p:sp>
      <p:sp>
        <p:nvSpPr>
          <p:cNvPr id="131076"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31077" name="Rectangle 5"/>
          <p:cNvSpPr>
            <a:spLocks noChangeArrowheads="1"/>
          </p:cNvSpPr>
          <p:nvPr/>
        </p:nvSpPr>
        <p:spPr bwMode="auto">
          <a:xfrm>
            <a:off x="214313" y="1557338"/>
            <a:ext cx="4824412"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1、电压放大器电路原理</a:t>
            </a:r>
          </a:p>
        </p:txBody>
      </p:sp>
      <p:sp>
        <p:nvSpPr>
          <p:cNvPr id="61446" name="Rectangle 6"/>
          <p:cNvSpPr>
            <a:spLocks noChangeArrowheads="1"/>
          </p:cNvSpPr>
          <p:nvPr/>
        </p:nvSpPr>
        <p:spPr bwMode="auto">
          <a:xfrm>
            <a:off x="5472113" y="3644900"/>
            <a:ext cx="3529012" cy="23018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15000"/>
              </a:spcBef>
              <a:buFontTx/>
              <a:buNone/>
            </a:pPr>
            <a:r>
              <a:rPr lang="zh-CN" altLang="en-US" sz="2200">
                <a:solidFill>
                  <a:schemeClr val="accent2"/>
                </a:solidFill>
                <a:latin typeface="Times New Roman" panose="02020603050405020304" pitchFamily="18" charset="0"/>
                <a:ea typeface="楷体_GB2312" pitchFamily="49" charset="-122"/>
              </a:rPr>
              <a:t>在理想情况下，传感器的R</a:t>
            </a:r>
            <a:r>
              <a:rPr lang="zh-CN" altLang="en-US" sz="2200" baseline="-25000">
                <a:solidFill>
                  <a:schemeClr val="accent2"/>
                </a:solidFill>
                <a:latin typeface="Times New Roman" panose="02020603050405020304" pitchFamily="18" charset="0"/>
                <a:ea typeface="楷体_GB2312" pitchFamily="49" charset="-122"/>
              </a:rPr>
              <a:t>a</a:t>
            </a:r>
            <a:r>
              <a:rPr lang="zh-CN" altLang="en-US" sz="2200">
                <a:solidFill>
                  <a:schemeClr val="accent2"/>
                </a:solidFill>
                <a:latin typeface="Times New Roman" panose="02020603050405020304" pitchFamily="18" charset="0"/>
                <a:ea typeface="楷体_GB2312" pitchFamily="49" charset="-122"/>
              </a:rPr>
              <a:t>电阻值与前置放大器输入电阻R</a:t>
            </a:r>
            <a:r>
              <a:rPr lang="zh-CN" altLang="en-US" sz="2200" baseline="-25000">
                <a:solidFill>
                  <a:schemeClr val="accent2"/>
                </a:solidFill>
                <a:latin typeface="Times New Roman" panose="02020603050405020304" pitchFamily="18" charset="0"/>
                <a:ea typeface="楷体_GB2312" pitchFamily="49" charset="-122"/>
              </a:rPr>
              <a:t>i</a:t>
            </a:r>
            <a:r>
              <a:rPr lang="zh-CN" altLang="en-US" sz="2200">
                <a:solidFill>
                  <a:schemeClr val="accent2"/>
                </a:solidFill>
                <a:latin typeface="Times New Roman" panose="02020603050405020304" pitchFamily="18" charset="0"/>
                <a:ea typeface="楷体_GB2312" pitchFamily="49" charset="-122"/>
              </a:rPr>
              <a:t>都为无限大，即</a:t>
            </a:r>
            <a:r>
              <a:rPr lang="zh-CN" altLang="en-US" sz="2200">
                <a:solidFill>
                  <a:srgbClr val="FF0000"/>
                </a:solidFill>
                <a:latin typeface="Times New Roman" panose="02020603050405020304" pitchFamily="18" charset="0"/>
                <a:ea typeface="楷体_GB2312" pitchFamily="49" charset="-122"/>
              </a:rPr>
              <a:t>ω(C</a:t>
            </a:r>
            <a:r>
              <a:rPr lang="zh-CN" altLang="en-US" sz="2200" baseline="-25000">
                <a:solidFill>
                  <a:srgbClr val="FF0000"/>
                </a:solidFill>
                <a:latin typeface="Times New Roman" panose="02020603050405020304" pitchFamily="18" charset="0"/>
                <a:ea typeface="楷体_GB2312" pitchFamily="49" charset="-122"/>
              </a:rPr>
              <a:t>a</a:t>
            </a:r>
            <a:r>
              <a:rPr lang="zh-CN" altLang="en-US" sz="2200">
                <a:solidFill>
                  <a:srgbClr val="FF0000"/>
                </a:solidFill>
                <a:latin typeface="Times New Roman" panose="02020603050405020304" pitchFamily="18" charset="0"/>
                <a:ea typeface="楷体_GB2312" pitchFamily="49" charset="-122"/>
              </a:rPr>
              <a:t>+C</a:t>
            </a:r>
            <a:r>
              <a:rPr lang="zh-CN" altLang="en-US" sz="2200" baseline="-25000">
                <a:solidFill>
                  <a:srgbClr val="FF0000"/>
                </a:solidFill>
                <a:latin typeface="Times New Roman" panose="02020603050405020304" pitchFamily="18" charset="0"/>
                <a:ea typeface="楷体_GB2312" pitchFamily="49" charset="-122"/>
              </a:rPr>
              <a:t>c</a:t>
            </a:r>
            <a:r>
              <a:rPr lang="zh-CN" altLang="en-US" sz="2200">
                <a:solidFill>
                  <a:srgbClr val="FF0000"/>
                </a:solidFill>
                <a:latin typeface="Times New Roman" panose="02020603050405020304" pitchFamily="18" charset="0"/>
                <a:ea typeface="楷体_GB2312" pitchFamily="49" charset="-122"/>
              </a:rPr>
              <a:t>+C</a:t>
            </a:r>
            <a:r>
              <a:rPr lang="zh-CN" altLang="en-US" sz="2200" baseline="-25000">
                <a:solidFill>
                  <a:srgbClr val="FF0000"/>
                </a:solidFill>
                <a:latin typeface="Times New Roman" panose="02020603050405020304" pitchFamily="18" charset="0"/>
                <a:ea typeface="楷体_GB2312" pitchFamily="49" charset="-122"/>
              </a:rPr>
              <a:t>i</a:t>
            </a:r>
            <a:r>
              <a:rPr lang="zh-CN" altLang="en-US" sz="2200">
                <a:solidFill>
                  <a:srgbClr val="FF0000"/>
                </a:solidFill>
                <a:latin typeface="Times New Roman" panose="02020603050405020304" pitchFamily="18" charset="0"/>
                <a:ea typeface="楷体_GB2312" pitchFamily="49" charset="-122"/>
              </a:rPr>
              <a:t>)R&gt;&gt;1</a:t>
            </a:r>
            <a:r>
              <a:rPr lang="zh-CN" altLang="en-US" sz="2200">
                <a:solidFill>
                  <a:schemeClr val="accent2"/>
                </a:solidFill>
                <a:latin typeface="Times New Roman" panose="02020603050405020304" pitchFamily="18" charset="0"/>
                <a:ea typeface="楷体_GB2312" pitchFamily="49" charset="-122"/>
              </a:rPr>
              <a:t>。根据U</a:t>
            </a:r>
            <a:r>
              <a:rPr lang="zh-CN" altLang="en-US" sz="2200" baseline="-25000">
                <a:solidFill>
                  <a:schemeClr val="accent2"/>
                </a:solidFill>
                <a:latin typeface="Times New Roman" panose="02020603050405020304" pitchFamily="18" charset="0"/>
                <a:ea typeface="楷体_GB2312" pitchFamily="49" charset="-122"/>
              </a:rPr>
              <a:t>im</a:t>
            </a:r>
            <a:r>
              <a:rPr lang="zh-CN" altLang="en-US" sz="2200">
                <a:solidFill>
                  <a:schemeClr val="accent2"/>
                </a:solidFill>
                <a:latin typeface="Times New Roman" panose="02020603050405020304" pitchFamily="18" charset="0"/>
                <a:ea typeface="楷体_GB2312" pitchFamily="49" charset="-122"/>
              </a:rPr>
              <a:t>(ω)的表达式，在理想情况下输入电压幅值为 </a:t>
            </a:r>
          </a:p>
        </p:txBody>
      </p:sp>
      <p:graphicFrame>
        <p:nvGraphicFramePr>
          <p:cNvPr id="131079" name="Object 7"/>
          <p:cNvGraphicFramePr>
            <a:graphicFrameLocks noChangeAspect="1"/>
          </p:cNvGraphicFramePr>
          <p:nvPr/>
        </p:nvGraphicFramePr>
        <p:xfrm>
          <a:off x="358775" y="2500313"/>
          <a:ext cx="5170488" cy="857250"/>
        </p:xfrm>
        <a:graphic>
          <a:graphicData uri="http://schemas.openxmlformats.org/presentationml/2006/ole">
            <mc:AlternateContent xmlns:mc="http://schemas.openxmlformats.org/markup-compatibility/2006">
              <mc:Choice xmlns:v="urn:schemas-microsoft-com:vml" Requires="v">
                <p:oleObj spid="_x0000_s16414" r:id="rId3" imgW="2641600" imgH="457200" progId="Equation.3">
                  <p:embed/>
                </p:oleObj>
              </mc:Choice>
              <mc:Fallback>
                <p:oleObj r:id="rId3" imgW="2641600" imgH="457200" progId="Equation.3">
                  <p:embed/>
                  <p:pic>
                    <p:nvPicPr>
                      <p:cNvPr id="13107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2500313"/>
                        <a:ext cx="5170488" cy="857250"/>
                      </a:xfrm>
                      <a:prstGeom prst="rect">
                        <a:avLst/>
                      </a:prstGeom>
                      <a:gradFill rotWithShape="1">
                        <a:gsLst>
                          <a:gs pos="0">
                            <a:srgbClr val="CCFF33"/>
                          </a:gs>
                          <a:gs pos="50000">
                            <a:srgbClr val="FFFFFF"/>
                          </a:gs>
                          <a:gs pos="100000">
                            <a:srgbClr val="CC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1080" name="Group 8"/>
          <p:cNvGrpSpPr>
            <a:grpSpLocks/>
          </p:cNvGrpSpPr>
          <p:nvPr/>
        </p:nvGrpSpPr>
        <p:grpSpPr bwMode="auto">
          <a:xfrm>
            <a:off x="5759450" y="1304925"/>
            <a:ext cx="2951163" cy="2339975"/>
            <a:chOff x="0" y="0"/>
            <a:chExt cx="1859" cy="1474"/>
          </a:xfrm>
        </p:grpSpPr>
        <p:graphicFrame>
          <p:nvGraphicFramePr>
            <p:cNvPr id="131085" name="Object 9"/>
            <p:cNvGraphicFramePr>
              <a:graphicFrameLocks noChangeAspect="1"/>
            </p:cNvGraphicFramePr>
            <p:nvPr/>
          </p:nvGraphicFramePr>
          <p:xfrm>
            <a:off x="0" y="23"/>
            <a:ext cx="1859" cy="1451"/>
          </p:xfrm>
          <a:graphic>
            <a:graphicData uri="http://schemas.openxmlformats.org/presentationml/2006/ole">
              <mc:AlternateContent xmlns:mc="http://schemas.openxmlformats.org/markup-compatibility/2006">
                <mc:Choice xmlns:v="urn:schemas-microsoft-com:vml" Requires="v">
                  <p:oleObj spid="_x0000_s16415" r:id="rId5" imgW="4457700" imgH="1516380" progId="Visio.Drawing.4">
                    <p:embed/>
                  </p:oleObj>
                </mc:Choice>
                <mc:Fallback>
                  <p:oleObj r:id="rId5" imgW="4457700" imgH="1516380" progId="Visio.Drawing.4">
                    <p:embed/>
                    <p:pic>
                      <p:nvPicPr>
                        <p:cNvPr id="131085" name="Object 9"/>
                        <p:cNvPicPr>
                          <a:picLocks noChangeAspect="1" noChangeArrowheads="1"/>
                        </p:cNvPicPr>
                        <p:nvPr/>
                      </p:nvPicPr>
                      <p:blipFill>
                        <a:blip r:embed="rId6">
                          <a:extLst>
                            <a:ext uri="{28A0092B-C50C-407E-A947-70E740481C1C}">
                              <a14:useLocalDpi xmlns:a14="http://schemas.microsoft.com/office/drawing/2010/main" val="0"/>
                            </a:ext>
                          </a:extLst>
                        </a:blip>
                        <a:srcRect l="64966" t="3882" r="2760" b="10419"/>
                        <a:stretch>
                          <a:fillRect/>
                        </a:stretch>
                      </p:blipFill>
                      <p:spPr bwMode="auto">
                        <a:xfrm>
                          <a:off x="0" y="23"/>
                          <a:ext cx="1859" cy="1451"/>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6" name="Rectangle 10"/>
            <p:cNvSpPr>
              <a:spLocks noChangeArrowheads="1"/>
            </p:cNvSpPr>
            <p:nvPr/>
          </p:nvSpPr>
          <p:spPr bwMode="auto">
            <a:xfrm>
              <a:off x="477" y="0"/>
              <a:ext cx="1338" cy="2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楷体_GB2312" pitchFamily="49" charset="-122"/>
                  <a:ea typeface="楷体_GB2312" pitchFamily="49" charset="-122"/>
                </a:rPr>
                <a:t>输入等效电路</a:t>
              </a:r>
            </a:p>
          </p:txBody>
        </p:sp>
      </p:grpSp>
      <p:sp>
        <p:nvSpPr>
          <p:cNvPr id="61451" name="Rectangle 11"/>
          <p:cNvSpPr>
            <a:spLocks noChangeArrowheads="1"/>
          </p:cNvSpPr>
          <p:nvPr/>
        </p:nvSpPr>
        <p:spPr bwMode="auto">
          <a:xfrm>
            <a:off x="250825" y="3397250"/>
            <a:ext cx="5221288" cy="42703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chemeClr val="accent2"/>
                </a:solidFill>
                <a:latin typeface="楷体_GB2312" pitchFamily="49" charset="-122"/>
                <a:ea typeface="楷体_GB2312" pitchFamily="49" charset="-122"/>
              </a:rPr>
              <a:t>放大器输入端电压幅值为 </a:t>
            </a:r>
          </a:p>
        </p:txBody>
      </p:sp>
      <p:graphicFrame>
        <p:nvGraphicFramePr>
          <p:cNvPr id="61452" name="Object 12"/>
          <p:cNvGraphicFramePr>
            <a:graphicFrameLocks noChangeAspect="1"/>
          </p:cNvGraphicFramePr>
          <p:nvPr/>
        </p:nvGraphicFramePr>
        <p:xfrm>
          <a:off x="1004888" y="3856038"/>
          <a:ext cx="3879850" cy="881062"/>
        </p:xfrm>
        <a:graphic>
          <a:graphicData uri="http://schemas.openxmlformats.org/presentationml/2006/ole">
            <mc:AlternateContent xmlns:mc="http://schemas.openxmlformats.org/markup-compatibility/2006">
              <mc:Choice xmlns:v="urn:schemas-microsoft-com:vml" Requires="v">
                <p:oleObj spid="_x0000_s16416" r:id="rId7" imgW="1982921" imgH="470308" progId="Equation.3">
                  <p:embed/>
                </p:oleObj>
              </mc:Choice>
              <mc:Fallback>
                <p:oleObj r:id="rId7" imgW="1982921" imgH="470308" progId="Equation.3">
                  <p:embed/>
                  <p:pic>
                    <p:nvPicPr>
                      <p:cNvPr id="6145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888" y="3856038"/>
                        <a:ext cx="3879850" cy="881062"/>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3" name="Rectangle 13"/>
          <p:cNvSpPr>
            <a:spLocks noChangeArrowheads="1"/>
          </p:cNvSpPr>
          <p:nvPr/>
        </p:nvSpPr>
        <p:spPr bwMode="auto">
          <a:xfrm>
            <a:off x="263525" y="4718050"/>
            <a:ext cx="5221288" cy="42703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输入电压和作用力之间相位差为 </a:t>
            </a:r>
          </a:p>
        </p:txBody>
      </p:sp>
      <p:graphicFrame>
        <p:nvGraphicFramePr>
          <p:cNvPr id="61454" name="Object 14"/>
          <p:cNvGraphicFramePr>
            <a:graphicFrameLocks noChangeAspect="1"/>
          </p:cNvGraphicFramePr>
          <p:nvPr/>
        </p:nvGraphicFramePr>
        <p:xfrm>
          <a:off x="693738" y="5248275"/>
          <a:ext cx="4525962" cy="738188"/>
        </p:xfrm>
        <a:graphic>
          <a:graphicData uri="http://schemas.openxmlformats.org/presentationml/2006/ole">
            <mc:AlternateContent xmlns:mc="http://schemas.openxmlformats.org/markup-compatibility/2006">
              <mc:Choice xmlns:v="urn:schemas-microsoft-com:vml" Requires="v">
                <p:oleObj spid="_x0000_s16417" r:id="rId9" imgW="2312404" imgH="393871" progId="Equation.3">
                  <p:embed/>
                </p:oleObj>
              </mc:Choice>
              <mc:Fallback>
                <p:oleObj r:id="rId9" imgW="2312404" imgH="393871" progId="Equation.3">
                  <p:embed/>
                  <p:pic>
                    <p:nvPicPr>
                      <p:cNvPr id="61454"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38" y="5248275"/>
                        <a:ext cx="4525962" cy="738188"/>
                      </a:xfrm>
                      <a:prstGeom prst="rect">
                        <a:avLst/>
                      </a:prstGeom>
                      <a:gradFill rotWithShape="1">
                        <a:gsLst>
                          <a:gs pos="0">
                            <a:srgbClr val="CCFF33"/>
                          </a:gs>
                          <a:gs pos="50000">
                            <a:srgbClr val="FFFFFF"/>
                          </a:gs>
                          <a:gs pos="100000">
                            <a:srgbClr val="CC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6999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diamond(in)">
                                      <p:cBhvr>
                                        <p:cTn id="7" dur="1000"/>
                                        <p:tgtEl>
                                          <p:spTgt spid="61451"/>
                                        </p:tgtEl>
                                      </p:cBhvr>
                                    </p:animEffect>
                                  </p:childTnLst>
                                </p:cTn>
                              </p:par>
                              <p:par>
                                <p:cTn id="8" presetID="8" presetClass="entr" presetSubtype="16" fill="hold" nodeType="withEffect">
                                  <p:stCondLst>
                                    <p:cond delay="0"/>
                                  </p:stCondLst>
                                  <p:childTnLst>
                                    <p:set>
                                      <p:cBhvr>
                                        <p:cTn id="9" dur="1" fill="hold">
                                          <p:stCondLst>
                                            <p:cond delay="0"/>
                                          </p:stCondLst>
                                        </p:cTn>
                                        <p:tgtEl>
                                          <p:spTgt spid="61452"/>
                                        </p:tgtEl>
                                        <p:attrNameLst>
                                          <p:attrName>style.visibility</p:attrName>
                                        </p:attrNameLst>
                                      </p:cBhvr>
                                      <p:to>
                                        <p:strVal val="visible"/>
                                      </p:to>
                                    </p:set>
                                    <p:animEffect transition="in" filter="diamond(in)">
                                      <p:cBhvr>
                                        <p:cTn id="10" dur="1000"/>
                                        <p:tgtEl>
                                          <p:spTgt spid="6145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1453"/>
                                        </p:tgtEl>
                                        <p:attrNameLst>
                                          <p:attrName>style.visibility</p:attrName>
                                        </p:attrNameLst>
                                      </p:cBhvr>
                                      <p:to>
                                        <p:strVal val="visible"/>
                                      </p:to>
                                    </p:set>
                                    <p:animEffect transition="in" filter="diamond(in)">
                                      <p:cBhvr>
                                        <p:cTn id="13" dur="1000"/>
                                        <p:tgtEl>
                                          <p:spTgt spid="61453"/>
                                        </p:tgtEl>
                                      </p:cBhvr>
                                    </p:animEffect>
                                  </p:childTnLst>
                                </p:cTn>
                              </p:par>
                              <p:par>
                                <p:cTn id="14" presetID="8" presetClass="entr" presetSubtype="16" fill="hold" nodeType="withEffect">
                                  <p:stCondLst>
                                    <p:cond delay="0"/>
                                  </p:stCondLst>
                                  <p:childTnLst>
                                    <p:set>
                                      <p:cBhvr>
                                        <p:cTn id="15" dur="1" fill="hold">
                                          <p:stCondLst>
                                            <p:cond delay="0"/>
                                          </p:stCondLst>
                                        </p:cTn>
                                        <p:tgtEl>
                                          <p:spTgt spid="61454"/>
                                        </p:tgtEl>
                                        <p:attrNameLst>
                                          <p:attrName>style.visibility</p:attrName>
                                        </p:attrNameLst>
                                      </p:cBhvr>
                                      <p:to>
                                        <p:strVal val="visible"/>
                                      </p:to>
                                    </p:set>
                                    <p:animEffect transition="in" filter="diamond(in)">
                                      <p:cBhvr>
                                        <p:cTn id="16" dur="1000"/>
                                        <p:tgtEl>
                                          <p:spTgt spid="614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46"/>
                                        </p:tgtEl>
                                        <p:attrNameLst>
                                          <p:attrName>style.visibility</p:attrName>
                                        </p:attrNameLst>
                                      </p:cBhvr>
                                      <p:to>
                                        <p:strVal val="visible"/>
                                      </p:to>
                                    </p:set>
                                    <p:animEffect transition="in" filter="blinds(horizontal)">
                                      <p:cBhvr>
                                        <p:cTn id="21"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P spid="61451" grpId="0" autoUpdateAnimBg="0"/>
      <p:bldP spid="6145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dirty="0" smtClean="0">
                <a:solidFill>
                  <a:srgbClr val="CC00FF"/>
                </a:solidFill>
                <a:latin typeface="隶书" panose="02010509060101010101" pitchFamily="49" charset="-122"/>
                <a:ea typeface="隶书" panose="02010509060101010101" pitchFamily="49" charset="-122"/>
              </a:rPr>
              <a:t>电压放大器（阻抗变换器）</a:t>
            </a:r>
          </a:p>
        </p:txBody>
      </p:sp>
      <p:sp>
        <p:nvSpPr>
          <p:cNvPr id="132099"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32100" name="Rectangle 4"/>
          <p:cNvSpPr>
            <a:spLocks noChangeArrowheads="1"/>
          </p:cNvSpPr>
          <p:nvPr/>
        </p:nvSpPr>
        <p:spPr bwMode="auto">
          <a:xfrm>
            <a:off x="214313" y="1557338"/>
            <a:ext cx="4824412"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1、电压放大器电路原理</a:t>
            </a:r>
          </a:p>
        </p:txBody>
      </p:sp>
      <p:grpSp>
        <p:nvGrpSpPr>
          <p:cNvPr id="132101" name="Group 5"/>
          <p:cNvGrpSpPr>
            <a:grpSpLocks/>
          </p:cNvGrpSpPr>
          <p:nvPr/>
        </p:nvGrpSpPr>
        <p:grpSpPr bwMode="auto">
          <a:xfrm>
            <a:off x="5759450" y="1304925"/>
            <a:ext cx="2951163" cy="2339975"/>
            <a:chOff x="0" y="0"/>
            <a:chExt cx="1859" cy="1474"/>
          </a:xfrm>
        </p:grpSpPr>
        <p:graphicFrame>
          <p:nvGraphicFramePr>
            <p:cNvPr id="132106" name="Object 6"/>
            <p:cNvGraphicFramePr>
              <a:graphicFrameLocks noChangeAspect="1"/>
            </p:cNvGraphicFramePr>
            <p:nvPr/>
          </p:nvGraphicFramePr>
          <p:xfrm>
            <a:off x="0" y="23"/>
            <a:ext cx="1859" cy="1451"/>
          </p:xfrm>
          <a:graphic>
            <a:graphicData uri="http://schemas.openxmlformats.org/presentationml/2006/ole">
              <mc:AlternateContent xmlns:mc="http://schemas.openxmlformats.org/markup-compatibility/2006">
                <mc:Choice xmlns:v="urn:schemas-microsoft-com:vml" Requires="v">
                  <p:oleObj spid="_x0000_s17434" r:id="rId3" imgW="4457700" imgH="1516380" progId="Visio.Drawing.4">
                    <p:embed/>
                  </p:oleObj>
                </mc:Choice>
                <mc:Fallback>
                  <p:oleObj r:id="rId3" imgW="4457700" imgH="1516380" progId="Visio.Drawing.4">
                    <p:embed/>
                    <p:pic>
                      <p:nvPicPr>
                        <p:cNvPr id="132106" name="Object 6"/>
                        <p:cNvPicPr>
                          <a:picLocks noChangeAspect="1" noChangeArrowheads="1"/>
                        </p:cNvPicPr>
                        <p:nvPr/>
                      </p:nvPicPr>
                      <p:blipFill>
                        <a:blip r:embed="rId4">
                          <a:extLst>
                            <a:ext uri="{28A0092B-C50C-407E-A947-70E740481C1C}">
                              <a14:useLocalDpi xmlns:a14="http://schemas.microsoft.com/office/drawing/2010/main" val="0"/>
                            </a:ext>
                          </a:extLst>
                        </a:blip>
                        <a:srcRect l="64966" t="3882" r="2760" b="10419"/>
                        <a:stretch>
                          <a:fillRect/>
                        </a:stretch>
                      </p:blipFill>
                      <p:spPr bwMode="auto">
                        <a:xfrm>
                          <a:off x="0" y="23"/>
                          <a:ext cx="1859" cy="1451"/>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7" name="Rectangle 7"/>
            <p:cNvSpPr>
              <a:spLocks noChangeArrowheads="1"/>
            </p:cNvSpPr>
            <p:nvPr/>
          </p:nvSpPr>
          <p:spPr bwMode="auto">
            <a:xfrm>
              <a:off x="477" y="0"/>
              <a:ext cx="1338" cy="250"/>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zh-CN" sz="2000">
                  <a:solidFill>
                    <a:schemeClr val="accent2"/>
                  </a:solidFill>
                  <a:latin typeface="楷体_GB2312" pitchFamily="49" charset="-122"/>
                  <a:ea typeface="楷体_GB2312" pitchFamily="49" charset="-122"/>
                </a:rPr>
                <a:t>输入等效电路</a:t>
              </a:r>
            </a:p>
          </p:txBody>
        </p:sp>
      </p:grpSp>
      <p:sp>
        <p:nvSpPr>
          <p:cNvPr id="62472" name="Rectangle 8"/>
          <p:cNvSpPr>
            <a:spLocks noChangeArrowheads="1"/>
          </p:cNvSpPr>
          <p:nvPr/>
        </p:nvSpPr>
        <p:spPr bwMode="auto">
          <a:xfrm>
            <a:off x="250825" y="3897313"/>
            <a:ext cx="8605838" cy="21542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5000"/>
              </a:spcBef>
              <a:buFontTx/>
              <a:buNone/>
            </a:pPr>
            <a:r>
              <a:rPr lang="zh-CN" altLang="en-US" sz="2200">
                <a:solidFill>
                  <a:srgbClr val="FF0000"/>
                </a:solidFill>
                <a:latin typeface="Times New Roman" panose="02020603050405020304" pitchFamily="18" charset="0"/>
                <a:ea typeface="楷体_GB2312" pitchFamily="49" charset="-122"/>
              </a:rPr>
              <a:t>（1）压电传感器不能测量静态物理量。</a:t>
            </a:r>
            <a:r>
              <a:rPr lang="zh-CN" altLang="en-US" sz="2200">
                <a:solidFill>
                  <a:schemeClr val="accent2"/>
                </a:solidFill>
                <a:latin typeface="Times New Roman" panose="02020603050405020304" pitchFamily="18" charset="0"/>
                <a:ea typeface="楷体_GB2312" pitchFamily="49" charset="-122"/>
              </a:rPr>
              <a:t> </a:t>
            </a:r>
          </a:p>
          <a:p>
            <a:pPr algn="just">
              <a:spcBef>
                <a:spcPct val="5000"/>
              </a:spcBef>
              <a:buFontTx/>
              <a:buNone/>
            </a:pPr>
            <a:r>
              <a:rPr lang="zh-CN" altLang="en-US" sz="2200">
                <a:solidFill>
                  <a:schemeClr val="accent2"/>
                </a:solidFill>
                <a:latin typeface="Times New Roman" panose="02020603050405020304" pitchFamily="18" charset="0"/>
                <a:ea typeface="楷体_GB2312" pitchFamily="49" charset="-122"/>
              </a:rPr>
              <a:t>（2）当ωτ&gt;&gt;1时（工程中认为ωτ&gt;3可满足要求），输入电压与信号频率无关。</a:t>
            </a:r>
          </a:p>
          <a:p>
            <a:pPr algn="just">
              <a:spcBef>
                <a:spcPct val="5000"/>
              </a:spcBef>
              <a:buFontTx/>
              <a:buNone/>
            </a:pPr>
            <a:r>
              <a:rPr lang="zh-CN" altLang="en-US" sz="2200">
                <a:solidFill>
                  <a:srgbClr val="FF0000"/>
                </a:solidFill>
                <a:latin typeface="Times New Roman" panose="02020603050405020304" pitchFamily="18" charset="0"/>
                <a:ea typeface="楷体_GB2312" pitchFamily="49" charset="-122"/>
              </a:rPr>
              <a:t>优点：</a:t>
            </a:r>
            <a:r>
              <a:rPr lang="zh-CN" altLang="en-US" sz="2200">
                <a:solidFill>
                  <a:schemeClr val="accent2"/>
                </a:solidFill>
                <a:latin typeface="Times New Roman" panose="02020603050405020304" pitchFamily="18" charset="0"/>
                <a:ea typeface="楷体_GB2312" pitchFamily="49" charset="-122"/>
              </a:rPr>
              <a:t>时间常数一定时，高频响应特性好。</a:t>
            </a:r>
          </a:p>
          <a:p>
            <a:pPr algn="just">
              <a:spcBef>
                <a:spcPct val="5000"/>
              </a:spcBef>
              <a:buFontTx/>
              <a:buNone/>
            </a:pPr>
            <a:r>
              <a:rPr lang="zh-CN" altLang="en-US" sz="2200">
                <a:solidFill>
                  <a:srgbClr val="FF0000"/>
                </a:solidFill>
                <a:latin typeface="Times New Roman" panose="02020603050405020304" pitchFamily="18" charset="0"/>
                <a:ea typeface="楷体_GB2312" pitchFamily="49" charset="-122"/>
              </a:rPr>
              <a:t>缺点：</a:t>
            </a:r>
            <a:r>
              <a:rPr lang="zh-CN" altLang="en-US" sz="2200">
                <a:solidFill>
                  <a:schemeClr val="accent2"/>
                </a:solidFill>
                <a:latin typeface="Times New Roman" panose="02020603050405020304" pitchFamily="18" charset="0"/>
                <a:ea typeface="楷体_GB2312" pitchFamily="49" charset="-122"/>
              </a:rPr>
              <a:t>低频响应差。提高低频响应的办法是增大时间常数，即增大电容或提高输入电阻。</a:t>
            </a:r>
          </a:p>
        </p:txBody>
      </p:sp>
      <p:graphicFrame>
        <p:nvGraphicFramePr>
          <p:cNvPr id="132103" name="Object 9"/>
          <p:cNvGraphicFramePr>
            <a:graphicFrameLocks noChangeAspect="1"/>
          </p:cNvGraphicFramePr>
          <p:nvPr/>
        </p:nvGraphicFramePr>
        <p:xfrm>
          <a:off x="371475" y="2060575"/>
          <a:ext cx="5287963" cy="881063"/>
        </p:xfrm>
        <a:graphic>
          <a:graphicData uri="http://schemas.openxmlformats.org/presentationml/2006/ole">
            <mc:AlternateContent xmlns:mc="http://schemas.openxmlformats.org/markup-compatibility/2006">
              <mc:Choice xmlns:v="urn:schemas-microsoft-com:vml" Requires="v">
                <p:oleObj spid="_x0000_s17435" r:id="rId5" imgW="2895600" imgH="469900" progId="Equation.3">
                  <p:embed/>
                </p:oleObj>
              </mc:Choice>
              <mc:Fallback>
                <p:oleObj r:id="rId5" imgW="2895600" imgH="469900" progId="Equation.3">
                  <p:embed/>
                  <p:pic>
                    <p:nvPicPr>
                      <p:cNvPr id="13210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 y="2060575"/>
                        <a:ext cx="5287963" cy="881063"/>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4" name="Rectangle 10"/>
          <p:cNvSpPr>
            <a:spLocks noChangeArrowheads="1"/>
          </p:cNvSpPr>
          <p:nvPr/>
        </p:nvSpPr>
        <p:spPr bwMode="auto">
          <a:xfrm>
            <a:off x="250825" y="2960688"/>
            <a:ext cx="5221288" cy="4270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前置放大器输入回路的时间常数为</a:t>
            </a:r>
            <a:r>
              <a:rPr lang="zh-CN" altLang="zh-CN" sz="2200">
                <a:latin typeface="楷体_GB2312" pitchFamily="49" charset="-122"/>
                <a:ea typeface="楷体_GB2312" pitchFamily="49" charset="-122"/>
              </a:rPr>
              <a:t> </a:t>
            </a:r>
          </a:p>
        </p:txBody>
      </p:sp>
      <p:graphicFrame>
        <p:nvGraphicFramePr>
          <p:cNvPr id="132105" name="Object 11"/>
          <p:cNvGraphicFramePr>
            <a:graphicFrameLocks noChangeAspect="1"/>
          </p:cNvGraphicFramePr>
          <p:nvPr/>
        </p:nvGraphicFramePr>
        <p:xfrm>
          <a:off x="1882775" y="3395663"/>
          <a:ext cx="2387600" cy="428625"/>
        </p:xfrm>
        <a:graphic>
          <a:graphicData uri="http://schemas.openxmlformats.org/presentationml/2006/ole">
            <mc:AlternateContent xmlns:mc="http://schemas.openxmlformats.org/markup-compatibility/2006">
              <mc:Choice xmlns:v="urn:schemas-microsoft-com:vml" Requires="v">
                <p:oleObj spid="_x0000_s17436" r:id="rId7" imgW="1220259" imgH="228799" progId="Equation.3">
                  <p:embed/>
                </p:oleObj>
              </mc:Choice>
              <mc:Fallback>
                <p:oleObj r:id="rId7" imgW="1220259" imgH="228799" progId="Equation.3">
                  <p:embed/>
                  <p:pic>
                    <p:nvPicPr>
                      <p:cNvPr id="13210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775" y="3395663"/>
                        <a:ext cx="2387600" cy="428625"/>
                      </a:xfrm>
                      <a:prstGeom prst="rect">
                        <a:avLst/>
                      </a:prstGeom>
                      <a:gradFill rotWithShape="1">
                        <a:gsLst>
                          <a:gs pos="0">
                            <a:srgbClr val="CCFF33"/>
                          </a:gs>
                          <a:gs pos="50000">
                            <a:srgbClr val="FFFFFF"/>
                          </a:gs>
                          <a:gs pos="100000">
                            <a:srgbClr val="CC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7371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checkerboard(across)">
                                      <p:cBhvr>
                                        <p:cTn id="7"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dirty="0" smtClean="0">
                <a:solidFill>
                  <a:srgbClr val="CC00FF"/>
                </a:solidFill>
                <a:latin typeface="隶书" panose="02010509060101010101" pitchFamily="49" charset="-122"/>
                <a:ea typeface="隶书" panose="02010509060101010101" pitchFamily="49" charset="-122"/>
              </a:rPr>
              <a:t>电压放大器（阻抗变换器）</a:t>
            </a:r>
          </a:p>
        </p:txBody>
      </p:sp>
      <p:sp>
        <p:nvSpPr>
          <p:cNvPr id="133123"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33124" name="Rectangle 4"/>
          <p:cNvSpPr>
            <a:spLocks noChangeArrowheads="1"/>
          </p:cNvSpPr>
          <p:nvPr/>
        </p:nvSpPr>
        <p:spPr bwMode="auto">
          <a:xfrm>
            <a:off x="214313" y="1557338"/>
            <a:ext cx="4824412"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2、传感器电压灵敏度</a:t>
            </a:r>
          </a:p>
        </p:txBody>
      </p:sp>
      <p:sp>
        <p:nvSpPr>
          <p:cNvPr id="63493" name="Rectangle 5"/>
          <p:cNvSpPr>
            <a:spLocks noChangeArrowheads="1"/>
          </p:cNvSpPr>
          <p:nvPr/>
        </p:nvSpPr>
        <p:spPr bwMode="auto">
          <a:xfrm>
            <a:off x="250825" y="4572000"/>
            <a:ext cx="5616575" cy="1449388"/>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5000"/>
              </a:spcBef>
              <a:buFontTx/>
              <a:buNone/>
            </a:pPr>
            <a:r>
              <a:rPr lang="zh-CN" altLang="zh-CN" sz="2200">
                <a:solidFill>
                  <a:srgbClr val="FF0000"/>
                </a:solidFill>
                <a:latin typeface="Times New Roman" panose="02020603050405020304" pitchFamily="18" charset="0"/>
                <a:ea typeface="楷体_GB2312" pitchFamily="49" charset="-122"/>
              </a:rPr>
              <a:t>前置电路要有高输入阻抗：</a:t>
            </a:r>
            <a:r>
              <a:rPr lang="zh-CN" altLang="zh-CN" sz="2200">
                <a:solidFill>
                  <a:schemeClr val="accent2"/>
                </a:solidFill>
                <a:latin typeface="Times New Roman" panose="02020603050405020304" pitchFamily="18" charset="0"/>
                <a:ea typeface="楷体_GB2312" pitchFamily="49" charset="-122"/>
              </a:rPr>
              <a:t> </a:t>
            </a:r>
          </a:p>
          <a:p>
            <a:pPr algn="just">
              <a:spcBef>
                <a:spcPct val="5000"/>
              </a:spcBef>
              <a:buFontTx/>
              <a:buNone/>
            </a:pPr>
            <a:r>
              <a:rPr lang="zh-CN" altLang="zh-CN" sz="2200">
                <a:solidFill>
                  <a:schemeClr val="accent2"/>
                </a:solidFill>
                <a:latin typeface="Times New Roman" panose="02020603050405020304" pitchFamily="18" charset="0"/>
                <a:ea typeface="楷体_GB2312" pitchFamily="49" charset="-122"/>
              </a:rPr>
              <a:t>因为传感器电压灵敏度与电容成反比，所以提高低频响应的办法只能是增大前置输入回路电阻，这样导致电压放大器响应差。</a:t>
            </a:r>
          </a:p>
        </p:txBody>
      </p:sp>
      <p:graphicFrame>
        <p:nvGraphicFramePr>
          <p:cNvPr id="133126" name="Object 6"/>
          <p:cNvGraphicFramePr>
            <a:graphicFrameLocks noChangeAspect="1"/>
          </p:cNvGraphicFramePr>
          <p:nvPr/>
        </p:nvGraphicFramePr>
        <p:xfrm>
          <a:off x="420688" y="2438400"/>
          <a:ext cx="5287962" cy="2143125"/>
        </p:xfrm>
        <a:graphic>
          <a:graphicData uri="http://schemas.openxmlformats.org/presentationml/2006/ole">
            <mc:AlternateContent xmlns:mc="http://schemas.openxmlformats.org/markup-compatibility/2006">
              <mc:Choice xmlns:v="urn:schemas-microsoft-com:vml" Requires="v">
                <p:oleObj spid="_x0000_s18466" r:id="rId3" imgW="2895600" imgH="1143000" progId="Equation.3">
                  <p:embed/>
                </p:oleObj>
              </mc:Choice>
              <mc:Fallback>
                <p:oleObj r:id="rId3" imgW="2895600" imgH="1143000" progId="Equation.3">
                  <p:embed/>
                  <p:pic>
                    <p:nvPicPr>
                      <p:cNvPr id="1331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2438400"/>
                        <a:ext cx="5287962" cy="2143125"/>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27" name="Rectangle 7"/>
          <p:cNvSpPr>
            <a:spLocks noChangeArrowheads="1"/>
          </p:cNvSpPr>
          <p:nvPr/>
        </p:nvSpPr>
        <p:spPr bwMode="auto">
          <a:xfrm>
            <a:off x="250825" y="1989138"/>
            <a:ext cx="5221288" cy="42703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zh-CN" sz="2200">
                <a:solidFill>
                  <a:srgbClr val="292929"/>
                </a:solidFill>
                <a:latin typeface="楷体_GB2312" pitchFamily="49" charset="-122"/>
                <a:ea typeface="楷体_GB2312" pitchFamily="49" charset="-122"/>
              </a:rPr>
              <a:t>压电式传感器的电压灵敏度为</a:t>
            </a:r>
            <a:r>
              <a:rPr lang="zh-CN" altLang="zh-CN" sz="2200">
                <a:latin typeface="楷体_GB2312" pitchFamily="49" charset="-122"/>
                <a:ea typeface="楷体_GB2312" pitchFamily="49" charset="-122"/>
              </a:rPr>
              <a:t> </a:t>
            </a:r>
          </a:p>
        </p:txBody>
      </p:sp>
      <p:graphicFrame>
        <p:nvGraphicFramePr>
          <p:cNvPr id="63496" name="Object 8"/>
          <p:cNvGraphicFramePr>
            <a:graphicFrameLocks noChangeAspect="1"/>
          </p:cNvGraphicFramePr>
          <p:nvPr/>
        </p:nvGraphicFramePr>
        <p:xfrm>
          <a:off x="4464050" y="4211638"/>
          <a:ext cx="1019175" cy="333375"/>
        </p:xfrm>
        <a:graphic>
          <a:graphicData uri="http://schemas.openxmlformats.org/presentationml/2006/ole">
            <mc:AlternateContent xmlns:mc="http://schemas.openxmlformats.org/markup-compatibility/2006">
              <mc:Choice xmlns:v="urn:schemas-microsoft-com:vml" Requires="v">
                <p:oleObj spid="_x0000_s18467" r:id="rId5" imgW="520700" imgH="177800" progId="Equation.3">
                  <p:embed/>
                </p:oleObj>
              </mc:Choice>
              <mc:Fallback>
                <p:oleObj r:id="rId5" imgW="520700" imgH="177800" progId="Equation.3">
                  <p:embed/>
                  <p:pic>
                    <p:nvPicPr>
                      <p:cNvPr id="6349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050" y="4211638"/>
                        <a:ext cx="1019175" cy="333375"/>
                      </a:xfrm>
                      <a:prstGeom prst="rect">
                        <a:avLst/>
                      </a:prstGeom>
                      <a:gradFill rotWithShape="1">
                        <a:gsLst>
                          <a:gs pos="0">
                            <a:srgbClr val="00FF00"/>
                          </a:gs>
                          <a:gs pos="50000">
                            <a:srgbClr val="FFFFFF"/>
                          </a:gs>
                          <a:gs pos="100000">
                            <a:srgbClr val="00FF00"/>
                          </a:gs>
                        </a:gsLst>
                        <a:lin ang="5400000" scaled="1"/>
                      </a:gradFill>
                      <a:ln w="9525">
                        <a:solidFill>
                          <a:srgbClr val="00FF00"/>
                        </a:solidFill>
                        <a:miter lim="800000"/>
                        <a:headEnd/>
                        <a:tailEnd/>
                      </a:ln>
                    </p:spPr>
                  </p:pic>
                </p:oleObj>
              </mc:Fallback>
            </mc:AlternateContent>
          </a:graphicData>
        </a:graphic>
      </p:graphicFrame>
      <p:sp>
        <p:nvSpPr>
          <p:cNvPr id="63497" name="Rectangle 9"/>
          <p:cNvSpPr>
            <a:spLocks noChangeArrowheads="1"/>
          </p:cNvSpPr>
          <p:nvPr/>
        </p:nvSpPr>
        <p:spPr bwMode="auto">
          <a:xfrm>
            <a:off x="5795963" y="3536950"/>
            <a:ext cx="3205162" cy="2436813"/>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a:solidFill>
                  <a:srgbClr val="FF3300"/>
                </a:solidFill>
                <a:latin typeface="楷体_GB2312" pitchFamily="49" charset="-122"/>
                <a:ea typeface="楷体_GB2312" pitchFamily="49" charset="-122"/>
              </a:rPr>
              <a:t>因此，要求电压放电器前置电路具有高输入阻抗。</a:t>
            </a:r>
          </a:p>
          <a:p>
            <a:pPr algn="just">
              <a:spcBef>
                <a:spcPct val="0"/>
              </a:spcBef>
              <a:buFontTx/>
              <a:buNone/>
            </a:pPr>
            <a:r>
              <a:rPr lang="zh-CN" altLang="en-US" sz="2200">
                <a:solidFill>
                  <a:srgbClr val="FF3300"/>
                </a:solidFill>
                <a:latin typeface="楷体_GB2312" pitchFamily="49" charset="-122"/>
                <a:ea typeface="楷体_GB2312" pitchFamily="49" charset="-122"/>
              </a:rPr>
              <a:t> 前置电压放电器采用高输入阻抗的运算放大器，具有阻抗变换的作用。</a:t>
            </a:r>
          </a:p>
        </p:txBody>
      </p:sp>
      <p:grpSp>
        <p:nvGrpSpPr>
          <p:cNvPr id="63498" name="Group 10"/>
          <p:cNvGrpSpPr>
            <a:grpSpLocks noChangeAspect="1"/>
          </p:cNvGrpSpPr>
          <p:nvPr/>
        </p:nvGrpSpPr>
        <p:grpSpPr bwMode="auto">
          <a:xfrm>
            <a:off x="5761038" y="1303338"/>
            <a:ext cx="3238500" cy="2162175"/>
            <a:chOff x="0" y="0"/>
            <a:chExt cx="2040" cy="1362"/>
          </a:xfrm>
        </p:grpSpPr>
        <p:graphicFrame>
          <p:nvGraphicFramePr>
            <p:cNvPr id="133131" name="Object 11"/>
            <p:cNvGraphicFramePr>
              <a:graphicFrameLocks noChangeAspect="1"/>
            </p:cNvGraphicFramePr>
            <p:nvPr/>
          </p:nvGraphicFramePr>
          <p:xfrm>
            <a:off x="1179" y="0"/>
            <a:ext cx="861" cy="1362"/>
          </p:xfrm>
          <a:graphic>
            <a:graphicData uri="http://schemas.openxmlformats.org/presentationml/2006/ole">
              <mc:AlternateContent xmlns:mc="http://schemas.openxmlformats.org/markup-compatibility/2006">
                <mc:Choice xmlns:v="urn:schemas-microsoft-com:vml" Requires="v">
                  <p:oleObj spid="_x0000_s18468" r:id="rId7" imgW="4457700" imgH="1516380" progId="Visio.Drawing.4">
                    <p:embed/>
                  </p:oleObj>
                </mc:Choice>
                <mc:Fallback>
                  <p:oleObj r:id="rId7" imgW="4457700" imgH="1516380" progId="Visio.Drawing.4">
                    <p:embed/>
                    <p:pic>
                      <p:nvPicPr>
                        <p:cNvPr id="133131" name="Object 11"/>
                        <p:cNvPicPr>
                          <a:picLocks noChangeAspect="1" noChangeArrowheads="1"/>
                        </p:cNvPicPr>
                        <p:nvPr/>
                      </p:nvPicPr>
                      <p:blipFill>
                        <a:blip r:embed="rId8">
                          <a:extLst>
                            <a:ext uri="{28A0092B-C50C-407E-A947-70E740481C1C}">
                              <a14:useLocalDpi xmlns:a14="http://schemas.microsoft.com/office/drawing/2010/main" val="0"/>
                            </a:ext>
                          </a:extLst>
                        </a:blip>
                        <a:srcRect l="43257" t="3882" r="39775" b="10419"/>
                        <a:stretch>
                          <a:fillRect/>
                        </a:stretch>
                      </p:blipFill>
                      <p:spPr bwMode="auto">
                        <a:xfrm>
                          <a:off x="1179" y="0"/>
                          <a:ext cx="861" cy="13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2" name="Object 12"/>
            <p:cNvGraphicFramePr>
              <a:graphicFrameLocks noChangeAspect="1"/>
            </p:cNvGraphicFramePr>
            <p:nvPr/>
          </p:nvGraphicFramePr>
          <p:xfrm>
            <a:off x="0" y="0"/>
            <a:ext cx="1179" cy="1362"/>
          </p:xfrm>
          <a:graphic>
            <a:graphicData uri="http://schemas.openxmlformats.org/presentationml/2006/ole">
              <mc:AlternateContent xmlns:mc="http://schemas.openxmlformats.org/markup-compatibility/2006">
                <mc:Choice xmlns:v="urn:schemas-microsoft-com:vml" Requires="v">
                  <p:oleObj spid="_x0000_s18469" r:id="rId9" imgW="4457700" imgH="1516380" progId="Visio.Drawing.4">
                    <p:embed/>
                  </p:oleObj>
                </mc:Choice>
                <mc:Fallback>
                  <p:oleObj r:id="rId9" imgW="4457700" imgH="1516380" progId="Visio.Drawing.4">
                    <p:embed/>
                    <p:pic>
                      <p:nvPicPr>
                        <p:cNvPr id="133132" name="Object 12"/>
                        <p:cNvPicPr>
                          <a:picLocks noChangeAspect="1" noChangeArrowheads="1"/>
                        </p:cNvPicPr>
                        <p:nvPr/>
                      </p:nvPicPr>
                      <p:blipFill>
                        <a:blip r:embed="rId8">
                          <a:extLst>
                            <a:ext uri="{28A0092B-C50C-407E-A947-70E740481C1C}">
                              <a14:useLocalDpi xmlns:a14="http://schemas.microsoft.com/office/drawing/2010/main" val="0"/>
                            </a:ext>
                          </a:extLst>
                        </a:blip>
                        <a:srcRect l="64966" t="3882" r="8144" b="10419"/>
                        <a:stretch>
                          <a:fillRect/>
                        </a:stretch>
                      </p:blipFill>
                      <p:spPr bwMode="auto">
                        <a:xfrm>
                          <a:off x="0" y="0"/>
                          <a:ext cx="1179" cy="13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6771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6"/>
                                        </p:tgtEl>
                                        <p:attrNameLst>
                                          <p:attrName>style.visibility</p:attrName>
                                        </p:attrNameLst>
                                      </p:cBhvr>
                                      <p:to>
                                        <p:strVal val="visible"/>
                                      </p:to>
                                    </p:set>
                                    <p:animEffect transition="in" filter="blinds(horizontal)">
                                      <p:cBhvr>
                                        <p:cTn id="7" dur="500"/>
                                        <p:tgtEl>
                                          <p:spTgt spid="63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blinds(horizontal)">
                                      <p:cBhvr>
                                        <p:cTn id="12" dur="500"/>
                                        <p:tgtEl>
                                          <p:spTgt spid="63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checkerboard(across)">
                                      <p:cBhvr>
                                        <p:cTn id="17" dur="500"/>
                                        <p:tgtEl>
                                          <p:spTgt spid="63497"/>
                                        </p:tgtEl>
                                      </p:cBhvr>
                                    </p:animEffect>
                                  </p:childTnLst>
                                </p:cTn>
                              </p:par>
                              <p:par>
                                <p:cTn id="18" presetID="5" presetClass="entr" presetSubtype="10" fill="hold" nodeType="withEffect">
                                  <p:stCondLst>
                                    <p:cond delay="0"/>
                                  </p:stCondLst>
                                  <p:childTnLst>
                                    <p:set>
                                      <p:cBhvr>
                                        <p:cTn id="19" dur="1" fill="hold">
                                          <p:stCondLst>
                                            <p:cond delay="0"/>
                                          </p:stCondLst>
                                        </p:cTn>
                                        <p:tgtEl>
                                          <p:spTgt spid="63498"/>
                                        </p:tgtEl>
                                        <p:attrNameLst>
                                          <p:attrName>style.visibility</p:attrName>
                                        </p:attrNameLst>
                                      </p:cBhvr>
                                      <p:to>
                                        <p:strVal val="visible"/>
                                      </p:to>
                                    </p:set>
                                    <p:animEffect transition="in" filter="checkerboard(across)">
                                      <p:cBhvr>
                                        <p:cTn id="20"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P spid="6349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539750"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zh-CN" sz="2800" b="1" dirty="0" smtClean="0">
                <a:solidFill>
                  <a:srgbClr val="CC00FF"/>
                </a:solidFill>
                <a:latin typeface="隶书" panose="02010509060101010101" pitchFamily="49" charset="-122"/>
                <a:ea typeface="隶书" panose="02010509060101010101" pitchFamily="49" charset="-122"/>
              </a:rPr>
              <a:t>电压放大器（阻抗变换器）</a:t>
            </a:r>
          </a:p>
        </p:txBody>
      </p:sp>
      <p:sp>
        <p:nvSpPr>
          <p:cNvPr id="134147" name="Text Box 3"/>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34148" name="Rectangle 4"/>
          <p:cNvSpPr>
            <a:spLocks noChangeArrowheads="1"/>
          </p:cNvSpPr>
          <p:nvPr/>
        </p:nvSpPr>
        <p:spPr bwMode="auto">
          <a:xfrm>
            <a:off x="250825" y="4016375"/>
            <a:ext cx="5473700" cy="1933575"/>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15000"/>
              </a:spcBef>
              <a:buFontTx/>
              <a:buNone/>
            </a:pPr>
            <a:r>
              <a:rPr lang="zh-CN" altLang="en-US" sz="2200">
                <a:solidFill>
                  <a:schemeClr val="accent2"/>
                </a:solidFill>
                <a:latin typeface="楷体_GB2312" pitchFamily="49" charset="-122"/>
                <a:ea typeface="楷体_GB2312" pitchFamily="49" charset="-122"/>
              </a:rPr>
              <a:t>从传感器的输出电压和电压灵敏度可见，连接电缆的分布电容C</a:t>
            </a:r>
            <a:r>
              <a:rPr lang="zh-CN" altLang="en-US" sz="2200" baseline="-25000">
                <a:solidFill>
                  <a:schemeClr val="accent2"/>
                </a:solidFill>
                <a:latin typeface="楷体_GB2312" pitchFamily="49" charset="-122"/>
                <a:ea typeface="楷体_GB2312" pitchFamily="49" charset="-122"/>
              </a:rPr>
              <a:t>e</a:t>
            </a:r>
            <a:r>
              <a:rPr lang="zh-CN" altLang="en-US" sz="2200">
                <a:solidFill>
                  <a:schemeClr val="accent2"/>
                </a:solidFill>
                <a:latin typeface="楷体_GB2312" pitchFamily="49" charset="-122"/>
                <a:ea typeface="楷体_GB2312" pitchFamily="49" charset="-122"/>
              </a:rPr>
              <a:t>影响传感器输出电压和灵敏度，使用时更换电缆就要求重新标定，测量系统对电缆长度变化很敏感，这是电压放大器的缺点。</a:t>
            </a:r>
          </a:p>
        </p:txBody>
      </p:sp>
      <p:sp>
        <p:nvSpPr>
          <p:cNvPr id="64517" name="Rectangle 5"/>
          <p:cNvSpPr>
            <a:spLocks noChangeArrowheads="1"/>
          </p:cNvSpPr>
          <p:nvPr/>
        </p:nvSpPr>
        <p:spPr bwMode="auto">
          <a:xfrm>
            <a:off x="5795963" y="3573463"/>
            <a:ext cx="3205162" cy="2436812"/>
          </a:xfrm>
          <a:prstGeom prst="rect">
            <a:avLst/>
          </a:prstGeom>
          <a:gradFill rotWithShape="1">
            <a:gsLst>
              <a:gs pos="0">
                <a:srgbClr val="00FF00"/>
              </a:gs>
              <a:gs pos="50000">
                <a:srgbClr val="FFFFFF"/>
              </a:gs>
              <a:gs pos="100000">
                <a:srgbClr val="00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zh-CN" sz="2200">
                <a:solidFill>
                  <a:srgbClr val="FF3300"/>
                </a:solidFill>
                <a:latin typeface="楷体_GB2312" pitchFamily="49" charset="-122"/>
                <a:ea typeface="楷体_GB2312" pitchFamily="49" charset="-122"/>
              </a:rPr>
              <a:t>因此，压电传感器与前置放大器之间连接电缆不能随意更换，否则将引入测量误差。</a:t>
            </a:r>
          </a:p>
          <a:p>
            <a:pPr algn="just">
              <a:spcBef>
                <a:spcPct val="0"/>
              </a:spcBef>
              <a:buFontTx/>
              <a:buNone/>
            </a:pPr>
            <a:r>
              <a:rPr lang="zh-CN" altLang="zh-CN" sz="2200">
                <a:solidFill>
                  <a:srgbClr val="FF3300"/>
                </a:solidFill>
                <a:latin typeface="楷体_GB2312" pitchFamily="49" charset="-122"/>
                <a:ea typeface="楷体_GB2312" pitchFamily="49" charset="-122"/>
              </a:rPr>
              <a:t>解决电缆分布电容的影响和低频响应差的缺点可采用电荷放大。 </a:t>
            </a:r>
          </a:p>
        </p:txBody>
      </p:sp>
      <p:graphicFrame>
        <p:nvGraphicFramePr>
          <p:cNvPr id="134150" name="Object 6"/>
          <p:cNvGraphicFramePr>
            <a:graphicFrameLocks noChangeAspect="1"/>
          </p:cNvGraphicFramePr>
          <p:nvPr/>
        </p:nvGraphicFramePr>
        <p:xfrm>
          <a:off x="358775" y="2097088"/>
          <a:ext cx="5287963" cy="881062"/>
        </p:xfrm>
        <a:graphic>
          <a:graphicData uri="http://schemas.openxmlformats.org/presentationml/2006/ole">
            <mc:AlternateContent xmlns:mc="http://schemas.openxmlformats.org/markup-compatibility/2006">
              <mc:Choice xmlns:v="urn:schemas-microsoft-com:vml" Requires="v">
                <p:oleObj spid="_x0000_s19490" r:id="rId3" imgW="2895600" imgH="469900" progId="Equation.3">
                  <p:embed/>
                </p:oleObj>
              </mc:Choice>
              <mc:Fallback>
                <p:oleObj r:id="rId3" imgW="2895600" imgH="469900" progId="Equation.3">
                  <p:embed/>
                  <p:pic>
                    <p:nvPicPr>
                      <p:cNvPr id="1341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2097088"/>
                        <a:ext cx="5287963" cy="881062"/>
                      </a:xfrm>
                      <a:prstGeom prst="rect">
                        <a:avLst/>
                      </a:prstGeom>
                      <a:gradFill rotWithShape="1">
                        <a:gsLst>
                          <a:gs pos="0">
                            <a:srgbClr val="00FF00"/>
                          </a:gs>
                          <a:gs pos="50000">
                            <a:srgbClr val="FEE7F2"/>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51" name="Object 7"/>
          <p:cNvGraphicFramePr>
            <a:graphicFrameLocks noChangeAspect="1"/>
          </p:cNvGraphicFramePr>
          <p:nvPr/>
        </p:nvGraphicFramePr>
        <p:xfrm>
          <a:off x="358775" y="3068638"/>
          <a:ext cx="5292725" cy="881062"/>
        </p:xfrm>
        <a:graphic>
          <a:graphicData uri="http://schemas.openxmlformats.org/presentationml/2006/ole">
            <mc:AlternateContent xmlns:mc="http://schemas.openxmlformats.org/markup-compatibility/2006">
              <mc:Choice xmlns:v="urn:schemas-microsoft-com:vml" Requires="v">
                <p:oleObj spid="_x0000_s19491" r:id="rId5" imgW="2832100" imgH="469900" progId="Equation.3">
                  <p:embed/>
                </p:oleObj>
              </mc:Choice>
              <mc:Fallback>
                <p:oleObj r:id="rId5" imgW="2832100" imgH="469900" progId="Equation.3">
                  <p:embed/>
                  <p:pic>
                    <p:nvPicPr>
                      <p:cNvPr id="1341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75" y="3068638"/>
                        <a:ext cx="5292725" cy="881062"/>
                      </a:xfrm>
                      <a:prstGeom prst="rect">
                        <a:avLst/>
                      </a:prstGeom>
                      <a:gradFill rotWithShape="1">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4520" name="Group 8"/>
          <p:cNvGrpSpPr>
            <a:grpSpLocks noChangeAspect="1"/>
          </p:cNvGrpSpPr>
          <p:nvPr/>
        </p:nvGrpSpPr>
        <p:grpSpPr bwMode="auto">
          <a:xfrm>
            <a:off x="5761038" y="1303338"/>
            <a:ext cx="3238500" cy="2162175"/>
            <a:chOff x="0" y="0"/>
            <a:chExt cx="2040" cy="1362"/>
          </a:xfrm>
        </p:grpSpPr>
        <p:graphicFrame>
          <p:nvGraphicFramePr>
            <p:cNvPr id="134154" name="Object 9"/>
            <p:cNvGraphicFramePr>
              <a:graphicFrameLocks noChangeAspect="1"/>
            </p:cNvGraphicFramePr>
            <p:nvPr/>
          </p:nvGraphicFramePr>
          <p:xfrm>
            <a:off x="1179" y="0"/>
            <a:ext cx="861" cy="1362"/>
          </p:xfrm>
          <a:graphic>
            <a:graphicData uri="http://schemas.openxmlformats.org/presentationml/2006/ole">
              <mc:AlternateContent xmlns:mc="http://schemas.openxmlformats.org/markup-compatibility/2006">
                <mc:Choice xmlns:v="urn:schemas-microsoft-com:vml" Requires="v">
                  <p:oleObj spid="_x0000_s19492" r:id="rId7" imgW="4457700" imgH="1516380" progId="Visio.Drawing.4">
                    <p:embed/>
                  </p:oleObj>
                </mc:Choice>
                <mc:Fallback>
                  <p:oleObj r:id="rId7" imgW="4457700" imgH="1516380" progId="Visio.Drawing.4">
                    <p:embed/>
                    <p:pic>
                      <p:nvPicPr>
                        <p:cNvPr id="134154" name="Object 9"/>
                        <p:cNvPicPr>
                          <a:picLocks noChangeAspect="1" noChangeArrowheads="1"/>
                        </p:cNvPicPr>
                        <p:nvPr/>
                      </p:nvPicPr>
                      <p:blipFill>
                        <a:blip r:embed="rId8">
                          <a:extLst>
                            <a:ext uri="{28A0092B-C50C-407E-A947-70E740481C1C}">
                              <a14:useLocalDpi xmlns:a14="http://schemas.microsoft.com/office/drawing/2010/main" val="0"/>
                            </a:ext>
                          </a:extLst>
                        </a:blip>
                        <a:srcRect l="43257" t="3882" r="39775" b="10419"/>
                        <a:stretch>
                          <a:fillRect/>
                        </a:stretch>
                      </p:blipFill>
                      <p:spPr bwMode="auto">
                        <a:xfrm>
                          <a:off x="1179" y="0"/>
                          <a:ext cx="861" cy="13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5" name="Object 10"/>
            <p:cNvGraphicFramePr>
              <a:graphicFrameLocks noChangeAspect="1"/>
            </p:cNvGraphicFramePr>
            <p:nvPr/>
          </p:nvGraphicFramePr>
          <p:xfrm>
            <a:off x="0" y="0"/>
            <a:ext cx="1179" cy="1362"/>
          </p:xfrm>
          <a:graphic>
            <a:graphicData uri="http://schemas.openxmlformats.org/presentationml/2006/ole">
              <mc:AlternateContent xmlns:mc="http://schemas.openxmlformats.org/markup-compatibility/2006">
                <mc:Choice xmlns:v="urn:schemas-microsoft-com:vml" Requires="v">
                  <p:oleObj spid="_x0000_s19493" r:id="rId9" imgW="4457700" imgH="1516380" progId="Visio.Drawing.4">
                    <p:embed/>
                  </p:oleObj>
                </mc:Choice>
                <mc:Fallback>
                  <p:oleObj r:id="rId9" imgW="4457700" imgH="1516380" progId="Visio.Drawing.4">
                    <p:embed/>
                    <p:pic>
                      <p:nvPicPr>
                        <p:cNvPr id="134155" name="Object 10"/>
                        <p:cNvPicPr>
                          <a:picLocks noChangeAspect="1" noChangeArrowheads="1"/>
                        </p:cNvPicPr>
                        <p:nvPr/>
                      </p:nvPicPr>
                      <p:blipFill>
                        <a:blip r:embed="rId8">
                          <a:extLst>
                            <a:ext uri="{28A0092B-C50C-407E-A947-70E740481C1C}">
                              <a14:useLocalDpi xmlns:a14="http://schemas.microsoft.com/office/drawing/2010/main" val="0"/>
                            </a:ext>
                          </a:extLst>
                        </a:blip>
                        <a:srcRect l="64966" t="3882" r="8144" b="10419"/>
                        <a:stretch>
                          <a:fillRect/>
                        </a:stretch>
                      </p:blipFill>
                      <p:spPr bwMode="auto">
                        <a:xfrm>
                          <a:off x="0" y="0"/>
                          <a:ext cx="1179" cy="13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4153" name="Rectangle 11"/>
          <p:cNvSpPr>
            <a:spLocks noChangeArrowheads="1"/>
          </p:cNvSpPr>
          <p:nvPr/>
        </p:nvSpPr>
        <p:spPr bwMode="auto">
          <a:xfrm>
            <a:off x="214313" y="1557338"/>
            <a:ext cx="4824412"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2、传感器电压灵敏度</a:t>
            </a:r>
          </a:p>
        </p:txBody>
      </p:sp>
    </p:spTree>
    <p:extLst>
      <p:ext uri="{BB962C8B-B14F-4D97-AF65-F5344CB8AC3E}">
        <p14:creationId xmlns:p14="http://schemas.microsoft.com/office/powerpoint/2010/main" val="128396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checkerboard(across)">
                                      <p:cBhvr>
                                        <p:cTn id="7" dur="500"/>
                                        <p:tgtEl>
                                          <p:spTgt spid="64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 calcmode="lin" valueType="num">
                                      <p:cBhvr additive="base">
                                        <p:cTn id="12" dur="500" fill="hold"/>
                                        <p:tgtEl>
                                          <p:spTgt spid="64517"/>
                                        </p:tgtEl>
                                        <p:attrNameLst>
                                          <p:attrName>ppt_x</p:attrName>
                                        </p:attrNameLst>
                                      </p:cBhvr>
                                      <p:tavLst>
                                        <p:tav tm="0">
                                          <p:val>
                                            <p:strVal val="#ppt_x"/>
                                          </p:val>
                                        </p:tav>
                                        <p:tav tm="100000">
                                          <p:val>
                                            <p:strVal val="#ppt_x"/>
                                          </p:val>
                                        </p:tav>
                                      </p:tavLst>
                                    </p:anim>
                                    <p:anim calcmode="lin" valueType="num">
                                      <p:cBhvr additive="base">
                                        <p:cTn id="13" dur="500" fill="hold"/>
                                        <p:tgtEl>
                                          <p:spTgt spid="64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12775" y="1196975"/>
            <a:ext cx="810101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90000"/>
              </a:lnSpc>
              <a:spcBef>
                <a:spcPct val="50000"/>
              </a:spcBef>
              <a:buFontTx/>
              <a:buNone/>
            </a:pPr>
            <a:r>
              <a:rPr lang="zh-CN" altLang="en-US" sz="2400">
                <a:solidFill>
                  <a:srgbClr val="292929"/>
                </a:solidFill>
                <a:latin typeface="Times New Roman" panose="02020603050405020304" pitchFamily="18" charset="0"/>
              </a:rPr>
              <a:t>      </a:t>
            </a:r>
            <a:r>
              <a:rPr lang="zh-CN" altLang="en-US" sz="2000">
                <a:solidFill>
                  <a:srgbClr val="292929"/>
                </a:solidFill>
                <a:latin typeface="楷体_GB2312" pitchFamily="49" charset="-122"/>
                <a:ea typeface="楷体_GB2312" pitchFamily="49" charset="-122"/>
              </a:rPr>
              <a:t>当被测动态量变化缓慢（大多数生理信号），而测量回路时间常数不大时，会造成传感器</a:t>
            </a:r>
            <a:r>
              <a:rPr lang="zh-CN" altLang="en-US" sz="2000">
                <a:solidFill>
                  <a:srgbClr val="FF6600"/>
                </a:solidFill>
                <a:latin typeface="楷体_GB2312" pitchFamily="49" charset="-122"/>
                <a:ea typeface="楷体_GB2312" pitchFamily="49" charset="-122"/>
              </a:rPr>
              <a:t>灵敏度下降</a:t>
            </a:r>
            <a:r>
              <a:rPr lang="zh-CN" altLang="en-US" sz="2000">
                <a:solidFill>
                  <a:srgbClr val="292929"/>
                </a:solidFill>
                <a:latin typeface="楷体_GB2312" pitchFamily="49" charset="-122"/>
                <a:ea typeface="楷体_GB2312" pitchFamily="49" charset="-122"/>
              </a:rPr>
              <a:t>，因而要扩大工作频带的低频端，就必须</a:t>
            </a:r>
            <a:r>
              <a:rPr lang="zh-CN" altLang="en-US" sz="2000">
                <a:solidFill>
                  <a:srgbClr val="FF6600"/>
                </a:solidFill>
                <a:latin typeface="楷体_GB2312" pitchFamily="49" charset="-122"/>
                <a:ea typeface="楷体_GB2312" pitchFamily="49" charset="-122"/>
              </a:rPr>
              <a:t>提高测量回路的时间常数τ</a:t>
            </a:r>
            <a:r>
              <a:rPr lang="zh-CN" altLang="en-US" sz="2000">
                <a:solidFill>
                  <a:srgbClr val="292929"/>
                </a:solidFill>
                <a:latin typeface="楷体_GB2312" pitchFamily="49" charset="-122"/>
                <a:ea typeface="楷体_GB2312" pitchFamily="49" charset="-122"/>
              </a:rPr>
              <a:t>。</a:t>
            </a:r>
          </a:p>
          <a:p>
            <a:pPr algn="just">
              <a:lnSpc>
                <a:spcPct val="90000"/>
              </a:lnSpc>
              <a:spcBef>
                <a:spcPct val="50000"/>
              </a:spcBef>
              <a:buFontTx/>
              <a:buNone/>
            </a:pPr>
            <a:r>
              <a:rPr lang="zh-CN" altLang="en-US" sz="2000">
                <a:solidFill>
                  <a:srgbClr val="292929"/>
                </a:solidFill>
                <a:latin typeface="楷体_GB2312" pitchFamily="49" charset="-122"/>
                <a:ea typeface="楷体_GB2312" pitchFamily="49" charset="-122"/>
              </a:rPr>
              <a:t>    但是靠增大测量回路的电容来提高时间常数，会影响传感器的灵敏度。因为传感器的电压灵敏度与电容成反比。</a:t>
            </a:r>
          </a:p>
        </p:txBody>
      </p:sp>
      <p:sp>
        <p:nvSpPr>
          <p:cNvPr id="66563" name="Text Box 3"/>
          <p:cNvSpPr txBox="1">
            <a:spLocks noChangeArrowheads="1"/>
          </p:cNvSpPr>
          <p:nvPr/>
        </p:nvSpPr>
        <p:spPr bwMode="auto">
          <a:xfrm>
            <a:off x="755650" y="3141663"/>
            <a:ext cx="7777163"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90000"/>
              </a:lnSpc>
              <a:spcBef>
                <a:spcPct val="50000"/>
              </a:spcBef>
              <a:buFontTx/>
              <a:buNone/>
            </a:pPr>
            <a:r>
              <a:rPr lang="zh-CN" altLang="en-US" sz="2400">
                <a:latin typeface="Times New Roman" panose="02020603050405020304" pitchFamily="18" charset="0"/>
              </a:rPr>
              <a:t>       </a:t>
            </a:r>
            <a:r>
              <a:rPr lang="zh-CN" altLang="en-US" sz="2000" i="1">
                <a:solidFill>
                  <a:srgbClr val="292929"/>
                </a:solidFill>
                <a:latin typeface="楷体_GB2312" pitchFamily="49" charset="-122"/>
                <a:ea typeface="楷体_GB2312" pitchFamily="49" charset="-122"/>
              </a:rPr>
              <a:t>K</a:t>
            </a:r>
            <a:r>
              <a:rPr lang="zh-CN" altLang="en-US" sz="2000" i="1" baseline="-25000">
                <a:solidFill>
                  <a:srgbClr val="292929"/>
                </a:solidFill>
                <a:latin typeface="楷体_GB2312" pitchFamily="49" charset="-122"/>
                <a:ea typeface="楷体_GB2312" pitchFamily="49" charset="-122"/>
              </a:rPr>
              <a:t>u</a:t>
            </a:r>
            <a:r>
              <a:rPr lang="zh-CN" altLang="en-US" sz="2000">
                <a:solidFill>
                  <a:srgbClr val="292929"/>
                </a:solidFill>
                <a:latin typeface="楷体_GB2312" pitchFamily="49" charset="-122"/>
                <a:ea typeface="楷体_GB2312" pitchFamily="49" charset="-122"/>
              </a:rPr>
              <a:t>与回路电容成反比，增加回路电容必然使</a:t>
            </a:r>
            <a:r>
              <a:rPr lang="zh-CN" altLang="en-US" sz="2000" i="1">
                <a:solidFill>
                  <a:srgbClr val="292929"/>
                </a:solidFill>
                <a:latin typeface="楷体_GB2312" pitchFamily="49" charset="-122"/>
                <a:ea typeface="楷体_GB2312" pitchFamily="49" charset="-122"/>
              </a:rPr>
              <a:t>K</a:t>
            </a:r>
            <a:r>
              <a:rPr lang="zh-CN" altLang="en-US" sz="2000" i="1" baseline="-25000">
                <a:solidFill>
                  <a:srgbClr val="292929"/>
                </a:solidFill>
                <a:latin typeface="楷体_GB2312" pitchFamily="49" charset="-122"/>
                <a:ea typeface="楷体_GB2312" pitchFamily="49" charset="-122"/>
              </a:rPr>
              <a:t>u</a:t>
            </a:r>
            <a:r>
              <a:rPr lang="zh-CN" altLang="en-US" sz="2000">
                <a:solidFill>
                  <a:srgbClr val="292929"/>
                </a:solidFill>
                <a:latin typeface="楷体_GB2312" pitchFamily="49" charset="-122"/>
                <a:ea typeface="楷体_GB2312" pitchFamily="49" charset="-122"/>
              </a:rPr>
              <a:t>下降。为此常将</a:t>
            </a:r>
            <a:r>
              <a:rPr lang="zh-CN" altLang="en-US" sz="2000" i="1">
                <a:solidFill>
                  <a:srgbClr val="FF0000"/>
                </a:solidFill>
                <a:latin typeface="楷体_GB2312" pitchFamily="49" charset="-122"/>
                <a:ea typeface="楷体_GB2312" pitchFamily="49" charset="-122"/>
              </a:rPr>
              <a:t>R</a:t>
            </a:r>
            <a:r>
              <a:rPr lang="zh-CN" altLang="en-US" sz="2000" baseline="-25000">
                <a:solidFill>
                  <a:srgbClr val="FF0000"/>
                </a:solidFill>
                <a:latin typeface="楷体_GB2312" pitchFamily="49" charset="-122"/>
                <a:ea typeface="楷体_GB2312" pitchFamily="49" charset="-122"/>
              </a:rPr>
              <a:t>i</a:t>
            </a:r>
            <a:r>
              <a:rPr lang="zh-CN" altLang="en-US" sz="2000">
                <a:solidFill>
                  <a:srgbClr val="FF0000"/>
                </a:solidFill>
                <a:latin typeface="楷体_GB2312" pitchFamily="49" charset="-122"/>
                <a:ea typeface="楷体_GB2312" pitchFamily="49" charset="-122"/>
              </a:rPr>
              <a:t>很大的前置放大器接入回路</a:t>
            </a:r>
            <a:r>
              <a:rPr lang="zh-CN" altLang="en-US" sz="2000">
                <a:solidFill>
                  <a:srgbClr val="292929"/>
                </a:solidFill>
                <a:latin typeface="楷体_GB2312" pitchFamily="49" charset="-122"/>
                <a:ea typeface="楷体_GB2312" pitchFamily="49" charset="-122"/>
              </a:rPr>
              <a:t>。其输入内阻越大，测量回路时间常数越大（ </a:t>
            </a:r>
            <a:r>
              <a:rPr lang="el-GR" altLang="en-US" sz="2000">
                <a:solidFill>
                  <a:srgbClr val="292929"/>
                </a:solidFill>
                <a:latin typeface="楷体_GB2312" pitchFamily="49" charset="-122"/>
                <a:ea typeface="楷体_GB2312" pitchFamily="49" charset="-122"/>
              </a:rPr>
              <a:t>ω</a:t>
            </a:r>
            <a:r>
              <a:rPr lang="zh-CN" altLang="en-US" sz="2000" baseline="-25000">
                <a:solidFill>
                  <a:srgbClr val="292929"/>
                </a:solidFill>
                <a:latin typeface="楷体_GB2312" pitchFamily="49" charset="-122"/>
                <a:ea typeface="楷体_GB2312" pitchFamily="49" charset="-122"/>
              </a:rPr>
              <a:t>0</a:t>
            </a:r>
            <a:r>
              <a:rPr lang="zh-CN" altLang="en-US" sz="2000">
                <a:solidFill>
                  <a:srgbClr val="292929"/>
                </a:solidFill>
                <a:latin typeface="楷体_GB2312" pitchFamily="49" charset="-122"/>
                <a:ea typeface="楷体_GB2312" pitchFamily="49" charset="-122"/>
              </a:rPr>
              <a:t> 越小），则传感器低频响应也越好。注意：</a:t>
            </a:r>
            <a:r>
              <a:rPr lang="zh-CN" altLang="en-US" sz="2000">
                <a:solidFill>
                  <a:srgbClr val="FF0000"/>
                </a:solidFill>
                <a:latin typeface="楷体_GB2312" pitchFamily="49" charset="-122"/>
                <a:ea typeface="楷体_GB2312" pitchFamily="49" charset="-122"/>
              </a:rPr>
              <a:t>当改变连接传感器与前置放大器的电缆长度时</a:t>
            </a:r>
            <a:r>
              <a:rPr lang="zh-CN" altLang="en-US" sz="2000" i="1">
                <a:solidFill>
                  <a:srgbClr val="FF0000"/>
                </a:solidFill>
                <a:latin typeface="楷体_GB2312" pitchFamily="49" charset="-122"/>
                <a:ea typeface="楷体_GB2312" pitchFamily="49" charset="-122"/>
              </a:rPr>
              <a:t>C</a:t>
            </a:r>
            <a:r>
              <a:rPr lang="zh-CN" altLang="en-US" sz="2000" baseline="-30000">
                <a:solidFill>
                  <a:srgbClr val="FF0000"/>
                </a:solidFill>
                <a:latin typeface="楷体_GB2312" pitchFamily="49" charset="-122"/>
                <a:ea typeface="楷体_GB2312" pitchFamily="49" charset="-122"/>
              </a:rPr>
              <a:t>c</a:t>
            </a:r>
            <a:r>
              <a:rPr lang="zh-CN" altLang="en-US" sz="2000">
                <a:solidFill>
                  <a:srgbClr val="FF0000"/>
                </a:solidFill>
                <a:latin typeface="楷体_GB2312" pitchFamily="49" charset="-122"/>
                <a:ea typeface="楷体_GB2312" pitchFamily="49" charset="-122"/>
              </a:rPr>
              <a:t>将改变，必须重新校正灵敏度值。(与电荷放大器的主要区别)</a:t>
            </a:r>
          </a:p>
        </p:txBody>
      </p:sp>
      <p:sp>
        <p:nvSpPr>
          <p:cNvPr id="66564" name="Text Box 4"/>
          <p:cNvSpPr txBox="1">
            <a:spLocks noChangeArrowheads="1"/>
          </p:cNvSpPr>
          <p:nvPr/>
        </p:nvSpPr>
        <p:spPr bwMode="auto">
          <a:xfrm>
            <a:off x="1763713" y="5013325"/>
            <a:ext cx="5111750" cy="3968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l-GR" altLang="en-US" sz="2000">
                <a:solidFill>
                  <a:schemeClr val="accent2"/>
                </a:solidFill>
                <a:latin typeface="楷体_GB2312" pitchFamily="49" charset="-122"/>
                <a:ea typeface="楷体_GB2312" pitchFamily="49" charset="-122"/>
              </a:rPr>
              <a:t>ω</a:t>
            </a:r>
            <a:r>
              <a:rPr lang="zh-CN" altLang="en-US" sz="2000">
                <a:solidFill>
                  <a:schemeClr val="accent2"/>
                </a:solidFill>
                <a:latin typeface="楷体_GB2312" pitchFamily="49" charset="-122"/>
                <a:ea typeface="楷体_GB2312" pitchFamily="49" charset="-122"/>
              </a:rPr>
              <a:t>=0时K=0,即压电传感器不能测量静态量</a:t>
            </a:r>
            <a:endParaRPr lang="el-GR" altLang="en-US" sz="2000">
              <a:solidFill>
                <a:schemeClr val="accent2"/>
              </a:solidFill>
              <a:latin typeface="楷体_GB2312" pitchFamily="49" charset="-122"/>
              <a:ea typeface="楷体_GB2312" pitchFamily="49" charset="-122"/>
            </a:endParaRPr>
          </a:p>
        </p:txBody>
      </p:sp>
      <p:sp>
        <p:nvSpPr>
          <p:cNvPr id="135173" name="Text Box 5"/>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式传感器测量电路</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92303584"/>
      </p:ext>
    </p:extLst>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linds(horizontal)">
                                      <p:cBhvr>
                                        <p:cTn id="7" dur="500"/>
                                        <p:tgtEl>
                                          <p:spTgt spid="665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564"/>
                                        </p:tgtEl>
                                        <p:attrNameLst>
                                          <p:attrName>style.visibility</p:attrName>
                                        </p:attrNameLst>
                                      </p:cBhvr>
                                      <p:to>
                                        <p:strVal val="visible"/>
                                      </p:to>
                                    </p:set>
                                    <p:animEffect transition="in" filter="blinds(horizontal)">
                                      <p:cBhvr>
                                        <p:cTn id="10"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ldLvl="0" autoUpdateAnimBg="0"/>
      <p:bldP spid="66564"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44358" y="481012"/>
            <a:ext cx="9467851" cy="1143000"/>
          </a:xfrm>
        </p:spPr>
        <p:txBody>
          <a:bodyPr/>
          <a:lstStyle/>
          <a:p>
            <a:r>
              <a:rPr lang="en-US" altLang="zh-CN" sz="3600" dirty="0">
                <a:solidFill>
                  <a:srgbClr val="000000"/>
                </a:solidFill>
                <a:ea typeface="黑体" panose="02010609060101010101" pitchFamily="49" charset="-122"/>
              </a:rPr>
              <a:t>               </a:t>
            </a:r>
            <a:r>
              <a:rPr lang="zh-CN" altLang="en-US" sz="3600" dirty="0">
                <a:solidFill>
                  <a:srgbClr val="000000"/>
                </a:solidFill>
                <a:ea typeface="黑体" panose="02010609060101010101" pitchFamily="49" charset="-122"/>
              </a:rPr>
              <a:t>压电式传感器的应用</a:t>
            </a:r>
            <a:br>
              <a:rPr lang="zh-CN" altLang="en-US" sz="3600" dirty="0">
                <a:solidFill>
                  <a:srgbClr val="000000"/>
                </a:solidFill>
                <a:ea typeface="黑体" panose="02010609060101010101" pitchFamily="49" charset="-122"/>
              </a:rPr>
            </a:br>
            <a:r>
              <a:rPr lang="zh-CN" altLang="en-US" sz="3600" dirty="0">
                <a:solidFill>
                  <a:srgbClr val="000000"/>
                </a:solidFill>
                <a:ea typeface="黑体" panose="02010609060101010101" pitchFamily="49" charset="-122"/>
              </a:rPr>
              <a:t>   一 </a:t>
            </a:r>
            <a:r>
              <a:rPr lang="zh-CN" altLang="en-US" sz="2800" dirty="0">
                <a:solidFill>
                  <a:srgbClr val="000000"/>
                </a:solidFill>
                <a:ea typeface="黑体" panose="02010609060101010101" pitchFamily="49" charset="-122"/>
              </a:rPr>
              <a:t>压电式压力传感器</a:t>
            </a:r>
          </a:p>
        </p:txBody>
      </p:sp>
      <p:sp>
        <p:nvSpPr>
          <p:cNvPr id="33795" name="Rectangle 3"/>
          <p:cNvSpPr>
            <a:spLocks noGrp="1" noChangeArrowheads="1"/>
          </p:cNvSpPr>
          <p:nvPr>
            <p:ph type="body" idx="1"/>
          </p:nvPr>
        </p:nvSpPr>
        <p:spPr>
          <a:xfrm>
            <a:off x="685800" y="1981200"/>
            <a:ext cx="7772400" cy="1203325"/>
          </a:xfrm>
        </p:spPr>
        <p:txBody>
          <a:bodyPr/>
          <a:lstStyle/>
          <a:p>
            <a:r>
              <a:rPr lang="zh-CN" altLang="en-US">
                <a:ea typeface="黑体" panose="02010609060101010101" pitchFamily="49" charset="-122"/>
              </a:rPr>
              <a:t>压电式压力传感器：用于测量微小压力，如血压。</a:t>
            </a:r>
          </a:p>
        </p:txBody>
      </p:sp>
      <p:graphicFrame>
        <p:nvGraphicFramePr>
          <p:cNvPr id="33796" name="Object 4"/>
          <p:cNvGraphicFramePr>
            <a:graphicFrameLocks noChangeAspect="1"/>
          </p:cNvGraphicFramePr>
          <p:nvPr/>
        </p:nvGraphicFramePr>
        <p:xfrm>
          <a:off x="3167063" y="2997200"/>
          <a:ext cx="1908175" cy="863600"/>
        </p:xfrm>
        <a:graphic>
          <a:graphicData uri="http://schemas.openxmlformats.org/presentationml/2006/ole">
            <mc:AlternateContent xmlns:mc="http://schemas.openxmlformats.org/markup-compatibility/2006">
              <mc:Choice xmlns:v="urn:schemas-microsoft-com:vml" Requires="v">
                <p:oleObj spid="_x0000_s22537" name="公式" r:id="rId3" imgW="469800" imgH="330120" progId="Equation.3">
                  <p:embed/>
                </p:oleObj>
              </mc:Choice>
              <mc:Fallback>
                <p:oleObj name="公式" r:id="rId3" imgW="469800" imgH="330120" progId="Equation.3">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3" y="2997200"/>
                        <a:ext cx="19081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p:cNvSpPr txBox="1">
            <a:spLocks noChangeArrowheads="1"/>
          </p:cNvSpPr>
          <p:nvPr/>
        </p:nvSpPr>
        <p:spPr bwMode="auto">
          <a:xfrm>
            <a:off x="971550" y="411321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黑体" panose="02010609060101010101" pitchFamily="49" charset="-122"/>
                <a:ea typeface="黑体" panose="02010609060101010101" pitchFamily="49" charset="-122"/>
              </a:rPr>
              <a:t>由上式知，</a:t>
            </a:r>
            <a:r>
              <a:rPr lang="en-US" altLang="zh-CN" sz="2400">
                <a:latin typeface="黑体" panose="02010609060101010101" pitchFamily="49" charset="-122"/>
                <a:ea typeface="黑体" panose="02010609060101010101" pitchFamily="49" charset="-122"/>
              </a:rPr>
              <a:t>Q</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P</a:t>
            </a:r>
            <a:r>
              <a:rPr lang="zh-CN" altLang="en-US" sz="2400">
                <a:latin typeface="黑体" panose="02010609060101010101" pitchFamily="49" charset="-122"/>
                <a:ea typeface="黑体" panose="02010609060101010101" pitchFamily="49" charset="-122"/>
              </a:rPr>
              <a:t>呈线性关系，通过输出电荷能测得</a:t>
            </a:r>
            <a:r>
              <a:rPr lang="en-US" altLang="zh-CN" sz="2400">
                <a:latin typeface="黑体" panose="02010609060101010101" pitchFamily="49" charset="-122"/>
                <a:ea typeface="黑体" panose="02010609060101010101" pitchFamily="49" charset="-122"/>
              </a:rPr>
              <a:t>P</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910229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3600">
                <a:solidFill>
                  <a:srgbClr val="000000"/>
                </a:solidFill>
                <a:ea typeface="黑体" panose="02010609060101010101" pitchFamily="49" charset="-122"/>
              </a:rPr>
              <a:t>二 微重力压电晶体生物量测量传感器</a:t>
            </a:r>
          </a:p>
        </p:txBody>
      </p:sp>
      <p:sp>
        <p:nvSpPr>
          <p:cNvPr id="34819" name="Rectangle 3"/>
          <p:cNvSpPr>
            <a:spLocks noGrp="1" noChangeArrowheads="1"/>
          </p:cNvSpPr>
          <p:nvPr>
            <p:ph type="body" idx="1"/>
          </p:nvPr>
        </p:nvSpPr>
        <p:spPr>
          <a:xfrm>
            <a:off x="685800" y="1981200"/>
            <a:ext cx="7772400" cy="2055813"/>
          </a:xfrm>
        </p:spPr>
        <p:txBody>
          <a:bodyPr/>
          <a:lstStyle/>
          <a:p>
            <a:r>
              <a:rPr lang="zh-CN" altLang="en-US" sz="2800" dirty="0">
                <a:ea typeface="黑体" panose="02010609060101010101" pitchFamily="49" charset="-122"/>
              </a:rPr>
              <a:t>微小重力变化作用于压电晶体会改变其电容的大小，使之处于谐振电路中，将引起电路频率的变化。石英晶体的</a:t>
            </a:r>
            <a:r>
              <a:rPr lang="zh-CN" altLang="en-US" sz="2800" dirty="0">
                <a:solidFill>
                  <a:schemeClr val="accent1"/>
                </a:solidFill>
                <a:ea typeface="黑体" panose="02010609060101010101" pitchFamily="49" charset="-122"/>
              </a:rPr>
              <a:t>谐振频率</a:t>
            </a:r>
            <a:r>
              <a:rPr lang="zh-CN" altLang="en-US" sz="2800" dirty="0">
                <a:ea typeface="黑体" panose="02010609060101010101" pitchFamily="49" charset="-122"/>
              </a:rPr>
              <a:t>与晶体吸附的被测</a:t>
            </a:r>
            <a:r>
              <a:rPr lang="zh-CN" altLang="en-US" sz="2800" dirty="0">
                <a:solidFill>
                  <a:schemeClr val="accent1"/>
                </a:solidFill>
                <a:ea typeface="黑体" panose="02010609060101010101" pitchFamily="49" charset="-122"/>
              </a:rPr>
              <a:t>物质质量</a:t>
            </a:r>
            <a:r>
              <a:rPr lang="zh-CN" altLang="en-US" sz="2800" dirty="0">
                <a:ea typeface="黑体" panose="02010609060101010101" pitchFamily="49" charset="-122"/>
              </a:rPr>
              <a:t>相关，用于检测微生物的生长率。</a:t>
            </a:r>
          </a:p>
        </p:txBody>
      </p:sp>
      <p:graphicFrame>
        <p:nvGraphicFramePr>
          <p:cNvPr id="34820" name="Object 4"/>
          <p:cNvGraphicFramePr>
            <a:graphicFrameLocks noChangeAspect="1"/>
          </p:cNvGraphicFramePr>
          <p:nvPr/>
        </p:nvGraphicFramePr>
        <p:xfrm>
          <a:off x="3132138" y="4365625"/>
          <a:ext cx="3205162" cy="720725"/>
        </p:xfrm>
        <a:graphic>
          <a:graphicData uri="http://schemas.openxmlformats.org/presentationml/2006/ole">
            <mc:AlternateContent xmlns:mc="http://schemas.openxmlformats.org/markup-compatibility/2006">
              <mc:Choice xmlns:v="urn:schemas-microsoft-com:vml" Requires="v">
                <p:oleObj spid="_x0000_s23561" name="公式" r:id="rId3" imgW="1104840" imgH="304560" progId="Equation.3">
                  <p:embed/>
                </p:oleObj>
              </mc:Choice>
              <mc:Fallback>
                <p:oleObj name="公式" r:id="rId3" imgW="1104840" imgH="304560" progId="Equation.3">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365625"/>
                        <a:ext cx="320516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1164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684213" y="1376363"/>
            <a:ext cx="7775575" cy="4543425"/>
          </a:xfrm>
          <a:solidFill>
            <a:srgbClr val="FFFFFF"/>
          </a:solidFill>
        </p:spPr>
        <p:txBody>
          <a:bodyPr/>
          <a:lstStyle/>
          <a:p>
            <a:pPr marL="800100" indent="-457200">
              <a:lnSpc>
                <a:spcPct val="150000"/>
              </a:lnSpc>
              <a:spcBef>
                <a:spcPct val="25000"/>
              </a:spcBef>
            </a:pPr>
            <a:r>
              <a:rPr lang="en-US" altLang="zh-CN" sz="2600" b="1" dirty="0" err="1" smtClean="0">
                <a:solidFill>
                  <a:srgbClr val="FF0000"/>
                </a:solidFill>
              </a:rPr>
              <a:t>压电材料</a:t>
            </a:r>
            <a:r>
              <a:rPr lang="en-US" altLang="zh-CN" sz="2600" b="1" dirty="0" smtClean="0">
                <a:solidFill>
                  <a:srgbClr val="990099"/>
                </a:solidFill>
              </a:rPr>
              <a:t> </a:t>
            </a:r>
            <a:endParaRPr lang="zh-CN" altLang="en-US" sz="2600" b="1" dirty="0" smtClean="0">
              <a:solidFill>
                <a:srgbClr val="990099"/>
              </a:solidFill>
            </a:endParaRPr>
          </a:p>
          <a:p>
            <a:pPr marL="800100" indent="-457200">
              <a:lnSpc>
                <a:spcPct val="150000"/>
              </a:lnSpc>
              <a:spcBef>
                <a:spcPct val="25000"/>
              </a:spcBef>
            </a:pPr>
            <a:r>
              <a:rPr lang="en-US" altLang="zh-CN" sz="2600" b="1" dirty="0" err="1" smtClean="0">
                <a:solidFill>
                  <a:schemeClr val="accent2"/>
                </a:solidFill>
              </a:rPr>
              <a:t>压电效应</a:t>
            </a:r>
            <a:r>
              <a:rPr lang="zh-CN" altLang="en-US" sz="2600" b="1" dirty="0" smtClean="0">
                <a:solidFill>
                  <a:schemeClr val="accent2"/>
                </a:solidFill>
              </a:rPr>
              <a:t>及工作原理</a:t>
            </a:r>
            <a:endParaRPr lang="en-US" altLang="zh-CN" sz="2600" b="1" dirty="0" smtClean="0">
              <a:solidFill>
                <a:schemeClr val="accent2"/>
              </a:solidFill>
            </a:endParaRPr>
          </a:p>
          <a:p>
            <a:pPr marL="800100" indent="-457200">
              <a:lnSpc>
                <a:spcPct val="150000"/>
              </a:lnSpc>
              <a:spcBef>
                <a:spcPct val="25000"/>
              </a:spcBef>
            </a:pPr>
            <a:r>
              <a:rPr lang="zh-CN" altLang="en-US" sz="2600" b="1" dirty="0" smtClean="0">
                <a:solidFill>
                  <a:schemeClr val="accent2"/>
                </a:solidFill>
              </a:rPr>
              <a:t>压电式传感器等效电路</a:t>
            </a:r>
            <a:endParaRPr lang="zh-CN" altLang="en-US" sz="2600" b="1" dirty="0" smtClean="0">
              <a:solidFill>
                <a:srgbClr val="CC00FF"/>
              </a:solidFill>
            </a:endParaRPr>
          </a:p>
          <a:p>
            <a:pPr marL="800100" indent="-457200" algn="just">
              <a:lnSpc>
                <a:spcPct val="150000"/>
              </a:lnSpc>
              <a:spcBef>
                <a:spcPct val="25000"/>
              </a:spcBef>
            </a:pPr>
            <a:r>
              <a:rPr lang="zh-CN" altLang="en-US" sz="2600" b="1" dirty="0" smtClean="0">
                <a:solidFill>
                  <a:schemeClr val="accent2"/>
                </a:solidFill>
              </a:rPr>
              <a:t>压电式传感器测量电路</a:t>
            </a:r>
          </a:p>
          <a:p>
            <a:pPr marL="800100" indent="-457200">
              <a:lnSpc>
                <a:spcPct val="150000"/>
              </a:lnSpc>
              <a:spcBef>
                <a:spcPct val="25000"/>
              </a:spcBef>
            </a:pPr>
            <a:r>
              <a:rPr lang="zh-CN" altLang="en-US" sz="2600" b="1" dirty="0" smtClean="0">
                <a:solidFill>
                  <a:schemeClr val="accent2"/>
                </a:solidFill>
              </a:rPr>
              <a:t>压电式传感器生物医学应用</a:t>
            </a:r>
          </a:p>
        </p:txBody>
      </p:sp>
    </p:spTree>
    <p:extLst>
      <p:ext uri="{BB962C8B-B14F-4D97-AF65-F5344CB8AC3E}">
        <p14:creationId xmlns:p14="http://schemas.microsoft.com/office/powerpoint/2010/main" val="34885371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3850" y="152400"/>
            <a:ext cx="8569325" cy="1143000"/>
          </a:xfrm>
        </p:spPr>
        <p:txBody>
          <a:bodyPr/>
          <a:lstStyle/>
          <a:p>
            <a:r>
              <a:rPr lang="zh-CN" altLang="en-US" sz="3200">
                <a:solidFill>
                  <a:srgbClr val="000000"/>
                </a:solidFill>
                <a:ea typeface="黑体" panose="02010609060101010101" pitchFamily="49" charset="-122"/>
              </a:rPr>
              <a:t>三 加速度型压电传感器</a:t>
            </a:r>
            <a:r>
              <a:rPr lang="en-US" altLang="zh-CN" sz="3200">
                <a:solidFill>
                  <a:srgbClr val="000000"/>
                </a:solidFill>
                <a:latin typeface="Arial" panose="020B0604020202020204" pitchFamily="34" charset="0"/>
                <a:ea typeface="黑体" panose="02010609060101010101" pitchFamily="49" charset="-122"/>
              </a:rPr>
              <a:t>——</a:t>
            </a:r>
            <a:r>
              <a:rPr lang="zh-CN" altLang="en-US" sz="3200">
                <a:solidFill>
                  <a:srgbClr val="000000"/>
                </a:solidFill>
                <a:ea typeface="黑体" panose="02010609060101010101" pitchFamily="49" charset="-122"/>
              </a:rPr>
              <a:t>压电式心音传感器</a:t>
            </a:r>
          </a:p>
        </p:txBody>
      </p:sp>
      <p:graphicFrame>
        <p:nvGraphicFramePr>
          <p:cNvPr id="35843" name="Object 3"/>
          <p:cNvGraphicFramePr>
            <a:graphicFrameLocks noGrp="1" noChangeAspect="1"/>
          </p:cNvGraphicFramePr>
          <p:nvPr>
            <p:ph idx="1"/>
            <p:extLst>
              <p:ext uri="{D42A27DB-BD31-4B8C-83A1-F6EECF244321}">
                <p14:modId xmlns:p14="http://schemas.microsoft.com/office/powerpoint/2010/main" val="3126788010"/>
              </p:ext>
            </p:extLst>
          </p:nvPr>
        </p:nvGraphicFramePr>
        <p:xfrm>
          <a:off x="923059" y="2104448"/>
          <a:ext cx="2341563" cy="2586038"/>
        </p:xfrm>
        <a:graphic>
          <a:graphicData uri="http://schemas.openxmlformats.org/presentationml/2006/ole">
            <mc:AlternateContent xmlns:mc="http://schemas.openxmlformats.org/markup-compatibility/2006">
              <mc:Choice xmlns:v="urn:schemas-microsoft-com:vml" Requires="v">
                <p:oleObj spid="_x0000_s24585" name="公式" r:id="rId3" imgW="850680" imgH="939600" progId="Equation.3">
                  <p:embed/>
                </p:oleObj>
              </mc:Choice>
              <mc:Fallback>
                <p:oleObj name="公式" r:id="rId3" imgW="850680" imgH="939600" progId="Equation.3">
                  <p:embed/>
                  <p:pic>
                    <p:nvPicPr>
                      <p:cNvPr id="35843" name="Object 3"/>
                      <p:cNvPicPr>
                        <a:picLocks noChangeAspect="1" noChangeArrowheads="1"/>
                      </p:cNvPicPr>
                      <p:nvPr/>
                    </p:nvPicPr>
                    <p:blipFill>
                      <a:blip r:embed="rId4"/>
                      <a:srcRect/>
                      <a:stretch>
                        <a:fillRect/>
                      </a:stretch>
                    </p:blipFill>
                    <p:spPr bwMode="auto">
                      <a:xfrm>
                        <a:off x="923059" y="2104448"/>
                        <a:ext cx="2341563" cy="258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p:cNvSpPr txBox="1">
            <a:spLocks noChangeArrowheads="1"/>
          </p:cNvSpPr>
          <p:nvPr/>
        </p:nvSpPr>
        <p:spPr bwMode="auto">
          <a:xfrm>
            <a:off x="554182" y="5729288"/>
            <a:ext cx="6877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Arial" panose="020B0604020202020204" pitchFamily="34" charset="0"/>
                <a:ea typeface="黑体" panose="02010609060101010101" pitchFamily="49" charset="-122"/>
              </a:rPr>
              <a:t>加速度可以用电路输出电压的大小表示。</a:t>
            </a:r>
          </a:p>
        </p:txBody>
      </p:sp>
      <p:pic>
        <p:nvPicPr>
          <p:cNvPr id="35845" name="Picture 5" descr="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00" y="1304925"/>
            <a:ext cx="6337300" cy="441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836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ltLang="zh-CN" sz="4000">
                <a:solidFill>
                  <a:srgbClr val="000000"/>
                </a:solidFill>
                <a:latin typeface="黑体" panose="02010609060101010101" pitchFamily="49" charset="-122"/>
                <a:ea typeface="黑体" panose="02010609060101010101" pitchFamily="49" charset="-122"/>
              </a:rPr>
              <a:t>PVDF</a:t>
            </a:r>
            <a:r>
              <a:rPr lang="zh-CN" altLang="en-US" sz="4000">
                <a:solidFill>
                  <a:srgbClr val="000000"/>
                </a:solidFill>
                <a:latin typeface="黑体" panose="02010609060101010101" pitchFamily="49" charset="-122"/>
                <a:ea typeface="黑体" panose="02010609060101010101" pitchFamily="49" charset="-122"/>
              </a:rPr>
              <a:t>（聚偏氟乙烯）高分子</a:t>
            </a:r>
            <a:r>
              <a:rPr lang="zh-CN" altLang="en-US" sz="4000" b="1">
                <a:solidFill>
                  <a:srgbClr val="000000"/>
                </a:solidFill>
                <a:latin typeface="黑体" panose="02010609060101010101" pitchFamily="49" charset="-122"/>
                <a:ea typeface="黑体" panose="02010609060101010101" pitchFamily="49" charset="-122"/>
              </a:rPr>
              <a:t>压电</a:t>
            </a:r>
            <a:r>
              <a:rPr lang="zh-CN" altLang="en-US" sz="4000">
                <a:solidFill>
                  <a:srgbClr val="000000"/>
                </a:solidFill>
                <a:latin typeface="黑体" panose="02010609060101010101" pitchFamily="49" charset="-122"/>
                <a:ea typeface="黑体" panose="02010609060101010101" pitchFamily="49" charset="-122"/>
              </a:rPr>
              <a:t>薄膜制造的胎儿心音传感器</a:t>
            </a:r>
            <a:br>
              <a:rPr lang="zh-CN" altLang="en-US" sz="4000">
                <a:solidFill>
                  <a:srgbClr val="000000"/>
                </a:solidFill>
                <a:latin typeface="黑体" panose="02010609060101010101" pitchFamily="49" charset="-122"/>
                <a:ea typeface="黑体" panose="02010609060101010101" pitchFamily="49" charset="-122"/>
              </a:rPr>
            </a:br>
            <a:endParaRPr lang="zh-CN" altLang="en-US" sz="4000">
              <a:solidFill>
                <a:srgbClr val="000000"/>
              </a:solidFill>
              <a:latin typeface="黑体" panose="02010609060101010101" pitchFamily="49" charset="-122"/>
              <a:ea typeface="黑体" panose="02010609060101010101" pitchFamily="49" charset="-122"/>
            </a:endParaRPr>
          </a:p>
        </p:txBody>
      </p:sp>
      <p:pic>
        <p:nvPicPr>
          <p:cNvPr id="58372" name="Picture 4" descr="Image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37353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4419600" y="2590800"/>
            <a:ext cx="4267200"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400" b="1">
                <a:solidFill>
                  <a:srgbClr val="000000"/>
                </a:solidFill>
                <a:latin typeface="Arial" panose="020B0604020202020204" pitchFamily="34" charset="0"/>
                <a:ea typeface="黑体" panose="02010609060101010101" pitchFamily="49" charset="-122"/>
              </a:rPr>
              <a:t>将硅橡胶上的垂直运动转换成紧固于外环箍上压电薄膜的径向受力，输出电压。</a:t>
            </a:r>
          </a:p>
          <a:p>
            <a:pPr>
              <a:lnSpc>
                <a:spcPct val="110000"/>
              </a:lnSpc>
              <a:spcBef>
                <a:spcPct val="50000"/>
              </a:spcBef>
            </a:pPr>
            <a:r>
              <a:rPr lang="zh-CN" altLang="en-US" sz="2400" b="1">
                <a:solidFill>
                  <a:srgbClr val="000000"/>
                </a:solidFill>
                <a:latin typeface="Arial" panose="020B0604020202020204" pitchFamily="34" charset="0"/>
                <a:ea typeface="黑体" panose="02010609060101010101" pitchFamily="49" charset="-122"/>
              </a:rPr>
              <a:t>由于薄膜和硅橡胶很柔软，</a:t>
            </a:r>
            <a:r>
              <a:rPr lang="zh-CN" altLang="en-US" sz="2400" b="1">
                <a:solidFill>
                  <a:srgbClr val="CC0000"/>
                </a:solidFill>
                <a:latin typeface="Arial" panose="020B0604020202020204" pitchFamily="34" charset="0"/>
                <a:ea typeface="黑体" panose="02010609060101010101" pitchFamily="49" charset="-122"/>
              </a:rPr>
              <a:t>能与腹壁很好的接触</a:t>
            </a:r>
            <a:r>
              <a:rPr lang="zh-CN" altLang="en-US" sz="2400" b="1">
                <a:solidFill>
                  <a:srgbClr val="000000"/>
                </a:solidFill>
                <a:latin typeface="Arial" panose="020B0604020202020204" pitchFamily="34" charset="0"/>
                <a:ea typeface="黑体" panose="02010609060101010101" pitchFamily="49" charset="-122"/>
              </a:rPr>
              <a:t>，所以能获得低噪声胎儿心音</a:t>
            </a:r>
          </a:p>
        </p:txBody>
      </p:sp>
      <p:sp>
        <p:nvSpPr>
          <p:cNvPr id="58374" name="AutoShape 6"/>
          <p:cNvSpPr>
            <a:spLocks noChangeArrowheads="1"/>
          </p:cNvSpPr>
          <p:nvPr/>
        </p:nvSpPr>
        <p:spPr bwMode="auto">
          <a:xfrm>
            <a:off x="3492500" y="1557338"/>
            <a:ext cx="1584325" cy="647700"/>
          </a:xfrm>
          <a:prstGeom prst="wedgeRectCallout">
            <a:avLst>
              <a:gd name="adj1" fmla="val -58819"/>
              <a:gd name="adj2" fmla="val 8113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ea typeface="黑体" panose="02010609060101010101" pitchFamily="49" charset="-122"/>
              </a:rPr>
              <a:t>逆压电效应</a:t>
            </a:r>
          </a:p>
        </p:txBody>
      </p:sp>
    </p:spTree>
    <p:extLst>
      <p:ext uri="{BB962C8B-B14F-4D97-AF65-F5344CB8AC3E}">
        <p14:creationId xmlns:p14="http://schemas.microsoft.com/office/powerpoint/2010/main" val="824337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600">
                <a:solidFill>
                  <a:srgbClr val="000000"/>
                </a:solidFill>
                <a:ea typeface="黑体" panose="02010609060101010101" pitchFamily="49" charset="-122"/>
              </a:rPr>
              <a:t>四 超声多普勒血流测定</a:t>
            </a:r>
          </a:p>
        </p:txBody>
      </p:sp>
      <p:sp>
        <p:nvSpPr>
          <p:cNvPr id="36867" name="Rectangle 3"/>
          <p:cNvSpPr>
            <a:spLocks noGrp="1" noChangeArrowheads="1"/>
          </p:cNvSpPr>
          <p:nvPr>
            <p:ph type="body" sz="half" idx="1"/>
          </p:nvPr>
        </p:nvSpPr>
        <p:spPr>
          <a:xfrm>
            <a:off x="685800" y="1981200"/>
            <a:ext cx="7558088" cy="4114800"/>
          </a:xfrm>
          <a:noFill/>
          <a:ln/>
        </p:spPr>
        <p:txBody>
          <a:bodyPr/>
          <a:lstStyle/>
          <a:p>
            <a:r>
              <a:rPr lang="zh-CN" altLang="en-US" sz="2800">
                <a:latin typeface="黑体" panose="02010609060101010101" pitchFamily="49" charset="-122"/>
                <a:ea typeface="黑体" panose="02010609060101010101" pitchFamily="49" charset="-122"/>
              </a:rPr>
              <a:t>多普勒超声血流计</a:t>
            </a:r>
          </a:p>
          <a:p>
            <a:r>
              <a:rPr lang="zh-CN" altLang="en-US" sz="2800">
                <a:latin typeface="黑体" panose="02010609060101010101" pitchFamily="49" charset="-122"/>
                <a:ea typeface="黑体" panose="02010609060101010101" pitchFamily="49" charset="-122"/>
              </a:rPr>
              <a:t>  多普勒效应：在连续介质中，当波源相对于接收体运动时，接收体所接收到的波的频率发生了变化，不同于波源所发出的频率，两者的频率差即所谓的</a:t>
            </a:r>
            <a:r>
              <a:rPr lang="zh-CN" altLang="en-US" sz="2800">
                <a:solidFill>
                  <a:srgbClr val="FF0000"/>
                </a:solidFill>
                <a:latin typeface="黑体" panose="02010609060101010101" pitchFamily="49" charset="-122"/>
                <a:ea typeface="黑体" panose="02010609060101010101" pitchFamily="49" charset="-122"/>
              </a:rPr>
              <a:t>频移</a:t>
            </a:r>
            <a:r>
              <a:rPr lang="zh-CN" altLang="en-US" sz="2800">
                <a:latin typeface="黑体" panose="02010609060101010101" pitchFamily="49" charset="-122"/>
                <a:ea typeface="黑体" panose="02010609060101010101" pitchFamily="49" charset="-122"/>
              </a:rPr>
              <a:t>大小，与波源同接收体</a:t>
            </a:r>
            <a:r>
              <a:rPr lang="zh-CN" altLang="en-US" sz="2800">
                <a:solidFill>
                  <a:srgbClr val="FF0000"/>
                </a:solidFill>
                <a:latin typeface="黑体" panose="02010609060101010101" pitchFamily="49" charset="-122"/>
                <a:ea typeface="黑体" panose="02010609060101010101" pitchFamily="49" charset="-122"/>
              </a:rPr>
              <a:t>相对运动速度</a:t>
            </a:r>
            <a:r>
              <a:rPr lang="zh-CN" altLang="en-US" sz="2800">
                <a:latin typeface="黑体" panose="02010609060101010101" pitchFamily="49" charset="-122"/>
                <a:ea typeface="黑体" panose="02010609060101010101" pitchFamily="49" charset="-122"/>
              </a:rPr>
              <a:t>成正比。</a:t>
            </a:r>
          </a:p>
          <a:p>
            <a:r>
              <a:rPr lang="zh-CN" altLang="en-US" sz="2800">
                <a:latin typeface="黑体" panose="02010609060101010101" pitchFamily="49" charset="-122"/>
                <a:ea typeface="黑体" panose="02010609060101010101" pitchFamily="49" charset="-122"/>
              </a:rPr>
              <a:t>声波、超声波和电磁波都存在多普勒效应。</a:t>
            </a:r>
          </a:p>
        </p:txBody>
      </p:sp>
    </p:spTree>
    <p:extLst>
      <p:ext uri="{BB962C8B-B14F-4D97-AF65-F5344CB8AC3E}">
        <p14:creationId xmlns:p14="http://schemas.microsoft.com/office/powerpoint/2010/main" val="3319178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solidFill>
                  <a:srgbClr val="000000"/>
                </a:solidFill>
                <a:latin typeface="黑体" panose="02010609060101010101" pitchFamily="49" charset="-122"/>
                <a:ea typeface="黑体" panose="02010609060101010101" pitchFamily="49" charset="-122"/>
              </a:rPr>
              <a:t>多普勒超声血流计的工作原理</a:t>
            </a:r>
          </a:p>
        </p:txBody>
      </p:sp>
      <p:graphicFrame>
        <p:nvGraphicFramePr>
          <p:cNvPr id="37891" name="Object 3"/>
          <p:cNvGraphicFramePr>
            <a:graphicFrameLocks noChangeAspect="1"/>
          </p:cNvGraphicFramePr>
          <p:nvPr/>
        </p:nvGraphicFramePr>
        <p:xfrm>
          <a:off x="4876800" y="4572000"/>
          <a:ext cx="2247900" cy="936625"/>
        </p:xfrm>
        <a:graphic>
          <a:graphicData uri="http://schemas.openxmlformats.org/presentationml/2006/ole">
            <mc:AlternateContent xmlns:mc="http://schemas.openxmlformats.org/markup-compatibility/2006">
              <mc:Choice xmlns:v="urn:schemas-microsoft-com:vml" Requires="v">
                <p:oleObj spid="_x0000_s25616" name="公式" r:id="rId3" imgW="761760" imgH="317160" progId="Equation.3">
                  <p:embed/>
                </p:oleObj>
              </mc:Choice>
              <mc:Fallback>
                <p:oleObj name="公式" r:id="rId3" imgW="761760" imgH="317160" progId="Equation.3">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572000"/>
                        <a:ext cx="22479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2" name="Line 4"/>
          <p:cNvSpPr>
            <a:spLocks noChangeShapeType="1"/>
          </p:cNvSpPr>
          <p:nvPr/>
        </p:nvSpPr>
        <p:spPr bwMode="auto">
          <a:xfrm>
            <a:off x="5181600" y="3567113"/>
            <a:ext cx="3276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3" name="Line 5"/>
          <p:cNvSpPr>
            <a:spLocks noChangeShapeType="1"/>
          </p:cNvSpPr>
          <p:nvPr/>
        </p:nvSpPr>
        <p:spPr bwMode="auto">
          <a:xfrm>
            <a:off x="5181600" y="4024313"/>
            <a:ext cx="3276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 name="Line 6"/>
          <p:cNvSpPr>
            <a:spLocks noChangeShapeType="1"/>
          </p:cNvSpPr>
          <p:nvPr/>
        </p:nvSpPr>
        <p:spPr bwMode="auto">
          <a:xfrm>
            <a:off x="6172200" y="3795713"/>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5" name="Text Box 7"/>
          <p:cNvSpPr txBox="1">
            <a:spLocks noChangeArrowheads="1"/>
          </p:cNvSpPr>
          <p:nvPr/>
        </p:nvSpPr>
        <p:spPr bwMode="auto">
          <a:xfrm>
            <a:off x="7620000" y="36433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latinLnBrk="1">
              <a:spcBef>
                <a:spcPct val="50000"/>
              </a:spcBef>
            </a:pPr>
            <a:r>
              <a:rPr kumimoji="1" lang="en-US" altLang="zh-CN">
                <a:latin typeface="Gulim" pitchFamily="34" charset="-127"/>
                <a:ea typeface="Gulim" pitchFamily="34" charset="-127"/>
              </a:rPr>
              <a:t>v</a:t>
            </a:r>
          </a:p>
        </p:txBody>
      </p:sp>
      <p:sp>
        <p:nvSpPr>
          <p:cNvPr id="37896" name="Line 8"/>
          <p:cNvSpPr>
            <a:spLocks noChangeShapeType="1"/>
          </p:cNvSpPr>
          <p:nvPr/>
        </p:nvSpPr>
        <p:spPr bwMode="auto">
          <a:xfrm flipV="1">
            <a:off x="5903913" y="2133600"/>
            <a:ext cx="1371600" cy="1600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Text Box 9"/>
          <p:cNvSpPr txBox="1">
            <a:spLocks noChangeArrowheads="1"/>
          </p:cNvSpPr>
          <p:nvPr/>
        </p:nvSpPr>
        <p:spPr bwMode="auto">
          <a:xfrm>
            <a:off x="6264275" y="1295400"/>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latinLnBrk="1">
              <a:spcBef>
                <a:spcPct val="50000"/>
              </a:spcBef>
            </a:pPr>
            <a:r>
              <a:rPr kumimoji="1" lang="zh-CN" altLang="en-US">
                <a:latin typeface="Gulim" pitchFamily="34" charset="-127"/>
                <a:ea typeface="Gulim" pitchFamily="34" charset="-127"/>
              </a:rPr>
              <a:t>发射极片    接收极片</a:t>
            </a:r>
          </a:p>
        </p:txBody>
      </p:sp>
      <p:sp>
        <p:nvSpPr>
          <p:cNvPr id="37898" name="Line 10"/>
          <p:cNvSpPr>
            <a:spLocks noChangeShapeType="1"/>
          </p:cNvSpPr>
          <p:nvPr/>
        </p:nvSpPr>
        <p:spPr bwMode="auto">
          <a:xfrm>
            <a:off x="4953000" y="2881313"/>
            <a:ext cx="38100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Text Box 11"/>
          <p:cNvSpPr txBox="1">
            <a:spLocks noChangeArrowheads="1"/>
          </p:cNvSpPr>
          <p:nvPr/>
        </p:nvSpPr>
        <p:spPr bwMode="auto">
          <a:xfrm>
            <a:off x="49530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latinLnBrk="1">
              <a:spcBef>
                <a:spcPct val="50000"/>
              </a:spcBef>
            </a:pPr>
            <a:r>
              <a:rPr kumimoji="1" lang="zh-CN" altLang="en-US">
                <a:latin typeface="Gulim" pitchFamily="34" charset="-127"/>
                <a:ea typeface="Gulim" pitchFamily="34" charset="-127"/>
              </a:rPr>
              <a:t>体表</a:t>
            </a:r>
          </a:p>
        </p:txBody>
      </p:sp>
      <p:sp>
        <p:nvSpPr>
          <p:cNvPr id="37900" name="Text Box 12"/>
          <p:cNvSpPr txBox="1">
            <a:spLocks noChangeArrowheads="1"/>
          </p:cNvSpPr>
          <p:nvPr/>
        </p:nvSpPr>
        <p:spPr bwMode="auto">
          <a:xfrm>
            <a:off x="4648200" y="364331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latinLnBrk="1">
              <a:spcBef>
                <a:spcPct val="50000"/>
              </a:spcBef>
            </a:pPr>
            <a:r>
              <a:rPr kumimoji="1" lang="zh-CN" altLang="en-US">
                <a:latin typeface="Gulim" pitchFamily="34" charset="-127"/>
                <a:ea typeface="Gulim" pitchFamily="34" charset="-127"/>
              </a:rPr>
              <a:t>血管</a:t>
            </a:r>
          </a:p>
        </p:txBody>
      </p:sp>
      <p:sp>
        <p:nvSpPr>
          <p:cNvPr id="37901" name="Freeform 13"/>
          <p:cNvSpPr>
            <a:spLocks/>
          </p:cNvSpPr>
          <p:nvPr/>
        </p:nvSpPr>
        <p:spPr bwMode="auto">
          <a:xfrm>
            <a:off x="6696075" y="3357563"/>
            <a:ext cx="266700" cy="457200"/>
          </a:xfrm>
          <a:custGeom>
            <a:avLst/>
            <a:gdLst>
              <a:gd name="T0" fmla="*/ 0 w 168"/>
              <a:gd name="T1" fmla="*/ 0 h 288"/>
              <a:gd name="T2" fmla="*/ 144 w 168"/>
              <a:gd name="T3" fmla="*/ 96 h 288"/>
              <a:gd name="T4" fmla="*/ 144 w 168"/>
              <a:gd name="T5" fmla="*/ 288 h 288"/>
            </a:gdLst>
            <a:ahLst/>
            <a:cxnLst>
              <a:cxn ang="0">
                <a:pos x="T0" y="T1"/>
              </a:cxn>
              <a:cxn ang="0">
                <a:pos x="T2" y="T3"/>
              </a:cxn>
              <a:cxn ang="0">
                <a:pos x="T4" y="T5"/>
              </a:cxn>
            </a:cxnLst>
            <a:rect l="0" t="0" r="r" b="b"/>
            <a:pathLst>
              <a:path w="168" h="288">
                <a:moveTo>
                  <a:pt x="0" y="0"/>
                </a:moveTo>
                <a:cubicBezTo>
                  <a:pt x="60" y="24"/>
                  <a:pt x="120" y="48"/>
                  <a:pt x="144" y="96"/>
                </a:cubicBezTo>
                <a:cubicBezTo>
                  <a:pt x="168" y="144"/>
                  <a:pt x="156" y="216"/>
                  <a:pt x="144" y="28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02" name="Object 14"/>
          <p:cNvGraphicFramePr>
            <a:graphicFrameLocks noChangeAspect="1"/>
          </p:cNvGraphicFramePr>
          <p:nvPr/>
        </p:nvGraphicFramePr>
        <p:xfrm>
          <a:off x="7050088" y="3249613"/>
          <a:ext cx="366712" cy="488950"/>
        </p:xfrm>
        <a:graphic>
          <a:graphicData uri="http://schemas.openxmlformats.org/presentationml/2006/ole">
            <mc:AlternateContent xmlns:mc="http://schemas.openxmlformats.org/markup-compatibility/2006">
              <mc:Choice xmlns:v="urn:schemas-microsoft-com:vml" Requires="v">
                <p:oleObj spid="_x0000_s25617" name="公式" r:id="rId5" imgW="114120" imgH="152280" progId="Equation.3">
                  <p:embed/>
                </p:oleObj>
              </mc:Choice>
              <mc:Fallback>
                <p:oleObj name="公式" r:id="rId5" imgW="114120" imgH="152280" progId="Equation.3">
                  <p:embed/>
                  <p:pic>
                    <p:nvPicPr>
                      <p:cNvPr id="37902"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0088" y="3249613"/>
                        <a:ext cx="3667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3" name="Text Box 15"/>
          <p:cNvSpPr txBox="1">
            <a:spLocks noChangeArrowheads="1"/>
          </p:cNvSpPr>
          <p:nvPr/>
        </p:nvSpPr>
        <p:spPr bwMode="auto">
          <a:xfrm>
            <a:off x="4572000" y="5562600"/>
            <a:ext cx="33528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spcBef>
                <a:spcPct val="50000"/>
              </a:spcBef>
            </a:pPr>
            <a:r>
              <a:rPr kumimoji="1" lang="en-US" altLang="zh-CN">
                <a:latin typeface="Gulim" pitchFamily="34" charset="-127"/>
                <a:ea typeface="Gulim" pitchFamily="34" charset="-127"/>
              </a:rPr>
              <a:t>f</a:t>
            </a:r>
            <a:r>
              <a:rPr kumimoji="1" lang="en-US" altLang="zh-CN" baseline="-25000">
                <a:latin typeface="Gulim" pitchFamily="34" charset="-127"/>
                <a:ea typeface="Gulim" pitchFamily="34" charset="-127"/>
              </a:rPr>
              <a:t>0</a:t>
            </a:r>
            <a:r>
              <a:rPr kumimoji="1" lang="en-US" altLang="zh-CN">
                <a:latin typeface="Arial" panose="020B0604020202020204" pitchFamily="34" charset="0"/>
                <a:ea typeface="Gulim" pitchFamily="34" charset="-127"/>
              </a:rPr>
              <a:t>—</a:t>
            </a:r>
            <a:r>
              <a:rPr kumimoji="1" lang="zh-CN" altLang="en-US">
                <a:latin typeface="Gulim" pitchFamily="34" charset="-127"/>
                <a:ea typeface="Gulim" pitchFamily="34" charset="-127"/>
              </a:rPr>
              <a:t>入射波频率</a:t>
            </a:r>
          </a:p>
          <a:p>
            <a:pPr latinLnBrk="1">
              <a:spcBef>
                <a:spcPct val="50000"/>
              </a:spcBef>
            </a:pPr>
            <a:r>
              <a:rPr kumimoji="1" lang="en-US" altLang="zh-CN">
                <a:latin typeface="Gulim" pitchFamily="34" charset="-127"/>
                <a:ea typeface="Gulim" pitchFamily="34" charset="-127"/>
              </a:rPr>
              <a:t>c </a:t>
            </a:r>
            <a:r>
              <a:rPr kumimoji="1" lang="en-US" altLang="zh-CN">
                <a:latin typeface="Arial" panose="020B0604020202020204" pitchFamily="34" charset="0"/>
                <a:ea typeface="Gulim" pitchFamily="34" charset="-127"/>
              </a:rPr>
              <a:t>—</a:t>
            </a:r>
            <a:r>
              <a:rPr kumimoji="1" lang="zh-CN" altLang="en-US">
                <a:latin typeface="Gulim" pitchFamily="34" charset="-127"/>
                <a:ea typeface="Gulim" pitchFamily="34" charset="-127"/>
              </a:rPr>
              <a:t>超声在血液中的传播速度</a:t>
            </a:r>
          </a:p>
          <a:p>
            <a:pPr latinLnBrk="1">
              <a:spcBef>
                <a:spcPct val="50000"/>
              </a:spcBef>
            </a:pPr>
            <a:r>
              <a:rPr kumimoji="1" lang="en-US" altLang="zh-CN">
                <a:latin typeface="Gulim" pitchFamily="34" charset="-127"/>
                <a:ea typeface="Gulim" pitchFamily="34" charset="-127"/>
              </a:rPr>
              <a:t>v </a:t>
            </a:r>
            <a:r>
              <a:rPr kumimoji="1" lang="en-US" altLang="zh-CN">
                <a:latin typeface="Arial" panose="020B0604020202020204" pitchFamily="34" charset="0"/>
                <a:ea typeface="Gulim" pitchFamily="34" charset="-127"/>
              </a:rPr>
              <a:t>—</a:t>
            </a:r>
            <a:r>
              <a:rPr kumimoji="1" lang="zh-CN" altLang="en-US">
                <a:latin typeface="Gulim" pitchFamily="34" charset="-127"/>
                <a:ea typeface="Gulim" pitchFamily="34" charset="-127"/>
              </a:rPr>
              <a:t>血流速度</a:t>
            </a:r>
          </a:p>
        </p:txBody>
      </p:sp>
      <p:sp>
        <p:nvSpPr>
          <p:cNvPr id="37904" name="AutoShape 16"/>
          <p:cNvSpPr>
            <a:spLocks noChangeArrowheads="1"/>
          </p:cNvSpPr>
          <p:nvPr/>
        </p:nvSpPr>
        <p:spPr bwMode="auto">
          <a:xfrm>
            <a:off x="7127875" y="1628775"/>
            <a:ext cx="433388" cy="503238"/>
          </a:xfrm>
          <a:prstGeom prst="parallelogram">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AutoShape 17"/>
          <p:cNvSpPr>
            <a:spLocks noChangeArrowheads="1"/>
          </p:cNvSpPr>
          <p:nvPr/>
        </p:nvSpPr>
        <p:spPr bwMode="auto">
          <a:xfrm>
            <a:off x="7559675" y="1628775"/>
            <a:ext cx="433388" cy="503238"/>
          </a:xfrm>
          <a:prstGeom prst="parallelogram">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Line 18"/>
          <p:cNvSpPr>
            <a:spLocks noChangeShapeType="1"/>
          </p:cNvSpPr>
          <p:nvPr/>
        </p:nvSpPr>
        <p:spPr bwMode="auto">
          <a:xfrm flipV="1">
            <a:off x="6372225" y="2133600"/>
            <a:ext cx="1371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Line 19"/>
          <p:cNvSpPr>
            <a:spLocks noChangeShapeType="1"/>
          </p:cNvSpPr>
          <p:nvPr/>
        </p:nvSpPr>
        <p:spPr bwMode="auto">
          <a:xfrm>
            <a:off x="5867400" y="3789363"/>
            <a:ext cx="5413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8" name="Text Box 20"/>
          <p:cNvSpPr txBox="1">
            <a:spLocks noChangeArrowheads="1"/>
          </p:cNvSpPr>
          <p:nvPr/>
        </p:nvSpPr>
        <p:spPr bwMode="auto">
          <a:xfrm>
            <a:off x="5688013" y="3789363"/>
            <a:ext cx="1476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panose="020B0604020202020204" pitchFamily="34" charset="0"/>
              </a:rPr>
              <a:t>血液颗粒</a:t>
            </a:r>
          </a:p>
        </p:txBody>
      </p:sp>
      <p:sp>
        <p:nvSpPr>
          <p:cNvPr id="37909" name="Text Box 21"/>
          <p:cNvSpPr txBox="1">
            <a:spLocks noChangeArrowheads="1"/>
          </p:cNvSpPr>
          <p:nvPr/>
        </p:nvSpPr>
        <p:spPr bwMode="auto">
          <a:xfrm>
            <a:off x="611188" y="1700213"/>
            <a:ext cx="396081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Arial" panose="020B0604020202020204" pitchFamily="34" charset="0"/>
                <a:ea typeface="黑体" panose="02010609060101010101" pitchFamily="49" charset="-122"/>
              </a:rPr>
              <a:t>发射极片的压电晶体在高频电压信号的作用下，因</a:t>
            </a:r>
            <a:r>
              <a:rPr lang="zh-CN" altLang="en-US" sz="2400">
                <a:solidFill>
                  <a:srgbClr val="FF0000"/>
                </a:solidFill>
                <a:latin typeface="Arial" panose="020B0604020202020204" pitchFamily="34" charset="0"/>
                <a:ea typeface="黑体" panose="02010609060101010101" pitchFamily="49" charset="-122"/>
              </a:rPr>
              <a:t>逆压电效应</a:t>
            </a:r>
            <a:r>
              <a:rPr lang="zh-CN" altLang="en-US" sz="2400">
                <a:latin typeface="Arial" panose="020B0604020202020204" pitchFamily="34" charset="0"/>
                <a:ea typeface="黑体" panose="02010609060101010101" pitchFamily="49" charset="-122"/>
              </a:rPr>
              <a:t>而产生高频机械振动，即发射超声波。超声波入射到血管内运动着的血液颗粒上，超声波经血液颗粒散射后被接收极片吸收。接收极片的压电晶体因</a:t>
            </a:r>
            <a:r>
              <a:rPr lang="zh-CN" altLang="en-US" sz="2400">
                <a:solidFill>
                  <a:srgbClr val="FF0000"/>
                </a:solidFill>
                <a:latin typeface="Arial" panose="020B0604020202020204" pitchFamily="34" charset="0"/>
                <a:ea typeface="黑体" panose="02010609060101010101" pitchFamily="49" charset="-122"/>
              </a:rPr>
              <a:t>正压电效应</a:t>
            </a:r>
            <a:r>
              <a:rPr lang="zh-CN" altLang="en-US" sz="2400">
                <a:latin typeface="Arial" panose="020B0604020202020204" pitchFamily="34" charset="0"/>
                <a:ea typeface="黑体" panose="02010609060101010101" pitchFamily="49" charset="-122"/>
              </a:rPr>
              <a:t>将超声波的机械振动转换成高频电压信号。由于多普勒效应使得发射和接收信号频率产生频移。</a:t>
            </a:r>
          </a:p>
        </p:txBody>
      </p:sp>
      <p:sp>
        <p:nvSpPr>
          <p:cNvPr id="37910" name="Text Box 22"/>
          <p:cNvSpPr txBox="1">
            <a:spLocks noChangeArrowheads="1"/>
          </p:cNvSpPr>
          <p:nvPr/>
        </p:nvSpPr>
        <p:spPr bwMode="auto">
          <a:xfrm>
            <a:off x="6046788" y="2276475"/>
            <a:ext cx="973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panose="020B0604020202020204" pitchFamily="34" charset="0"/>
              </a:rPr>
              <a:t>入射波</a:t>
            </a:r>
          </a:p>
        </p:txBody>
      </p:sp>
      <p:sp>
        <p:nvSpPr>
          <p:cNvPr id="37911" name="Text Box 23"/>
          <p:cNvSpPr txBox="1">
            <a:spLocks noChangeArrowheads="1"/>
          </p:cNvSpPr>
          <p:nvPr/>
        </p:nvSpPr>
        <p:spPr bwMode="auto">
          <a:xfrm>
            <a:off x="7308850" y="2457450"/>
            <a:ext cx="973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panose="020B0604020202020204" pitchFamily="34" charset="0"/>
              </a:rPr>
              <a:t>散射波</a:t>
            </a:r>
          </a:p>
        </p:txBody>
      </p:sp>
    </p:spTree>
    <p:extLst>
      <p:ext uri="{BB962C8B-B14F-4D97-AF65-F5344CB8AC3E}">
        <p14:creationId xmlns:p14="http://schemas.microsoft.com/office/powerpoint/2010/main" val="33442514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a:solidFill>
                  <a:srgbClr val="000000"/>
                </a:solidFill>
                <a:ea typeface="黑体" panose="02010609060101010101" pitchFamily="49" charset="-122"/>
              </a:rPr>
              <a:t>五 超声换能器</a:t>
            </a:r>
          </a:p>
        </p:txBody>
      </p:sp>
      <p:sp>
        <p:nvSpPr>
          <p:cNvPr id="38915" name="Rectangle 3"/>
          <p:cNvSpPr>
            <a:spLocks noGrp="1" noChangeArrowheads="1"/>
          </p:cNvSpPr>
          <p:nvPr>
            <p:ph type="body" idx="1"/>
          </p:nvPr>
        </p:nvSpPr>
        <p:spPr>
          <a:xfrm>
            <a:off x="457200" y="1447800"/>
            <a:ext cx="8153400" cy="4876800"/>
          </a:xfrm>
          <a:noFill/>
          <a:ln/>
        </p:spPr>
        <p:txBody>
          <a:bodyPr/>
          <a:lstStyle/>
          <a:p>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凡能将其它物理能量转变为超声能量的器件均为超声换能器。超声诊断仪的探头里安装着具有压电效应性质的晶体片。能将电能转变为声能，又能将声能转变为电能。完成物理能量的转变。</a:t>
            </a:r>
          </a:p>
          <a:p>
            <a:r>
              <a:rPr lang="zh-CN" altLang="en-US">
                <a:latin typeface="黑体" panose="02010609060101010101" pitchFamily="49" charset="-122"/>
                <a:ea typeface="黑体" panose="02010609060101010101" pitchFamily="49" charset="-122"/>
              </a:rPr>
              <a:t>      医用超声诊断仪探头有多种形式，但其基本结构一致。还可根据需要制成使用功能不同，超声频率不一的各种各样的探头。</a:t>
            </a:r>
          </a:p>
        </p:txBody>
      </p:sp>
    </p:spTree>
    <p:extLst>
      <p:ext uri="{BB962C8B-B14F-4D97-AF65-F5344CB8AC3E}">
        <p14:creationId xmlns:p14="http://schemas.microsoft.com/office/powerpoint/2010/main" val="2033623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zh-CN"/>
          </a:p>
        </p:txBody>
      </p:sp>
      <p:sp>
        <p:nvSpPr>
          <p:cNvPr id="39939" name="Rectangle 3"/>
          <p:cNvSpPr>
            <a:spLocks noGrp="1" noChangeArrowheads="1"/>
          </p:cNvSpPr>
          <p:nvPr>
            <p:ph type="body" idx="1"/>
          </p:nvPr>
        </p:nvSpPr>
        <p:spPr>
          <a:xfrm>
            <a:off x="215900" y="3141663"/>
            <a:ext cx="3851275" cy="574675"/>
          </a:xfrm>
          <a:noFill/>
          <a:ln/>
        </p:spPr>
        <p:txBody>
          <a:bodyPr/>
          <a:lstStyle/>
          <a:p>
            <a:pPr>
              <a:buFontTx/>
              <a:buNone/>
            </a:pPr>
            <a:r>
              <a:rPr lang="zh-CN" altLang="en-US" sz="2000" b="1"/>
              <a:t>眼科</a:t>
            </a:r>
            <a:r>
              <a:rPr lang="en-US" altLang="zh-CN" sz="2000" b="1"/>
              <a:t>A</a:t>
            </a:r>
            <a:r>
              <a:rPr lang="zh-CN" altLang="en-US" sz="2000" b="1"/>
              <a:t>（</a:t>
            </a:r>
            <a:r>
              <a:rPr lang="en-US" altLang="zh-CN" sz="2000" b="1"/>
              <a:t>Amplitude</a:t>
            </a:r>
            <a:r>
              <a:rPr lang="en-US" altLang="zh-CN" sz="2000"/>
              <a:t> </a:t>
            </a:r>
            <a:r>
              <a:rPr lang="zh-CN" altLang="en-US" sz="2000" b="1"/>
              <a:t>）超探头</a:t>
            </a:r>
          </a:p>
        </p:txBody>
      </p:sp>
      <p:pic>
        <p:nvPicPr>
          <p:cNvPr id="39940" name="Picture 4" descr="眼科A超探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0"/>
            <a:ext cx="3962400" cy="2914650"/>
          </a:xfrm>
          <a:prstGeom prst="rect">
            <a:avLst/>
          </a:prstGeom>
          <a:noFill/>
          <a:extLst>
            <a:ext uri="{909E8E84-426E-40DD-AFC4-6F175D3DCCD1}">
              <a14:hiddenFill xmlns:a14="http://schemas.microsoft.com/office/drawing/2010/main">
                <a:solidFill>
                  <a:srgbClr val="FFFFFF"/>
                </a:solidFill>
              </a14:hiddenFill>
            </a:ext>
          </a:extLst>
        </p:spPr>
      </p:pic>
      <p:sp>
        <p:nvSpPr>
          <p:cNvPr id="39941" name="Rectangle 5"/>
          <p:cNvSpPr>
            <a:spLocks noChangeArrowheads="1"/>
          </p:cNvSpPr>
          <p:nvPr/>
        </p:nvSpPr>
        <p:spPr bwMode="auto">
          <a:xfrm>
            <a:off x="5219700" y="4797425"/>
            <a:ext cx="34559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latin typeface="Arial Black" panose="020B0A04020102020204" pitchFamily="34" charset="0"/>
                <a:ea typeface="宋体" panose="02010600030101010101" pitchFamily="2" charset="-122"/>
              </a:defRPr>
            </a:lvl1pPr>
            <a:lvl2pPr marL="742950" indent="-285750">
              <a:spcBef>
                <a:spcPct val="20000"/>
              </a:spcBef>
              <a:buClr>
                <a:schemeClr val="folHlink"/>
              </a:buClr>
              <a:buChar char="•"/>
              <a:defRPr sz="2800">
                <a:solidFill>
                  <a:schemeClr val="tx1"/>
                </a:solidFill>
                <a:latin typeface="Arial Black" panose="020B0A04020102020204" pitchFamily="34" charset="0"/>
                <a:ea typeface="宋体" panose="02010600030101010101" pitchFamily="2" charset="-122"/>
              </a:defRPr>
            </a:lvl2pPr>
            <a:lvl3pPr marL="1143000" indent="-228600">
              <a:spcBef>
                <a:spcPct val="20000"/>
              </a:spcBef>
              <a:buChar char="•"/>
              <a:defRPr sz="2400">
                <a:solidFill>
                  <a:schemeClr val="tx1"/>
                </a:solidFill>
                <a:latin typeface="Arial Black" panose="020B0A04020102020204" pitchFamily="34"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4pPr>
            <a:lvl5pPr marL="2057400" indent="-228600">
              <a:spcBef>
                <a:spcPct val="20000"/>
              </a:spcBef>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5pPr>
            <a:lvl6pPr marL="25146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6pPr>
            <a:lvl7pPr marL="29718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7pPr>
            <a:lvl8pPr marL="34290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8pPr>
            <a:lvl9pPr marL="38862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9pPr>
          </a:lstStyle>
          <a:p>
            <a:pPr>
              <a:buFontTx/>
              <a:buNone/>
            </a:pPr>
            <a:r>
              <a:rPr lang="en-US" altLang="zh-CN" sz="2000" b="1"/>
              <a:t>   </a:t>
            </a:r>
            <a:r>
              <a:rPr lang="zh-CN" altLang="en-US" sz="2000" b="1"/>
              <a:t>常见的</a:t>
            </a:r>
            <a:r>
              <a:rPr lang="en-US" altLang="zh-CN" sz="2000" b="1"/>
              <a:t>B</a:t>
            </a:r>
            <a:r>
              <a:rPr lang="zh-CN" altLang="en-US" sz="2000" b="1"/>
              <a:t>（</a:t>
            </a:r>
            <a:r>
              <a:rPr lang="en-US" altLang="zh-CN" sz="2000" b="1"/>
              <a:t>Brightness</a:t>
            </a:r>
            <a:r>
              <a:rPr lang="en-US" altLang="zh-CN" sz="2000"/>
              <a:t> </a:t>
            </a:r>
            <a:r>
              <a:rPr lang="zh-CN" altLang="en-US" sz="2000" b="1"/>
              <a:t>）超探头</a:t>
            </a:r>
          </a:p>
        </p:txBody>
      </p:sp>
      <p:pic>
        <p:nvPicPr>
          <p:cNvPr id="39942" name="Picture 6" descr="B超探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644900"/>
            <a:ext cx="3960812" cy="3032125"/>
          </a:xfrm>
          <a:prstGeom prst="rect">
            <a:avLst/>
          </a:prstGeom>
          <a:noFill/>
          <a:extLst>
            <a:ext uri="{909E8E84-426E-40DD-AFC4-6F175D3DCCD1}">
              <a14:hiddenFill xmlns:a14="http://schemas.microsoft.com/office/drawing/2010/main">
                <a:solidFill>
                  <a:srgbClr val="FFFFFF"/>
                </a:solidFill>
              </a14:hiddenFill>
            </a:ext>
          </a:extLst>
        </p:spPr>
      </p:pic>
      <p:sp>
        <p:nvSpPr>
          <p:cNvPr id="39943" name="Rectangle 7"/>
          <p:cNvSpPr>
            <a:spLocks noChangeArrowheads="1"/>
          </p:cNvSpPr>
          <p:nvPr/>
        </p:nvSpPr>
        <p:spPr bwMode="auto">
          <a:xfrm>
            <a:off x="4932363" y="29972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latin typeface="Arial Black" panose="020B0A04020102020204" pitchFamily="34" charset="0"/>
                <a:ea typeface="宋体" panose="02010600030101010101" pitchFamily="2" charset="-122"/>
              </a:defRPr>
            </a:lvl1pPr>
            <a:lvl2pPr marL="742950" indent="-285750">
              <a:spcBef>
                <a:spcPct val="20000"/>
              </a:spcBef>
              <a:buClr>
                <a:schemeClr val="folHlink"/>
              </a:buClr>
              <a:buChar char="•"/>
              <a:defRPr sz="2800">
                <a:solidFill>
                  <a:schemeClr val="tx1"/>
                </a:solidFill>
                <a:latin typeface="Arial Black" panose="020B0A04020102020204" pitchFamily="34" charset="0"/>
                <a:ea typeface="宋体" panose="02010600030101010101" pitchFamily="2" charset="-122"/>
              </a:defRPr>
            </a:lvl2pPr>
            <a:lvl3pPr marL="1143000" indent="-228600">
              <a:spcBef>
                <a:spcPct val="20000"/>
              </a:spcBef>
              <a:buChar char="•"/>
              <a:defRPr sz="2400">
                <a:solidFill>
                  <a:schemeClr val="tx1"/>
                </a:solidFill>
                <a:latin typeface="Arial Black" panose="020B0A04020102020204" pitchFamily="34"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4pPr>
            <a:lvl5pPr marL="2057400" indent="-228600">
              <a:spcBef>
                <a:spcPct val="20000"/>
              </a:spcBef>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5pPr>
            <a:lvl6pPr marL="25146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6pPr>
            <a:lvl7pPr marL="29718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7pPr>
            <a:lvl8pPr marL="34290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8pPr>
            <a:lvl9pPr marL="3886200" indent="-228600" fontAlgn="base">
              <a:spcBef>
                <a:spcPct val="20000"/>
              </a:spcBef>
              <a:spcAft>
                <a:spcPct val="0"/>
              </a:spcAft>
              <a:buFont typeface="Times New Roman" panose="02020603050405020304" pitchFamily="18" charset="0"/>
              <a:buChar char="–"/>
              <a:defRPr sz="2000">
                <a:solidFill>
                  <a:schemeClr val="tx1"/>
                </a:solidFill>
                <a:latin typeface="Arial Black" panose="020B0A04020102020204" pitchFamily="34" charset="0"/>
                <a:ea typeface="宋体" panose="02010600030101010101" pitchFamily="2" charset="-122"/>
              </a:defRPr>
            </a:lvl9pPr>
          </a:lstStyle>
          <a:p>
            <a:pPr algn="ctr">
              <a:buFontTx/>
              <a:buNone/>
            </a:pPr>
            <a:r>
              <a:rPr lang="en-US" altLang="zh-CN" sz="2000" b="1"/>
              <a:t>Transcranial Doppler (TCD) </a:t>
            </a:r>
          </a:p>
          <a:p>
            <a:pPr algn="ctr">
              <a:buFontTx/>
              <a:buNone/>
            </a:pPr>
            <a:r>
              <a:rPr lang="zh-CN" altLang="en-US" sz="2000" b="1"/>
              <a:t>经颅超声多普勒探头</a:t>
            </a:r>
          </a:p>
        </p:txBody>
      </p:sp>
      <p:pic>
        <p:nvPicPr>
          <p:cNvPr id="39944" name="Picture 8" descr="tcd探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0"/>
            <a:ext cx="3762375" cy="28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386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solidFill>
                  <a:srgbClr val="000000"/>
                </a:solidFill>
                <a:ea typeface="黑体" panose="02010609060101010101" pitchFamily="49" charset="-122"/>
              </a:rPr>
              <a:t>本章小结</a:t>
            </a:r>
          </a:p>
        </p:txBody>
      </p:sp>
      <p:sp>
        <p:nvSpPr>
          <p:cNvPr id="59395" name="Rectangle 3"/>
          <p:cNvSpPr>
            <a:spLocks noGrp="1" noChangeArrowheads="1"/>
          </p:cNvSpPr>
          <p:nvPr>
            <p:ph type="body" idx="1"/>
          </p:nvPr>
        </p:nvSpPr>
        <p:spPr/>
        <p:txBody>
          <a:bodyPr>
            <a:normAutofit/>
          </a:bodyPr>
          <a:lstStyle/>
          <a:p>
            <a:r>
              <a:rPr lang="zh-CN" altLang="en-US" sz="4000" dirty="0">
                <a:ea typeface="黑体" panose="02010609060101010101" pitchFamily="49" charset="-122"/>
              </a:rPr>
              <a:t>压电效应和压电材料</a:t>
            </a:r>
          </a:p>
          <a:p>
            <a:pPr>
              <a:buFontTx/>
              <a:buNone/>
            </a:pPr>
            <a:r>
              <a:rPr lang="zh-CN" altLang="en-US" sz="3600" i="1" dirty="0">
                <a:ea typeface="黑体" panose="02010609060101010101" pitchFamily="49" charset="-122"/>
              </a:rPr>
              <a:t>   </a:t>
            </a:r>
            <a:r>
              <a:rPr lang="en-US" altLang="zh-CN" sz="3600" i="1" dirty="0">
                <a:latin typeface="黑体" panose="02010609060101010101" pitchFamily="49" charset="-122"/>
                <a:ea typeface="黑体" panose="02010609060101010101" pitchFamily="49" charset="-122"/>
              </a:rPr>
              <a:t>—</a:t>
            </a:r>
            <a:r>
              <a:rPr lang="zh-CN" altLang="en-US" sz="3600" i="1" dirty="0">
                <a:ea typeface="黑体" panose="02010609060101010101" pitchFamily="49" charset="-122"/>
              </a:rPr>
              <a:t>石英晶体和压电陶瓷</a:t>
            </a:r>
          </a:p>
          <a:p>
            <a:r>
              <a:rPr lang="zh-CN" altLang="en-US" sz="4000" dirty="0">
                <a:ea typeface="黑体" panose="02010609060101010101" pitchFamily="49" charset="-122"/>
              </a:rPr>
              <a:t>等效电路和测量电路</a:t>
            </a:r>
          </a:p>
          <a:p>
            <a:pPr>
              <a:buFontTx/>
              <a:buNone/>
            </a:pPr>
            <a:r>
              <a:rPr lang="zh-CN" altLang="en-US" sz="3600" dirty="0">
                <a:ea typeface="黑体" panose="02010609060101010101" pitchFamily="49" charset="-122"/>
              </a:rPr>
              <a:t>   </a:t>
            </a:r>
            <a:r>
              <a:rPr lang="en-US" altLang="zh-CN" sz="3600" dirty="0">
                <a:latin typeface="黑体" panose="02010609060101010101" pitchFamily="49" charset="-122"/>
                <a:ea typeface="黑体" panose="02010609060101010101" pitchFamily="49" charset="-122"/>
              </a:rPr>
              <a:t>—</a:t>
            </a:r>
            <a:r>
              <a:rPr lang="zh-CN" altLang="en-US" sz="3600" dirty="0">
                <a:ea typeface="黑体" panose="02010609060101010101" pitchFamily="49" charset="-122"/>
              </a:rPr>
              <a:t>电荷放大器和电压放大器</a:t>
            </a:r>
          </a:p>
          <a:p>
            <a:r>
              <a:rPr lang="zh-CN" altLang="en-US" sz="4000" dirty="0">
                <a:ea typeface="黑体" panose="02010609060101010101" pitchFamily="49" charset="-122"/>
              </a:rPr>
              <a:t>压电式传感器的医学应用</a:t>
            </a:r>
          </a:p>
          <a:p>
            <a:pPr>
              <a:buFontTx/>
              <a:buNone/>
            </a:pPr>
            <a:r>
              <a:rPr lang="zh-CN" altLang="en-US" sz="4000" dirty="0">
                <a:ea typeface="黑体" panose="02010609060101010101" pitchFamily="49" charset="-122"/>
              </a:rPr>
              <a:t>   </a:t>
            </a:r>
          </a:p>
        </p:txBody>
      </p:sp>
    </p:spTree>
    <p:extLst>
      <p:ext uri="{BB962C8B-B14F-4D97-AF65-F5344CB8AC3E}">
        <p14:creationId xmlns:p14="http://schemas.microsoft.com/office/powerpoint/2010/main" val="39471660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2"/>
          <p:cNvGraphicFramePr>
            <a:graphicFrameLocks/>
          </p:cNvGraphicFramePr>
          <p:nvPr/>
        </p:nvGraphicFramePr>
        <p:xfrm>
          <a:off x="1116013" y="981075"/>
          <a:ext cx="5903912" cy="1800225"/>
        </p:xfrm>
        <a:graphic>
          <a:graphicData uri="http://schemas.openxmlformats.org/presentationml/2006/ole">
            <mc:AlternateContent xmlns:mc="http://schemas.openxmlformats.org/markup-compatibility/2006">
              <mc:Choice xmlns:v="urn:schemas-microsoft-com:vml" Requires="v">
                <p:oleObj spid="_x0000_s26632" r:id="rId3" imgW="6409524" imgH="2095793" progId="Paint.Picture">
                  <p:embed/>
                </p:oleObj>
              </mc:Choice>
              <mc:Fallback>
                <p:oleObj r:id="rId3" imgW="6409524" imgH="2095793" progId="Paint.Picture">
                  <p:embed/>
                  <p:pic>
                    <p:nvPicPr>
                      <p:cNvPr id="106498"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81075"/>
                        <a:ext cx="59039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7" name="Object 3"/>
          <p:cNvGraphicFramePr>
            <a:graphicFrameLocks/>
          </p:cNvGraphicFramePr>
          <p:nvPr/>
        </p:nvGraphicFramePr>
        <p:xfrm>
          <a:off x="1116013" y="2852738"/>
          <a:ext cx="6448425" cy="3276600"/>
        </p:xfrm>
        <a:graphic>
          <a:graphicData uri="http://schemas.openxmlformats.org/presentationml/2006/ole">
            <mc:AlternateContent xmlns:mc="http://schemas.openxmlformats.org/markup-compatibility/2006">
              <mc:Choice xmlns:v="urn:schemas-microsoft-com:vml" Requires="v">
                <p:oleObj spid="_x0000_s26633" r:id="rId5" imgW="6447619" imgH="3277057" progId="Paint.Picture">
                  <p:embed/>
                </p:oleObj>
              </mc:Choice>
              <mc:Fallback>
                <p:oleObj r:id="rId5" imgW="6447619" imgH="3277057" progId="Paint.Picture">
                  <p:embed/>
                  <p:pic>
                    <p:nvPicPr>
                      <p:cNvPr id="36867"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852738"/>
                        <a:ext cx="64484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2961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12775" y="1484313"/>
            <a:ext cx="7775575" cy="2303462"/>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en-US" sz="2200">
                <a:solidFill>
                  <a:srgbClr val="FF6600"/>
                </a:solidFill>
                <a:latin typeface="楷体_GB2312" pitchFamily="49" charset="-122"/>
                <a:ea typeface="楷体_GB2312" pitchFamily="49" charset="-122"/>
              </a:rPr>
              <a:t>（1）转换性能：</a:t>
            </a:r>
            <a:r>
              <a:rPr lang="zh-CN" altLang="en-US" sz="2200">
                <a:solidFill>
                  <a:srgbClr val="292929"/>
                </a:solidFill>
                <a:latin typeface="楷体_GB2312" pitchFamily="49" charset="-122"/>
                <a:ea typeface="楷体_GB2312" pitchFamily="49" charset="-122"/>
              </a:rPr>
              <a:t>要求具有较大的压电常数。</a:t>
            </a:r>
          </a:p>
          <a:p>
            <a:pPr algn="just">
              <a:spcBef>
                <a:spcPct val="15000"/>
              </a:spcBef>
              <a:buFontTx/>
              <a:buNone/>
            </a:pPr>
            <a:r>
              <a:rPr lang="zh-CN" altLang="en-US" sz="2200">
                <a:solidFill>
                  <a:srgbClr val="FF6600"/>
                </a:solidFill>
                <a:latin typeface="楷体_GB2312" pitchFamily="49" charset="-122"/>
                <a:ea typeface="楷体_GB2312" pitchFamily="49" charset="-122"/>
              </a:rPr>
              <a:t>（2）机械性能：</a:t>
            </a:r>
            <a:r>
              <a:rPr lang="zh-CN" altLang="en-US" sz="2200">
                <a:solidFill>
                  <a:srgbClr val="292929"/>
                </a:solidFill>
                <a:latin typeface="楷体_GB2312" pitchFamily="49" charset="-122"/>
                <a:ea typeface="楷体_GB2312" pitchFamily="49" charset="-122"/>
              </a:rPr>
              <a:t>机械强度高、刚度大。</a:t>
            </a:r>
          </a:p>
          <a:p>
            <a:pPr algn="just">
              <a:spcBef>
                <a:spcPct val="15000"/>
              </a:spcBef>
              <a:buFontTx/>
              <a:buNone/>
            </a:pPr>
            <a:r>
              <a:rPr lang="zh-CN" altLang="en-US" sz="2200">
                <a:solidFill>
                  <a:srgbClr val="FF6600"/>
                </a:solidFill>
                <a:latin typeface="楷体_GB2312" pitchFamily="49" charset="-122"/>
                <a:ea typeface="楷体_GB2312" pitchFamily="49" charset="-122"/>
              </a:rPr>
              <a:t>（3）电性能：</a:t>
            </a:r>
            <a:r>
              <a:rPr lang="zh-CN" altLang="en-US" sz="2200">
                <a:solidFill>
                  <a:srgbClr val="292929"/>
                </a:solidFill>
                <a:latin typeface="楷体_GB2312" pitchFamily="49" charset="-122"/>
                <a:ea typeface="楷体_GB2312" pitchFamily="49" charset="-122"/>
              </a:rPr>
              <a:t>高电阻率和大介电常数。</a:t>
            </a:r>
          </a:p>
          <a:p>
            <a:pPr algn="just">
              <a:spcBef>
                <a:spcPct val="15000"/>
              </a:spcBef>
              <a:buFontTx/>
              <a:buNone/>
            </a:pPr>
            <a:r>
              <a:rPr lang="zh-CN" altLang="en-US" sz="2200">
                <a:solidFill>
                  <a:srgbClr val="FF6600"/>
                </a:solidFill>
                <a:latin typeface="楷体_GB2312" pitchFamily="49" charset="-122"/>
                <a:ea typeface="楷体_GB2312" pitchFamily="49" charset="-122"/>
              </a:rPr>
              <a:t>（4）环境适应性：</a:t>
            </a:r>
            <a:r>
              <a:rPr lang="zh-CN" altLang="en-US" sz="2200">
                <a:solidFill>
                  <a:srgbClr val="292929"/>
                </a:solidFill>
                <a:latin typeface="楷体_GB2312" pitchFamily="49" charset="-122"/>
                <a:ea typeface="楷体_GB2312" pitchFamily="49" charset="-122"/>
              </a:rPr>
              <a:t>温度和湿度稳定性要好，要求具有较         高的居里点，获得较宽的工作温度范围。</a:t>
            </a:r>
          </a:p>
          <a:p>
            <a:pPr algn="just">
              <a:spcBef>
                <a:spcPct val="15000"/>
              </a:spcBef>
              <a:buFontTx/>
              <a:buNone/>
            </a:pPr>
            <a:r>
              <a:rPr lang="zh-CN" altLang="en-US" sz="2200">
                <a:solidFill>
                  <a:srgbClr val="FF6600"/>
                </a:solidFill>
                <a:latin typeface="楷体_GB2312" pitchFamily="49" charset="-122"/>
                <a:ea typeface="楷体_GB2312" pitchFamily="49" charset="-122"/>
              </a:rPr>
              <a:t>（5）时间稳定性：</a:t>
            </a:r>
            <a:r>
              <a:rPr lang="zh-CN" altLang="en-US" sz="2200">
                <a:solidFill>
                  <a:srgbClr val="292929"/>
                </a:solidFill>
                <a:latin typeface="楷体_GB2312" pitchFamily="49" charset="-122"/>
                <a:ea typeface="楷体_GB2312" pitchFamily="49" charset="-122"/>
              </a:rPr>
              <a:t>要求压电性能不随时间变化。</a:t>
            </a:r>
          </a:p>
        </p:txBody>
      </p:sp>
      <p:sp>
        <p:nvSpPr>
          <p:cNvPr id="79875" name="Rectangle 3"/>
          <p:cNvSpPr>
            <a:spLocks noGrp="1" noChangeArrowheads="1"/>
          </p:cNvSpPr>
          <p:nvPr>
            <p:ph type="title" idx="4294967295"/>
          </p:nvPr>
        </p:nvSpPr>
        <p:spPr>
          <a:xfrm>
            <a:off x="252413" y="1052513"/>
            <a:ext cx="8208962"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l">
              <a:lnSpc>
                <a:spcPct val="85000"/>
              </a:lnSpc>
            </a:pPr>
            <a:r>
              <a:rPr lang="zh-CN" altLang="zh-CN" sz="2000" b="1" smtClean="0">
                <a:solidFill>
                  <a:srgbClr val="CC00FF"/>
                </a:solidFill>
                <a:latin typeface="隶书" panose="02010509060101010101" pitchFamily="49" charset="-122"/>
                <a:ea typeface="隶书" panose="02010509060101010101" pitchFamily="49" charset="-122"/>
              </a:rPr>
              <a:t>一、压电材料应具备主要特性</a:t>
            </a:r>
          </a:p>
        </p:txBody>
      </p:sp>
      <p:sp>
        <p:nvSpPr>
          <p:cNvPr id="79876"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0245" name="Rectangle 5"/>
          <p:cNvSpPr>
            <a:spLocks noGrp="1" noChangeArrowheads="1"/>
          </p:cNvSpPr>
          <p:nvPr/>
        </p:nvSpPr>
        <p:spPr bwMode="auto">
          <a:xfrm>
            <a:off x="252413" y="4005263"/>
            <a:ext cx="82089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二、压电材料的参数：</a:t>
            </a:r>
            <a:endParaRPr lang="zh-CN" altLang="en-US" sz="3600">
              <a:solidFill>
                <a:srgbClr val="0000CC"/>
              </a:solidFill>
              <a:latin typeface="Times New Roman" panose="02020603050405020304" pitchFamily="18" charset="0"/>
              <a:ea typeface="黑体" panose="02010609060101010101" pitchFamily="49" charset="-122"/>
            </a:endParaRPr>
          </a:p>
        </p:txBody>
      </p:sp>
      <p:sp>
        <p:nvSpPr>
          <p:cNvPr id="10246" name="Text Box 6"/>
          <p:cNvSpPr txBox="1">
            <a:spLocks noChangeArrowheads="1"/>
          </p:cNvSpPr>
          <p:nvPr/>
        </p:nvSpPr>
        <p:spPr bwMode="auto">
          <a:xfrm>
            <a:off x="612775" y="4508500"/>
            <a:ext cx="79914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r>
              <a:rPr lang="zh-CN" altLang="en-US" sz="2200">
                <a:solidFill>
                  <a:srgbClr val="FF6600"/>
                </a:solidFill>
                <a:latin typeface="楷体_GB2312" pitchFamily="49" charset="-122"/>
                <a:ea typeface="楷体_GB2312" pitchFamily="49" charset="-122"/>
                <a:sym typeface="Arial" panose="020B0604020202020204" pitchFamily="34" charset="0"/>
              </a:rPr>
              <a:t>（1）压电常数：</a:t>
            </a:r>
            <a:r>
              <a:rPr lang="zh-CN" altLang="en-US" sz="2200">
                <a:solidFill>
                  <a:srgbClr val="292929"/>
                </a:solidFill>
                <a:latin typeface="楷体_GB2312" pitchFamily="49" charset="-122"/>
                <a:ea typeface="楷体_GB2312" pitchFamily="49" charset="-122"/>
                <a:sym typeface="Arial" panose="020B0604020202020204" pitchFamily="34" charset="0"/>
              </a:rPr>
              <a:t>压电常数是衡量材料压电效应强弱的参数 , 它直接关系到压电输出的灵敏度。 </a:t>
            </a:r>
          </a:p>
          <a:p>
            <a:pPr algn="just">
              <a:spcBef>
                <a:spcPct val="15000"/>
              </a:spcBef>
              <a:buFontTx/>
              <a:buNone/>
            </a:pPr>
            <a:r>
              <a:rPr lang="zh-CN" altLang="en-US" sz="2200">
                <a:solidFill>
                  <a:srgbClr val="FF6600"/>
                </a:solidFill>
                <a:latin typeface="楷体_GB2312" pitchFamily="49" charset="-122"/>
                <a:ea typeface="楷体_GB2312" pitchFamily="49" charset="-122"/>
                <a:sym typeface="Arial" panose="020B0604020202020204" pitchFamily="34" charset="0"/>
              </a:rPr>
              <a:t>（2）弹性常数：</a:t>
            </a:r>
            <a:r>
              <a:rPr lang="zh-CN" altLang="en-US" sz="2200">
                <a:solidFill>
                  <a:srgbClr val="292929"/>
                </a:solidFill>
                <a:latin typeface="楷体_GB2312" pitchFamily="49" charset="-122"/>
                <a:ea typeface="楷体_GB2312" pitchFamily="49" charset="-122"/>
                <a:sym typeface="Arial" panose="020B0604020202020204" pitchFamily="34" charset="0"/>
              </a:rPr>
              <a:t>压电材料的弹性常数、 刚度决定着压电器件的固有频率和动态特性。 </a:t>
            </a:r>
          </a:p>
        </p:txBody>
      </p:sp>
    </p:spTree>
    <p:extLst>
      <p:ext uri="{BB962C8B-B14F-4D97-AF65-F5344CB8AC3E}">
        <p14:creationId xmlns:p14="http://schemas.microsoft.com/office/powerpoint/2010/main" val="703910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6"/>
                                        </p:tgtEl>
                                        <p:attrNameLst>
                                          <p:attrName>style.visibility</p:attrName>
                                        </p:attrNameLst>
                                      </p:cBhvr>
                                      <p:to>
                                        <p:strVal val="visible"/>
                                      </p:to>
                                    </p:set>
                                    <p:animEffect transition="in" filter="blinds(horizontal)">
                                      <p:cBhvr>
                                        <p:cTn id="10"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0" autoUpdateAnimBg="0"/>
      <p:bldP spid="10246"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1557338"/>
            <a:ext cx="8135937" cy="3979862"/>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15000"/>
              </a:spcBef>
              <a:buFontTx/>
              <a:buNone/>
            </a:pPr>
            <a:endParaRPr lang="zh-CN" altLang="en-US" sz="2200">
              <a:solidFill>
                <a:srgbClr val="292929"/>
              </a:solidFill>
              <a:latin typeface="楷体_GB2312" pitchFamily="49" charset="-122"/>
              <a:ea typeface="楷体_GB2312" pitchFamily="49" charset="-122"/>
              <a:sym typeface="Arial" panose="020B0604020202020204" pitchFamily="34" charset="0"/>
            </a:endParaRPr>
          </a:p>
          <a:p>
            <a:pPr algn="just">
              <a:spcBef>
                <a:spcPct val="15000"/>
              </a:spcBef>
              <a:buFontTx/>
              <a:buNone/>
            </a:pPr>
            <a:r>
              <a:rPr lang="zh-CN" altLang="en-US" sz="2200">
                <a:solidFill>
                  <a:srgbClr val="FF6600"/>
                </a:solidFill>
                <a:latin typeface="楷体_GB2312" pitchFamily="49" charset="-122"/>
                <a:ea typeface="楷体_GB2312" pitchFamily="49" charset="-122"/>
              </a:rPr>
              <a:t>（3）</a:t>
            </a:r>
            <a:r>
              <a:rPr lang="zh-CN" altLang="en-US" sz="2200">
                <a:solidFill>
                  <a:srgbClr val="FF6600"/>
                </a:solidFill>
                <a:latin typeface="楷体_GB2312" pitchFamily="49" charset="-122"/>
                <a:ea typeface="楷体_GB2312" pitchFamily="49" charset="-122"/>
                <a:sym typeface="Arial" panose="020B0604020202020204" pitchFamily="34" charset="0"/>
              </a:rPr>
              <a:t>介电常数：</a:t>
            </a:r>
            <a:r>
              <a:rPr lang="zh-CN" altLang="en-US" sz="2200">
                <a:solidFill>
                  <a:srgbClr val="292929"/>
                </a:solidFill>
                <a:latin typeface="楷体_GB2312" pitchFamily="49" charset="-122"/>
                <a:ea typeface="楷体_GB2312" pitchFamily="49" charset="-122"/>
                <a:sym typeface="Arial" panose="020B0604020202020204" pitchFamily="34" charset="0"/>
              </a:rPr>
              <a:t>处于工作状态的压电传感器相当于一个电容器，存在着一个压电元件材料沿电极面法线方向的自由介电常数</a:t>
            </a:r>
            <a:r>
              <a:rPr lang="el-GR" altLang="en-US" sz="2200">
                <a:solidFill>
                  <a:srgbClr val="292929"/>
                </a:solidFill>
                <a:latin typeface="楷体_GB2312" pitchFamily="49" charset="-122"/>
                <a:ea typeface="楷体_GB2312" pitchFamily="49" charset="-122"/>
                <a:sym typeface="Arial" panose="020B0604020202020204" pitchFamily="34" charset="0"/>
              </a:rPr>
              <a:t>ε</a:t>
            </a:r>
            <a:r>
              <a:rPr lang="zh-CN" altLang="en-US" sz="2200">
                <a:solidFill>
                  <a:srgbClr val="292929"/>
                </a:solidFill>
                <a:latin typeface="楷体_GB2312" pitchFamily="49" charset="-122"/>
                <a:ea typeface="楷体_GB2312" pitchFamily="49" charset="-122"/>
                <a:sym typeface="Arial" panose="020B0604020202020204" pitchFamily="34" charset="0"/>
              </a:rPr>
              <a:t> 。对于一定形状、 尺寸的压电元件 , 其固有电容与介电常数有关 ; 而固有电容又影响着压电传感器的频率下限。 </a:t>
            </a:r>
          </a:p>
          <a:p>
            <a:pPr algn="just">
              <a:spcBef>
                <a:spcPct val="15000"/>
              </a:spcBef>
              <a:buFontTx/>
              <a:buNone/>
            </a:pPr>
            <a:r>
              <a:rPr lang="zh-CN" altLang="en-US" sz="2200">
                <a:solidFill>
                  <a:srgbClr val="FF6600"/>
                </a:solidFill>
                <a:latin typeface="楷体_GB2312" pitchFamily="49" charset="-122"/>
                <a:ea typeface="楷体_GB2312" pitchFamily="49" charset="-122"/>
              </a:rPr>
              <a:t>（4）</a:t>
            </a:r>
            <a:r>
              <a:rPr lang="zh-CN" altLang="en-US" sz="2200">
                <a:solidFill>
                  <a:srgbClr val="FF6600"/>
                </a:solidFill>
                <a:latin typeface="楷体_GB2312" pitchFamily="49" charset="-122"/>
                <a:ea typeface="楷体_GB2312" pitchFamily="49" charset="-122"/>
                <a:sym typeface="Arial" panose="020B0604020202020204" pitchFamily="34" charset="0"/>
              </a:rPr>
              <a:t>机电耦合系数：</a:t>
            </a:r>
            <a:r>
              <a:rPr lang="zh-CN" altLang="en-US" sz="2200">
                <a:solidFill>
                  <a:srgbClr val="292929"/>
                </a:solidFill>
                <a:latin typeface="楷体_GB2312" pitchFamily="49" charset="-122"/>
                <a:ea typeface="楷体_GB2312" pitchFamily="49" charset="-122"/>
                <a:sym typeface="Arial" panose="020B0604020202020204" pitchFamily="34" charset="0"/>
              </a:rPr>
              <a:t>在压电效应中 , 其值等于转换输出能量（如电能）与输入的能量（如机械能）之比的平方根 ; 它是衡量压电材料机电能量转换效率的一个重要参数。 </a:t>
            </a:r>
            <a:endParaRPr lang="el-GR" altLang="en-US" sz="2200">
              <a:solidFill>
                <a:srgbClr val="292929"/>
              </a:solidFill>
              <a:latin typeface="楷体_GB2312" pitchFamily="49" charset="-122"/>
              <a:ea typeface="楷体_GB2312" pitchFamily="49" charset="-122"/>
              <a:sym typeface="Arial" panose="020B0604020202020204" pitchFamily="34" charset="0"/>
            </a:endParaRPr>
          </a:p>
          <a:p>
            <a:pPr algn="just">
              <a:spcBef>
                <a:spcPct val="15000"/>
              </a:spcBef>
              <a:buFontTx/>
              <a:buNone/>
            </a:pPr>
            <a:r>
              <a:rPr lang="zh-CN" altLang="en-US" sz="2200">
                <a:solidFill>
                  <a:srgbClr val="FF6600"/>
                </a:solidFill>
                <a:latin typeface="楷体_GB2312" pitchFamily="49" charset="-122"/>
                <a:ea typeface="楷体_GB2312" pitchFamily="49" charset="-122"/>
              </a:rPr>
              <a:t>（5）</a:t>
            </a:r>
            <a:r>
              <a:rPr lang="zh-CN" altLang="en-US" sz="2200">
                <a:solidFill>
                  <a:srgbClr val="FF6600"/>
                </a:solidFill>
                <a:latin typeface="楷体_GB2312" pitchFamily="49" charset="-122"/>
                <a:ea typeface="楷体_GB2312" pitchFamily="49" charset="-122"/>
                <a:sym typeface="Arial" panose="020B0604020202020204" pitchFamily="34" charset="0"/>
              </a:rPr>
              <a:t>电阻：</a:t>
            </a:r>
            <a:r>
              <a:rPr lang="zh-CN" altLang="en-US" sz="2200">
                <a:solidFill>
                  <a:srgbClr val="292929"/>
                </a:solidFill>
                <a:latin typeface="楷体_GB2312" pitchFamily="49" charset="-122"/>
                <a:ea typeface="楷体_GB2312" pitchFamily="49" charset="-122"/>
                <a:sym typeface="Arial" panose="020B0604020202020204" pitchFamily="34" charset="0"/>
              </a:rPr>
              <a:t>压电材料的绝缘电阻将减少电荷泄漏 , 从而改善压电传感器的低频特性。 </a:t>
            </a:r>
          </a:p>
          <a:p>
            <a:pPr algn="just">
              <a:spcBef>
                <a:spcPct val="15000"/>
              </a:spcBef>
              <a:buFontTx/>
              <a:buNone/>
            </a:pPr>
            <a:r>
              <a:rPr lang="zh-CN" altLang="en-US" sz="2200">
                <a:solidFill>
                  <a:srgbClr val="FF6600"/>
                </a:solidFill>
                <a:latin typeface="楷体_GB2312" pitchFamily="49" charset="-122"/>
                <a:ea typeface="楷体_GB2312" pitchFamily="49" charset="-122"/>
              </a:rPr>
              <a:t>（6）</a:t>
            </a:r>
            <a:r>
              <a:rPr lang="zh-CN" altLang="en-US" sz="2200">
                <a:solidFill>
                  <a:srgbClr val="FF6600"/>
                </a:solidFill>
                <a:latin typeface="楷体_GB2312" pitchFamily="49" charset="-122"/>
                <a:ea typeface="楷体_GB2312" pitchFamily="49" charset="-122"/>
                <a:sym typeface="Arial" panose="020B0604020202020204" pitchFamily="34" charset="0"/>
              </a:rPr>
              <a:t>居里点：</a:t>
            </a:r>
            <a:r>
              <a:rPr lang="zh-CN" altLang="en-US" sz="2200">
                <a:solidFill>
                  <a:srgbClr val="292929"/>
                </a:solidFill>
                <a:latin typeface="楷体_GB2312" pitchFamily="49" charset="-122"/>
                <a:ea typeface="楷体_GB2312" pitchFamily="49" charset="-122"/>
                <a:sym typeface="Arial" panose="020B0604020202020204" pitchFamily="34" charset="0"/>
              </a:rPr>
              <a:t>压电材料开始丧失压电特性的温度</a:t>
            </a:r>
          </a:p>
        </p:txBody>
      </p:sp>
      <p:sp>
        <p:nvSpPr>
          <p:cNvPr id="80899" name="Rectangle 3"/>
          <p:cNvSpPr>
            <a:spLocks noGrp="1" noChangeArrowheads="1"/>
          </p:cNvSpPr>
          <p:nvPr>
            <p:ph type="title" idx="4294967295"/>
          </p:nvPr>
        </p:nvSpPr>
        <p:spPr>
          <a:xfrm>
            <a:off x="250825" y="1268413"/>
            <a:ext cx="8208963" cy="360362"/>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0000"/>
          </a:bodyPr>
          <a:lstStyle/>
          <a:p>
            <a:pPr algn="l">
              <a:lnSpc>
                <a:spcPct val="85000"/>
              </a:lnSpc>
            </a:pPr>
            <a:r>
              <a:rPr lang="zh-CN" altLang="en-US" sz="2400" b="1" smtClean="0">
                <a:solidFill>
                  <a:srgbClr val="CC00FF"/>
                </a:solidFill>
                <a:latin typeface="隶书" panose="02010509060101010101" pitchFamily="49" charset="-122"/>
                <a:ea typeface="隶书" panose="02010509060101010101" pitchFamily="49" charset="-122"/>
              </a:rPr>
              <a:t>二、压电材料的参数：</a:t>
            </a:r>
            <a:endParaRPr lang="zh-CN" altLang="en-US" smtClean="0"/>
          </a:p>
        </p:txBody>
      </p:sp>
      <p:sp>
        <p:nvSpPr>
          <p:cNvPr id="80900"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858263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Effect transition="in" filter="blinds(horizontal)">
                                      <p:cBhvr>
                                        <p:cTn id="7" dur="500"/>
                                        <p:tgtEl>
                                          <p:spTgt spid="1126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266">
                                            <p:txEl>
                                              <p:pRg st="3" end="3"/>
                                            </p:txEl>
                                          </p:spTgt>
                                        </p:tgtEl>
                                        <p:attrNameLst>
                                          <p:attrName>style.visibility</p:attrName>
                                        </p:attrNameLst>
                                      </p:cBhvr>
                                      <p:to>
                                        <p:strVal val="visible"/>
                                      </p:to>
                                    </p:set>
                                    <p:anim calcmode="lin" valueType="num">
                                      <p:cBhvr additive="base">
                                        <p:cTn id="12"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6">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266">
                                            <p:txEl>
                                              <p:pRg st="4" end="4"/>
                                            </p:txEl>
                                          </p:spTgt>
                                        </p:tgtEl>
                                        <p:attrNameLst>
                                          <p:attrName>style.visibility</p:attrName>
                                        </p:attrNameLst>
                                      </p:cBhvr>
                                      <p:to>
                                        <p:strVal val="visible"/>
                                      </p:to>
                                    </p:set>
                                    <p:anim calcmode="lin" valueType="num">
                                      <p:cBhvr additive="base">
                                        <p:cTn id="16"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187450" y="1052513"/>
            <a:ext cx="3744913" cy="512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400">
                <a:solidFill>
                  <a:srgbClr val="CC00FF"/>
                </a:solidFill>
                <a:latin typeface="隶书" panose="02010509060101010101" pitchFamily="49" charset="-122"/>
                <a:ea typeface="隶书" panose="02010509060101010101" pitchFamily="49" charset="-122"/>
              </a:rPr>
              <a:t>三、石英晶体</a:t>
            </a:r>
          </a:p>
        </p:txBody>
      </p:sp>
      <p:sp>
        <p:nvSpPr>
          <p:cNvPr id="12291" name="Rectangle 3"/>
          <p:cNvSpPr>
            <a:spLocks noChangeArrowheads="1"/>
          </p:cNvSpPr>
          <p:nvPr/>
        </p:nvSpPr>
        <p:spPr bwMode="auto">
          <a:xfrm>
            <a:off x="900113" y="1773238"/>
            <a:ext cx="7559675" cy="3976687"/>
          </a:xfrm>
          <a:prstGeom prst="rect">
            <a:avLst/>
          </a:prstGeom>
          <a:noFill/>
          <a:ln>
            <a:noFill/>
          </a:ln>
          <a:effectLst/>
          <a:extLst>
            <a:ext uri="{909E8E84-426E-40DD-AFC4-6F175D3DCCD1}">
              <a14:hiddenFill xmlns:a14="http://schemas.microsoft.com/office/drawing/2010/main">
                <a:gradFill rotWithShape="1">
                  <a:gsLst>
                    <a:gs pos="0">
                      <a:srgbClr val="00FF00"/>
                    </a:gs>
                    <a:gs pos="50000">
                      <a:srgbClr val="FFFFFF"/>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45000"/>
              </a:lnSpc>
              <a:spcBef>
                <a:spcPct val="0"/>
              </a:spcBef>
              <a:buFont typeface="Wingdings" panose="05000000000000000000" pitchFamily="2" charset="2"/>
              <a:buChar char="Ø"/>
            </a:pPr>
            <a:r>
              <a:rPr lang="zh-CN" altLang="en-US" sz="2200">
                <a:solidFill>
                  <a:srgbClr val="FF00FF"/>
                </a:solidFill>
                <a:latin typeface="楷体_GB2312" pitchFamily="49" charset="-122"/>
                <a:ea typeface="楷体_GB2312" pitchFamily="49" charset="-122"/>
              </a:rPr>
              <a:t>石英晶体的突出优点：</a:t>
            </a:r>
            <a:r>
              <a:rPr lang="zh-CN" altLang="en-US" sz="2200">
                <a:solidFill>
                  <a:schemeClr val="accent2"/>
                </a:solidFill>
                <a:latin typeface="楷体_GB2312" pitchFamily="49" charset="-122"/>
                <a:ea typeface="楷体_GB2312" pitchFamily="49" charset="-122"/>
              </a:rPr>
              <a:t>性能非常稳定，有很大的机械强度和稳定的机械性能。</a:t>
            </a:r>
          </a:p>
          <a:p>
            <a:pPr algn="just">
              <a:lnSpc>
                <a:spcPct val="145000"/>
              </a:lnSpc>
              <a:spcBef>
                <a:spcPct val="0"/>
              </a:spcBef>
              <a:buFont typeface="Wingdings" panose="05000000000000000000" pitchFamily="2" charset="2"/>
              <a:buChar char="Ø"/>
            </a:pPr>
            <a:r>
              <a:rPr lang="zh-CN" altLang="en-US" sz="2200">
                <a:solidFill>
                  <a:srgbClr val="292929"/>
                </a:solidFill>
                <a:latin typeface="Times New Roman" panose="02020603050405020304" pitchFamily="18" charset="0"/>
              </a:rPr>
              <a:t> </a:t>
            </a:r>
            <a:r>
              <a:rPr lang="zh-CN" altLang="en-US" sz="2200">
                <a:solidFill>
                  <a:srgbClr val="292929"/>
                </a:solidFill>
                <a:latin typeface="楷体_GB2312" pitchFamily="49" charset="-122"/>
                <a:ea typeface="楷体_GB2312" pitchFamily="49" charset="-122"/>
              </a:rPr>
              <a:t>转换效率和转换精度高、线性范围宽、重复性好、固有频率高、动态特性好、工作温度高达550℃（压电系数不随温度而改变）</a:t>
            </a:r>
          </a:p>
          <a:p>
            <a:pPr algn="just">
              <a:lnSpc>
                <a:spcPct val="145000"/>
              </a:lnSpc>
              <a:spcBef>
                <a:spcPct val="0"/>
              </a:spcBef>
              <a:buFont typeface="Wingdings" panose="05000000000000000000" pitchFamily="2" charset="2"/>
              <a:buChar char="Ø"/>
            </a:pPr>
            <a:r>
              <a:rPr lang="zh-CN" altLang="en-US" sz="2200">
                <a:solidFill>
                  <a:srgbClr val="292929"/>
                </a:solidFill>
                <a:latin typeface="楷体_GB2312" pitchFamily="49" charset="-122"/>
                <a:ea typeface="楷体_GB2312" pitchFamily="49" charset="-122"/>
              </a:rPr>
              <a:t>工作湿度高达100%、稳定性好。绝缘性能也相当好。</a:t>
            </a:r>
          </a:p>
          <a:p>
            <a:pPr algn="just">
              <a:lnSpc>
                <a:spcPct val="145000"/>
              </a:lnSpc>
              <a:spcBef>
                <a:spcPct val="0"/>
              </a:spcBef>
              <a:buFont typeface="Wingdings" panose="05000000000000000000" pitchFamily="2" charset="2"/>
              <a:buChar char="Ø"/>
            </a:pPr>
            <a:r>
              <a:rPr lang="zh-CN" altLang="en-US" sz="2200">
                <a:solidFill>
                  <a:srgbClr val="292929"/>
                </a:solidFill>
                <a:latin typeface="楷体_GB2312" pitchFamily="49" charset="-122"/>
                <a:ea typeface="楷体_GB2312" pitchFamily="49" charset="-122"/>
              </a:rPr>
              <a:t>但石英材料价格昂贵，且压电系数比压电陶瓷低得多，</a:t>
            </a:r>
            <a:r>
              <a:rPr lang="zh-CN" altLang="en-US" sz="2200">
                <a:solidFill>
                  <a:schemeClr val="accent2"/>
                </a:solidFill>
                <a:latin typeface="楷体_GB2312" pitchFamily="49" charset="-122"/>
                <a:ea typeface="楷体_GB2312" pitchFamily="49" charset="-122"/>
              </a:rPr>
              <a:t>因此一般仅用于标准仪器或要求较高的传感器中。</a:t>
            </a:r>
          </a:p>
        </p:txBody>
      </p:sp>
      <p:sp>
        <p:nvSpPr>
          <p:cNvPr id="81924" name="Text Box 4"/>
          <p:cNvSpPr txBox="1">
            <a:spLocks noChangeArrowheads="1"/>
          </p:cNvSpPr>
          <p:nvPr/>
        </p:nvSpPr>
        <p:spPr bwMode="auto">
          <a:xfrm>
            <a:off x="898525" y="228600"/>
            <a:ext cx="7345363" cy="6397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3600">
                <a:solidFill>
                  <a:srgbClr val="0000CC"/>
                </a:solidFill>
                <a:latin typeface="Times New Roman" panose="02020603050405020304" pitchFamily="18" charset="0"/>
                <a:ea typeface="黑体" panose="02010609060101010101" pitchFamily="49" charset="-122"/>
              </a:rPr>
              <a:t>压电</a:t>
            </a:r>
            <a:r>
              <a:rPr lang="zh-CN" altLang="en-US" sz="3600">
                <a:solidFill>
                  <a:srgbClr val="0000CC"/>
                </a:solidFill>
                <a:latin typeface="Times New Roman" panose="02020603050405020304" pitchFamily="18" charset="0"/>
                <a:ea typeface="黑体" panose="02010609060101010101" pitchFamily="49" charset="-122"/>
              </a:rPr>
              <a:t>材料</a:t>
            </a:r>
            <a:r>
              <a:rPr lang="en-US" altLang="zh-CN" sz="3600">
                <a:solidFill>
                  <a:srgbClr val="0000CC"/>
                </a:solidFill>
                <a:latin typeface="Times New Roman" panose="02020603050405020304" pitchFamily="18" charset="0"/>
                <a:ea typeface="黑体" panose="02010609060101010101" pitchFamily="49" charset="-122"/>
              </a:rPr>
              <a:t> </a:t>
            </a:r>
            <a:endParaRPr lang="zh-CN" altLang="en-US" sz="3600">
              <a:solidFill>
                <a:srgbClr val="0000CC"/>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976736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6130</Words>
  <Application>Microsoft Office PowerPoint</Application>
  <PresentationFormat>全屏显示(4:3)</PresentationFormat>
  <Paragraphs>705</Paragraphs>
  <Slides>67</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67</vt:i4>
      </vt:variant>
    </vt:vector>
  </HeadingPairs>
  <TitlesOfParts>
    <vt:vector size="90" baseType="lpstr">
      <vt:lpstr>Gulim</vt:lpstr>
      <vt:lpstr>等线</vt:lpstr>
      <vt:lpstr>等线 Light</vt:lpstr>
      <vt:lpstr>黑体</vt:lpstr>
      <vt:lpstr>华文楷体</vt:lpstr>
      <vt:lpstr>华文新魏</vt:lpstr>
      <vt:lpstr>华文中宋</vt:lpstr>
      <vt:lpstr>楷体_GB2312</vt:lpstr>
      <vt:lpstr>隶书</vt:lpstr>
      <vt:lpstr>宋体</vt:lpstr>
      <vt:lpstr>Arial</vt:lpstr>
      <vt:lpstr>Arial Black</vt:lpstr>
      <vt:lpstr>Calibri</vt:lpstr>
      <vt:lpstr>Calibri Light</vt:lpstr>
      <vt:lpstr>Times New Roman</vt:lpstr>
      <vt:lpstr>Wingdings</vt:lpstr>
      <vt:lpstr>Office 主题​​</vt:lpstr>
      <vt:lpstr>Bitmap Image</vt:lpstr>
      <vt:lpstr>Microsoft Word 97 - 2003 文档</vt:lpstr>
      <vt:lpstr>Microsoft Equation 3.0</vt:lpstr>
      <vt:lpstr>Visio.Drawing.4</vt:lpstr>
      <vt:lpstr>MathType 6.0 Equation</vt:lpstr>
      <vt:lpstr>公式</vt:lpstr>
      <vt:lpstr>第七章 压电传感器</vt:lpstr>
      <vt:lpstr>PowerPoint 演示文稿</vt:lpstr>
      <vt:lpstr>PowerPoint 演示文稿</vt:lpstr>
      <vt:lpstr>PowerPoint 演示文稿</vt:lpstr>
      <vt:lpstr>PowerPoint 演示文稿</vt:lpstr>
      <vt:lpstr>PowerPoint 演示文稿</vt:lpstr>
      <vt:lpstr>一、压电材料应具备主要特性</vt:lpstr>
      <vt:lpstr>二、压电材料的参数：</vt:lpstr>
      <vt:lpstr>PowerPoint 演示文稿</vt:lpstr>
      <vt:lpstr>PowerPoint 演示文稿</vt:lpstr>
      <vt:lpstr>PowerPoint 演示文稿</vt:lpstr>
      <vt:lpstr>四、压电陶瓷</vt:lpstr>
      <vt:lpstr>五、新型压电材料</vt:lpstr>
      <vt:lpstr>五、新型压电材料</vt:lpstr>
      <vt:lpstr>PowerPoint 演示文稿</vt:lpstr>
      <vt:lpstr>PowerPoint 演示文稿</vt:lpstr>
      <vt:lpstr>PowerPoint 演示文稿</vt:lpstr>
      <vt:lpstr>一、压电效应的基本概念</vt:lpstr>
      <vt:lpstr>一、压电效应的基本概念</vt:lpstr>
      <vt:lpstr>一、压电效应的基本概念</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二、压电效应的基本原理</vt:lpstr>
      <vt:lpstr>PowerPoint 演示文稿</vt:lpstr>
      <vt:lpstr>PowerPoint 演示文稿</vt:lpstr>
      <vt:lpstr>一、压电式传感器的测量特性</vt:lpstr>
      <vt:lpstr>一、压电式传感器的测量特性</vt:lpstr>
      <vt:lpstr>二、压电元件的连接方式</vt:lpstr>
      <vt:lpstr>二、压电元件的连接方式</vt:lpstr>
      <vt:lpstr>二、压电元件的连接方式</vt:lpstr>
      <vt:lpstr>三、压电式传感器的等效电路</vt:lpstr>
      <vt:lpstr>三、压电式传感器的等效电路</vt:lpstr>
      <vt:lpstr>三、压电式传感器的等效电路</vt:lpstr>
      <vt:lpstr>PowerPoint 演示文稿</vt:lpstr>
      <vt:lpstr>PowerPoint 演示文稿</vt:lpstr>
      <vt:lpstr>电压放大器（阻抗变换器）</vt:lpstr>
      <vt:lpstr>一、电压放大器（阻抗变换器）</vt:lpstr>
      <vt:lpstr>电压放大器（阻抗变换器）</vt:lpstr>
      <vt:lpstr>电压放大器（阻抗变换器）</vt:lpstr>
      <vt:lpstr>电压放大器（阻抗变换器）</vt:lpstr>
      <vt:lpstr>PowerPoint 演示文稿</vt:lpstr>
      <vt:lpstr>               压电式传感器的应用    一 压电式压力传感器</vt:lpstr>
      <vt:lpstr>二 微重力压电晶体生物量测量传感器</vt:lpstr>
      <vt:lpstr>三 加速度型压电传感器——压电式心音传感器</vt:lpstr>
      <vt:lpstr>PVDF（聚偏氟乙烯）高分子压电薄膜制造的胎儿心音传感器 </vt:lpstr>
      <vt:lpstr>四 超声多普勒血流测定</vt:lpstr>
      <vt:lpstr>多普勒超声血流计的工作原理</vt:lpstr>
      <vt:lpstr>五 超声换能器</vt:lpstr>
      <vt:lpstr>PowerPoint 演示文稿</vt:lpstr>
      <vt:lpstr>本章小结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压电传感器</dc:title>
  <dc:creator>admin</dc:creator>
  <cp:lastModifiedBy>admin</cp:lastModifiedBy>
  <cp:revision>11</cp:revision>
  <dcterms:created xsi:type="dcterms:W3CDTF">2018-05-02T14:06:10Z</dcterms:created>
  <dcterms:modified xsi:type="dcterms:W3CDTF">2019-05-07T13:43:51Z</dcterms:modified>
</cp:coreProperties>
</file>