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4" r:id="rId3"/>
    <p:sldId id="357" r:id="rId4"/>
    <p:sldId id="338" r:id="rId5"/>
    <p:sldId id="339" r:id="rId6"/>
    <p:sldId id="343" r:id="rId7"/>
    <p:sldId id="262" r:id="rId8"/>
    <p:sldId id="337" r:id="rId9"/>
    <p:sldId id="265" r:id="rId10"/>
    <p:sldId id="258" r:id="rId11"/>
    <p:sldId id="269" r:id="rId12"/>
    <p:sldId id="358" r:id="rId13"/>
    <p:sldId id="341" r:id="rId14"/>
    <p:sldId id="359" r:id="rId15"/>
    <p:sldId id="360" r:id="rId16"/>
    <p:sldId id="361" r:id="rId17"/>
    <p:sldId id="362" r:id="rId18"/>
    <p:sldId id="363" r:id="rId19"/>
    <p:sldId id="364" r:id="rId20"/>
    <p:sldId id="268" r:id="rId21"/>
    <p:sldId id="259" r:id="rId22"/>
    <p:sldId id="365" r:id="rId23"/>
    <p:sldId id="270" r:id="rId24"/>
    <p:sldId id="271" r:id="rId25"/>
    <p:sldId id="368" r:id="rId26"/>
    <p:sldId id="282" r:id="rId27"/>
    <p:sldId id="284" r:id="rId28"/>
    <p:sldId id="285" r:id="rId29"/>
    <p:sldId id="369" r:id="rId30"/>
    <p:sldId id="372" r:id="rId31"/>
    <p:sldId id="371" r:id="rId32"/>
    <p:sldId id="336" r:id="rId33"/>
    <p:sldId id="283" r:id="rId34"/>
    <p:sldId id="346" r:id="rId35"/>
    <p:sldId id="288" r:id="rId36"/>
    <p:sldId id="348" r:id="rId37"/>
    <p:sldId id="349" r:id="rId38"/>
    <p:sldId id="350" r:id="rId39"/>
    <p:sldId id="335" r:id="rId40"/>
    <p:sldId id="351" r:id="rId41"/>
    <p:sldId id="352" r:id="rId42"/>
    <p:sldId id="353" r:id="rId43"/>
    <p:sldId id="354" r:id="rId44"/>
    <p:sldId id="355" r:id="rId45"/>
    <p:sldId id="356" r:id="rId46"/>
    <p:sldId id="273" r:id="rId47"/>
    <p:sldId id="290" r:id="rId48"/>
    <p:sldId id="292" r:id="rId49"/>
    <p:sldId id="293" r:id="rId50"/>
    <p:sldId id="294" r:id="rId51"/>
    <p:sldId id="295" r:id="rId52"/>
    <p:sldId id="296" r:id="rId53"/>
    <p:sldId id="297" r:id="rId54"/>
    <p:sldId id="299" r:id="rId55"/>
    <p:sldId id="300" r:id="rId56"/>
    <p:sldId id="366" r:id="rId57"/>
    <p:sldId id="323" r:id="rId58"/>
    <p:sldId id="367" r:id="rId59"/>
    <p:sldId id="331" r:id="rId60"/>
    <p:sldId id="332" r:id="rId61"/>
    <p:sldId id="326" r:id="rId62"/>
    <p:sldId id="333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53033" autoAdjust="0"/>
  </p:normalViewPr>
  <p:slideViewPr>
    <p:cSldViewPr>
      <p:cViewPr varScale="1">
        <p:scale>
          <a:sx n="45" d="100"/>
          <a:sy n="45" d="100"/>
        </p:scale>
        <p:origin x="2106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48D7-09A5-486B-86EF-E7B55D8D0037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ECB74-15AF-4562-B490-BAE36DC4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5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1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C32077-DAA3-4974-A624-8A66BE1B516F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4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3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62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DDBFA2-CD7C-460C-A6C1-2F2BF0A2701F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16291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6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3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3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AD8EC6-38A6-47EE-A906-324412CEF62D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962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4390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335744-C5B2-4765-85C8-50996EFA064A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983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27459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CB456C-BE0A-4148-B0EE-094CAEB2D603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00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28949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43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64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43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78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99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89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8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2EA262-C69E-4520-9EF3-CA249698D3B7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49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70C250-0111-4622-89AE-2FEB05F97FA2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20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5E75A5-5C64-4A02-9CB4-D0A1D72E5DAE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16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14315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37AF27-C1E2-4FB4-A13A-AA33BC23181D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37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08538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079A99-9DDC-42B7-A403-8B4B2A04466F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5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2796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A85AC4-8696-4C00-9379-D21182B10BE1}" type="slidenum">
              <a:rPr lang="en-US" altLang="zh-CN"/>
              <a:pPr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78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170613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26B8F5-CE8B-4A5B-B600-1F78C809AB78}" type="slidenum">
              <a:rPr lang="en-US" altLang="zh-CN"/>
              <a:pPr>
                <a:spcBef>
                  <a:spcPct val="0"/>
                </a:spcBef>
              </a:pPr>
              <a:t>52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798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04833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2390FE-D1A6-4114-8A31-10B5445CE612}" type="slidenum">
              <a:rPr lang="en-US" altLang="zh-CN"/>
              <a:pPr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819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930445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DA7ABE-51BD-404E-AC87-A4FD4F27011A}" type="slidenum">
              <a:rPr lang="en-US" altLang="zh-CN"/>
              <a:pPr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860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83333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877022-9536-4936-99E4-5A4CA276451C}" type="slidenum">
              <a:rPr lang="en-US" altLang="zh-CN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88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3244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D762FF-B520-4BD4-B706-9D75AE28CC25}" type="slidenum">
              <a:rPr lang="en-US" altLang="zh-CN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9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7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8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605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07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7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0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ECB74-15AF-4562-B490-BAE36DC421D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5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87B6C7-13E1-46F2-A565-4F017409A28C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r>
              <a:rPr kumimoji="1" lang="en-US" altLang="zh-CN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/>
          </a:p>
        </p:txBody>
      </p:sp>
      <p:sp>
        <p:nvSpPr>
          <p:cNvPr id="297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704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2939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E4219-0BA0-4EC5-A9F5-1B4F9CE76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2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6B02E-2C74-41A3-9E83-F506D5D5A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4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ss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ssbj.com.cn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生物统计学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许立达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7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生物统计学的典型问题：</a:t>
            </a:r>
          </a:p>
          <a:p>
            <a:pPr lvl="1"/>
            <a:r>
              <a:rPr lang="zh-CN" altLang="en-US" smtClean="0"/>
              <a:t>疫苗是否有效？</a:t>
            </a:r>
          </a:p>
          <a:p>
            <a:pPr lvl="1"/>
            <a:r>
              <a:rPr lang="zh-CN" altLang="en-US" smtClean="0"/>
              <a:t>吸烟是否有害？</a:t>
            </a:r>
          </a:p>
          <a:p>
            <a:pPr lvl="1"/>
            <a:r>
              <a:rPr lang="zh-CN" altLang="en-US" smtClean="0"/>
              <a:t>某批产品中合格品有多少</a:t>
            </a:r>
            <a:r>
              <a:rPr lang="en-US" altLang="zh-CN" smtClean="0"/>
              <a:t>?</a:t>
            </a:r>
            <a:r>
              <a:rPr lang="zh-CN" altLang="en-US" smtClean="0"/>
              <a:t>是否报废？</a:t>
            </a:r>
          </a:p>
          <a:p>
            <a:pPr lvl="1"/>
            <a:r>
              <a:rPr lang="zh-CN" altLang="en-US" smtClean="0"/>
              <a:t>新配方是否优于旧的？</a:t>
            </a:r>
          </a:p>
          <a:p>
            <a:pPr lvl="1"/>
            <a:r>
              <a:rPr lang="zh-CN" altLang="en-US" smtClean="0"/>
              <a:t>流行病是否增加？</a:t>
            </a:r>
          </a:p>
          <a:p>
            <a:pPr lvl="1"/>
            <a:r>
              <a:rPr lang="zh-CN" altLang="en-US" smtClean="0"/>
              <a:t>农作物的产量与施肥量之间是否存在相关关系？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1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1600200"/>
            <a:ext cx="5904656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描述性统计分析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概率与概率分布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参数估计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假设检验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列联分析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方差分析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回归及相关分析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试</a:t>
            </a:r>
            <a:r>
              <a:rPr lang="zh-CN" altLang="en-US" sz="2400" dirty="0" smtClean="0"/>
              <a:t>验设计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因子分析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聚类分析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多元</a:t>
            </a:r>
            <a:r>
              <a:rPr lang="zh-CN" altLang="en-US" sz="2400" dirty="0"/>
              <a:t>回归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05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95736" y="285293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为什么要学习生物统计学？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56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1" y="326628"/>
            <a:ext cx="1712279" cy="23042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7431" y="27749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孟德尔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75" y="326628"/>
            <a:ext cx="1737635" cy="230425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97860" y="27749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罗纳德</a:t>
            </a:r>
            <a:r>
              <a:rPr lang="en-US" altLang="zh-CN" sz="2800" dirty="0"/>
              <a:t>·</a:t>
            </a:r>
            <a:r>
              <a:rPr lang="zh-CN" altLang="en-US" sz="2800" dirty="0" smtClean="0"/>
              <a:t>费雪</a:t>
            </a:r>
            <a:endParaRPr lang="zh-CN" altLang="en-US" sz="28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559" y="327047"/>
            <a:ext cx="1620841" cy="23038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94535" y="277490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威廉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贝特森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984" y="3855020"/>
            <a:ext cx="1829989" cy="210947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465251" y="6002124"/>
            <a:ext cx="2085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卡</a:t>
            </a:r>
            <a:r>
              <a:rPr lang="zh-CN" altLang="en-US" sz="2800" dirty="0"/>
              <a:t>尔</a:t>
            </a:r>
            <a:r>
              <a:rPr lang="en-US" altLang="zh-CN" sz="2800" dirty="0" smtClean="0"/>
              <a:t>·</a:t>
            </a:r>
            <a:r>
              <a:rPr lang="zh-CN" altLang="en-US" sz="2800" dirty="0" smtClean="0"/>
              <a:t>皮尔逊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32" y="3826624"/>
            <a:ext cx="1850191" cy="217549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5924" y="6002124"/>
            <a:ext cx="160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F·</a:t>
            </a:r>
            <a:r>
              <a:rPr lang="zh-CN" altLang="en-US" sz="2800" dirty="0" smtClean="0"/>
              <a:t>高尔顿</a:t>
            </a:r>
            <a:endParaRPr lang="zh-CN" altLang="en-US" sz="28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1359" y="3826624"/>
            <a:ext cx="1820697" cy="217549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99205" y="6002124"/>
            <a:ext cx="130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戈塞特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9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91880" y="162880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生物统计学</a:t>
            </a:r>
            <a:endParaRPr lang="zh-CN" altLang="en-US" sz="2800" b="1" dirty="0"/>
          </a:p>
        </p:txBody>
      </p:sp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 flipH="1">
            <a:off x="2051720" y="2152020"/>
            <a:ext cx="2448272" cy="1060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259632" y="3212976"/>
            <a:ext cx="158417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生物医学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7904" y="3212976"/>
            <a:ext cx="158417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生物信息学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56176" y="3212976"/>
            <a:ext cx="158417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流行病调查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  <a:endCxn id="9" idx="0"/>
          </p:cNvCxnSpPr>
          <p:nvPr/>
        </p:nvCxnSpPr>
        <p:spPr>
          <a:xfrm>
            <a:off x="4499992" y="2152020"/>
            <a:ext cx="0" cy="1060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10" idx="0"/>
          </p:cNvCxnSpPr>
          <p:nvPr/>
        </p:nvCxnSpPr>
        <p:spPr>
          <a:xfrm>
            <a:off x="4499992" y="2152020"/>
            <a:ext cx="2448272" cy="1060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药物一致性评价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全民</a:t>
            </a:r>
            <a:r>
              <a:rPr lang="zh-CN" altLang="en-US" dirty="0"/>
              <a:t>医</a:t>
            </a:r>
            <a:r>
              <a:rPr lang="zh-CN" altLang="en-US" dirty="0" smtClean="0"/>
              <a:t>保体系下的仿制药替代控费策略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仿制药市场恶性竞争，粗放、低质、重复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CFDA</a:t>
            </a:r>
            <a:r>
              <a:rPr lang="zh-CN" altLang="en-US" dirty="0" smtClean="0"/>
              <a:t>曾于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年摸底抽查，发现国产仿制药与原研药体外溶出差异悬殊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中国仿制药</a:t>
            </a:r>
            <a:r>
              <a:rPr lang="zh-CN" altLang="en-US" dirty="0"/>
              <a:t>行</a:t>
            </a:r>
            <a:r>
              <a:rPr lang="zh-CN" altLang="en-US" dirty="0" smtClean="0"/>
              <a:t>业平均毛利率只有</a:t>
            </a:r>
            <a:r>
              <a:rPr lang="en-US" altLang="zh-CN" dirty="0" smtClean="0"/>
              <a:t>5%-10%</a:t>
            </a:r>
            <a:r>
              <a:rPr lang="zh-CN" altLang="en-US" dirty="0" smtClean="0"/>
              <a:t>，低于国际上平均</a:t>
            </a:r>
            <a:r>
              <a:rPr lang="en-US" altLang="zh-CN" dirty="0" smtClean="0"/>
              <a:t>40%-60%</a:t>
            </a:r>
            <a:r>
              <a:rPr lang="zh-CN" altLang="en-US" dirty="0" smtClean="0"/>
              <a:t>的毛利率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国家药品安全“十二五”规划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中要求仿制药品要与原研药品质量和疗效一致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79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一致性评价政策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社会保障部门在医改支付上予以适当支持</a:t>
            </a:r>
            <a:endParaRPr lang="en-US" altLang="zh-CN" dirty="0" smtClean="0"/>
          </a:p>
          <a:p>
            <a:r>
              <a:rPr lang="zh-CN" altLang="en-US" dirty="0" smtClean="0"/>
              <a:t>临床上优先选用。同品种通过一致性评价的企业超过</a:t>
            </a:r>
            <a:r>
              <a:rPr lang="en-US" altLang="zh-CN" dirty="0" smtClean="0"/>
              <a:t>3</a:t>
            </a:r>
            <a:r>
              <a:rPr lang="zh-CN" altLang="en-US" dirty="0" smtClean="0"/>
              <a:t>家的，集中采购时不再采用未通过品种</a:t>
            </a:r>
            <a:endParaRPr lang="en-US" altLang="zh-CN" dirty="0" smtClean="0"/>
          </a:p>
          <a:p>
            <a:r>
              <a:rPr lang="zh-CN" altLang="en-US" dirty="0" smtClean="0"/>
              <a:t>通过一致性评价的企业在符合有关条件下，可以申请基建投资、产业基金等资金支持。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评价流程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7193806" cy="36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9592" y="544522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生物等效性试验（</a:t>
            </a:r>
            <a:r>
              <a:rPr lang="en-US" altLang="zh-CN" sz="2400" dirty="0" smtClean="0">
                <a:solidFill>
                  <a:srgbClr val="FF0000"/>
                </a:solidFill>
              </a:rPr>
              <a:t>BE</a:t>
            </a:r>
            <a:r>
              <a:rPr lang="zh-CN" altLang="en-US" sz="2400" dirty="0" smtClean="0">
                <a:solidFill>
                  <a:srgbClr val="FF0000"/>
                </a:solidFill>
              </a:rPr>
              <a:t>试验）</a:t>
            </a:r>
            <a:r>
              <a:rPr lang="zh-CN" altLang="en-US" sz="2400" dirty="0" smtClean="0"/>
              <a:t>是指比较</a:t>
            </a:r>
            <a:r>
              <a:rPr lang="zh-CN" altLang="en-US" sz="2400" dirty="0"/>
              <a:t>同一种药物的相同或者不同剂型的制剂，在相同的试验条件下，其活性成分吸收程度和速度</a:t>
            </a:r>
            <a:r>
              <a:rPr lang="zh-CN" altLang="en-US" sz="2400" dirty="0">
                <a:solidFill>
                  <a:srgbClr val="FF0000"/>
                </a:solidFill>
              </a:rPr>
              <a:t>有无统计学差异</a:t>
            </a:r>
            <a:r>
              <a:rPr lang="zh-CN" altLang="en-US" sz="2400" dirty="0"/>
              <a:t>的人体试验。</a:t>
            </a:r>
          </a:p>
        </p:txBody>
      </p:sp>
      <p:sp>
        <p:nvSpPr>
          <p:cNvPr id="6" name="五角星 5"/>
          <p:cNvSpPr/>
          <p:nvPr/>
        </p:nvSpPr>
        <p:spPr>
          <a:xfrm>
            <a:off x="611560" y="5445224"/>
            <a:ext cx="288032" cy="288032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</a:t>
            </a:r>
            <a:r>
              <a:rPr lang="zh-CN" altLang="en-US" dirty="0" smtClean="0"/>
              <a:t>试验总体设计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1751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统计机器学习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971600" y="1988840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符号学习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07904" y="1988840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统计机器学习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44208" y="1988840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深度学习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84984"/>
            <a:ext cx="8191500" cy="332422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>
            <a:off x="2483768" y="2420888"/>
            <a:ext cx="12241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220072" y="2420888"/>
            <a:ext cx="12241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第一章  导论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9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543800" cy="762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华文新魏" pitchFamily="2" charset="-122"/>
              </a:rPr>
              <a:t>统计能做</a:t>
            </a:r>
            <a:r>
              <a:rPr lang="zh-CN" altLang="en-US" b="1" dirty="0" smtClean="0">
                <a:solidFill>
                  <a:srgbClr val="FF0000"/>
                </a:solidFill>
                <a:ea typeface="华文新魏" pitchFamily="2" charset="-122"/>
              </a:rPr>
              <a:t>什么？</a:t>
            </a:r>
            <a:endParaRPr lang="zh-TW" altLang="en-US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统计可以指导我们收集</a:t>
            </a:r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数据</a:t>
            </a:r>
            <a:endParaRPr lang="en-US" altLang="zh-CN" sz="34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统计直观的图表展示</a:t>
            </a:r>
            <a:r>
              <a:rPr lang="en-US" altLang="zh-CN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,</a:t>
            </a:r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可以使各个领域的专家容易</a:t>
            </a:r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理解</a:t>
            </a:r>
            <a:endParaRPr lang="en-US" altLang="zh-CN" sz="34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判断实验结果的</a:t>
            </a:r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可靠性</a:t>
            </a:r>
            <a:endParaRPr lang="en-US" altLang="zh-CN" sz="3400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提供由样本推断总体的方法</a:t>
            </a:r>
          </a:p>
          <a:p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提供试验设计的一些重要原则</a:t>
            </a:r>
            <a:endParaRPr lang="en-US" altLang="zh-CN" sz="34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可用</a:t>
            </a:r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统计方法建立模型</a:t>
            </a:r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描述变量</a:t>
            </a:r>
            <a:r>
              <a:rPr lang="zh-CN" altLang="en-US" sz="34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之间</a:t>
            </a:r>
            <a:r>
              <a:rPr lang="zh-CN" altLang="en-US" sz="34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关系，或验证数据是否支持某种结论，也可用于预测</a:t>
            </a:r>
            <a:endParaRPr lang="en-US" altLang="zh-CN" sz="34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ea typeface="华文新魏" pitchFamily="2" charset="-122"/>
              </a:rPr>
              <a:t>你相信统计结果吗？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</a:rPr>
              <a:t>数据可以有误或</a:t>
            </a:r>
            <a:r>
              <a:rPr lang="zh-CN" altLang="en-US" b="1" dirty="0" smtClean="0">
                <a:latin typeface="+mn-ea"/>
              </a:rPr>
              <a:t>作假</a:t>
            </a:r>
            <a:endParaRPr lang="zh-CN" alt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统计方法（有意或无意）使用不当可以误导。有低级误导和高级误导。</a:t>
            </a:r>
          </a:p>
          <a:p>
            <a:r>
              <a:rPr lang="zh-CN" altLang="en-US" b="1" dirty="0">
                <a:latin typeface="+mn-ea"/>
              </a:rPr>
              <a:t>常识判断和直觉是重要的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3344" y="4576608"/>
            <a:ext cx="712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800" dirty="0" smtClean="0"/>
              <a:t>统计</a:t>
            </a:r>
            <a:r>
              <a:rPr lang="zh-CN" altLang="en-US" sz="2800" dirty="0"/>
              <a:t>不能完全代替</a:t>
            </a:r>
            <a:r>
              <a:rPr lang="zh-CN" altLang="en-US" sz="2800" dirty="0" smtClean="0"/>
              <a:t>判断。</a:t>
            </a:r>
            <a:endParaRPr lang="zh-CN" altLang="en-US" sz="2800" dirty="0"/>
          </a:p>
          <a:p>
            <a:r>
              <a:rPr lang="zh-CN" altLang="en-US" sz="2800" dirty="0"/>
              <a:t>                                                       </a:t>
            </a:r>
            <a:r>
              <a:rPr lang="en-US" altLang="zh-CN" sz="2800" dirty="0" smtClean="0"/>
              <a:t>——Henry  </a:t>
            </a:r>
            <a:r>
              <a:rPr lang="en-US" altLang="zh-CN" sz="2800" dirty="0"/>
              <a:t>Clay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171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统计研究中的常见谬误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混淆统计联系与因果联系</a:t>
            </a:r>
            <a:endParaRPr lang="en-US" altLang="zh-CN" dirty="0" smtClean="0"/>
          </a:p>
          <a:p>
            <a:r>
              <a:rPr lang="zh-CN" altLang="en-US" dirty="0" smtClean="0"/>
              <a:t>事后解释谬误</a:t>
            </a:r>
            <a:endParaRPr lang="en-US" altLang="zh-CN" dirty="0" smtClean="0"/>
          </a:p>
          <a:p>
            <a:r>
              <a:rPr lang="zh-CN" altLang="en-US" dirty="0" smtClean="0"/>
              <a:t>生态学谬误</a:t>
            </a:r>
            <a:endParaRPr lang="en-US" altLang="zh-CN" dirty="0" smtClean="0"/>
          </a:p>
          <a:p>
            <a:r>
              <a:rPr lang="zh-CN" altLang="en-US" dirty="0" smtClean="0"/>
              <a:t>还原论谬误</a:t>
            </a:r>
            <a:endParaRPr lang="en-US" altLang="zh-CN" dirty="0" smtClean="0"/>
          </a:p>
          <a:p>
            <a:r>
              <a:rPr lang="zh-CN" altLang="en-US" dirty="0" smtClean="0"/>
              <a:t>混淆统计检验显著与实际意义</a:t>
            </a:r>
            <a:r>
              <a:rPr lang="zh-CN" altLang="en-US" dirty="0"/>
              <a:t>显著</a:t>
            </a:r>
          </a:p>
        </p:txBody>
      </p:sp>
    </p:spTree>
    <p:extLst>
      <p:ext uri="{BB962C8B-B14F-4D97-AF65-F5344CB8AC3E}">
        <p14:creationId xmlns:p14="http://schemas.microsoft.com/office/powerpoint/2010/main" val="37275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概率</a:t>
            </a:r>
            <a:r>
              <a:rPr lang="zh-CN" altLang="en-US" sz="2800" dirty="0" smtClean="0"/>
              <a:t>知识和统计方法</a:t>
            </a:r>
            <a:endParaRPr lang="en-US" altLang="zh-CN" sz="2800" dirty="0" smtClean="0"/>
          </a:p>
          <a:p>
            <a:r>
              <a:rPr lang="zh-CN" altLang="en-US" sz="2800" dirty="0" smtClean="0"/>
              <a:t>计算，使用软件</a:t>
            </a:r>
            <a:endParaRPr lang="en-US" altLang="zh-CN" sz="2800" dirty="0" smtClean="0"/>
          </a:p>
          <a:p>
            <a:r>
              <a:rPr lang="zh-CN" altLang="en-US" sz="2800" dirty="0" smtClean="0"/>
              <a:t>统计思维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r>
              <a:rPr lang="zh-CN" altLang="en-US" sz="2800" dirty="0" smtClean="0"/>
              <a:t>成绩</a:t>
            </a:r>
            <a:r>
              <a:rPr lang="zh-CN" altLang="en-US" sz="2800" dirty="0"/>
              <a:t>：平时成绩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20</a:t>
            </a:r>
            <a:r>
              <a:rPr lang="en-US" altLang="zh-CN" sz="2800" dirty="0"/>
              <a:t>%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、大作业（</a:t>
            </a:r>
            <a:r>
              <a:rPr lang="en-US" altLang="zh-CN" sz="2800" dirty="0"/>
              <a:t>4</a:t>
            </a:r>
            <a:r>
              <a:rPr lang="en-US" altLang="zh-CN" sz="2800" dirty="0" smtClean="0"/>
              <a:t>0%</a:t>
            </a:r>
            <a:r>
              <a:rPr lang="zh-CN" altLang="en-US" sz="2800" dirty="0" smtClean="0"/>
              <a:t>）、期末考试（</a:t>
            </a:r>
            <a:r>
              <a:rPr lang="en-US" altLang="zh-CN" sz="2800" dirty="0" smtClean="0"/>
              <a:t>40</a:t>
            </a:r>
            <a:r>
              <a:rPr lang="en-US" altLang="zh-CN" sz="2800" dirty="0"/>
              <a:t>%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大作业提交邮箱：</a:t>
            </a:r>
            <a:r>
              <a:rPr lang="en-US" altLang="zh-CN" sz="2800" dirty="0" smtClean="0"/>
              <a:t>smxueyuan2013@126.com</a:t>
            </a:r>
            <a:endParaRPr lang="zh-CN" altLang="en-US" sz="2800" dirty="0"/>
          </a:p>
          <a:p>
            <a:endParaRPr lang="en-US" altLang="zh-CN" sz="2000" dirty="0" smtClean="0"/>
          </a:p>
          <a:p>
            <a:r>
              <a:rPr lang="zh-CN" altLang="en-US" sz="2800" dirty="0"/>
              <a:t>联系方式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 </a:t>
            </a:r>
            <a:r>
              <a:rPr lang="en-US" altLang="zh-CN" sz="2800" dirty="0" smtClean="0"/>
              <a:t>Office</a:t>
            </a:r>
            <a:r>
              <a:rPr lang="zh-CN" altLang="en-US" sz="2800" dirty="0" smtClean="0"/>
              <a:t>：东校区科技大厦</a:t>
            </a:r>
            <a:r>
              <a:rPr lang="en-US" altLang="zh-CN" sz="2800" dirty="0" smtClean="0"/>
              <a:t>301-3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 科西</a:t>
            </a:r>
            <a:r>
              <a:rPr lang="en-US" altLang="zh-CN" sz="2800" dirty="0" smtClean="0"/>
              <a:t>108	       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       </a:t>
            </a:r>
            <a:r>
              <a:rPr lang="en-US" altLang="zh-CN" sz="2800" dirty="0" smtClean="0"/>
              <a:t>Email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xuld@mail.buct.edu.cn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生物统计学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（第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版），李春喜等主编，科学出版社，</a:t>
            </a:r>
            <a:r>
              <a:rPr lang="en-US" altLang="zh-CN" sz="2800" dirty="0" smtClean="0"/>
              <a:t>2018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生物统计学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（第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版），杜荣骞，高等教育出版社，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生物统计学基础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（第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版），</a:t>
            </a:r>
            <a:r>
              <a:rPr lang="en-US" altLang="zh-CN" sz="2800" dirty="0" smtClean="0"/>
              <a:t>Geoffrey R. Norman, David L. </a:t>
            </a:r>
            <a:r>
              <a:rPr lang="en-US" altLang="zh-CN" sz="2800" dirty="0" err="1" smtClean="0"/>
              <a:t>Streiner</a:t>
            </a:r>
            <a:r>
              <a:rPr lang="zh-CN" altLang="en-US" sz="2800" dirty="0" smtClean="0"/>
              <a:t>著，凌莉主译，人民卫生出版社，</a:t>
            </a:r>
            <a:r>
              <a:rPr lang="en-US" altLang="zh-CN" sz="2800" dirty="0" smtClean="0"/>
              <a:t>2010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《SPSS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13.0</a:t>
            </a:r>
            <a:r>
              <a:rPr lang="zh-CN" altLang="en-US" sz="2800" dirty="0" smtClean="0"/>
              <a:t>在生物统计中的应用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，张力编著，厦门大学出版社，</a:t>
            </a:r>
            <a:r>
              <a:rPr lang="en-US" altLang="zh-CN" sz="2800" dirty="0" smtClean="0"/>
              <a:t>2006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《</a:t>
            </a:r>
            <a:r>
              <a:rPr lang="zh-CN" altLang="en-US" sz="2800" dirty="0" smtClean="0"/>
              <a:t>社会统计分析方法</a:t>
            </a:r>
            <a:r>
              <a:rPr lang="en-US" altLang="zh-CN" sz="2800" dirty="0" smtClean="0"/>
              <a:t>——SPSS</a:t>
            </a:r>
            <a:r>
              <a:rPr lang="zh-CN" altLang="en-US" sz="2800" dirty="0" smtClean="0"/>
              <a:t>软件应用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，郭志刚主编，中国人民大学出版社，</a:t>
            </a:r>
            <a:r>
              <a:rPr lang="en-US" altLang="zh-CN" sz="2800" dirty="0" smtClean="0"/>
              <a:t>1999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76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39752" y="2492896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统计学的几个概念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979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dirty="0" smtClean="0"/>
              <a:t>统计学</a:t>
            </a:r>
            <a:r>
              <a:rPr lang="zh-CN" altLang="en-US" sz="4000" dirty="0"/>
              <a:t>方法</a:t>
            </a:r>
            <a:endParaRPr lang="zh-CN" altLang="en-US" sz="4000" dirty="0" smtClean="0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295400" y="2209800"/>
            <a:ext cx="6781800" cy="3094038"/>
            <a:chOff x="816" y="1344"/>
            <a:chExt cx="4272" cy="1949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1968" y="1344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统计方法</a:t>
              </a:r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816" y="216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描述统计</a:t>
              </a:r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3120" y="216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推断统计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2352" y="295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参数估计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3936" y="295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/>
                <a:t>假设检验</a:t>
              </a: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392" y="185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392" y="185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696" y="185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369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>
              <a:off x="2928" y="2640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928" y="264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4464" y="2640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09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描述统计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572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/>
              <a:t>内容</a:t>
            </a:r>
          </a:p>
          <a:p>
            <a:pPr marL="1143000" lvl="1" indent="-457200" eaLnBrk="1" hangingPunct="1"/>
            <a:r>
              <a:rPr lang="zh-CN" altLang="en-US" smtClean="0"/>
              <a:t>搜集数据</a:t>
            </a:r>
          </a:p>
          <a:p>
            <a:pPr marL="1143000" lvl="1" indent="-457200" eaLnBrk="1" hangingPunct="1"/>
            <a:r>
              <a:rPr lang="zh-CN" altLang="en-US" smtClean="0"/>
              <a:t>整理数据</a:t>
            </a:r>
          </a:p>
          <a:p>
            <a:pPr marL="1143000" lvl="1" indent="-457200" eaLnBrk="1" hangingPunct="1"/>
            <a:r>
              <a:rPr lang="zh-CN" altLang="en-US" smtClean="0"/>
              <a:t>展示数据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zh-CN" altLang="en-US" smtClean="0"/>
              <a:t> </a:t>
            </a:r>
            <a:r>
              <a:rPr lang="zh-CN" altLang="en-US" b="1" smtClean="0"/>
              <a:t>目的</a:t>
            </a:r>
          </a:p>
          <a:p>
            <a:pPr marL="1143000" lvl="1" indent="-457200" eaLnBrk="1" hangingPunct="1"/>
            <a:r>
              <a:rPr lang="zh-CN" altLang="en-US" smtClean="0"/>
              <a:t>描述数据特征</a:t>
            </a:r>
          </a:p>
          <a:p>
            <a:pPr marL="1143000" lvl="1" indent="-457200" eaLnBrk="1" hangingPunct="1"/>
            <a:r>
              <a:rPr lang="zh-CN" altLang="en-US" smtClean="0"/>
              <a:t>找出数据的基本规律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800600" y="2011363"/>
            <a:ext cx="4095750" cy="3652837"/>
            <a:chOff x="2880" y="1104"/>
            <a:chExt cx="2580" cy="2301"/>
          </a:xfrm>
        </p:grpSpPr>
        <p:grpSp>
          <p:nvGrpSpPr>
            <p:cNvPr id="30725" name="Group 5"/>
            <p:cNvGrpSpPr>
              <a:grpSpLocks/>
            </p:cNvGrpSpPr>
            <p:nvPr/>
          </p:nvGrpSpPr>
          <p:grpSpPr bwMode="auto">
            <a:xfrm>
              <a:off x="2880" y="1104"/>
              <a:ext cx="2352" cy="1946"/>
              <a:chOff x="2880" y="1104"/>
              <a:chExt cx="2352" cy="1946"/>
            </a:xfrm>
          </p:grpSpPr>
          <p:sp>
            <p:nvSpPr>
              <p:cNvPr id="74758" name="Rectangle 6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38" cy="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74759" name="Rectangle 7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354" cy="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25</a:t>
                </a:r>
              </a:p>
            </p:txBody>
          </p:sp>
          <p:sp>
            <p:nvSpPr>
              <p:cNvPr id="74760" name="Rectangle 8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354" cy="3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50</a:t>
                </a:r>
              </a:p>
            </p:txBody>
          </p:sp>
          <p:grpSp>
            <p:nvGrpSpPr>
              <p:cNvPr id="30732" name="Group 9"/>
              <p:cNvGrpSpPr>
                <a:grpSpLocks/>
              </p:cNvGrpSpPr>
              <p:nvPr/>
            </p:nvGrpSpPr>
            <p:grpSpPr bwMode="auto">
              <a:xfrm>
                <a:off x="3396" y="2736"/>
                <a:ext cx="1776" cy="314"/>
                <a:chOff x="3492" y="2736"/>
                <a:chExt cx="1911" cy="314"/>
              </a:xfrm>
            </p:grpSpPr>
            <p:sp>
              <p:nvSpPr>
                <p:cNvPr id="74762" name="Rectangle 10"/>
                <p:cNvSpPr>
                  <a:spLocks noChangeArrowheads="1"/>
                </p:cNvSpPr>
                <p:nvPr/>
              </p:nvSpPr>
              <p:spPr bwMode="auto">
                <a:xfrm>
                  <a:off x="3492" y="2736"/>
                  <a:ext cx="430" cy="31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600" b="1" dirty="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Q1</a:t>
                  </a:r>
                </a:p>
              </p:txBody>
            </p:sp>
            <p:sp>
              <p:nvSpPr>
                <p:cNvPr id="747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430" cy="31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Q2</a:t>
                  </a:r>
                </a:p>
              </p:txBody>
            </p:sp>
            <p:sp>
              <p:nvSpPr>
                <p:cNvPr id="74764" name="Rectangle 12"/>
                <p:cNvSpPr>
                  <a:spLocks noChangeArrowheads="1"/>
                </p:cNvSpPr>
                <p:nvPr/>
              </p:nvSpPr>
              <p:spPr bwMode="auto">
                <a:xfrm>
                  <a:off x="4480" y="2736"/>
                  <a:ext cx="430" cy="31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Q3</a:t>
                  </a:r>
                </a:p>
              </p:txBody>
            </p:sp>
            <p:sp>
              <p:nvSpPr>
                <p:cNvPr id="74765" name="Rectangle 13"/>
                <p:cNvSpPr>
                  <a:spLocks noChangeArrowheads="1"/>
                </p:cNvSpPr>
                <p:nvPr/>
              </p:nvSpPr>
              <p:spPr bwMode="auto">
                <a:xfrm>
                  <a:off x="4972" y="2736"/>
                  <a:ext cx="431" cy="31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rPr>
                    <a:t>Q4</a:t>
                  </a:r>
                </a:p>
              </p:txBody>
            </p:sp>
          </p:grpSp>
          <p:sp>
            <p:nvSpPr>
              <p:cNvPr id="74766" name="Rectangle 14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355" cy="3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9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￥</a:t>
                </a:r>
              </a:p>
            </p:txBody>
          </p:sp>
          <p:sp>
            <p:nvSpPr>
              <p:cNvPr id="30734" name="Line 15"/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5" name="Line 16"/>
              <p:cNvSpPr>
                <a:spLocks noChangeShapeType="1"/>
              </p:cNvSpPr>
              <p:nvPr/>
            </p:nvSpPr>
            <p:spPr bwMode="auto">
              <a:xfrm>
                <a:off x="3216" y="2688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6" name="Rectangle 17"/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288" cy="52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37" name="Rectangle 18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88" cy="76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38" name="Rectangle 19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288" cy="1152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39" name="Rectangle 20"/>
              <p:cNvSpPr>
                <a:spLocks noChangeArrowheads="1"/>
              </p:cNvSpPr>
              <p:nvPr/>
            </p:nvSpPr>
            <p:spPr bwMode="auto">
              <a:xfrm>
                <a:off x="4752" y="2208"/>
                <a:ext cx="288" cy="480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40" name="Line 21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Line 22"/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26" name="Group 23"/>
            <p:cNvGrpSpPr>
              <a:grpSpLocks/>
            </p:cNvGrpSpPr>
            <p:nvPr/>
          </p:nvGrpSpPr>
          <p:grpSpPr bwMode="auto">
            <a:xfrm>
              <a:off x="2928" y="3072"/>
              <a:ext cx="2532" cy="333"/>
              <a:chOff x="2928" y="3072"/>
              <a:chExt cx="2532" cy="333"/>
            </a:xfrm>
          </p:grpSpPr>
          <p:sp>
            <p:nvSpPr>
              <p:cNvPr id="74776" name="Rectangle 24"/>
              <p:cNvSpPr>
                <a:spLocks noChangeArrowheads="1"/>
              </p:cNvSpPr>
              <p:nvPr/>
            </p:nvSpPr>
            <p:spPr bwMode="auto">
              <a:xfrm>
                <a:off x="2928" y="3072"/>
                <a:ext cx="2532" cy="3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8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kumimoji="1" lang="en-US" altLang="zh-CN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 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= 30   </a:t>
                </a:r>
                <a:r>
                  <a:rPr kumimoji="1" lang="en-US" altLang="zh-CN" sz="28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kumimoji="1" lang="en-US" altLang="zh-CN" sz="2000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2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 = 105</a:t>
                </a:r>
              </a:p>
            </p:txBody>
          </p:sp>
          <p:sp>
            <p:nvSpPr>
              <p:cNvPr id="30728" name="Line 25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4776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推断统计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396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zh-CN" altLang="en-US" b="1" smtClean="0"/>
              <a:t>内容</a:t>
            </a:r>
          </a:p>
          <a:p>
            <a:pPr marL="1143000" lvl="1" indent="-457200" eaLnBrk="1" hangingPunct="1">
              <a:buSzPct val="120000"/>
              <a:buFont typeface="Wingdings" panose="05000000000000000000" pitchFamily="2" charset="2"/>
              <a:buChar char="§"/>
            </a:pPr>
            <a:r>
              <a:rPr lang="zh-CN" altLang="en-US" smtClean="0">
                <a:sym typeface="Wingdings 2" panose="05020102010507070707" pitchFamily="18" charset="2"/>
              </a:rPr>
              <a:t>参数</a:t>
            </a:r>
            <a:r>
              <a:rPr lang="zh-CN" altLang="en-US" smtClean="0"/>
              <a:t>估计</a:t>
            </a:r>
          </a:p>
          <a:p>
            <a:pPr marL="1143000" lvl="1" indent="-457200" eaLnBrk="1" hangingPunct="1">
              <a:buSzPct val="120000"/>
              <a:buFont typeface="Wingdings" panose="05000000000000000000" pitchFamily="2" charset="2"/>
              <a:buChar char="§"/>
            </a:pPr>
            <a:r>
              <a:rPr lang="zh-CN" altLang="en-US" smtClean="0"/>
              <a:t>假设检验</a:t>
            </a:r>
            <a:endParaRPr lang="zh-CN" altLang="en-US" sz="2400" smtClean="0">
              <a:sym typeface="Wingdings 2" panose="05020102010507070707" pitchFamily="18" charset="2"/>
            </a:endParaRPr>
          </a:p>
          <a:p>
            <a:pPr marL="533400" indent="-533400" eaLnBrk="1" hangingPunct="1">
              <a:spcBef>
                <a:spcPct val="60000"/>
              </a:spcBef>
              <a:buFontTx/>
              <a:buAutoNum type="arabicPeriod"/>
            </a:pPr>
            <a:r>
              <a:rPr lang="zh-CN" altLang="en-US" b="1" smtClean="0"/>
              <a:t>目的</a:t>
            </a:r>
          </a:p>
          <a:p>
            <a:pPr marL="1143000" lvl="1" indent="-457200" eaLnBrk="1" hangingPunct="1">
              <a:spcBef>
                <a:spcPct val="6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CN" altLang="en-US" smtClean="0"/>
              <a:t>对总体特征作出推断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4945063" y="4391025"/>
            <a:ext cx="2982912" cy="1781175"/>
            <a:chOff x="3115" y="2766"/>
            <a:chExt cx="1879" cy="1122"/>
          </a:xfrm>
        </p:grpSpPr>
        <p:grpSp>
          <p:nvGrpSpPr>
            <p:cNvPr id="32815" name="Group 5"/>
            <p:cNvGrpSpPr>
              <a:grpSpLocks/>
            </p:cNvGrpSpPr>
            <p:nvPr/>
          </p:nvGrpSpPr>
          <p:grpSpPr bwMode="auto">
            <a:xfrm>
              <a:off x="3789" y="2976"/>
              <a:ext cx="1205" cy="912"/>
              <a:chOff x="3789" y="2976"/>
              <a:chExt cx="1205" cy="912"/>
            </a:xfrm>
          </p:grpSpPr>
          <p:sp>
            <p:nvSpPr>
              <p:cNvPr id="76806" name="Text Box 6"/>
              <p:cNvSpPr txBox="1">
                <a:spLocks noChangeArrowheads="1"/>
              </p:cNvSpPr>
              <p:nvPr/>
            </p:nvSpPr>
            <p:spPr bwMode="auto">
              <a:xfrm>
                <a:off x="4716" y="3216"/>
                <a:ext cx="27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000" b="1" dirty="0">
                    <a:latin typeface="Arial" charset="0"/>
                  </a:rPr>
                  <a:t>样本</a:t>
                </a:r>
              </a:p>
            </p:txBody>
          </p:sp>
          <p:grpSp>
            <p:nvGrpSpPr>
              <p:cNvPr id="32818" name="Group 7"/>
              <p:cNvGrpSpPr>
                <a:grpSpLocks/>
              </p:cNvGrpSpPr>
              <p:nvPr/>
            </p:nvGrpSpPr>
            <p:grpSpPr bwMode="auto">
              <a:xfrm>
                <a:off x="3789" y="2976"/>
                <a:ext cx="1199" cy="912"/>
                <a:chOff x="2688" y="1776"/>
                <a:chExt cx="1632" cy="1200"/>
              </a:xfrm>
            </p:grpSpPr>
            <p:grpSp>
              <p:nvGrpSpPr>
                <p:cNvPr id="32819" name="Group 8"/>
                <p:cNvGrpSpPr>
                  <a:grpSpLocks/>
                </p:cNvGrpSpPr>
                <p:nvPr/>
              </p:nvGrpSpPr>
              <p:grpSpPr bwMode="auto">
                <a:xfrm>
                  <a:off x="2876" y="1923"/>
                  <a:ext cx="1105" cy="969"/>
                  <a:chOff x="2876" y="1923"/>
                  <a:chExt cx="1105" cy="969"/>
                </a:xfrm>
              </p:grpSpPr>
              <p:sp>
                <p:nvSpPr>
                  <p:cNvPr id="32821" name="Freeform 9"/>
                  <p:cNvSpPr>
                    <a:spLocks/>
                  </p:cNvSpPr>
                  <p:nvPr/>
                </p:nvSpPr>
                <p:spPr bwMode="auto">
                  <a:xfrm>
                    <a:off x="2876" y="2006"/>
                    <a:ext cx="46" cy="173"/>
                  </a:xfrm>
                  <a:custGeom>
                    <a:avLst/>
                    <a:gdLst>
                      <a:gd name="T0" fmla="*/ 27 w 46"/>
                      <a:gd name="T1" fmla="*/ 2 h 173"/>
                      <a:gd name="T2" fmla="*/ 37 w 46"/>
                      <a:gd name="T3" fmla="*/ 0 h 173"/>
                      <a:gd name="T4" fmla="*/ 41 w 46"/>
                      <a:gd name="T5" fmla="*/ 4 h 173"/>
                      <a:gd name="T6" fmla="*/ 42 w 46"/>
                      <a:gd name="T7" fmla="*/ 2 h 173"/>
                      <a:gd name="T8" fmla="*/ 44 w 46"/>
                      <a:gd name="T9" fmla="*/ 11 h 173"/>
                      <a:gd name="T10" fmla="*/ 39 w 46"/>
                      <a:gd name="T11" fmla="*/ 14 h 173"/>
                      <a:gd name="T12" fmla="*/ 39 w 46"/>
                      <a:gd name="T13" fmla="*/ 19 h 173"/>
                      <a:gd name="T14" fmla="*/ 38 w 46"/>
                      <a:gd name="T15" fmla="*/ 19 h 173"/>
                      <a:gd name="T16" fmla="*/ 37 w 46"/>
                      <a:gd name="T17" fmla="*/ 24 h 173"/>
                      <a:gd name="T18" fmla="*/ 33 w 46"/>
                      <a:gd name="T19" fmla="*/ 24 h 173"/>
                      <a:gd name="T20" fmla="*/ 33 w 46"/>
                      <a:gd name="T21" fmla="*/ 26 h 173"/>
                      <a:gd name="T22" fmla="*/ 39 w 46"/>
                      <a:gd name="T23" fmla="*/ 31 h 173"/>
                      <a:gd name="T24" fmla="*/ 44 w 46"/>
                      <a:gd name="T25" fmla="*/ 55 h 173"/>
                      <a:gd name="T26" fmla="*/ 41 w 46"/>
                      <a:gd name="T27" fmla="*/ 62 h 173"/>
                      <a:gd name="T28" fmla="*/ 41 w 46"/>
                      <a:gd name="T29" fmla="*/ 107 h 173"/>
                      <a:gd name="T30" fmla="*/ 36 w 46"/>
                      <a:gd name="T31" fmla="*/ 109 h 173"/>
                      <a:gd name="T32" fmla="*/ 35 w 46"/>
                      <a:gd name="T33" fmla="*/ 117 h 173"/>
                      <a:gd name="T34" fmla="*/ 33 w 46"/>
                      <a:gd name="T35" fmla="*/ 136 h 173"/>
                      <a:gd name="T36" fmla="*/ 33 w 46"/>
                      <a:gd name="T37" fmla="*/ 146 h 173"/>
                      <a:gd name="T38" fmla="*/ 41 w 46"/>
                      <a:gd name="T39" fmla="*/ 153 h 173"/>
                      <a:gd name="T40" fmla="*/ 45 w 46"/>
                      <a:gd name="T41" fmla="*/ 156 h 173"/>
                      <a:gd name="T42" fmla="*/ 45 w 46"/>
                      <a:gd name="T43" fmla="*/ 158 h 173"/>
                      <a:gd name="T44" fmla="*/ 34 w 46"/>
                      <a:gd name="T45" fmla="*/ 155 h 173"/>
                      <a:gd name="T46" fmla="*/ 33 w 46"/>
                      <a:gd name="T47" fmla="*/ 153 h 173"/>
                      <a:gd name="T48" fmla="*/ 31 w 46"/>
                      <a:gd name="T49" fmla="*/ 155 h 173"/>
                      <a:gd name="T50" fmla="*/ 31 w 46"/>
                      <a:gd name="T51" fmla="*/ 155 h 173"/>
                      <a:gd name="T52" fmla="*/ 29 w 46"/>
                      <a:gd name="T53" fmla="*/ 147 h 173"/>
                      <a:gd name="T54" fmla="*/ 27 w 46"/>
                      <a:gd name="T55" fmla="*/ 115 h 173"/>
                      <a:gd name="T56" fmla="*/ 25 w 46"/>
                      <a:gd name="T57" fmla="*/ 115 h 173"/>
                      <a:gd name="T58" fmla="*/ 19 w 46"/>
                      <a:gd name="T59" fmla="*/ 143 h 173"/>
                      <a:gd name="T60" fmla="*/ 19 w 46"/>
                      <a:gd name="T61" fmla="*/ 161 h 173"/>
                      <a:gd name="T62" fmla="*/ 16 w 46"/>
                      <a:gd name="T63" fmla="*/ 171 h 173"/>
                      <a:gd name="T64" fmla="*/ 14 w 46"/>
                      <a:gd name="T65" fmla="*/ 172 h 173"/>
                      <a:gd name="T66" fmla="*/ 12 w 46"/>
                      <a:gd name="T67" fmla="*/ 168 h 173"/>
                      <a:gd name="T68" fmla="*/ 14 w 46"/>
                      <a:gd name="T69" fmla="*/ 163 h 173"/>
                      <a:gd name="T70" fmla="*/ 16 w 46"/>
                      <a:gd name="T71" fmla="*/ 151 h 173"/>
                      <a:gd name="T72" fmla="*/ 17 w 46"/>
                      <a:gd name="T73" fmla="*/ 110 h 173"/>
                      <a:gd name="T74" fmla="*/ 19 w 46"/>
                      <a:gd name="T75" fmla="*/ 70 h 173"/>
                      <a:gd name="T76" fmla="*/ 15 w 46"/>
                      <a:gd name="T77" fmla="*/ 66 h 173"/>
                      <a:gd name="T78" fmla="*/ 15 w 46"/>
                      <a:gd name="T79" fmla="*/ 60 h 173"/>
                      <a:gd name="T80" fmla="*/ 15 w 46"/>
                      <a:gd name="T81" fmla="*/ 49 h 173"/>
                      <a:gd name="T82" fmla="*/ 10 w 46"/>
                      <a:gd name="T83" fmla="*/ 52 h 173"/>
                      <a:gd name="T84" fmla="*/ 14 w 46"/>
                      <a:gd name="T85" fmla="*/ 58 h 173"/>
                      <a:gd name="T86" fmla="*/ 14 w 46"/>
                      <a:gd name="T87" fmla="*/ 65 h 173"/>
                      <a:gd name="T88" fmla="*/ 10 w 46"/>
                      <a:gd name="T89" fmla="*/ 61 h 173"/>
                      <a:gd name="T90" fmla="*/ 8 w 46"/>
                      <a:gd name="T91" fmla="*/ 57 h 173"/>
                      <a:gd name="T92" fmla="*/ 4 w 46"/>
                      <a:gd name="T93" fmla="*/ 58 h 173"/>
                      <a:gd name="T94" fmla="*/ 0 w 46"/>
                      <a:gd name="T95" fmla="*/ 52 h 173"/>
                      <a:gd name="T96" fmla="*/ 0 w 46"/>
                      <a:gd name="T97" fmla="*/ 49 h 173"/>
                      <a:gd name="T98" fmla="*/ 3 w 46"/>
                      <a:gd name="T99" fmla="*/ 48 h 173"/>
                      <a:gd name="T100" fmla="*/ 8 w 46"/>
                      <a:gd name="T101" fmla="*/ 40 h 173"/>
                      <a:gd name="T102" fmla="*/ 14 w 46"/>
                      <a:gd name="T103" fmla="*/ 34 h 173"/>
                      <a:gd name="T104" fmla="*/ 22 w 46"/>
                      <a:gd name="T105" fmla="*/ 26 h 173"/>
                      <a:gd name="T106" fmla="*/ 27 w 46"/>
                      <a:gd name="T107" fmla="*/ 24 h 173"/>
                      <a:gd name="T108" fmla="*/ 27 w 46"/>
                      <a:gd name="T109" fmla="*/ 18 h 173"/>
                      <a:gd name="T110" fmla="*/ 25 w 46"/>
                      <a:gd name="T111" fmla="*/ 15 h 173"/>
                      <a:gd name="T112" fmla="*/ 25 w 46"/>
                      <a:gd name="T113" fmla="*/ 9 h 173"/>
                      <a:gd name="T114" fmla="*/ 24 w 46"/>
                      <a:gd name="T115" fmla="*/ 7 h 173"/>
                      <a:gd name="T116" fmla="*/ 27 w 46"/>
                      <a:gd name="T117" fmla="*/ 2 h 17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46" h="173">
                        <a:moveTo>
                          <a:pt x="27" y="2"/>
                        </a:moveTo>
                        <a:lnTo>
                          <a:pt x="37" y="0"/>
                        </a:lnTo>
                        <a:lnTo>
                          <a:pt x="41" y="4"/>
                        </a:lnTo>
                        <a:lnTo>
                          <a:pt x="42" y="2"/>
                        </a:lnTo>
                        <a:lnTo>
                          <a:pt x="44" y="11"/>
                        </a:lnTo>
                        <a:lnTo>
                          <a:pt x="39" y="14"/>
                        </a:lnTo>
                        <a:lnTo>
                          <a:pt x="39" y="19"/>
                        </a:lnTo>
                        <a:lnTo>
                          <a:pt x="38" y="19"/>
                        </a:lnTo>
                        <a:lnTo>
                          <a:pt x="37" y="24"/>
                        </a:lnTo>
                        <a:lnTo>
                          <a:pt x="33" y="24"/>
                        </a:lnTo>
                        <a:lnTo>
                          <a:pt x="33" y="26"/>
                        </a:lnTo>
                        <a:lnTo>
                          <a:pt x="39" y="31"/>
                        </a:lnTo>
                        <a:lnTo>
                          <a:pt x="44" y="55"/>
                        </a:lnTo>
                        <a:lnTo>
                          <a:pt x="41" y="62"/>
                        </a:lnTo>
                        <a:lnTo>
                          <a:pt x="41" y="107"/>
                        </a:lnTo>
                        <a:lnTo>
                          <a:pt x="36" y="109"/>
                        </a:lnTo>
                        <a:lnTo>
                          <a:pt x="35" y="117"/>
                        </a:lnTo>
                        <a:lnTo>
                          <a:pt x="33" y="136"/>
                        </a:lnTo>
                        <a:lnTo>
                          <a:pt x="33" y="146"/>
                        </a:lnTo>
                        <a:lnTo>
                          <a:pt x="41" y="153"/>
                        </a:lnTo>
                        <a:lnTo>
                          <a:pt x="45" y="156"/>
                        </a:lnTo>
                        <a:lnTo>
                          <a:pt x="45" y="158"/>
                        </a:lnTo>
                        <a:lnTo>
                          <a:pt x="34" y="155"/>
                        </a:lnTo>
                        <a:lnTo>
                          <a:pt x="33" y="153"/>
                        </a:lnTo>
                        <a:lnTo>
                          <a:pt x="31" y="155"/>
                        </a:lnTo>
                        <a:lnTo>
                          <a:pt x="29" y="147"/>
                        </a:lnTo>
                        <a:lnTo>
                          <a:pt x="27" y="115"/>
                        </a:lnTo>
                        <a:lnTo>
                          <a:pt x="25" y="115"/>
                        </a:lnTo>
                        <a:lnTo>
                          <a:pt x="19" y="143"/>
                        </a:lnTo>
                        <a:lnTo>
                          <a:pt x="19" y="161"/>
                        </a:lnTo>
                        <a:lnTo>
                          <a:pt x="16" y="171"/>
                        </a:lnTo>
                        <a:lnTo>
                          <a:pt x="14" y="172"/>
                        </a:lnTo>
                        <a:lnTo>
                          <a:pt x="12" y="168"/>
                        </a:lnTo>
                        <a:lnTo>
                          <a:pt x="14" y="163"/>
                        </a:lnTo>
                        <a:lnTo>
                          <a:pt x="16" y="151"/>
                        </a:lnTo>
                        <a:lnTo>
                          <a:pt x="17" y="110"/>
                        </a:lnTo>
                        <a:lnTo>
                          <a:pt x="19" y="70"/>
                        </a:lnTo>
                        <a:lnTo>
                          <a:pt x="15" y="66"/>
                        </a:lnTo>
                        <a:lnTo>
                          <a:pt x="15" y="60"/>
                        </a:lnTo>
                        <a:lnTo>
                          <a:pt x="15" y="49"/>
                        </a:lnTo>
                        <a:lnTo>
                          <a:pt x="10" y="52"/>
                        </a:lnTo>
                        <a:lnTo>
                          <a:pt x="14" y="58"/>
                        </a:lnTo>
                        <a:lnTo>
                          <a:pt x="14" y="65"/>
                        </a:lnTo>
                        <a:lnTo>
                          <a:pt x="10" y="61"/>
                        </a:lnTo>
                        <a:lnTo>
                          <a:pt x="8" y="57"/>
                        </a:lnTo>
                        <a:lnTo>
                          <a:pt x="4" y="58"/>
                        </a:lnTo>
                        <a:lnTo>
                          <a:pt x="0" y="52"/>
                        </a:lnTo>
                        <a:lnTo>
                          <a:pt x="0" y="49"/>
                        </a:lnTo>
                        <a:lnTo>
                          <a:pt x="3" y="48"/>
                        </a:lnTo>
                        <a:lnTo>
                          <a:pt x="8" y="40"/>
                        </a:lnTo>
                        <a:lnTo>
                          <a:pt x="14" y="34"/>
                        </a:lnTo>
                        <a:lnTo>
                          <a:pt x="22" y="26"/>
                        </a:lnTo>
                        <a:lnTo>
                          <a:pt x="27" y="24"/>
                        </a:lnTo>
                        <a:lnTo>
                          <a:pt x="27" y="18"/>
                        </a:lnTo>
                        <a:lnTo>
                          <a:pt x="25" y="15"/>
                        </a:lnTo>
                        <a:lnTo>
                          <a:pt x="25" y="9"/>
                        </a:lnTo>
                        <a:lnTo>
                          <a:pt x="24" y="7"/>
                        </a:lnTo>
                        <a:lnTo>
                          <a:pt x="27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2" name="Freeform 10"/>
                  <p:cNvSpPr>
                    <a:spLocks/>
                  </p:cNvSpPr>
                  <p:nvPr/>
                </p:nvSpPr>
                <p:spPr bwMode="auto">
                  <a:xfrm>
                    <a:off x="2967" y="1992"/>
                    <a:ext cx="38" cy="212"/>
                  </a:xfrm>
                  <a:custGeom>
                    <a:avLst/>
                    <a:gdLst>
                      <a:gd name="T0" fmla="*/ 25 w 38"/>
                      <a:gd name="T1" fmla="*/ 2 h 212"/>
                      <a:gd name="T2" fmla="*/ 16 w 38"/>
                      <a:gd name="T3" fmla="*/ 0 h 212"/>
                      <a:gd name="T4" fmla="*/ 8 w 38"/>
                      <a:gd name="T5" fmla="*/ 0 h 212"/>
                      <a:gd name="T6" fmla="*/ 2 w 38"/>
                      <a:gd name="T7" fmla="*/ 1 h 212"/>
                      <a:gd name="T8" fmla="*/ 1 w 38"/>
                      <a:gd name="T9" fmla="*/ 9 h 212"/>
                      <a:gd name="T10" fmla="*/ 1 w 38"/>
                      <a:gd name="T11" fmla="*/ 15 h 212"/>
                      <a:gd name="T12" fmla="*/ 4 w 38"/>
                      <a:gd name="T13" fmla="*/ 22 h 212"/>
                      <a:gd name="T14" fmla="*/ 7 w 38"/>
                      <a:gd name="T15" fmla="*/ 22 h 212"/>
                      <a:gd name="T16" fmla="*/ 2 w 38"/>
                      <a:gd name="T17" fmla="*/ 31 h 212"/>
                      <a:gd name="T18" fmla="*/ 0 w 38"/>
                      <a:gd name="T19" fmla="*/ 44 h 212"/>
                      <a:gd name="T20" fmla="*/ 0 w 38"/>
                      <a:gd name="T21" fmla="*/ 57 h 212"/>
                      <a:gd name="T22" fmla="*/ 1 w 38"/>
                      <a:gd name="T23" fmla="*/ 72 h 212"/>
                      <a:gd name="T24" fmla="*/ 2 w 38"/>
                      <a:gd name="T25" fmla="*/ 88 h 212"/>
                      <a:gd name="T26" fmla="*/ 7 w 38"/>
                      <a:gd name="T27" fmla="*/ 88 h 212"/>
                      <a:gd name="T28" fmla="*/ 7 w 38"/>
                      <a:gd name="T29" fmla="*/ 92 h 212"/>
                      <a:gd name="T30" fmla="*/ 10 w 38"/>
                      <a:gd name="T31" fmla="*/ 94 h 212"/>
                      <a:gd name="T32" fmla="*/ 10 w 38"/>
                      <a:gd name="T33" fmla="*/ 110 h 212"/>
                      <a:gd name="T34" fmla="*/ 12 w 38"/>
                      <a:gd name="T35" fmla="*/ 114 h 212"/>
                      <a:gd name="T36" fmla="*/ 12 w 38"/>
                      <a:gd name="T37" fmla="*/ 142 h 212"/>
                      <a:gd name="T38" fmla="*/ 12 w 38"/>
                      <a:gd name="T39" fmla="*/ 160 h 212"/>
                      <a:gd name="T40" fmla="*/ 8 w 38"/>
                      <a:gd name="T41" fmla="*/ 180 h 212"/>
                      <a:gd name="T42" fmla="*/ 7 w 38"/>
                      <a:gd name="T43" fmla="*/ 206 h 212"/>
                      <a:gd name="T44" fmla="*/ 11 w 38"/>
                      <a:gd name="T45" fmla="*/ 208 h 212"/>
                      <a:gd name="T46" fmla="*/ 11 w 38"/>
                      <a:gd name="T47" fmla="*/ 211 h 212"/>
                      <a:gd name="T48" fmla="*/ 17 w 38"/>
                      <a:gd name="T49" fmla="*/ 211 h 212"/>
                      <a:gd name="T50" fmla="*/ 18 w 38"/>
                      <a:gd name="T51" fmla="*/ 210 h 212"/>
                      <a:gd name="T52" fmla="*/ 21 w 38"/>
                      <a:gd name="T53" fmla="*/ 210 h 212"/>
                      <a:gd name="T54" fmla="*/ 21 w 38"/>
                      <a:gd name="T55" fmla="*/ 211 h 212"/>
                      <a:gd name="T56" fmla="*/ 25 w 38"/>
                      <a:gd name="T57" fmla="*/ 211 h 212"/>
                      <a:gd name="T58" fmla="*/ 35 w 38"/>
                      <a:gd name="T59" fmla="*/ 210 h 212"/>
                      <a:gd name="T60" fmla="*/ 35 w 38"/>
                      <a:gd name="T61" fmla="*/ 208 h 212"/>
                      <a:gd name="T62" fmla="*/ 27 w 38"/>
                      <a:gd name="T63" fmla="*/ 204 h 212"/>
                      <a:gd name="T64" fmla="*/ 27 w 38"/>
                      <a:gd name="T65" fmla="*/ 200 h 212"/>
                      <a:gd name="T66" fmla="*/ 35 w 38"/>
                      <a:gd name="T67" fmla="*/ 198 h 212"/>
                      <a:gd name="T68" fmla="*/ 35 w 38"/>
                      <a:gd name="T69" fmla="*/ 196 h 212"/>
                      <a:gd name="T70" fmla="*/ 29 w 38"/>
                      <a:gd name="T71" fmla="*/ 192 h 212"/>
                      <a:gd name="T72" fmla="*/ 29 w 38"/>
                      <a:gd name="T73" fmla="*/ 163 h 212"/>
                      <a:gd name="T74" fmla="*/ 30 w 38"/>
                      <a:gd name="T75" fmla="*/ 137 h 212"/>
                      <a:gd name="T76" fmla="*/ 30 w 38"/>
                      <a:gd name="T77" fmla="*/ 110 h 212"/>
                      <a:gd name="T78" fmla="*/ 30 w 38"/>
                      <a:gd name="T79" fmla="*/ 94 h 212"/>
                      <a:gd name="T80" fmla="*/ 30 w 38"/>
                      <a:gd name="T81" fmla="*/ 91 h 212"/>
                      <a:gd name="T82" fmla="*/ 30 w 38"/>
                      <a:gd name="T83" fmla="*/ 69 h 212"/>
                      <a:gd name="T84" fmla="*/ 37 w 38"/>
                      <a:gd name="T85" fmla="*/ 65 h 212"/>
                      <a:gd name="T86" fmla="*/ 37 w 38"/>
                      <a:gd name="T87" fmla="*/ 62 h 212"/>
                      <a:gd name="T88" fmla="*/ 23 w 38"/>
                      <a:gd name="T89" fmla="*/ 34 h 212"/>
                      <a:gd name="T90" fmla="*/ 16 w 38"/>
                      <a:gd name="T91" fmla="*/ 30 h 212"/>
                      <a:gd name="T92" fmla="*/ 17 w 38"/>
                      <a:gd name="T93" fmla="*/ 28 h 212"/>
                      <a:gd name="T94" fmla="*/ 22 w 38"/>
                      <a:gd name="T95" fmla="*/ 26 h 212"/>
                      <a:gd name="T96" fmla="*/ 22 w 38"/>
                      <a:gd name="T97" fmla="*/ 25 h 212"/>
                      <a:gd name="T98" fmla="*/ 23 w 38"/>
                      <a:gd name="T99" fmla="*/ 24 h 212"/>
                      <a:gd name="T100" fmla="*/ 23 w 38"/>
                      <a:gd name="T101" fmla="*/ 22 h 212"/>
                      <a:gd name="T102" fmla="*/ 25 w 38"/>
                      <a:gd name="T103" fmla="*/ 21 h 212"/>
                      <a:gd name="T104" fmla="*/ 23 w 38"/>
                      <a:gd name="T105" fmla="*/ 20 h 212"/>
                      <a:gd name="T106" fmla="*/ 24 w 38"/>
                      <a:gd name="T107" fmla="*/ 19 h 212"/>
                      <a:gd name="T108" fmla="*/ 22 w 38"/>
                      <a:gd name="T109" fmla="*/ 15 h 212"/>
                      <a:gd name="T110" fmla="*/ 23 w 38"/>
                      <a:gd name="T111" fmla="*/ 12 h 212"/>
                      <a:gd name="T112" fmla="*/ 22 w 38"/>
                      <a:gd name="T113" fmla="*/ 9 h 212"/>
                      <a:gd name="T114" fmla="*/ 24 w 38"/>
                      <a:gd name="T115" fmla="*/ 7 h 212"/>
                      <a:gd name="T116" fmla="*/ 25 w 38"/>
                      <a:gd name="T117" fmla="*/ 2 h 212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38" h="212">
                        <a:moveTo>
                          <a:pt x="25" y="2"/>
                        </a:move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2" y="1"/>
                        </a:lnTo>
                        <a:lnTo>
                          <a:pt x="1" y="9"/>
                        </a:lnTo>
                        <a:lnTo>
                          <a:pt x="1" y="15"/>
                        </a:lnTo>
                        <a:lnTo>
                          <a:pt x="4" y="22"/>
                        </a:lnTo>
                        <a:lnTo>
                          <a:pt x="7" y="22"/>
                        </a:lnTo>
                        <a:lnTo>
                          <a:pt x="2" y="31"/>
                        </a:lnTo>
                        <a:lnTo>
                          <a:pt x="0" y="44"/>
                        </a:lnTo>
                        <a:lnTo>
                          <a:pt x="0" y="57"/>
                        </a:lnTo>
                        <a:lnTo>
                          <a:pt x="1" y="72"/>
                        </a:lnTo>
                        <a:lnTo>
                          <a:pt x="2" y="88"/>
                        </a:lnTo>
                        <a:lnTo>
                          <a:pt x="7" y="88"/>
                        </a:lnTo>
                        <a:lnTo>
                          <a:pt x="7" y="92"/>
                        </a:lnTo>
                        <a:lnTo>
                          <a:pt x="10" y="94"/>
                        </a:lnTo>
                        <a:lnTo>
                          <a:pt x="10" y="110"/>
                        </a:lnTo>
                        <a:lnTo>
                          <a:pt x="12" y="114"/>
                        </a:lnTo>
                        <a:lnTo>
                          <a:pt x="12" y="142"/>
                        </a:lnTo>
                        <a:lnTo>
                          <a:pt x="12" y="160"/>
                        </a:lnTo>
                        <a:lnTo>
                          <a:pt x="8" y="180"/>
                        </a:lnTo>
                        <a:lnTo>
                          <a:pt x="7" y="206"/>
                        </a:lnTo>
                        <a:lnTo>
                          <a:pt x="11" y="208"/>
                        </a:lnTo>
                        <a:lnTo>
                          <a:pt x="11" y="211"/>
                        </a:lnTo>
                        <a:lnTo>
                          <a:pt x="17" y="211"/>
                        </a:lnTo>
                        <a:lnTo>
                          <a:pt x="18" y="210"/>
                        </a:lnTo>
                        <a:lnTo>
                          <a:pt x="21" y="210"/>
                        </a:lnTo>
                        <a:lnTo>
                          <a:pt x="21" y="211"/>
                        </a:lnTo>
                        <a:lnTo>
                          <a:pt x="25" y="211"/>
                        </a:lnTo>
                        <a:lnTo>
                          <a:pt x="35" y="210"/>
                        </a:lnTo>
                        <a:lnTo>
                          <a:pt x="35" y="208"/>
                        </a:lnTo>
                        <a:lnTo>
                          <a:pt x="27" y="204"/>
                        </a:lnTo>
                        <a:lnTo>
                          <a:pt x="27" y="200"/>
                        </a:lnTo>
                        <a:lnTo>
                          <a:pt x="35" y="198"/>
                        </a:lnTo>
                        <a:lnTo>
                          <a:pt x="35" y="196"/>
                        </a:lnTo>
                        <a:lnTo>
                          <a:pt x="29" y="192"/>
                        </a:lnTo>
                        <a:lnTo>
                          <a:pt x="29" y="163"/>
                        </a:lnTo>
                        <a:lnTo>
                          <a:pt x="30" y="137"/>
                        </a:lnTo>
                        <a:lnTo>
                          <a:pt x="30" y="110"/>
                        </a:lnTo>
                        <a:lnTo>
                          <a:pt x="30" y="94"/>
                        </a:lnTo>
                        <a:lnTo>
                          <a:pt x="30" y="91"/>
                        </a:lnTo>
                        <a:lnTo>
                          <a:pt x="30" y="69"/>
                        </a:lnTo>
                        <a:lnTo>
                          <a:pt x="37" y="65"/>
                        </a:lnTo>
                        <a:lnTo>
                          <a:pt x="37" y="62"/>
                        </a:lnTo>
                        <a:lnTo>
                          <a:pt x="23" y="34"/>
                        </a:lnTo>
                        <a:lnTo>
                          <a:pt x="16" y="30"/>
                        </a:lnTo>
                        <a:lnTo>
                          <a:pt x="17" y="28"/>
                        </a:lnTo>
                        <a:lnTo>
                          <a:pt x="22" y="26"/>
                        </a:lnTo>
                        <a:lnTo>
                          <a:pt x="22" y="25"/>
                        </a:lnTo>
                        <a:lnTo>
                          <a:pt x="23" y="24"/>
                        </a:lnTo>
                        <a:lnTo>
                          <a:pt x="23" y="22"/>
                        </a:lnTo>
                        <a:lnTo>
                          <a:pt x="25" y="21"/>
                        </a:lnTo>
                        <a:lnTo>
                          <a:pt x="23" y="20"/>
                        </a:lnTo>
                        <a:lnTo>
                          <a:pt x="24" y="19"/>
                        </a:lnTo>
                        <a:lnTo>
                          <a:pt x="22" y="15"/>
                        </a:lnTo>
                        <a:lnTo>
                          <a:pt x="23" y="12"/>
                        </a:lnTo>
                        <a:lnTo>
                          <a:pt x="22" y="9"/>
                        </a:lnTo>
                        <a:lnTo>
                          <a:pt x="24" y="7"/>
                        </a:lnTo>
                        <a:lnTo>
                          <a:pt x="25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2823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758" y="1962"/>
                    <a:ext cx="124" cy="275"/>
                    <a:chOff x="3758" y="1962"/>
                    <a:chExt cx="124" cy="275"/>
                  </a:xfrm>
                </p:grpSpPr>
                <p:sp>
                  <p:nvSpPr>
                    <p:cNvPr id="3283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805" y="1962"/>
                      <a:ext cx="77" cy="275"/>
                    </a:xfrm>
                    <a:custGeom>
                      <a:avLst/>
                      <a:gdLst>
                        <a:gd name="T0" fmla="*/ 30 w 77"/>
                        <a:gd name="T1" fmla="*/ 3 h 275"/>
                        <a:gd name="T2" fmla="*/ 14 w 77"/>
                        <a:gd name="T3" fmla="*/ 0 h 275"/>
                        <a:gd name="T4" fmla="*/ 9 w 77"/>
                        <a:gd name="T5" fmla="*/ 7 h 275"/>
                        <a:gd name="T6" fmla="*/ 6 w 77"/>
                        <a:gd name="T7" fmla="*/ 4 h 275"/>
                        <a:gd name="T8" fmla="*/ 2 w 77"/>
                        <a:gd name="T9" fmla="*/ 16 h 275"/>
                        <a:gd name="T10" fmla="*/ 10 w 77"/>
                        <a:gd name="T11" fmla="*/ 24 h 275"/>
                        <a:gd name="T12" fmla="*/ 11 w 77"/>
                        <a:gd name="T13" fmla="*/ 30 h 275"/>
                        <a:gd name="T14" fmla="*/ 13 w 77"/>
                        <a:gd name="T15" fmla="*/ 31 h 275"/>
                        <a:gd name="T16" fmla="*/ 14 w 77"/>
                        <a:gd name="T17" fmla="*/ 37 h 275"/>
                        <a:gd name="T18" fmla="*/ 21 w 77"/>
                        <a:gd name="T19" fmla="*/ 38 h 275"/>
                        <a:gd name="T20" fmla="*/ 21 w 77"/>
                        <a:gd name="T21" fmla="*/ 40 h 275"/>
                        <a:gd name="T22" fmla="*/ 10 w 77"/>
                        <a:gd name="T23" fmla="*/ 49 h 275"/>
                        <a:gd name="T24" fmla="*/ 2 w 77"/>
                        <a:gd name="T25" fmla="*/ 88 h 275"/>
                        <a:gd name="T26" fmla="*/ 9 w 77"/>
                        <a:gd name="T27" fmla="*/ 98 h 275"/>
                        <a:gd name="T28" fmla="*/ 9 w 77"/>
                        <a:gd name="T29" fmla="*/ 171 h 275"/>
                        <a:gd name="T30" fmla="*/ 16 w 77"/>
                        <a:gd name="T31" fmla="*/ 173 h 275"/>
                        <a:gd name="T32" fmla="*/ 18 w 77"/>
                        <a:gd name="T33" fmla="*/ 185 h 275"/>
                        <a:gd name="T34" fmla="*/ 22 w 77"/>
                        <a:gd name="T35" fmla="*/ 216 h 275"/>
                        <a:gd name="T36" fmla="*/ 22 w 77"/>
                        <a:gd name="T37" fmla="*/ 232 h 275"/>
                        <a:gd name="T38" fmla="*/ 9 w 77"/>
                        <a:gd name="T39" fmla="*/ 242 h 275"/>
                        <a:gd name="T40" fmla="*/ 0 w 77"/>
                        <a:gd name="T41" fmla="*/ 247 h 275"/>
                        <a:gd name="T42" fmla="*/ 0 w 77"/>
                        <a:gd name="T43" fmla="*/ 251 h 275"/>
                        <a:gd name="T44" fmla="*/ 19 w 77"/>
                        <a:gd name="T45" fmla="*/ 246 h 275"/>
                        <a:gd name="T46" fmla="*/ 22 w 77"/>
                        <a:gd name="T47" fmla="*/ 242 h 275"/>
                        <a:gd name="T48" fmla="*/ 24 w 77"/>
                        <a:gd name="T49" fmla="*/ 246 h 275"/>
                        <a:gd name="T50" fmla="*/ 25 w 77"/>
                        <a:gd name="T51" fmla="*/ 246 h 275"/>
                        <a:gd name="T52" fmla="*/ 28 w 77"/>
                        <a:gd name="T53" fmla="*/ 234 h 275"/>
                        <a:gd name="T54" fmla="*/ 30 w 77"/>
                        <a:gd name="T55" fmla="*/ 182 h 275"/>
                        <a:gd name="T56" fmla="*/ 33 w 77"/>
                        <a:gd name="T57" fmla="*/ 182 h 275"/>
                        <a:gd name="T58" fmla="*/ 44 w 77"/>
                        <a:gd name="T59" fmla="*/ 228 h 275"/>
                        <a:gd name="T60" fmla="*/ 44 w 77"/>
                        <a:gd name="T61" fmla="*/ 257 h 275"/>
                        <a:gd name="T62" fmla="*/ 49 w 77"/>
                        <a:gd name="T63" fmla="*/ 271 h 275"/>
                        <a:gd name="T64" fmla="*/ 53 w 77"/>
                        <a:gd name="T65" fmla="*/ 274 h 275"/>
                        <a:gd name="T66" fmla="*/ 55 w 77"/>
                        <a:gd name="T67" fmla="*/ 266 h 275"/>
                        <a:gd name="T68" fmla="*/ 52 w 77"/>
                        <a:gd name="T69" fmla="*/ 258 h 275"/>
                        <a:gd name="T70" fmla="*/ 49 w 77"/>
                        <a:gd name="T71" fmla="*/ 240 h 275"/>
                        <a:gd name="T72" fmla="*/ 48 w 77"/>
                        <a:gd name="T73" fmla="*/ 175 h 275"/>
                        <a:gd name="T74" fmla="*/ 45 w 77"/>
                        <a:gd name="T75" fmla="*/ 110 h 275"/>
                        <a:gd name="T76" fmla="*/ 52 w 77"/>
                        <a:gd name="T77" fmla="*/ 105 h 275"/>
                        <a:gd name="T78" fmla="*/ 52 w 77"/>
                        <a:gd name="T79" fmla="*/ 95 h 275"/>
                        <a:gd name="T80" fmla="*/ 52 w 77"/>
                        <a:gd name="T81" fmla="*/ 78 h 275"/>
                        <a:gd name="T82" fmla="*/ 60 w 77"/>
                        <a:gd name="T83" fmla="*/ 83 h 275"/>
                        <a:gd name="T84" fmla="*/ 52 w 77"/>
                        <a:gd name="T85" fmla="*/ 93 h 275"/>
                        <a:gd name="T86" fmla="*/ 52 w 77"/>
                        <a:gd name="T87" fmla="*/ 103 h 275"/>
                        <a:gd name="T88" fmla="*/ 60 w 77"/>
                        <a:gd name="T89" fmla="*/ 97 h 275"/>
                        <a:gd name="T90" fmla="*/ 64 w 77"/>
                        <a:gd name="T91" fmla="*/ 90 h 275"/>
                        <a:gd name="T92" fmla="*/ 68 w 77"/>
                        <a:gd name="T93" fmla="*/ 92 h 275"/>
                        <a:gd name="T94" fmla="*/ 76 w 77"/>
                        <a:gd name="T95" fmla="*/ 81 h 275"/>
                        <a:gd name="T96" fmla="*/ 76 w 77"/>
                        <a:gd name="T97" fmla="*/ 78 h 275"/>
                        <a:gd name="T98" fmla="*/ 72 w 77"/>
                        <a:gd name="T99" fmla="*/ 76 h 275"/>
                        <a:gd name="T100" fmla="*/ 62 w 77"/>
                        <a:gd name="T101" fmla="*/ 64 h 275"/>
                        <a:gd name="T102" fmla="*/ 52 w 77"/>
                        <a:gd name="T103" fmla="*/ 53 h 275"/>
                        <a:gd name="T104" fmla="*/ 39 w 77"/>
                        <a:gd name="T105" fmla="*/ 41 h 275"/>
                        <a:gd name="T106" fmla="*/ 30 w 77"/>
                        <a:gd name="T107" fmla="*/ 37 h 275"/>
                        <a:gd name="T108" fmla="*/ 30 w 77"/>
                        <a:gd name="T109" fmla="*/ 29 h 275"/>
                        <a:gd name="T110" fmla="*/ 33 w 77"/>
                        <a:gd name="T111" fmla="*/ 24 h 275"/>
                        <a:gd name="T112" fmla="*/ 33 w 77"/>
                        <a:gd name="T113" fmla="*/ 14 h 275"/>
                        <a:gd name="T114" fmla="*/ 36 w 77"/>
                        <a:gd name="T115" fmla="*/ 11 h 275"/>
                        <a:gd name="T116" fmla="*/ 30 w 77"/>
                        <a:gd name="T117" fmla="*/ 3 h 275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</a:gdLst>
                      <a:ahLst/>
                      <a:cxnLst>
                        <a:cxn ang="T118">
                          <a:pos x="T0" y="T1"/>
                        </a:cxn>
                        <a:cxn ang="T119">
                          <a:pos x="T2" y="T3"/>
                        </a:cxn>
                        <a:cxn ang="T120">
                          <a:pos x="T4" y="T5"/>
                        </a:cxn>
                        <a:cxn ang="T121">
                          <a:pos x="T6" y="T7"/>
                        </a:cxn>
                        <a:cxn ang="T122">
                          <a:pos x="T8" y="T9"/>
                        </a:cxn>
                        <a:cxn ang="T123">
                          <a:pos x="T10" y="T11"/>
                        </a:cxn>
                        <a:cxn ang="T124">
                          <a:pos x="T12" y="T13"/>
                        </a:cxn>
                        <a:cxn ang="T125">
                          <a:pos x="T14" y="T15"/>
                        </a:cxn>
                        <a:cxn ang="T126">
                          <a:pos x="T16" y="T17"/>
                        </a:cxn>
                        <a:cxn ang="T127">
                          <a:pos x="T18" y="T19"/>
                        </a:cxn>
                        <a:cxn ang="T128">
                          <a:pos x="T20" y="T21"/>
                        </a:cxn>
                        <a:cxn ang="T129">
                          <a:pos x="T22" y="T23"/>
                        </a:cxn>
                        <a:cxn ang="T130">
                          <a:pos x="T24" y="T25"/>
                        </a:cxn>
                        <a:cxn ang="T131">
                          <a:pos x="T26" y="T27"/>
                        </a:cxn>
                        <a:cxn ang="T132">
                          <a:pos x="T28" y="T29"/>
                        </a:cxn>
                        <a:cxn ang="T133">
                          <a:pos x="T30" y="T31"/>
                        </a:cxn>
                        <a:cxn ang="T134">
                          <a:pos x="T32" y="T33"/>
                        </a:cxn>
                        <a:cxn ang="T135">
                          <a:pos x="T34" y="T35"/>
                        </a:cxn>
                        <a:cxn ang="T136">
                          <a:pos x="T36" y="T37"/>
                        </a:cxn>
                        <a:cxn ang="T137">
                          <a:pos x="T38" y="T39"/>
                        </a:cxn>
                        <a:cxn ang="T138">
                          <a:pos x="T40" y="T41"/>
                        </a:cxn>
                        <a:cxn ang="T139">
                          <a:pos x="T42" y="T43"/>
                        </a:cxn>
                        <a:cxn ang="T140">
                          <a:pos x="T44" y="T45"/>
                        </a:cxn>
                        <a:cxn ang="T141">
                          <a:pos x="T46" y="T47"/>
                        </a:cxn>
                        <a:cxn ang="T142">
                          <a:pos x="T48" y="T49"/>
                        </a:cxn>
                        <a:cxn ang="T143">
                          <a:pos x="T50" y="T51"/>
                        </a:cxn>
                        <a:cxn ang="T144">
                          <a:pos x="T52" y="T53"/>
                        </a:cxn>
                        <a:cxn ang="T145">
                          <a:pos x="T54" y="T55"/>
                        </a:cxn>
                        <a:cxn ang="T146">
                          <a:pos x="T56" y="T57"/>
                        </a:cxn>
                        <a:cxn ang="T147">
                          <a:pos x="T58" y="T59"/>
                        </a:cxn>
                        <a:cxn ang="T148">
                          <a:pos x="T60" y="T61"/>
                        </a:cxn>
                        <a:cxn ang="T149">
                          <a:pos x="T62" y="T63"/>
                        </a:cxn>
                        <a:cxn ang="T150">
                          <a:pos x="T64" y="T65"/>
                        </a:cxn>
                        <a:cxn ang="T151">
                          <a:pos x="T66" y="T67"/>
                        </a:cxn>
                        <a:cxn ang="T152">
                          <a:pos x="T68" y="T69"/>
                        </a:cxn>
                        <a:cxn ang="T153">
                          <a:pos x="T70" y="T71"/>
                        </a:cxn>
                        <a:cxn ang="T154">
                          <a:pos x="T72" y="T73"/>
                        </a:cxn>
                        <a:cxn ang="T155">
                          <a:pos x="T74" y="T75"/>
                        </a:cxn>
                        <a:cxn ang="T156">
                          <a:pos x="T76" y="T77"/>
                        </a:cxn>
                        <a:cxn ang="T157">
                          <a:pos x="T78" y="T79"/>
                        </a:cxn>
                        <a:cxn ang="T158">
                          <a:pos x="T80" y="T81"/>
                        </a:cxn>
                        <a:cxn ang="T159">
                          <a:pos x="T82" y="T83"/>
                        </a:cxn>
                        <a:cxn ang="T160">
                          <a:pos x="T84" y="T85"/>
                        </a:cxn>
                        <a:cxn ang="T161">
                          <a:pos x="T86" y="T87"/>
                        </a:cxn>
                        <a:cxn ang="T162">
                          <a:pos x="T88" y="T89"/>
                        </a:cxn>
                        <a:cxn ang="T163">
                          <a:pos x="T90" y="T91"/>
                        </a:cxn>
                        <a:cxn ang="T164">
                          <a:pos x="T92" y="T93"/>
                        </a:cxn>
                        <a:cxn ang="T165">
                          <a:pos x="T94" y="T95"/>
                        </a:cxn>
                        <a:cxn ang="T166">
                          <a:pos x="T96" y="T97"/>
                        </a:cxn>
                        <a:cxn ang="T167">
                          <a:pos x="T98" y="T99"/>
                        </a:cxn>
                        <a:cxn ang="T168">
                          <a:pos x="T100" y="T101"/>
                        </a:cxn>
                        <a:cxn ang="T169">
                          <a:pos x="T102" y="T103"/>
                        </a:cxn>
                        <a:cxn ang="T170">
                          <a:pos x="T104" y="T105"/>
                        </a:cxn>
                        <a:cxn ang="T171">
                          <a:pos x="T106" y="T107"/>
                        </a:cxn>
                        <a:cxn ang="T172">
                          <a:pos x="T108" y="T109"/>
                        </a:cxn>
                        <a:cxn ang="T173">
                          <a:pos x="T110" y="T111"/>
                        </a:cxn>
                        <a:cxn ang="T174">
                          <a:pos x="T112" y="T113"/>
                        </a:cxn>
                        <a:cxn ang="T175">
                          <a:pos x="T114" y="T115"/>
                        </a:cxn>
                        <a:cxn ang="T176">
                          <a:pos x="T116" y="T117"/>
                        </a:cxn>
                      </a:cxnLst>
                      <a:rect l="0" t="0" r="r" b="b"/>
                      <a:pathLst>
                        <a:path w="77" h="275">
                          <a:moveTo>
                            <a:pt x="30" y="3"/>
                          </a:moveTo>
                          <a:lnTo>
                            <a:pt x="14" y="0"/>
                          </a:lnTo>
                          <a:lnTo>
                            <a:pt x="9" y="7"/>
                          </a:lnTo>
                          <a:lnTo>
                            <a:pt x="6" y="4"/>
                          </a:lnTo>
                          <a:lnTo>
                            <a:pt x="2" y="16"/>
                          </a:lnTo>
                          <a:lnTo>
                            <a:pt x="10" y="24"/>
                          </a:lnTo>
                          <a:lnTo>
                            <a:pt x="11" y="30"/>
                          </a:lnTo>
                          <a:lnTo>
                            <a:pt x="13" y="31"/>
                          </a:lnTo>
                          <a:lnTo>
                            <a:pt x="14" y="37"/>
                          </a:lnTo>
                          <a:lnTo>
                            <a:pt x="21" y="38"/>
                          </a:lnTo>
                          <a:lnTo>
                            <a:pt x="21" y="40"/>
                          </a:lnTo>
                          <a:lnTo>
                            <a:pt x="10" y="49"/>
                          </a:lnTo>
                          <a:lnTo>
                            <a:pt x="2" y="88"/>
                          </a:lnTo>
                          <a:lnTo>
                            <a:pt x="9" y="98"/>
                          </a:lnTo>
                          <a:lnTo>
                            <a:pt x="9" y="171"/>
                          </a:lnTo>
                          <a:lnTo>
                            <a:pt x="16" y="173"/>
                          </a:lnTo>
                          <a:lnTo>
                            <a:pt x="18" y="185"/>
                          </a:lnTo>
                          <a:lnTo>
                            <a:pt x="22" y="216"/>
                          </a:lnTo>
                          <a:lnTo>
                            <a:pt x="22" y="232"/>
                          </a:lnTo>
                          <a:lnTo>
                            <a:pt x="9" y="242"/>
                          </a:lnTo>
                          <a:lnTo>
                            <a:pt x="0" y="247"/>
                          </a:lnTo>
                          <a:lnTo>
                            <a:pt x="0" y="251"/>
                          </a:lnTo>
                          <a:lnTo>
                            <a:pt x="19" y="246"/>
                          </a:lnTo>
                          <a:lnTo>
                            <a:pt x="22" y="242"/>
                          </a:lnTo>
                          <a:lnTo>
                            <a:pt x="24" y="246"/>
                          </a:lnTo>
                          <a:lnTo>
                            <a:pt x="25" y="246"/>
                          </a:lnTo>
                          <a:lnTo>
                            <a:pt x="28" y="234"/>
                          </a:lnTo>
                          <a:lnTo>
                            <a:pt x="30" y="182"/>
                          </a:lnTo>
                          <a:lnTo>
                            <a:pt x="33" y="182"/>
                          </a:lnTo>
                          <a:lnTo>
                            <a:pt x="44" y="228"/>
                          </a:lnTo>
                          <a:lnTo>
                            <a:pt x="44" y="257"/>
                          </a:lnTo>
                          <a:lnTo>
                            <a:pt x="49" y="271"/>
                          </a:lnTo>
                          <a:lnTo>
                            <a:pt x="53" y="274"/>
                          </a:lnTo>
                          <a:lnTo>
                            <a:pt x="55" y="266"/>
                          </a:lnTo>
                          <a:lnTo>
                            <a:pt x="52" y="258"/>
                          </a:lnTo>
                          <a:lnTo>
                            <a:pt x="49" y="240"/>
                          </a:lnTo>
                          <a:lnTo>
                            <a:pt x="48" y="175"/>
                          </a:lnTo>
                          <a:lnTo>
                            <a:pt x="45" y="110"/>
                          </a:lnTo>
                          <a:lnTo>
                            <a:pt x="52" y="105"/>
                          </a:lnTo>
                          <a:lnTo>
                            <a:pt x="52" y="95"/>
                          </a:lnTo>
                          <a:lnTo>
                            <a:pt x="52" y="78"/>
                          </a:lnTo>
                          <a:lnTo>
                            <a:pt x="60" y="83"/>
                          </a:lnTo>
                          <a:lnTo>
                            <a:pt x="52" y="93"/>
                          </a:lnTo>
                          <a:lnTo>
                            <a:pt x="52" y="103"/>
                          </a:lnTo>
                          <a:lnTo>
                            <a:pt x="60" y="97"/>
                          </a:lnTo>
                          <a:lnTo>
                            <a:pt x="64" y="90"/>
                          </a:lnTo>
                          <a:lnTo>
                            <a:pt x="68" y="92"/>
                          </a:lnTo>
                          <a:lnTo>
                            <a:pt x="76" y="81"/>
                          </a:lnTo>
                          <a:lnTo>
                            <a:pt x="76" y="78"/>
                          </a:lnTo>
                          <a:lnTo>
                            <a:pt x="72" y="76"/>
                          </a:lnTo>
                          <a:lnTo>
                            <a:pt x="62" y="64"/>
                          </a:lnTo>
                          <a:lnTo>
                            <a:pt x="52" y="53"/>
                          </a:lnTo>
                          <a:lnTo>
                            <a:pt x="39" y="41"/>
                          </a:lnTo>
                          <a:lnTo>
                            <a:pt x="30" y="37"/>
                          </a:lnTo>
                          <a:lnTo>
                            <a:pt x="30" y="29"/>
                          </a:lnTo>
                          <a:lnTo>
                            <a:pt x="33" y="24"/>
                          </a:lnTo>
                          <a:lnTo>
                            <a:pt x="33" y="14"/>
                          </a:lnTo>
                          <a:lnTo>
                            <a:pt x="36" y="11"/>
                          </a:lnTo>
                          <a:lnTo>
                            <a:pt x="30" y="3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3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758" y="1963"/>
                      <a:ext cx="54" cy="264"/>
                    </a:xfrm>
                    <a:custGeom>
                      <a:avLst/>
                      <a:gdLst>
                        <a:gd name="T0" fmla="*/ 41 w 54"/>
                        <a:gd name="T1" fmla="*/ 5 h 264"/>
                        <a:gd name="T2" fmla="*/ 41 w 54"/>
                        <a:gd name="T3" fmla="*/ 12 h 264"/>
                        <a:gd name="T4" fmla="*/ 40 w 54"/>
                        <a:gd name="T5" fmla="*/ 14 h 264"/>
                        <a:gd name="T6" fmla="*/ 43 w 54"/>
                        <a:gd name="T7" fmla="*/ 19 h 264"/>
                        <a:gd name="T8" fmla="*/ 41 w 54"/>
                        <a:gd name="T9" fmla="*/ 20 h 264"/>
                        <a:gd name="T10" fmla="*/ 41 w 54"/>
                        <a:gd name="T11" fmla="*/ 22 h 264"/>
                        <a:gd name="T12" fmla="*/ 40 w 54"/>
                        <a:gd name="T13" fmla="*/ 30 h 264"/>
                        <a:gd name="T14" fmla="*/ 49 w 54"/>
                        <a:gd name="T15" fmla="*/ 38 h 264"/>
                        <a:gd name="T16" fmla="*/ 53 w 54"/>
                        <a:gd name="T17" fmla="*/ 92 h 264"/>
                        <a:gd name="T18" fmla="*/ 48 w 54"/>
                        <a:gd name="T19" fmla="*/ 102 h 264"/>
                        <a:gd name="T20" fmla="*/ 50 w 54"/>
                        <a:gd name="T21" fmla="*/ 131 h 264"/>
                        <a:gd name="T22" fmla="*/ 47 w 54"/>
                        <a:gd name="T23" fmla="*/ 135 h 264"/>
                        <a:gd name="T24" fmla="*/ 44 w 54"/>
                        <a:gd name="T25" fmla="*/ 181 h 264"/>
                        <a:gd name="T26" fmla="*/ 42 w 54"/>
                        <a:gd name="T27" fmla="*/ 228 h 264"/>
                        <a:gd name="T28" fmla="*/ 43 w 54"/>
                        <a:gd name="T29" fmla="*/ 230 h 264"/>
                        <a:gd name="T30" fmla="*/ 53 w 54"/>
                        <a:gd name="T31" fmla="*/ 239 h 264"/>
                        <a:gd name="T32" fmla="*/ 51 w 54"/>
                        <a:gd name="T33" fmla="*/ 241 h 264"/>
                        <a:gd name="T34" fmla="*/ 48 w 54"/>
                        <a:gd name="T35" fmla="*/ 242 h 264"/>
                        <a:gd name="T36" fmla="*/ 43 w 54"/>
                        <a:gd name="T37" fmla="*/ 241 h 264"/>
                        <a:gd name="T38" fmla="*/ 36 w 54"/>
                        <a:gd name="T39" fmla="*/ 237 h 264"/>
                        <a:gd name="T40" fmla="*/ 32 w 54"/>
                        <a:gd name="T41" fmla="*/ 235 h 264"/>
                        <a:gd name="T42" fmla="*/ 32 w 54"/>
                        <a:gd name="T43" fmla="*/ 244 h 264"/>
                        <a:gd name="T44" fmla="*/ 30 w 54"/>
                        <a:gd name="T45" fmla="*/ 244 h 264"/>
                        <a:gd name="T46" fmla="*/ 34 w 54"/>
                        <a:gd name="T47" fmla="*/ 250 h 264"/>
                        <a:gd name="T48" fmla="*/ 32 w 54"/>
                        <a:gd name="T49" fmla="*/ 261 h 264"/>
                        <a:gd name="T50" fmla="*/ 29 w 54"/>
                        <a:gd name="T51" fmla="*/ 263 h 264"/>
                        <a:gd name="T52" fmla="*/ 23 w 54"/>
                        <a:gd name="T53" fmla="*/ 254 h 264"/>
                        <a:gd name="T54" fmla="*/ 23 w 54"/>
                        <a:gd name="T55" fmla="*/ 247 h 264"/>
                        <a:gd name="T56" fmla="*/ 21 w 54"/>
                        <a:gd name="T57" fmla="*/ 246 h 264"/>
                        <a:gd name="T58" fmla="*/ 19 w 54"/>
                        <a:gd name="T59" fmla="*/ 186 h 264"/>
                        <a:gd name="T60" fmla="*/ 21 w 54"/>
                        <a:gd name="T61" fmla="*/ 181 h 264"/>
                        <a:gd name="T62" fmla="*/ 15 w 54"/>
                        <a:gd name="T63" fmla="*/ 140 h 264"/>
                        <a:gd name="T64" fmla="*/ 10 w 54"/>
                        <a:gd name="T65" fmla="*/ 139 h 264"/>
                        <a:gd name="T66" fmla="*/ 10 w 54"/>
                        <a:gd name="T67" fmla="*/ 97 h 264"/>
                        <a:gd name="T68" fmla="*/ 0 w 54"/>
                        <a:gd name="T69" fmla="*/ 92 h 264"/>
                        <a:gd name="T70" fmla="*/ 3 w 54"/>
                        <a:gd name="T71" fmla="*/ 47 h 264"/>
                        <a:gd name="T72" fmla="*/ 19 w 54"/>
                        <a:gd name="T73" fmla="*/ 35 h 264"/>
                        <a:gd name="T74" fmla="*/ 23 w 54"/>
                        <a:gd name="T75" fmla="*/ 30 h 264"/>
                        <a:gd name="T76" fmla="*/ 23 w 54"/>
                        <a:gd name="T77" fmla="*/ 26 h 264"/>
                        <a:gd name="T78" fmla="*/ 22 w 54"/>
                        <a:gd name="T79" fmla="*/ 23 h 264"/>
                        <a:gd name="T80" fmla="*/ 20 w 54"/>
                        <a:gd name="T81" fmla="*/ 21 h 264"/>
                        <a:gd name="T82" fmla="*/ 18 w 54"/>
                        <a:gd name="T83" fmla="*/ 17 h 264"/>
                        <a:gd name="T84" fmla="*/ 17 w 54"/>
                        <a:gd name="T85" fmla="*/ 15 h 264"/>
                        <a:gd name="T86" fmla="*/ 17 w 54"/>
                        <a:gd name="T87" fmla="*/ 12 h 264"/>
                        <a:gd name="T88" fmla="*/ 18 w 54"/>
                        <a:gd name="T89" fmla="*/ 8 h 264"/>
                        <a:gd name="T90" fmla="*/ 21 w 54"/>
                        <a:gd name="T91" fmla="*/ 4 h 264"/>
                        <a:gd name="T92" fmla="*/ 23 w 54"/>
                        <a:gd name="T93" fmla="*/ 1 h 264"/>
                        <a:gd name="T94" fmla="*/ 27 w 54"/>
                        <a:gd name="T95" fmla="*/ 0 h 264"/>
                        <a:gd name="T96" fmla="*/ 30 w 54"/>
                        <a:gd name="T97" fmla="*/ 0 h 264"/>
                        <a:gd name="T98" fmla="*/ 34 w 54"/>
                        <a:gd name="T99" fmla="*/ 0 h 264"/>
                        <a:gd name="T100" fmla="*/ 36 w 54"/>
                        <a:gd name="T101" fmla="*/ 1 h 264"/>
                        <a:gd name="T102" fmla="*/ 41 w 54"/>
                        <a:gd name="T103" fmla="*/ 5 h 264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0" t="0" r="r" b="b"/>
                      <a:pathLst>
                        <a:path w="54" h="264">
                          <a:moveTo>
                            <a:pt x="41" y="5"/>
                          </a:moveTo>
                          <a:lnTo>
                            <a:pt x="41" y="12"/>
                          </a:lnTo>
                          <a:lnTo>
                            <a:pt x="40" y="14"/>
                          </a:lnTo>
                          <a:lnTo>
                            <a:pt x="43" y="19"/>
                          </a:lnTo>
                          <a:lnTo>
                            <a:pt x="41" y="20"/>
                          </a:lnTo>
                          <a:lnTo>
                            <a:pt x="41" y="22"/>
                          </a:lnTo>
                          <a:lnTo>
                            <a:pt x="40" y="30"/>
                          </a:lnTo>
                          <a:lnTo>
                            <a:pt x="49" y="38"/>
                          </a:lnTo>
                          <a:lnTo>
                            <a:pt x="53" y="92"/>
                          </a:lnTo>
                          <a:lnTo>
                            <a:pt x="48" y="102"/>
                          </a:lnTo>
                          <a:lnTo>
                            <a:pt x="50" y="131"/>
                          </a:lnTo>
                          <a:lnTo>
                            <a:pt x="47" y="135"/>
                          </a:lnTo>
                          <a:lnTo>
                            <a:pt x="44" y="181"/>
                          </a:lnTo>
                          <a:lnTo>
                            <a:pt x="42" y="228"/>
                          </a:lnTo>
                          <a:lnTo>
                            <a:pt x="43" y="230"/>
                          </a:lnTo>
                          <a:lnTo>
                            <a:pt x="53" y="239"/>
                          </a:lnTo>
                          <a:lnTo>
                            <a:pt x="51" y="241"/>
                          </a:lnTo>
                          <a:lnTo>
                            <a:pt x="48" y="242"/>
                          </a:lnTo>
                          <a:lnTo>
                            <a:pt x="43" y="241"/>
                          </a:lnTo>
                          <a:lnTo>
                            <a:pt x="36" y="237"/>
                          </a:lnTo>
                          <a:lnTo>
                            <a:pt x="32" y="235"/>
                          </a:lnTo>
                          <a:lnTo>
                            <a:pt x="32" y="244"/>
                          </a:lnTo>
                          <a:lnTo>
                            <a:pt x="30" y="244"/>
                          </a:lnTo>
                          <a:lnTo>
                            <a:pt x="34" y="250"/>
                          </a:lnTo>
                          <a:lnTo>
                            <a:pt x="32" y="261"/>
                          </a:lnTo>
                          <a:lnTo>
                            <a:pt x="29" y="263"/>
                          </a:lnTo>
                          <a:lnTo>
                            <a:pt x="23" y="254"/>
                          </a:lnTo>
                          <a:lnTo>
                            <a:pt x="23" y="247"/>
                          </a:lnTo>
                          <a:lnTo>
                            <a:pt x="21" y="246"/>
                          </a:lnTo>
                          <a:lnTo>
                            <a:pt x="19" y="186"/>
                          </a:lnTo>
                          <a:lnTo>
                            <a:pt x="21" y="181"/>
                          </a:lnTo>
                          <a:lnTo>
                            <a:pt x="15" y="140"/>
                          </a:lnTo>
                          <a:lnTo>
                            <a:pt x="10" y="139"/>
                          </a:lnTo>
                          <a:lnTo>
                            <a:pt x="10" y="97"/>
                          </a:lnTo>
                          <a:lnTo>
                            <a:pt x="0" y="92"/>
                          </a:lnTo>
                          <a:lnTo>
                            <a:pt x="3" y="47"/>
                          </a:lnTo>
                          <a:lnTo>
                            <a:pt x="19" y="35"/>
                          </a:lnTo>
                          <a:lnTo>
                            <a:pt x="23" y="30"/>
                          </a:lnTo>
                          <a:lnTo>
                            <a:pt x="23" y="26"/>
                          </a:lnTo>
                          <a:lnTo>
                            <a:pt x="22" y="23"/>
                          </a:lnTo>
                          <a:lnTo>
                            <a:pt x="20" y="21"/>
                          </a:lnTo>
                          <a:lnTo>
                            <a:pt x="18" y="17"/>
                          </a:lnTo>
                          <a:lnTo>
                            <a:pt x="17" y="15"/>
                          </a:lnTo>
                          <a:lnTo>
                            <a:pt x="17" y="12"/>
                          </a:lnTo>
                          <a:lnTo>
                            <a:pt x="18" y="8"/>
                          </a:lnTo>
                          <a:lnTo>
                            <a:pt x="21" y="4"/>
                          </a:lnTo>
                          <a:lnTo>
                            <a:pt x="23" y="1"/>
                          </a:lnTo>
                          <a:lnTo>
                            <a:pt x="27" y="0"/>
                          </a:lnTo>
                          <a:lnTo>
                            <a:pt x="30" y="0"/>
                          </a:lnTo>
                          <a:lnTo>
                            <a:pt x="34" y="0"/>
                          </a:lnTo>
                          <a:lnTo>
                            <a:pt x="36" y="1"/>
                          </a:lnTo>
                          <a:lnTo>
                            <a:pt x="41" y="5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824" name="Freeform 14"/>
                  <p:cNvSpPr>
                    <a:spLocks/>
                  </p:cNvSpPr>
                  <p:nvPr/>
                </p:nvSpPr>
                <p:spPr bwMode="auto">
                  <a:xfrm>
                    <a:off x="3391" y="1923"/>
                    <a:ext cx="51" cy="190"/>
                  </a:xfrm>
                  <a:custGeom>
                    <a:avLst/>
                    <a:gdLst>
                      <a:gd name="T0" fmla="*/ 30 w 51"/>
                      <a:gd name="T1" fmla="*/ 2 h 190"/>
                      <a:gd name="T2" fmla="*/ 41 w 51"/>
                      <a:gd name="T3" fmla="*/ 0 h 190"/>
                      <a:gd name="T4" fmla="*/ 45 w 51"/>
                      <a:gd name="T5" fmla="*/ 4 h 190"/>
                      <a:gd name="T6" fmla="*/ 46 w 51"/>
                      <a:gd name="T7" fmla="*/ 2 h 190"/>
                      <a:gd name="T8" fmla="*/ 49 w 51"/>
                      <a:gd name="T9" fmla="*/ 11 h 190"/>
                      <a:gd name="T10" fmla="*/ 43 w 51"/>
                      <a:gd name="T11" fmla="*/ 15 h 190"/>
                      <a:gd name="T12" fmla="*/ 43 w 51"/>
                      <a:gd name="T13" fmla="*/ 20 h 190"/>
                      <a:gd name="T14" fmla="*/ 41 w 51"/>
                      <a:gd name="T15" fmla="*/ 20 h 190"/>
                      <a:gd name="T16" fmla="*/ 41 w 51"/>
                      <a:gd name="T17" fmla="*/ 25 h 190"/>
                      <a:gd name="T18" fmla="*/ 36 w 51"/>
                      <a:gd name="T19" fmla="*/ 26 h 190"/>
                      <a:gd name="T20" fmla="*/ 36 w 51"/>
                      <a:gd name="T21" fmla="*/ 28 h 190"/>
                      <a:gd name="T22" fmla="*/ 43 w 51"/>
                      <a:gd name="T23" fmla="*/ 33 h 190"/>
                      <a:gd name="T24" fmla="*/ 49 w 51"/>
                      <a:gd name="T25" fmla="*/ 60 h 190"/>
                      <a:gd name="T26" fmla="*/ 45 w 51"/>
                      <a:gd name="T27" fmla="*/ 68 h 190"/>
                      <a:gd name="T28" fmla="*/ 45 w 51"/>
                      <a:gd name="T29" fmla="*/ 117 h 190"/>
                      <a:gd name="T30" fmla="*/ 39 w 51"/>
                      <a:gd name="T31" fmla="*/ 119 h 190"/>
                      <a:gd name="T32" fmla="*/ 38 w 51"/>
                      <a:gd name="T33" fmla="*/ 128 h 190"/>
                      <a:gd name="T34" fmla="*/ 36 w 51"/>
                      <a:gd name="T35" fmla="*/ 149 h 190"/>
                      <a:gd name="T36" fmla="*/ 36 w 51"/>
                      <a:gd name="T37" fmla="*/ 160 h 190"/>
                      <a:gd name="T38" fmla="*/ 45 w 51"/>
                      <a:gd name="T39" fmla="*/ 167 h 190"/>
                      <a:gd name="T40" fmla="*/ 50 w 51"/>
                      <a:gd name="T41" fmla="*/ 171 h 190"/>
                      <a:gd name="T42" fmla="*/ 50 w 51"/>
                      <a:gd name="T43" fmla="*/ 173 h 190"/>
                      <a:gd name="T44" fmla="*/ 37 w 51"/>
                      <a:gd name="T45" fmla="*/ 169 h 190"/>
                      <a:gd name="T46" fmla="*/ 36 w 51"/>
                      <a:gd name="T47" fmla="*/ 167 h 190"/>
                      <a:gd name="T48" fmla="*/ 34 w 51"/>
                      <a:gd name="T49" fmla="*/ 169 h 190"/>
                      <a:gd name="T50" fmla="*/ 34 w 51"/>
                      <a:gd name="T51" fmla="*/ 169 h 190"/>
                      <a:gd name="T52" fmla="*/ 32 w 51"/>
                      <a:gd name="T53" fmla="*/ 161 h 190"/>
                      <a:gd name="T54" fmla="*/ 30 w 51"/>
                      <a:gd name="T55" fmla="*/ 125 h 190"/>
                      <a:gd name="T56" fmla="*/ 28 w 51"/>
                      <a:gd name="T57" fmla="*/ 125 h 190"/>
                      <a:gd name="T58" fmla="*/ 20 w 51"/>
                      <a:gd name="T59" fmla="*/ 157 h 190"/>
                      <a:gd name="T60" fmla="*/ 20 w 51"/>
                      <a:gd name="T61" fmla="*/ 177 h 190"/>
                      <a:gd name="T62" fmla="*/ 17 w 51"/>
                      <a:gd name="T63" fmla="*/ 187 h 190"/>
                      <a:gd name="T64" fmla="*/ 15 w 51"/>
                      <a:gd name="T65" fmla="*/ 189 h 190"/>
                      <a:gd name="T66" fmla="*/ 14 w 51"/>
                      <a:gd name="T67" fmla="*/ 184 h 190"/>
                      <a:gd name="T68" fmla="*/ 16 w 51"/>
                      <a:gd name="T69" fmla="*/ 178 h 190"/>
                      <a:gd name="T70" fmla="*/ 17 w 51"/>
                      <a:gd name="T71" fmla="*/ 165 h 190"/>
                      <a:gd name="T72" fmla="*/ 17 w 51"/>
                      <a:gd name="T73" fmla="*/ 120 h 190"/>
                      <a:gd name="T74" fmla="*/ 20 w 51"/>
                      <a:gd name="T75" fmla="*/ 76 h 190"/>
                      <a:gd name="T76" fmla="*/ 16 w 51"/>
                      <a:gd name="T77" fmla="*/ 72 h 190"/>
                      <a:gd name="T78" fmla="*/ 16 w 51"/>
                      <a:gd name="T79" fmla="*/ 65 h 190"/>
                      <a:gd name="T80" fmla="*/ 16 w 51"/>
                      <a:gd name="T81" fmla="*/ 53 h 190"/>
                      <a:gd name="T82" fmla="*/ 10 w 51"/>
                      <a:gd name="T83" fmla="*/ 57 h 190"/>
                      <a:gd name="T84" fmla="*/ 16 w 51"/>
                      <a:gd name="T85" fmla="*/ 63 h 190"/>
                      <a:gd name="T86" fmla="*/ 16 w 51"/>
                      <a:gd name="T87" fmla="*/ 70 h 190"/>
                      <a:gd name="T88" fmla="*/ 10 w 51"/>
                      <a:gd name="T89" fmla="*/ 66 h 190"/>
                      <a:gd name="T90" fmla="*/ 8 w 51"/>
                      <a:gd name="T91" fmla="*/ 62 h 190"/>
                      <a:gd name="T92" fmla="*/ 4 w 51"/>
                      <a:gd name="T93" fmla="*/ 63 h 190"/>
                      <a:gd name="T94" fmla="*/ 0 w 51"/>
                      <a:gd name="T95" fmla="*/ 56 h 190"/>
                      <a:gd name="T96" fmla="*/ 0 w 51"/>
                      <a:gd name="T97" fmla="*/ 53 h 190"/>
                      <a:gd name="T98" fmla="*/ 2 w 51"/>
                      <a:gd name="T99" fmla="*/ 52 h 190"/>
                      <a:gd name="T100" fmla="*/ 9 w 51"/>
                      <a:gd name="T101" fmla="*/ 44 h 190"/>
                      <a:gd name="T102" fmla="*/ 16 w 51"/>
                      <a:gd name="T103" fmla="*/ 36 h 190"/>
                      <a:gd name="T104" fmla="*/ 24 w 51"/>
                      <a:gd name="T105" fmla="*/ 29 h 190"/>
                      <a:gd name="T106" fmla="*/ 30 w 51"/>
                      <a:gd name="T107" fmla="*/ 25 h 190"/>
                      <a:gd name="T108" fmla="*/ 30 w 51"/>
                      <a:gd name="T109" fmla="*/ 19 h 190"/>
                      <a:gd name="T110" fmla="*/ 28 w 51"/>
                      <a:gd name="T111" fmla="*/ 16 h 190"/>
                      <a:gd name="T112" fmla="*/ 28 w 51"/>
                      <a:gd name="T113" fmla="*/ 9 h 190"/>
                      <a:gd name="T114" fmla="*/ 26 w 51"/>
                      <a:gd name="T115" fmla="*/ 7 h 190"/>
                      <a:gd name="T116" fmla="*/ 30 w 51"/>
                      <a:gd name="T117" fmla="*/ 2 h 19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51" h="190">
                        <a:moveTo>
                          <a:pt x="30" y="2"/>
                        </a:moveTo>
                        <a:lnTo>
                          <a:pt x="41" y="0"/>
                        </a:lnTo>
                        <a:lnTo>
                          <a:pt x="45" y="4"/>
                        </a:lnTo>
                        <a:lnTo>
                          <a:pt x="46" y="2"/>
                        </a:lnTo>
                        <a:lnTo>
                          <a:pt x="49" y="11"/>
                        </a:lnTo>
                        <a:lnTo>
                          <a:pt x="43" y="15"/>
                        </a:lnTo>
                        <a:lnTo>
                          <a:pt x="43" y="20"/>
                        </a:lnTo>
                        <a:lnTo>
                          <a:pt x="41" y="20"/>
                        </a:lnTo>
                        <a:lnTo>
                          <a:pt x="41" y="25"/>
                        </a:lnTo>
                        <a:lnTo>
                          <a:pt x="36" y="26"/>
                        </a:lnTo>
                        <a:lnTo>
                          <a:pt x="36" y="28"/>
                        </a:lnTo>
                        <a:lnTo>
                          <a:pt x="43" y="33"/>
                        </a:lnTo>
                        <a:lnTo>
                          <a:pt x="49" y="60"/>
                        </a:lnTo>
                        <a:lnTo>
                          <a:pt x="45" y="68"/>
                        </a:lnTo>
                        <a:lnTo>
                          <a:pt x="45" y="117"/>
                        </a:lnTo>
                        <a:lnTo>
                          <a:pt x="39" y="119"/>
                        </a:lnTo>
                        <a:lnTo>
                          <a:pt x="38" y="128"/>
                        </a:lnTo>
                        <a:lnTo>
                          <a:pt x="36" y="149"/>
                        </a:lnTo>
                        <a:lnTo>
                          <a:pt x="36" y="160"/>
                        </a:lnTo>
                        <a:lnTo>
                          <a:pt x="45" y="167"/>
                        </a:lnTo>
                        <a:lnTo>
                          <a:pt x="50" y="171"/>
                        </a:lnTo>
                        <a:lnTo>
                          <a:pt x="50" y="173"/>
                        </a:lnTo>
                        <a:lnTo>
                          <a:pt x="37" y="169"/>
                        </a:lnTo>
                        <a:lnTo>
                          <a:pt x="36" y="167"/>
                        </a:lnTo>
                        <a:lnTo>
                          <a:pt x="34" y="169"/>
                        </a:lnTo>
                        <a:lnTo>
                          <a:pt x="32" y="161"/>
                        </a:lnTo>
                        <a:lnTo>
                          <a:pt x="30" y="125"/>
                        </a:lnTo>
                        <a:lnTo>
                          <a:pt x="28" y="125"/>
                        </a:lnTo>
                        <a:lnTo>
                          <a:pt x="20" y="157"/>
                        </a:lnTo>
                        <a:lnTo>
                          <a:pt x="20" y="177"/>
                        </a:lnTo>
                        <a:lnTo>
                          <a:pt x="17" y="187"/>
                        </a:lnTo>
                        <a:lnTo>
                          <a:pt x="15" y="189"/>
                        </a:lnTo>
                        <a:lnTo>
                          <a:pt x="14" y="184"/>
                        </a:lnTo>
                        <a:lnTo>
                          <a:pt x="16" y="178"/>
                        </a:lnTo>
                        <a:lnTo>
                          <a:pt x="17" y="165"/>
                        </a:lnTo>
                        <a:lnTo>
                          <a:pt x="17" y="120"/>
                        </a:lnTo>
                        <a:lnTo>
                          <a:pt x="20" y="76"/>
                        </a:lnTo>
                        <a:lnTo>
                          <a:pt x="16" y="72"/>
                        </a:lnTo>
                        <a:lnTo>
                          <a:pt x="16" y="65"/>
                        </a:lnTo>
                        <a:lnTo>
                          <a:pt x="16" y="53"/>
                        </a:lnTo>
                        <a:lnTo>
                          <a:pt x="10" y="57"/>
                        </a:lnTo>
                        <a:lnTo>
                          <a:pt x="16" y="63"/>
                        </a:lnTo>
                        <a:lnTo>
                          <a:pt x="16" y="70"/>
                        </a:lnTo>
                        <a:lnTo>
                          <a:pt x="10" y="66"/>
                        </a:lnTo>
                        <a:lnTo>
                          <a:pt x="8" y="62"/>
                        </a:lnTo>
                        <a:lnTo>
                          <a:pt x="4" y="63"/>
                        </a:lnTo>
                        <a:lnTo>
                          <a:pt x="0" y="56"/>
                        </a:lnTo>
                        <a:lnTo>
                          <a:pt x="0" y="53"/>
                        </a:lnTo>
                        <a:lnTo>
                          <a:pt x="2" y="52"/>
                        </a:lnTo>
                        <a:lnTo>
                          <a:pt x="9" y="44"/>
                        </a:lnTo>
                        <a:lnTo>
                          <a:pt x="16" y="36"/>
                        </a:lnTo>
                        <a:lnTo>
                          <a:pt x="24" y="29"/>
                        </a:lnTo>
                        <a:lnTo>
                          <a:pt x="30" y="25"/>
                        </a:lnTo>
                        <a:lnTo>
                          <a:pt x="30" y="19"/>
                        </a:lnTo>
                        <a:lnTo>
                          <a:pt x="28" y="16"/>
                        </a:lnTo>
                        <a:lnTo>
                          <a:pt x="28" y="9"/>
                        </a:lnTo>
                        <a:lnTo>
                          <a:pt x="26" y="7"/>
                        </a:lnTo>
                        <a:lnTo>
                          <a:pt x="30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5" name="Freeform 15"/>
                  <p:cNvSpPr>
                    <a:spLocks/>
                  </p:cNvSpPr>
                  <p:nvPr/>
                </p:nvSpPr>
                <p:spPr bwMode="auto">
                  <a:xfrm>
                    <a:off x="3224" y="1976"/>
                    <a:ext cx="25" cy="134"/>
                  </a:xfrm>
                  <a:custGeom>
                    <a:avLst/>
                    <a:gdLst>
                      <a:gd name="T0" fmla="*/ 19 w 25"/>
                      <a:gd name="T1" fmla="*/ 2 h 134"/>
                      <a:gd name="T2" fmla="*/ 19 w 25"/>
                      <a:gd name="T3" fmla="*/ 6 h 134"/>
                      <a:gd name="T4" fmla="*/ 19 w 25"/>
                      <a:gd name="T5" fmla="*/ 7 h 134"/>
                      <a:gd name="T6" fmla="*/ 20 w 25"/>
                      <a:gd name="T7" fmla="*/ 8 h 134"/>
                      <a:gd name="T8" fmla="*/ 19 w 25"/>
                      <a:gd name="T9" fmla="*/ 9 h 134"/>
                      <a:gd name="T10" fmla="*/ 19 w 25"/>
                      <a:gd name="T11" fmla="*/ 10 h 134"/>
                      <a:gd name="T12" fmla="*/ 18 w 25"/>
                      <a:gd name="T13" fmla="*/ 14 h 134"/>
                      <a:gd name="T14" fmla="*/ 18 w 25"/>
                      <a:gd name="T15" fmla="*/ 15 h 134"/>
                      <a:gd name="T16" fmla="*/ 23 w 25"/>
                      <a:gd name="T17" fmla="*/ 19 h 134"/>
                      <a:gd name="T18" fmla="*/ 24 w 25"/>
                      <a:gd name="T19" fmla="*/ 46 h 134"/>
                      <a:gd name="T20" fmla="*/ 22 w 25"/>
                      <a:gd name="T21" fmla="*/ 51 h 134"/>
                      <a:gd name="T22" fmla="*/ 23 w 25"/>
                      <a:gd name="T23" fmla="*/ 66 h 134"/>
                      <a:gd name="T24" fmla="*/ 21 w 25"/>
                      <a:gd name="T25" fmla="*/ 68 h 134"/>
                      <a:gd name="T26" fmla="*/ 20 w 25"/>
                      <a:gd name="T27" fmla="*/ 91 h 134"/>
                      <a:gd name="T28" fmla="*/ 19 w 25"/>
                      <a:gd name="T29" fmla="*/ 115 h 134"/>
                      <a:gd name="T30" fmla="*/ 20 w 25"/>
                      <a:gd name="T31" fmla="*/ 116 h 134"/>
                      <a:gd name="T32" fmla="*/ 24 w 25"/>
                      <a:gd name="T33" fmla="*/ 121 h 134"/>
                      <a:gd name="T34" fmla="*/ 23 w 25"/>
                      <a:gd name="T35" fmla="*/ 122 h 134"/>
                      <a:gd name="T36" fmla="*/ 22 w 25"/>
                      <a:gd name="T37" fmla="*/ 123 h 134"/>
                      <a:gd name="T38" fmla="*/ 19 w 25"/>
                      <a:gd name="T39" fmla="*/ 122 h 134"/>
                      <a:gd name="T40" fmla="*/ 17 w 25"/>
                      <a:gd name="T41" fmla="*/ 120 h 134"/>
                      <a:gd name="T42" fmla="*/ 15 w 25"/>
                      <a:gd name="T43" fmla="*/ 119 h 134"/>
                      <a:gd name="T44" fmla="*/ 15 w 25"/>
                      <a:gd name="T45" fmla="*/ 123 h 134"/>
                      <a:gd name="T46" fmla="*/ 14 w 25"/>
                      <a:gd name="T47" fmla="*/ 123 h 134"/>
                      <a:gd name="T48" fmla="*/ 16 w 25"/>
                      <a:gd name="T49" fmla="*/ 127 h 134"/>
                      <a:gd name="T50" fmla="*/ 15 w 25"/>
                      <a:gd name="T51" fmla="*/ 132 h 134"/>
                      <a:gd name="T52" fmla="*/ 14 w 25"/>
                      <a:gd name="T53" fmla="*/ 133 h 134"/>
                      <a:gd name="T54" fmla="*/ 11 w 25"/>
                      <a:gd name="T55" fmla="*/ 128 h 134"/>
                      <a:gd name="T56" fmla="*/ 11 w 25"/>
                      <a:gd name="T57" fmla="*/ 125 h 134"/>
                      <a:gd name="T58" fmla="*/ 10 w 25"/>
                      <a:gd name="T59" fmla="*/ 125 h 134"/>
                      <a:gd name="T60" fmla="*/ 8 w 25"/>
                      <a:gd name="T61" fmla="*/ 94 h 134"/>
                      <a:gd name="T62" fmla="*/ 10 w 25"/>
                      <a:gd name="T63" fmla="*/ 91 h 134"/>
                      <a:gd name="T64" fmla="*/ 7 w 25"/>
                      <a:gd name="T65" fmla="*/ 71 h 134"/>
                      <a:gd name="T66" fmla="*/ 5 w 25"/>
                      <a:gd name="T67" fmla="*/ 70 h 134"/>
                      <a:gd name="T68" fmla="*/ 5 w 25"/>
                      <a:gd name="T69" fmla="*/ 49 h 134"/>
                      <a:gd name="T70" fmla="*/ 0 w 25"/>
                      <a:gd name="T71" fmla="*/ 46 h 134"/>
                      <a:gd name="T72" fmla="*/ 2 w 25"/>
                      <a:gd name="T73" fmla="*/ 24 h 134"/>
                      <a:gd name="T74" fmla="*/ 9 w 25"/>
                      <a:gd name="T75" fmla="*/ 17 h 134"/>
                      <a:gd name="T76" fmla="*/ 11 w 25"/>
                      <a:gd name="T77" fmla="*/ 15 h 134"/>
                      <a:gd name="T78" fmla="*/ 11 w 25"/>
                      <a:gd name="T79" fmla="*/ 12 h 134"/>
                      <a:gd name="T80" fmla="*/ 11 w 25"/>
                      <a:gd name="T81" fmla="*/ 11 h 134"/>
                      <a:gd name="T82" fmla="*/ 9 w 25"/>
                      <a:gd name="T83" fmla="*/ 10 h 134"/>
                      <a:gd name="T84" fmla="*/ 8 w 25"/>
                      <a:gd name="T85" fmla="*/ 8 h 134"/>
                      <a:gd name="T86" fmla="*/ 8 w 25"/>
                      <a:gd name="T87" fmla="*/ 7 h 134"/>
                      <a:gd name="T88" fmla="*/ 8 w 25"/>
                      <a:gd name="T89" fmla="*/ 5 h 134"/>
                      <a:gd name="T90" fmla="*/ 8 w 25"/>
                      <a:gd name="T91" fmla="*/ 4 h 134"/>
                      <a:gd name="T92" fmla="*/ 10 w 25"/>
                      <a:gd name="T93" fmla="*/ 2 h 134"/>
                      <a:gd name="T94" fmla="*/ 11 w 25"/>
                      <a:gd name="T95" fmla="*/ 0 h 134"/>
                      <a:gd name="T96" fmla="*/ 12 w 25"/>
                      <a:gd name="T97" fmla="*/ 0 h 134"/>
                      <a:gd name="T98" fmla="*/ 14 w 25"/>
                      <a:gd name="T99" fmla="*/ 0 h 134"/>
                      <a:gd name="T100" fmla="*/ 16 w 25"/>
                      <a:gd name="T101" fmla="*/ 0 h 134"/>
                      <a:gd name="T102" fmla="*/ 17 w 25"/>
                      <a:gd name="T103" fmla="*/ 0 h 134"/>
                      <a:gd name="T104" fmla="*/ 19 w 25"/>
                      <a:gd name="T105" fmla="*/ 2 h 13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5" h="134">
                        <a:moveTo>
                          <a:pt x="19" y="2"/>
                        </a:moveTo>
                        <a:lnTo>
                          <a:pt x="19" y="6"/>
                        </a:lnTo>
                        <a:lnTo>
                          <a:pt x="19" y="7"/>
                        </a:lnTo>
                        <a:lnTo>
                          <a:pt x="20" y="8"/>
                        </a:lnTo>
                        <a:lnTo>
                          <a:pt x="19" y="9"/>
                        </a:lnTo>
                        <a:lnTo>
                          <a:pt x="19" y="10"/>
                        </a:lnTo>
                        <a:lnTo>
                          <a:pt x="18" y="14"/>
                        </a:lnTo>
                        <a:lnTo>
                          <a:pt x="18" y="15"/>
                        </a:lnTo>
                        <a:lnTo>
                          <a:pt x="23" y="19"/>
                        </a:lnTo>
                        <a:lnTo>
                          <a:pt x="24" y="46"/>
                        </a:lnTo>
                        <a:lnTo>
                          <a:pt x="22" y="51"/>
                        </a:lnTo>
                        <a:lnTo>
                          <a:pt x="23" y="66"/>
                        </a:lnTo>
                        <a:lnTo>
                          <a:pt x="21" y="68"/>
                        </a:lnTo>
                        <a:lnTo>
                          <a:pt x="20" y="91"/>
                        </a:lnTo>
                        <a:lnTo>
                          <a:pt x="19" y="115"/>
                        </a:lnTo>
                        <a:lnTo>
                          <a:pt x="20" y="116"/>
                        </a:lnTo>
                        <a:lnTo>
                          <a:pt x="24" y="121"/>
                        </a:lnTo>
                        <a:lnTo>
                          <a:pt x="23" y="122"/>
                        </a:lnTo>
                        <a:lnTo>
                          <a:pt x="22" y="123"/>
                        </a:lnTo>
                        <a:lnTo>
                          <a:pt x="19" y="122"/>
                        </a:lnTo>
                        <a:lnTo>
                          <a:pt x="17" y="120"/>
                        </a:lnTo>
                        <a:lnTo>
                          <a:pt x="15" y="119"/>
                        </a:lnTo>
                        <a:lnTo>
                          <a:pt x="15" y="123"/>
                        </a:lnTo>
                        <a:lnTo>
                          <a:pt x="14" y="123"/>
                        </a:lnTo>
                        <a:lnTo>
                          <a:pt x="16" y="127"/>
                        </a:lnTo>
                        <a:lnTo>
                          <a:pt x="15" y="132"/>
                        </a:lnTo>
                        <a:lnTo>
                          <a:pt x="14" y="133"/>
                        </a:lnTo>
                        <a:lnTo>
                          <a:pt x="11" y="128"/>
                        </a:lnTo>
                        <a:lnTo>
                          <a:pt x="11" y="125"/>
                        </a:lnTo>
                        <a:lnTo>
                          <a:pt x="10" y="125"/>
                        </a:lnTo>
                        <a:lnTo>
                          <a:pt x="8" y="94"/>
                        </a:lnTo>
                        <a:lnTo>
                          <a:pt x="10" y="91"/>
                        </a:lnTo>
                        <a:lnTo>
                          <a:pt x="7" y="71"/>
                        </a:lnTo>
                        <a:lnTo>
                          <a:pt x="5" y="70"/>
                        </a:lnTo>
                        <a:lnTo>
                          <a:pt x="5" y="49"/>
                        </a:lnTo>
                        <a:lnTo>
                          <a:pt x="0" y="46"/>
                        </a:lnTo>
                        <a:lnTo>
                          <a:pt x="2" y="24"/>
                        </a:lnTo>
                        <a:lnTo>
                          <a:pt x="9" y="17"/>
                        </a:lnTo>
                        <a:lnTo>
                          <a:pt x="11" y="15"/>
                        </a:lnTo>
                        <a:lnTo>
                          <a:pt x="11" y="12"/>
                        </a:lnTo>
                        <a:lnTo>
                          <a:pt x="11" y="11"/>
                        </a:lnTo>
                        <a:lnTo>
                          <a:pt x="9" y="10"/>
                        </a:lnTo>
                        <a:lnTo>
                          <a:pt x="8" y="8"/>
                        </a:lnTo>
                        <a:lnTo>
                          <a:pt x="8" y="7"/>
                        </a:lnTo>
                        <a:lnTo>
                          <a:pt x="8" y="5"/>
                        </a:lnTo>
                        <a:lnTo>
                          <a:pt x="8" y="4"/>
                        </a:lnTo>
                        <a:lnTo>
                          <a:pt x="10" y="2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7" y="0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6" name="Freeform 16"/>
                  <p:cNvSpPr>
                    <a:spLocks/>
                  </p:cNvSpPr>
                  <p:nvPr/>
                </p:nvSpPr>
                <p:spPr bwMode="auto">
                  <a:xfrm>
                    <a:off x="3132" y="1996"/>
                    <a:ext cx="53" cy="254"/>
                  </a:xfrm>
                  <a:custGeom>
                    <a:avLst/>
                    <a:gdLst>
                      <a:gd name="T0" fmla="*/ 40 w 53"/>
                      <a:gd name="T1" fmla="*/ 5 h 254"/>
                      <a:gd name="T2" fmla="*/ 40 w 53"/>
                      <a:gd name="T3" fmla="*/ 12 h 254"/>
                      <a:gd name="T4" fmla="*/ 40 w 53"/>
                      <a:gd name="T5" fmla="*/ 14 h 254"/>
                      <a:gd name="T6" fmla="*/ 42 w 53"/>
                      <a:gd name="T7" fmla="*/ 18 h 254"/>
                      <a:gd name="T8" fmla="*/ 40 w 53"/>
                      <a:gd name="T9" fmla="*/ 20 h 254"/>
                      <a:gd name="T10" fmla="*/ 41 w 53"/>
                      <a:gd name="T11" fmla="*/ 22 h 254"/>
                      <a:gd name="T12" fmla="*/ 39 w 53"/>
                      <a:gd name="T13" fmla="*/ 29 h 254"/>
                      <a:gd name="T14" fmla="*/ 39 w 53"/>
                      <a:gd name="T15" fmla="*/ 30 h 254"/>
                      <a:gd name="T16" fmla="*/ 48 w 53"/>
                      <a:gd name="T17" fmla="*/ 37 h 254"/>
                      <a:gd name="T18" fmla="*/ 52 w 53"/>
                      <a:gd name="T19" fmla="*/ 89 h 254"/>
                      <a:gd name="T20" fmla="*/ 47 w 53"/>
                      <a:gd name="T21" fmla="*/ 98 h 254"/>
                      <a:gd name="T22" fmla="*/ 49 w 53"/>
                      <a:gd name="T23" fmla="*/ 127 h 254"/>
                      <a:gd name="T24" fmla="*/ 46 w 53"/>
                      <a:gd name="T25" fmla="*/ 129 h 254"/>
                      <a:gd name="T26" fmla="*/ 44 w 53"/>
                      <a:gd name="T27" fmla="*/ 174 h 254"/>
                      <a:gd name="T28" fmla="*/ 42 w 53"/>
                      <a:gd name="T29" fmla="*/ 219 h 254"/>
                      <a:gd name="T30" fmla="*/ 42 w 53"/>
                      <a:gd name="T31" fmla="*/ 221 h 254"/>
                      <a:gd name="T32" fmla="*/ 52 w 53"/>
                      <a:gd name="T33" fmla="*/ 230 h 254"/>
                      <a:gd name="T34" fmla="*/ 50 w 53"/>
                      <a:gd name="T35" fmla="*/ 231 h 254"/>
                      <a:gd name="T36" fmla="*/ 47 w 53"/>
                      <a:gd name="T37" fmla="*/ 233 h 254"/>
                      <a:gd name="T38" fmla="*/ 42 w 53"/>
                      <a:gd name="T39" fmla="*/ 231 h 254"/>
                      <a:gd name="T40" fmla="*/ 36 w 53"/>
                      <a:gd name="T41" fmla="*/ 228 h 254"/>
                      <a:gd name="T42" fmla="*/ 32 w 53"/>
                      <a:gd name="T43" fmla="*/ 227 h 254"/>
                      <a:gd name="T44" fmla="*/ 32 w 53"/>
                      <a:gd name="T45" fmla="*/ 234 h 254"/>
                      <a:gd name="T46" fmla="*/ 30 w 53"/>
                      <a:gd name="T47" fmla="*/ 234 h 254"/>
                      <a:gd name="T48" fmla="*/ 33 w 53"/>
                      <a:gd name="T49" fmla="*/ 240 h 254"/>
                      <a:gd name="T50" fmla="*/ 32 w 53"/>
                      <a:gd name="T51" fmla="*/ 251 h 254"/>
                      <a:gd name="T52" fmla="*/ 28 w 53"/>
                      <a:gd name="T53" fmla="*/ 253 h 254"/>
                      <a:gd name="T54" fmla="*/ 23 w 53"/>
                      <a:gd name="T55" fmla="*/ 244 h 254"/>
                      <a:gd name="T56" fmla="*/ 23 w 53"/>
                      <a:gd name="T57" fmla="*/ 237 h 254"/>
                      <a:gd name="T58" fmla="*/ 21 w 53"/>
                      <a:gd name="T59" fmla="*/ 237 h 254"/>
                      <a:gd name="T60" fmla="*/ 19 w 53"/>
                      <a:gd name="T61" fmla="*/ 179 h 254"/>
                      <a:gd name="T62" fmla="*/ 21 w 53"/>
                      <a:gd name="T63" fmla="*/ 174 h 254"/>
                      <a:gd name="T64" fmla="*/ 15 w 53"/>
                      <a:gd name="T65" fmla="*/ 135 h 254"/>
                      <a:gd name="T66" fmla="*/ 11 w 53"/>
                      <a:gd name="T67" fmla="*/ 134 h 254"/>
                      <a:gd name="T68" fmla="*/ 10 w 53"/>
                      <a:gd name="T69" fmla="*/ 93 h 254"/>
                      <a:gd name="T70" fmla="*/ 0 w 53"/>
                      <a:gd name="T71" fmla="*/ 89 h 254"/>
                      <a:gd name="T72" fmla="*/ 4 w 53"/>
                      <a:gd name="T73" fmla="*/ 46 h 254"/>
                      <a:gd name="T74" fmla="*/ 19 w 53"/>
                      <a:gd name="T75" fmla="*/ 34 h 254"/>
                      <a:gd name="T76" fmla="*/ 23 w 53"/>
                      <a:gd name="T77" fmla="*/ 30 h 254"/>
                      <a:gd name="T78" fmla="*/ 23 w 53"/>
                      <a:gd name="T79" fmla="*/ 25 h 254"/>
                      <a:gd name="T80" fmla="*/ 22 w 53"/>
                      <a:gd name="T81" fmla="*/ 22 h 254"/>
                      <a:gd name="T82" fmla="*/ 20 w 53"/>
                      <a:gd name="T83" fmla="*/ 20 h 254"/>
                      <a:gd name="T84" fmla="*/ 18 w 53"/>
                      <a:gd name="T85" fmla="*/ 17 h 254"/>
                      <a:gd name="T86" fmla="*/ 17 w 53"/>
                      <a:gd name="T87" fmla="*/ 14 h 254"/>
                      <a:gd name="T88" fmla="*/ 17 w 53"/>
                      <a:gd name="T89" fmla="*/ 12 h 254"/>
                      <a:gd name="T90" fmla="*/ 18 w 53"/>
                      <a:gd name="T91" fmla="*/ 8 h 254"/>
                      <a:gd name="T92" fmla="*/ 20 w 53"/>
                      <a:gd name="T93" fmla="*/ 5 h 254"/>
                      <a:gd name="T94" fmla="*/ 23 w 53"/>
                      <a:gd name="T95" fmla="*/ 2 h 254"/>
                      <a:gd name="T96" fmla="*/ 26 w 53"/>
                      <a:gd name="T97" fmla="*/ 0 h 254"/>
                      <a:gd name="T98" fmla="*/ 30 w 53"/>
                      <a:gd name="T99" fmla="*/ 0 h 254"/>
                      <a:gd name="T100" fmla="*/ 33 w 53"/>
                      <a:gd name="T101" fmla="*/ 1 h 254"/>
                      <a:gd name="T102" fmla="*/ 36 w 53"/>
                      <a:gd name="T103" fmla="*/ 2 h 254"/>
                      <a:gd name="T104" fmla="*/ 40 w 53"/>
                      <a:gd name="T105" fmla="*/ 5 h 25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53" h="254">
                        <a:moveTo>
                          <a:pt x="40" y="5"/>
                        </a:moveTo>
                        <a:lnTo>
                          <a:pt x="40" y="12"/>
                        </a:lnTo>
                        <a:lnTo>
                          <a:pt x="40" y="14"/>
                        </a:lnTo>
                        <a:lnTo>
                          <a:pt x="42" y="18"/>
                        </a:lnTo>
                        <a:lnTo>
                          <a:pt x="40" y="20"/>
                        </a:lnTo>
                        <a:lnTo>
                          <a:pt x="41" y="22"/>
                        </a:lnTo>
                        <a:lnTo>
                          <a:pt x="39" y="29"/>
                        </a:lnTo>
                        <a:lnTo>
                          <a:pt x="39" y="30"/>
                        </a:lnTo>
                        <a:lnTo>
                          <a:pt x="48" y="37"/>
                        </a:lnTo>
                        <a:lnTo>
                          <a:pt x="52" y="89"/>
                        </a:lnTo>
                        <a:lnTo>
                          <a:pt x="47" y="98"/>
                        </a:lnTo>
                        <a:lnTo>
                          <a:pt x="49" y="127"/>
                        </a:lnTo>
                        <a:lnTo>
                          <a:pt x="46" y="129"/>
                        </a:lnTo>
                        <a:lnTo>
                          <a:pt x="44" y="174"/>
                        </a:lnTo>
                        <a:lnTo>
                          <a:pt x="42" y="219"/>
                        </a:lnTo>
                        <a:lnTo>
                          <a:pt x="42" y="221"/>
                        </a:lnTo>
                        <a:lnTo>
                          <a:pt x="52" y="230"/>
                        </a:lnTo>
                        <a:lnTo>
                          <a:pt x="50" y="231"/>
                        </a:lnTo>
                        <a:lnTo>
                          <a:pt x="47" y="233"/>
                        </a:lnTo>
                        <a:lnTo>
                          <a:pt x="42" y="231"/>
                        </a:lnTo>
                        <a:lnTo>
                          <a:pt x="36" y="228"/>
                        </a:lnTo>
                        <a:lnTo>
                          <a:pt x="32" y="227"/>
                        </a:lnTo>
                        <a:lnTo>
                          <a:pt x="32" y="234"/>
                        </a:lnTo>
                        <a:lnTo>
                          <a:pt x="30" y="234"/>
                        </a:lnTo>
                        <a:lnTo>
                          <a:pt x="33" y="240"/>
                        </a:lnTo>
                        <a:lnTo>
                          <a:pt x="32" y="251"/>
                        </a:lnTo>
                        <a:lnTo>
                          <a:pt x="28" y="253"/>
                        </a:lnTo>
                        <a:lnTo>
                          <a:pt x="23" y="244"/>
                        </a:lnTo>
                        <a:lnTo>
                          <a:pt x="23" y="237"/>
                        </a:lnTo>
                        <a:lnTo>
                          <a:pt x="21" y="237"/>
                        </a:lnTo>
                        <a:lnTo>
                          <a:pt x="19" y="179"/>
                        </a:lnTo>
                        <a:lnTo>
                          <a:pt x="21" y="174"/>
                        </a:lnTo>
                        <a:lnTo>
                          <a:pt x="15" y="135"/>
                        </a:lnTo>
                        <a:lnTo>
                          <a:pt x="11" y="134"/>
                        </a:lnTo>
                        <a:lnTo>
                          <a:pt x="10" y="93"/>
                        </a:lnTo>
                        <a:lnTo>
                          <a:pt x="0" y="89"/>
                        </a:lnTo>
                        <a:lnTo>
                          <a:pt x="4" y="46"/>
                        </a:lnTo>
                        <a:lnTo>
                          <a:pt x="19" y="34"/>
                        </a:lnTo>
                        <a:lnTo>
                          <a:pt x="23" y="30"/>
                        </a:lnTo>
                        <a:lnTo>
                          <a:pt x="23" y="25"/>
                        </a:lnTo>
                        <a:lnTo>
                          <a:pt x="22" y="22"/>
                        </a:lnTo>
                        <a:lnTo>
                          <a:pt x="20" y="20"/>
                        </a:lnTo>
                        <a:lnTo>
                          <a:pt x="18" y="17"/>
                        </a:lnTo>
                        <a:lnTo>
                          <a:pt x="17" y="14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0" y="5"/>
                        </a:lnTo>
                        <a:lnTo>
                          <a:pt x="23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3" y="1"/>
                        </a:lnTo>
                        <a:lnTo>
                          <a:pt x="36" y="2"/>
                        </a:lnTo>
                        <a:lnTo>
                          <a:pt x="40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7" name="Freeform 17"/>
                  <p:cNvSpPr>
                    <a:spLocks/>
                  </p:cNvSpPr>
                  <p:nvPr/>
                </p:nvSpPr>
                <p:spPr bwMode="auto">
                  <a:xfrm>
                    <a:off x="2883" y="2120"/>
                    <a:ext cx="106" cy="379"/>
                  </a:xfrm>
                  <a:custGeom>
                    <a:avLst/>
                    <a:gdLst>
                      <a:gd name="T0" fmla="*/ 41 w 106"/>
                      <a:gd name="T1" fmla="*/ 5 h 379"/>
                      <a:gd name="T2" fmla="*/ 36 w 106"/>
                      <a:gd name="T3" fmla="*/ 25 h 379"/>
                      <a:gd name="T4" fmla="*/ 39 w 106"/>
                      <a:gd name="T5" fmla="*/ 28 h 379"/>
                      <a:gd name="T6" fmla="*/ 43 w 106"/>
                      <a:gd name="T7" fmla="*/ 35 h 379"/>
                      <a:gd name="T8" fmla="*/ 47 w 106"/>
                      <a:gd name="T9" fmla="*/ 49 h 379"/>
                      <a:gd name="T10" fmla="*/ 43 w 106"/>
                      <a:gd name="T11" fmla="*/ 51 h 379"/>
                      <a:gd name="T12" fmla="*/ 19 w 106"/>
                      <a:gd name="T13" fmla="*/ 71 h 379"/>
                      <a:gd name="T14" fmla="*/ 4 w 106"/>
                      <a:gd name="T15" fmla="*/ 186 h 379"/>
                      <a:gd name="T16" fmla="*/ 0 w 106"/>
                      <a:gd name="T17" fmla="*/ 206 h 379"/>
                      <a:gd name="T18" fmla="*/ 7 w 106"/>
                      <a:gd name="T19" fmla="*/ 217 h 379"/>
                      <a:gd name="T20" fmla="*/ 11 w 106"/>
                      <a:gd name="T21" fmla="*/ 219 h 379"/>
                      <a:gd name="T22" fmla="*/ 11 w 106"/>
                      <a:gd name="T23" fmla="*/ 202 h 379"/>
                      <a:gd name="T24" fmla="*/ 11 w 106"/>
                      <a:gd name="T25" fmla="*/ 211 h 379"/>
                      <a:gd name="T26" fmla="*/ 18 w 106"/>
                      <a:gd name="T27" fmla="*/ 204 h 379"/>
                      <a:gd name="T28" fmla="*/ 20 w 106"/>
                      <a:gd name="T29" fmla="*/ 190 h 379"/>
                      <a:gd name="T30" fmla="*/ 34 w 106"/>
                      <a:gd name="T31" fmla="*/ 289 h 379"/>
                      <a:gd name="T32" fmla="*/ 41 w 106"/>
                      <a:gd name="T33" fmla="*/ 349 h 379"/>
                      <a:gd name="T34" fmla="*/ 37 w 106"/>
                      <a:gd name="T35" fmla="*/ 376 h 379"/>
                      <a:gd name="T36" fmla="*/ 54 w 106"/>
                      <a:gd name="T37" fmla="*/ 371 h 379"/>
                      <a:gd name="T38" fmla="*/ 49 w 106"/>
                      <a:gd name="T39" fmla="*/ 338 h 379"/>
                      <a:gd name="T40" fmla="*/ 56 w 106"/>
                      <a:gd name="T41" fmla="*/ 291 h 379"/>
                      <a:gd name="T42" fmla="*/ 58 w 106"/>
                      <a:gd name="T43" fmla="*/ 336 h 379"/>
                      <a:gd name="T44" fmla="*/ 61 w 106"/>
                      <a:gd name="T45" fmla="*/ 368 h 379"/>
                      <a:gd name="T46" fmla="*/ 75 w 106"/>
                      <a:gd name="T47" fmla="*/ 369 h 379"/>
                      <a:gd name="T48" fmla="*/ 80 w 106"/>
                      <a:gd name="T49" fmla="*/ 289 h 379"/>
                      <a:gd name="T50" fmla="*/ 86 w 106"/>
                      <a:gd name="T51" fmla="*/ 281 h 379"/>
                      <a:gd name="T52" fmla="*/ 102 w 106"/>
                      <a:gd name="T53" fmla="*/ 289 h 379"/>
                      <a:gd name="T54" fmla="*/ 94 w 106"/>
                      <a:gd name="T55" fmla="*/ 193 h 379"/>
                      <a:gd name="T56" fmla="*/ 96 w 106"/>
                      <a:gd name="T57" fmla="*/ 174 h 379"/>
                      <a:gd name="T58" fmla="*/ 94 w 106"/>
                      <a:gd name="T59" fmla="*/ 127 h 379"/>
                      <a:gd name="T60" fmla="*/ 71 w 106"/>
                      <a:gd name="T61" fmla="*/ 63 h 379"/>
                      <a:gd name="T62" fmla="*/ 70 w 106"/>
                      <a:gd name="T63" fmla="*/ 41 h 379"/>
                      <a:gd name="T64" fmla="*/ 75 w 106"/>
                      <a:gd name="T65" fmla="*/ 37 h 379"/>
                      <a:gd name="T66" fmla="*/ 80 w 106"/>
                      <a:gd name="T67" fmla="*/ 31 h 379"/>
                      <a:gd name="T68" fmla="*/ 77 w 106"/>
                      <a:gd name="T69" fmla="*/ 5 h 379"/>
                      <a:gd name="T70" fmla="*/ 64 w 106"/>
                      <a:gd name="T71" fmla="*/ 1 h 379"/>
                      <a:gd name="T72" fmla="*/ 53 w 106"/>
                      <a:gd name="T73" fmla="*/ 3 h 37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6" h="379">
                        <a:moveTo>
                          <a:pt x="53" y="3"/>
                        </a:moveTo>
                        <a:lnTo>
                          <a:pt x="41" y="5"/>
                        </a:lnTo>
                        <a:lnTo>
                          <a:pt x="36" y="19"/>
                        </a:lnTo>
                        <a:lnTo>
                          <a:pt x="36" y="25"/>
                        </a:lnTo>
                        <a:lnTo>
                          <a:pt x="41" y="25"/>
                        </a:lnTo>
                        <a:lnTo>
                          <a:pt x="39" y="28"/>
                        </a:lnTo>
                        <a:lnTo>
                          <a:pt x="41" y="29"/>
                        </a:lnTo>
                        <a:lnTo>
                          <a:pt x="43" y="35"/>
                        </a:lnTo>
                        <a:lnTo>
                          <a:pt x="44" y="37"/>
                        </a:lnTo>
                        <a:lnTo>
                          <a:pt x="47" y="49"/>
                        </a:lnTo>
                        <a:lnTo>
                          <a:pt x="47" y="51"/>
                        </a:lnTo>
                        <a:lnTo>
                          <a:pt x="43" y="51"/>
                        </a:lnTo>
                        <a:lnTo>
                          <a:pt x="34" y="66"/>
                        </a:lnTo>
                        <a:lnTo>
                          <a:pt x="19" y="71"/>
                        </a:lnTo>
                        <a:lnTo>
                          <a:pt x="11" y="82"/>
                        </a:lnTo>
                        <a:lnTo>
                          <a:pt x="4" y="186"/>
                        </a:lnTo>
                        <a:lnTo>
                          <a:pt x="7" y="187"/>
                        </a:lnTo>
                        <a:lnTo>
                          <a:pt x="0" y="206"/>
                        </a:lnTo>
                        <a:lnTo>
                          <a:pt x="4" y="217"/>
                        </a:lnTo>
                        <a:lnTo>
                          <a:pt x="7" y="217"/>
                        </a:lnTo>
                        <a:lnTo>
                          <a:pt x="8" y="219"/>
                        </a:lnTo>
                        <a:lnTo>
                          <a:pt x="11" y="219"/>
                        </a:lnTo>
                        <a:lnTo>
                          <a:pt x="10" y="208"/>
                        </a:lnTo>
                        <a:lnTo>
                          <a:pt x="11" y="202"/>
                        </a:lnTo>
                        <a:lnTo>
                          <a:pt x="13" y="207"/>
                        </a:lnTo>
                        <a:lnTo>
                          <a:pt x="11" y="211"/>
                        </a:lnTo>
                        <a:lnTo>
                          <a:pt x="13" y="213"/>
                        </a:lnTo>
                        <a:lnTo>
                          <a:pt x="18" y="204"/>
                        </a:lnTo>
                        <a:lnTo>
                          <a:pt x="15" y="189"/>
                        </a:lnTo>
                        <a:lnTo>
                          <a:pt x="20" y="190"/>
                        </a:lnTo>
                        <a:lnTo>
                          <a:pt x="18" y="283"/>
                        </a:lnTo>
                        <a:lnTo>
                          <a:pt x="34" y="289"/>
                        </a:lnTo>
                        <a:lnTo>
                          <a:pt x="43" y="343"/>
                        </a:lnTo>
                        <a:lnTo>
                          <a:pt x="41" y="349"/>
                        </a:lnTo>
                        <a:lnTo>
                          <a:pt x="37" y="371"/>
                        </a:lnTo>
                        <a:lnTo>
                          <a:pt x="37" y="376"/>
                        </a:lnTo>
                        <a:lnTo>
                          <a:pt x="49" y="378"/>
                        </a:lnTo>
                        <a:lnTo>
                          <a:pt x="54" y="371"/>
                        </a:lnTo>
                        <a:lnTo>
                          <a:pt x="51" y="352"/>
                        </a:lnTo>
                        <a:lnTo>
                          <a:pt x="49" y="338"/>
                        </a:lnTo>
                        <a:lnTo>
                          <a:pt x="55" y="291"/>
                        </a:lnTo>
                        <a:lnTo>
                          <a:pt x="56" y="291"/>
                        </a:lnTo>
                        <a:lnTo>
                          <a:pt x="61" y="308"/>
                        </a:lnTo>
                        <a:lnTo>
                          <a:pt x="58" y="336"/>
                        </a:lnTo>
                        <a:lnTo>
                          <a:pt x="54" y="339"/>
                        </a:lnTo>
                        <a:lnTo>
                          <a:pt x="61" y="368"/>
                        </a:lnTo>
                        <a:lnTo>
                          <a:pt x="72" y="371"/>
                        </a:lnTo>
                        <a:lnTo>
                          <a:pt x="75" y="369"/>
                        </a:lnTo>
                        <a:lnTo>
                          <a:pt x="66" y="339"/>
                        </a:lnTo>
                        <a:lnTo>
                          <a:pt x="80" y="289"/>
                        </a:lnTo>
                        <a:lnTo>
                          <a:pt x="86" y="284"/>
                        </a:lnTo>
                        <a:lnTo>
                          <a:pt x="86" y="281"/>
                        </a:lnTo>
                        <a:lnTo>
                          <a:pt x="98" y="282"/>
                        </a:lnTo>
                        <a:lnTo>
                          <a:pt x="102" y="289"/>
                        </a:lnTo>
                        <a:lnTo>
                          <a:pt x="105" y="284"/>
                        </a:lnTo>
                        <a:lnTo>
                          <a:pt x="94" y="193"/>
                        </a:lnTo>
                        <a:lnTo>
                          <a:pt x="96" y="193"/>
                        </a:lnTo>
                        <a:lnTo>
                          <a:pt x="96" y="174"/>
                        </a:lnTo>
                        <a:lnTo>
                          <a:pt x="97" y="172"/>
                        </a:lnTo>
                        <a:lnTo>
                          <a:pt x="94" y="127"/>
                        </a:lnTo>
                        <a:lnTo>
                          <a:pt x="90" y="73"/>
                        </a:lnTo>
                        <a:lnTo>
                          <a:pt x="71" y="63"/>
                        </a:lnTo>
                        <a:lnTo>
                          <a:pt x="64" y="51"/>
                        </a:lnTo>
                        <a:lnTo>
                          <a:pt x="70" y="41"/>
                        </a:lnTo>
                        <a:lnTo>
                          <a:pt x="72" y="42"/>
                        </a:lnTo>
                        <a:lnTo>
                          <a:pt x="75" y="37"/>
                        </a:lnTo>
                        <a:lnTo>
                          <a:pt x="75" y="31"/>
                        </a:lnTo>
                        <a:lnTo>
                          <a:pt x="80" y="31"/>
                        </a:lnTo>
                        <a:lnTo>
                          <a:pt x="82" y="16"/>
                        </a:lnTo>
                        <a:lnTo>
                          <a:pt x="77" y="5"/>
                        </a:lnTo>
                        <a:lnTo>
                          <a:pt x="72" y="1"/>
                        </a:lnTo>
                        <a:lnTo>
                          <a:pt x="64" y="1"/>
                        </a:lnTo>
                        <a:lnTo>
                          <a:pt x="59" y="0"/>
                        </a:lnTo>
                        <a:lnTo>
                          <a:pt x="53" y="3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8" name="Freeform 18"/>
                  <p:cNvSpPr>
                    <a:spLocks/>
                  </p:cNvSpPr>
                  <p:nvPr/>
                </p:nvSpPr>
                <p:spPr bwMode="auto">
                  <a:xfrm>
                    <a:off x="3681" y="2029"/>
                    <a:ext cx="74" cy="377"/>
                  </a:xfrm>
                  <a:custGeom>
                    <a:avLst/>
                    <a:gdLst>
                      <a:gd name="T0" fmla="*/ 25 w 74"/>
                      <a:gd name="T1" fmla="*/ 5 h 377"/>
                      <a:gd name="T2" fmla="*/ 43 w 74"/>
                      <a:gd name="T3" fmla="*/ 0 h 377"/>
                      <a:gd name="T4" fmla="*/ 56 w 74"/>
                      <a:gd name="T5" fmla="*/ 0 h 377"/>
                      <a:gd name="T6" fmla="*/ 68 w 74"/>
                      <a:gd name="T7" fmla="*/ 3 h 377"/>
                      <a:gd name="T8" fmla="*/ 72 w 74"/>
                      <a:gd name="T9" fmla="*/ 16 h 377"/>
                      <a:gd name="T10" fmla="*/ 72 w 74"/>
                      <a:gd name="T11" fmla="*/ 27 h 377"/>
                      <a:gd name="T12" fmla="*/ 65 w 74"/>
                      <a:gd name="T13" fmla="*/ 40 h 377"/>
                      <a:gd name="T14" fmla="*/ 60 w 74"/>
                      <a:gd name="T15" fmla="*/ 40 h 377"/>
                      <a:gd name="T16" fmla="*/ 68 w 74"/>
                      <a:gd name="T17" fmla="*/ 56 h 377"/>
                      <a:gd name="T18" fmla="*/ 73 w 74"/>
                      <a:gd name="T19" fmla="*/ 80 h 377"/>
                      <a:gd name="T20" fmla="*/ 73 w 74"/>
                      <a:gd name="T21" fmla="*/ 102 h 377"/>
                      <a:gd name="T22" fmla="*/ 72 w 74"/>
                      <a:gd name="T23" fmla="*/ 129 h 377"/>
                      <a:gd name="T24" fmla="*/ 68 w 74"/>
                      <a:gd name="T25" fmla="*/ 156 h 377"/>
                      <a:gd name="T26" fmla="*/ 59 w 74"/>
                      <a:gd name="T27" fmla="*/ 158 h 377"/>
                      <a:gd name="T28" fmla="*/ 59 w 74"/>
                      <a:gd name="T29" fmla="*/ 165 h 377"/>
                      <a:gd name="T30" fmla="*/ 54 w 74"/>
                      <a:gd name="T31" fmla="*/ 169 h 377"/>
                      <a:gd name="T32" fmla="*/ 54 w 74"/>
                      <a:gd name="T33" fmla="*/ 197 h 377"/>
                      <a:gd name="T34" fmla="*/ 50 w 74"/>
                      <a:gd name="T35" fmla="*/ 202 h 377"/>
                      <a:gd name="T36" fmla="*/ 50 w 74"/>
                      <a:gd name="T37" fmla="*/ 253 h 377"/>
                      <a:gd name="T38" fmla="*/ 50 w 74"/>
                      <a:gd name="T39" fmla="*/ 285 h 377"/>
                      <a:gd name="T40" fmla="*/ 56 w 74"/>
                      <a:gd name="T41" fmla="*/ 320 h 377"/>
                      <a:gd name="T42" fmla="*/ 59 w 74"/>
                      <a:gd name="T43" fmla="*/ 366 h 377"/>
                      <a:gd name="T44" fmla="*/ 51 w 74"/>
                      <a:gd name="T45" fmla="*/ 370 h 377"/>
                      <a:gd name="T46" fmla="*/ 51 w 74"/>
                      <a:gd name="T47" fmla="*/ 376 h 377"/>
                      <a:gd name="T48" fmla="*/ 40 w 74"/>
                      <a:gd name="T49" fmla="*/ 376 h 377"/>
                      <a:gd name="T50" fmla="*/ 37 w 74"/>
                      <a:gd name="T51" fmla="*/ 373 h 377"/>
                      <a:gd name="T52" fmla="*/ 32 w 74"/>
                      <a:gd name="T53" fmla="*/ 373 h 377"/>
                      <a:gd name="T54" fmla="*/ 32 w 74"/>
                      <a:gd name="T55" fmla="*/ 376 h 377"/>
                      <a:gd name="T56" fmla="*/ 23 w 74"/>
                      <a:gd name="T57" fmla="*/ 376 h 377"/>
                      <a:gd name="T58" fmla="*/ 5 w 74"/>
                      <a:gd name="T59" fmla="*/ 373 h 377"/>
                      <a:gd name="T60" fmla="*/ 5 w 74"/>
                      <a:gd name="T61" fmla="*/ 370 h 377"/>
                      <a:gd name="T62" fmla="*/ 21 w 74"/>
                      <a:gd name="T63" fmla="*/ 363 h 377"/>
                      <a:gd name="T64" fmla="*/ 21 w 74"/>
                      <a:gd name="T65" fmla="*/ 356 h 377"/>
                      <a:gd name="T66" fmla="*/ 6 w 74"/>
                      <a:gd name="T67" fmla="*/ 353 h 377"/>
                      <a:gd name="T68" fmla="*/ 6 w 74"/>
                      <a:gd name="T69" fmla="*/ 349 h 377"/>
                      <a:gd name="T70" fmla="*/ 17 w 74"/>
                      <a:gd name="T71" fmla="*/ 342 h 377"/>
                      <a:gd name="T72" fmla="*/ 17 w 74"/>
                      <a:gd name="T73" fmla="*/ 290 h 377"/>
                      <a:gd name="T74" fmla="*/ 13 w 74"/>
                      <a:gd name="T75" fmla="*/ 243 h 377"/>
                      <a:gd name="T76" fmla="*/ 14 w 74"/>
                      <a:gd name="T77" fmla="*/ 196 h 377"/>
                      <a:gd name="T78" fmla="*/ 14 w 74"/>
                      <a:gd name="T79" fmla="*/ 169 h 377"/>
                      <a:gd name="T80" fmla="*/ 13 w 74"/>
                      <a:gd name="T81" fmla="*/ 161 h 377"/>
                      <a:gd name="T82" fmla="*/ 13 w 74"/>
                      <a:gd name="T83" fmla="*/ 124 h 377"/>
                      <a:gd name="T84" fmla="*/ 0 w 74"/>
                      <a:gd name="T85" fmla="*/ 116 h 377"/>
                      <a:gd name="T86" fmla="*/ 0 w 74"/>
                      <a:gd name="T87" fmla="*/ 112 h 377"/>
                      <a:gd name="T88" fmla="*/ 28 w 74"/>
                      <a:gd name="T89" fmla="*/ 61 h 377"/>
                      <a:gd name="T90" fmla="*/ 41 w 74"/>
                      <a:gd name="T91" fmla="*/ 54 h 377"/>
                      <a:gd name="T92" fmla="*/ 40 w 74"/>
                      <a:gd name="T93" fmla="*/ 51 h 377"/>
                      <a:gd name="T94" fmla="*/ 30 w 74"/>
                      <a:gd name="T95" fmla="*/ 49 h 377"/>
                      <a:gd name="T96" fmla="*/ 30 w 74"/>
                      <a:gd name="T97" fmla="*/ 46 h 377"/>
                      <a:gd name="T98" fmla="*/ 28 w 74"/>
                      <a:gd name="T99" fmla="*/ 44 h 377"/>
                      <a:gd name="T100" fmla="*/ 28 w 74"/>
                      <a:gd name="T101" fmla="*/ 40 h 377"/>
                      <a:gd name="T102" fmla="*/ 25 w 74"/>
                      <a:gd name="T103" fmla="*/ 39 h 377"/>
                      <a:gd name="T104" fmla="*/ 28 w 74"/>
                      <a:gd name="T105" fmla="*/ 37 h 377"/>
                      <a:gd name="T106" fmla="*/ 26 w 74"/>
                      <a:gd name="T107" fmla="*/ 35 h 377"/>
                      <a:gd name="T108" fmla="*/ 30 w 74"/>
                      <a:gd name="T109" fmla="*/ 27 h 377"/>
                      <a:gd name="T110" fmla="*/ 28 w 74"/>
                      <a:gd name="T111" fmla="*/ 22 h 377"/>
                      <a:gd name="T112" fmla="*/ 30 w 74"/>
                      <a:gd name="T113" fmla="*/ 18 h 377"/>
                      <a:gd name="T114" fmla="*/ 26 w 74"/>
                      <a:gd name="T115" fmla="*/ 14 h 377"/>
                      <a:gd name="T116" fmla="*/ 25 w 74"/>
                      <a:gd name="T117" fmla="*/ 5 h 37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377">
                        <a:moveTo>
                          <a:pt x="25" y="5"/>
                        </a:moveTo>
                        <a:lnTo>
                          <a:pt x="43" y="0"/>
                        </a:lnTo>
                        <a:lnTo>
                          <a:pt x="56" y="0"/>
                        </a:lnTo>
                        <a:lnTo>
                          <a:pt x="68" y="3"/>
                        </a:lnTo>
                        <a:lnTo>
                          <a:pt x="72" y="16"/>
                        </a:lnTo>
                        <a:lnTo>
                          <a:pt x="72" y="27"/>
                        </a:lnTo>
                        <a:lnTo>
                          <a:pt x="65" y="40"/>
                        </a:lnTo>
                        <a:lnTo>
                          <a:pt x="60" y="40"/>
                        </a:lnTo>
                        <a:lnTo>
                          <a:pt x="68" y="56"/>
                        </a:lnTo>
                        <a:lnTo>
                          <a:pt x="73" y="80"/>
                        </a:lnTo>
                        <a:lnTo>
                          <a:pt x="73" y="102"/>
                        </a:lnTo>
                        <a:lnTo>
                          <a:pt x="72" y="129"/>
                        </a:lnTo>
                        <a:lnTo>
                          <a:pt x="68" y="156"/>
                        </a:lnTo>
                        <a:lnTo>
                          <a:pt x="59" y="158"/>
                        </a:lnTo>
                        <a:lnTo>
                          <a:pt x="59" y="165"/>
                        </a:lnTo>
                        <a:lnTo>
                          <a:pt x="54" y="169"/>
                        </a:lnTo>
                        <a:lnTo>
                          <a:pt x="54" y="197"/>
                        </a:lnTo>
                        <a:lnTo>
                          <a:pt x="50" y="202"/>
                        </a:lnTo>
                        <a:lnTo>
                          <a:pt x="50" y="253"/>
                        </a:lnTo>
                        <a:lnTo>
                          <a:pt x="50" y="285"/>
                        </a:lnTo>
                        <a:lnTo>
                          <a:pt x="56" y="320"/>
                        </a:lnTo>
                        <a:lnTo>
                          <a:pt x="59" y="366"/>
                        </a:lnTo>
                        <a:lnTo>
                          <a:pt x="51" y="370"/>
                        </a:lnTo>
                        <a:lnTo>
                          <a:pt x="51" y="376"/>
                        </a:lnTo>
                        <a:lnTo>
                          <a:pt x="40" y="376"/>
                        </a:lnTo>
                        <a:lnTo>
                          <a:pt x="37" y="373"/>
                        </a:lnTo>
                        <a:lnTo>
                          <a:pt x="32" y="373"/>
                        </a:lnTo>
                        <a:lnTo>
                          <a:pt x="32" y="376"/>
                        </a:lnTo>
                        <a:lnTo>
                          <a:pt x="23" y="376"/>
                        </a:lnTo>
                        <a:lnTo>
                          <a:pt x="5" y="373"/>
                        </a:lnTo>
                        <a:lnTo>
                          <a:pt x="5" y="370"/>
                        </a:lnTo>
                        <a:lnTo>
                          <a:pt x="21" y="363"/>
                        </a:lnTo>
                        <a:lnTo>
                          <a:pt x="21" y="356"/>
                        </a:lnTo>
                        <a:lnTo>
                          <a:pt x="6" y="353"/>
                        </a:lnTo>
                        <a:lnTo>
                          <a:pt x="6" y="349"/>
                        </a:lnTo>
                        <a:lnTo>
                          <a:pt x="17" y="342"/>
                        </a:lnTo>
                        <a:lnTo>
                          <a:pt x="17" y="290"/>
                        </a:lnTo>
                        <a:lnTo>
                          <a:pt x="13" y="243"/>
                        </a:lnTo>
                        <a:lnTo>
                          <a:pt x="14" y="196"/>
                        </a:lnTo>
                        <a:lnTo>
                          <a:pt x="14" y="169"/>
                        </a:lnTo>
                        <a:lnTo>
                          <a:pt x="13" y="161"/>
                        </a:lnTo>
                        <a:lnTo>
                          <a:pt x="13" y="124"/>
                        </a:lnTo>
                        <a:lnTo>
                          <a:pt x="0" y="116"/>
                        </a:lnTo>
                        <a:lnTo>
                          <a:pt x="0" y="112"/>
                        </a:lnTo>
                        <a:lnTo>
                          <a:pt x="28" y="61"/>
                        </a:lnTo>
                        <a:lnTo>
                          <a:pt x="41" y="54"/>
                        </a:lnTo>
                        <a:lnTo>
                          <a:pt x="40" y="51"/>
                        </a:lnTo>
                        <a:lnTo>
                          <a:pt x="30" y="49"/>
                        </a:lnTo>
                        <a:lnTo>
                          <a:pt x="30" y="46"/>
                        </a:lnTo>
                        <a:lnTo>
                          <a:pt x="28" y="44"/>
                        </a:lnTo>
                        <a:lnTo>
                          <a:pt x="28" y="40"/>
                        </a:lnTo>
                        <a:lnTo>
                          <a:pt x="25" y="39"/>
                        </a:lnTo>
                        <a:lnTo>
                          <a:pt x="28" y="37"/>
                        </a:lnTo>
                        <a:lnTo>
                          <a:pt x="26" y="35"/>
                        </a:lnTo>
                        <a:lnTo>
                          <a:pt x="30" y="27"/>
                        </a:lnTo>
                        <a:lnTo>
                          <a:pt x="28" y="22"/>
                        </a:lnTo>
                        <a:lnTo>
                          <a:pt x="30" y="18"/>
                        </a:lnTo>
                        <a:lnTo>
                          <a:pt x="26" y="14"/>
                        </a:lnTo>
                        <a:lnTo>
                          <a:pt x="25" y="5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9" name="Freeform 19"/>
                  <p:cNvSpPr>
                    <a:spLocks/>
                  </p:cNvSpPr>
                  <p:nvPr/>
                </p:nvSpPr>
                <p:spPr bwMode="auto">
                  <a:xfrm>
                    <a:off x="3565" y="1991"/>
                    <a:ext cx="101" cy="337"/>
                  </a:xfrm>
                  <a:custGeom>
                    <a:avLst/>
                    <a:gdLst>
                      <a:gd name="T0" fmla="*/ 61 w 101"/>
                      <a:gd name="T1" fmla="*/ 4 h 337"/>
                      <a:gd name="T2" fmla="*/ 66 w 101"/>
                      <a:gd name="T3" fmla="*/ 22 h 337"/>
                      <a:gd name="T4" fmla="*/ 63 w 101"/>
                      <a:gd name="T5" fmla="*/ 24 h 337"/>
                      <a:gd name="T6" fmla="*/ 60 w 101"/>
                      <a:gd name="T7" fmla="*/ 31 h 337"/>
                      <a:gd name="T8" fmla="*/ 55 w 101"/>
                      <a:gd name="T9" fmla="*/ 43 h 337"/>
                      <a:gd name="T10" fmla="*/ 60 w 101"/>
                      <a:gd name="T11" fmla="*/ 45 h 337"/>
                      <a:gd name="T12" fmla="*/ 82 w 101"/>
                      <a:gd name="T13" fmla="*/ 63 h 337"/>
                      <a:gd name="T14" fmla="*/ 97 w 101"/>
                      <a:gd name="T15" fmla="*/ 164 h 337"/>
                      <a:gd name="T16" fmla="*/ 100 w 101"/>
                      <a:gd name="T17" fmla="*/ 182 h 337"/>
                      <a:gd name="T18" fmla="*/ 94 w 101"/>
                      <a:gd name="T19" fmla="*/ 191 h 337"/>
                      <a:gd name="T20" fmla="*/ 89 w 101"/>
                      <a:gd name="T21" fmla="*/ 194 h 337"/>
                      <a:gd name="T22" fmla="*/ 89 w 101"/>
                      <a:gd name="T23" fmla="*/ 178 h 337"/>
                      <a:gd name="T24" fmla="*/ 89 w 101"/>
                      <a:gd name="T25" fmla="*/ 187 h 337"/>
                      <a:gd name="T26" fmla="*/ 84 w 101"/>
                      <a:gd name="T27" fmla="*/ 181 h 337"/>
                      <a:gd name="T28" fmla="*/ 81 w 101"/>
                      <a:gd name="T29" fmla="*/ 168 h 337"/>
                      <a:gd name="T30" fmla="*/ 68 w 101"/>
                      <a:gd name="T31" fmla="*/ 255 h 337"/>
                      <a:gd name="T32" fmla="*/ 61 w 101"/>
                      <a:gd name="T33" fmla="*/ 310 h 337"/>
                      <a:gd name="T34" fmla="*/ 65 w 101"/>
                      <a:gd name="T35" fmla="*/ 333 h 337"/>
                      <a:gd name="T36" fmla="*/ 48 w 101"/>
                      <a:gd name="T37" fmla="*/ 330 h 337"/>
                      <a:gd name="T38" fmla="*/ 53 w 101"/>
                      <a:gd name="T39" fmla="*/ 300 h 337"/>
                      <a:gd name="T40" fmla="*/ 46 w 101"/>
                      <a:gd name="T41" fmla="*/ 258 h 337"/>
                      <a:gd name="T42" fmla="*/ 45 w 101"/>
                      <a:gd name="T43" fmla="*/ 298 h 337"/>
                      <a:gd name="T44" fmla="*/ 42 w 101"/>
                      <a:gd name="T45" fmla="*/ 327 h 337"/>
                      <a:gd name="T46" fmla="*/ 29 w 101"/>
                      <a:gd name="T47" fmla="*/ 328 h 337"/>
                      <a:gd name="T48" fmla="*/ 24 w 101"/>
                      <a:gd name="T49" fmla="*/ 255 h 337"/>
                      <a:gd name="T50" fmla="*/ 18 w 101"/>
                      <a:gd name="T51" fmla="*/ 249 h 337"/>
                      <a:gd name="T52" fmla="*/ 3 w 101"/>
                      <a:gd name="T53" fmla="*/ 255 h 337"/>
                      <a:gd name="T54" fmla="*/ 11 w 101"/>
                      <a:gd name="T55" fmla="*/ 171 h 337"/>
                      <a:gd name="T56" fmla="*/ 9 w 101"/>
                      <a:gd name="T57" fmla="*/ 154 h 337"/>
                      <a:gd name="T58" fmla="*/ 11 w 101"/>
                      <a:gd name="T59" fmla="*/ 112 h 337"/>
                      <a:gd name="T60" fmla="*/ 33 w 101"/>
                      <a:gd name="T61" fmla="*/ 56 h 337"/>
                      <a:gd name="T62" fmla="*/ 33 w 101"/>
                      <a:gd name="T63" fmla="*/ 36 h 337"/>
                      <a:gd name="T64" fmla="*/ 29 w 101"/>
                      <a:gd name="T65" fmla="*/ 32 h 337"/>
                      <a:gd name="T66" fmla="*/ 24 w 101"/>
                      <a:gd name="T67" fmla="*/ 27 h 337"/>
                      <a:gd name="T68" fmla="*/ 27 w 101"/>
                      <a:gd name="T69" fmla="*/ 4 h 337"/>
                      <a:gd name="T70" fmla="*/ 40 w 101"/>
                      <a:gd name="T71" fmla="*/ 1 h 337"/>
                      <a:gd name="T72" fmla="*/ 50 w 101"/>
                      <a:gd name="T73" fmla="*/ 2 h 3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1" h="337">
                        <a:moveTo>
                          <a:pt x="50" y="2"/>
                        </a:moveTo>
                        <a:lnTo>
                          <a:pt x="61" y="4"/>
                        </a:lnTo>
                        <a:lnTo>
                          <a:pt x="66" y="17"/>
                        </a:lnTo>
                        <a:lnTo>
                          <a:pt x="66" y="22"/>
                        </a:lnTo>
                        <a:lnTo>
                          <a:pt x="61" y="22"/>
                        </a:lnTo>
                        <a:lnTo>
                          <a:pt x="63" y="24"/>
                        </a:lnTo>
                        <a:lnTo>
                          <a:pt x="61" y="25"/>
                        </a:lnTo>
                        <a:lnTo>
                          <a:pt x="60" y="31"/>
                        </a:lnTo>
                        <a:lnTo>
                          <a:pt x="58" y="32"/>
                        </a:lnTo>
                        <a:lnTo>
                          <a:pt x="55" y="43"/>
                        </a:lnTo>
                        <a:lnTo>
                          <a:pt x="55" y="45"/>
                        </a:lnTo>
                        <a:lnTo>
                          <a:pt x="60" y="45"/>
                        </a:lnTo>
                        <a:lnTo>
                          <a:pt x="68" y="58"/>
                        </a:lnTo>
                        <a:lnTo>
                          <a:pt x="82" y="63"/>
                        </a:lnTo>
                        <a:lnTo>
                          <a:pt x="89" y="72"/>
                        </a:lnTo>
                        <a:lnTo>
                          <a:pt x="97" y="164"/>
                        </a:lnTo>
                        <a:lnTo>
                          <a:pt x="94" y="166"/>
                        </a:lnTo>
                        <a:lnTo>
                          <a:pt x="100" y="182"/>
                        </a:lnTo>
                        <a:lnTo>
                          <a:pt x="97" y="191"/>
                        </a:lnTo>
                        <a:lnTo>
                          <a:pt x="94" y="191"/>
                        </a:lnTo>
                        <a:lnTo>
                          <a:pt x="93" y="194"/>
                        </a:lnTo>
                        <a:lnTo>
                          <a:pt x="89" y="194"/>
                        </a:lnTo>
                        <a:lnTo>
                          <a:pt x="91" y="184"/>
                        </a:lnTo>
                        <a:lnTo>
                          <a:pt x="89" y="178"/>
                        </a:lnTo>
                        <a:lnTo>
                          <a:pt x="88" y="183"/>
                        </a:lnTo>
                        <a:lnTo>
                          <a:pt x="89" y="187"/>
                        </a:lnTo>
                        <a:lnTo>
                          <a:pt x="87" y="189"/>
                        </a:lnTo>
                        <a:lnTo>
                          <a:pt x="84" y="181"/>
                        </a:lnTo>
                        <a:lnTo>
                          <a:pt x="86" y="167"/>
                        </a:lnTo>
                        <a:lnTo>
                          <a:pt x="81" y="168"/>
                        </a:lnTo>
                        <a:lnTo>
                          <a:pt x="84" y="251"/>
                        </a:lnTo>
                        <a:lnTo>
                          <a:pt x="68" y="255"/>
                        </a:lnTo>
                        <a:lnTo>
                          <a:pt x="60" y="305"/>
                        </a:lnTo>
                        <a:lnTo>
                          <a:pt x="61" y="310"/>
                        </a:lnTo>
                        <a:lnTo>
                          <a:pt x="65" y="330"/>
                        </a:lnTo>
                        <a:lnTo>
                          <a:pt x="65" y="333"/>
                        </a:lnTo>
                        <a:lnTo>
                          <a:pt x="53" y="336"/>
                        </a:lnTo>
                        <a:lnTo>
                          <a:pt x="48" y="330"/>
                        </a:lnTo>
                        <a:lnTo>
                          <a:pt x="51" y="313"/>
                        </a:lnTo>
                        <a:lnTo>
                          <a:pt x="53" y="300"/>
                        </a:lnTo>
                        <a:lnTo>
                          <a:pt x="48" y="258"/>
                        </a:lnTo>
                        <a:lnTo>
                          <a:pt x="46" y="258"/>
                        </a:lnTo>
                        <a:lnTo>
                          <a:pt x="42" y="273"/>
                        </a:lnTo>
                        <a:lnTo>
                          <a:pt x="45" y="298"/>
                        </a:lnTo>
                        <a:lnTo>
                          <a:pt x="48" y="301"/>
                        </a:lnTo>
                        <a:lnTo>
                          <a:pt x="42" y="327"/>
                        </a:lnTo>
                        <a:lnTo>
                          <a:pt x="31" y="330"/>
                        </a:lnTo>
                        <a:lnTo>
                          <a:pt x="29" y="328"/>
                        </a:lnTo>
                        <a:lnTo>
                          <a:pt x="37" y="302"/>
                        </a:lnTo>
                        <a:lnTo>
                          <a:pt x="24" y="255"/>
                        </a:lnTo>
                        <a:lnTo>
                          <a:pt x="18" y="252"/>
                        </a:lnTo>
                        <a:lnTo>
                          <a:pt x="18" y="249"/>
                        </a:lnTo>
                        <a:lnTo>
                          <a:pt x="6" y="250"/>
                        </a:lnTo>
                        <a:lnTo>
                          <a:pt x="3" y="255"/>
                        </a:lnTo>
                        <a:lnTo>
                          <a:pt x="0" y="252"/>
                        </a:lnTo>
                        <a:lnTo>
                          <a:pt x="11" y="171"/>
                        </a:lnTo>
                        <a:lnTo>
                          <a:pt x="9" y="171"/>
                        </a:lnTo>
                        <a:lnTo>
                          <a:pt x="9" y="154"/>
                        </a:lnTo>
                        <a:lnTo>
                          <a:pt x="8" y="152"/>
                        </a:lnTo>
                        <a:lnTo>
                          <a:pt x="11" y="112"/>
                        </a:lnTo>
                        <a:lnTo>
                          <a:pt x="15" y="65"/>
                        </a:lnTo>
                        <a:lnTo>
                          <a:pt x="33" y="56"/>
                        </a:lnTo>
                        <a:lnTo>
                          <a:pt x="39" y="45"/>
                        </a:lnTo>
                        <a:lnTo>
                          <a:pt x="33" y="36"/>
                        </a:lnTo>
                        <a:lnTo>
                          <a:pt x="31" y="37"/>
                        </a:lnTo>
                        <a:lnTo>
                          <a:pt x="29" y="32"/>
                        </a:lnTo>
                        <a:lnTo>
                          <a:pt x="29" y="27"/>
                        </a:lnTo>
                        <a:lnTo>
                          <a:pt x="24" y="27"/>
                        </a:lnTo>
                        <a:lnTo>
                          <a:pt x="23" y="14"/>
                        </a:lnTo>
                        <a:lnTo>
                          <a:pt x="27" y="4"/>
                        </a:lnTo>
                        <a:lnTo>
                          <a:pt x="32" y="1"/>
                        </a:lnTo>
                        <a:lnTo>
                          <a:pt x="40" y="1"/>
                        </a:lnTo>
                        <a:lnTo>
                          <a:pt x="44" y="0"/>
                        </a:lnTo>
                        <a:lnTo>
                          <a:pt x="50" y="2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0" name="Freeform 20"/>
                  <p:cNvSpPr>
                    <a:spLocks/>
                  </p:cNvSpPr>
                  <p:nvPr/>
                </p:nvSpPr>
                <p:spPr bwMode="auto">
                  <a:xfrm>
                    <a:off x="3017" y="2020"/>
                    <a:ext cx="65" cy="237"/>
                  </a:xfrm>
                  <a:custGeom>
                    <a:avLst/>
                    <a:gdLst>
                      <a:gd name="T0" fmla="*/ 25 w 65"/>
                      <a:gd name="T1" fmla="*/ 3 h 237"/>
                      <a:gd name="T2" fmla="*/ 21 w 65"/>
                      <a:gd name="T3" fmla="*/ 15 h 237"/>
                      <a:gd name="T4" fmla="*/ 24 w 65"/>
                      <a:gd name="T5" fmla="*/ 17 h 237"/>
                      <a:gd name="T6" fmla="*/ 26 w 65"/>
                      <a:gd name="T7" fmla="*/ 22 h 237"/>
                      <a:gd name="T8" fmla="*/ 29 w 65"/>
                      <a:gd name="T9" fmla="*/ 30 h 237"/>
                      <a:gd name="T10" fmla="*/ 26 w 65"/>
                      <a:gd name="T11" fmla="*/ 32 h 237"/>
                      <a:gd name="T12" fmla="*/ 12 w 65"/>
                      <a:gd name="T13" fmla="*/ 44 h 237"/>
                      <a:gd name="T14" fmla="*/ 2 w 65"/>
                      <a:gd name="T15" fmla="*/ 116 h 237"/>
                      <a:gd name="T16" fmla="*/ 0 w 65"/>
                      <a:gd name="T17" fmla="*/ 128 h 237"/>
                      <a:gd name="T18" fmla="*/ 4 w 65"/>
                      <a:gd name="T19" fmla="*/ 135 h 237"/>
                      <a:gd name="T20" fmla="*/ 7 w 65"/>
                      <a:gd name="T21" fmla="*/ 136 h 237"/>
                      <a:gd name="T22" fmla="*/ 7 w 65"/>
                      <a:gd name="T23" fmla="*/ 126 h 237"/>
                      <a:gd name="T24" fmla="*/ 7 w 65"/>
                      <a:gd name="T25" fmla="*/ 131 h 237"/>
                      <a:gd name="T26" fmla="*/ 10 w 65"/>
                      <a:gd name="T27" fmla="*/ 128 h 237"/>
                      <a:gd name="T28" fmla="*/ 12 w 65"/>
                      <a:gd name="T29" fmla="*/ 118 h 237"/>
                      <a:gd name="T30" fmla="*/ 21 w 65"/>
                      <a:gd name="T31" fmla="*/ 180 h 237"/>
                      <a:gd name="T32" fmla="*/ 25 w 65"/>
                      <a:gd name="T33" fmla="*/ 218 h 237"/>
                      <a:gd name="T34" fmla="*/ 23 w 65"/>
                      <a:gd name="T35" fmla="*/ 234 h 237"/>
                      <a:gd name="T36" fmla="*/ 33 w 65"/>
                      <a:gd name="T37" fmla="*/ 232 h 237"/>
                      <a:gd name="T38" fmla="*/ 30 w 65"/>
                      <a:gd name="T39" fmla="*/ 211 h 237"/>
                      <a:gd name="T40" fmla="*/ 34 w 65"/>
                      <a:gd name="T41" fmla="*/ 182 h 237"/>
                      <a:gd name="T42" fmla="*/ 36 w 65"/>
                      <a:gd name="T43" fmla="*/ 209 h 237"/>
                      <a:gd name="T44" fmla="*/ 37 w 65"/>
                      <a:gd name="T45" fmla="*/ 229 h 237"/>
                      <a:gd name="T46" fmla="*/ 45 w 65"/>
                      <a:gd name="T47" fmla="*/ 230 h 237"/>
                      <a:gd name="T48" fmla="*/ 49 w 65"/>
                      <a:gd name="T49" fmla="*/ 180 h 237"/>
                      <a:gd name="T50" fmla="*/ 52 w 65"/>
                      <a:gd name="T51" fmla="*/ 175 h 237"/>
                      <a:gd name="T52" fmla="*/ 62 w 65"/>
                      <a:gd name="T53" fmla="*/ 180 h 237"/>
                      <a:gd name="T54" fmla="*/ 57 w 65"/>
                      <a:gd name="T55" fmla="*/ 120 h 237"/>
                      <a:gd name="T56" fmla="*/ 58 w 65"/>
                      <a:gd name="T57" fmla="*/ 108 h 237"/>
                      <a:gd name="T58" fmla="*/ 57 w 65"/>
                      <a:gd name="T59" fmla="*/ 79 h 237"/>
                      <a:gd name="T60" fmla="*/ 43 w 65"/>
                      <a:gd name="T61" fmla="*/ 39 h 237"/>
                      <a:gd name="T62" fmla="*/ 43 w 65"/>
                      <a:gd name="T63" fmla="*/ 26 h 237"/>
                      <a:gd name="T64" fmla="*/ 45 w 65"/>
                      <a:gd name="T65" fmla="*/ 23 h 237"/>
                      <a:gd name="T66" fmla="*/ 49 w 65"/>
                      <a:gd name="T67" fmla="*/ 19 h 237"/>
                      <a:gd name="T68" fmla="*/ 46 w 65"/>
                      <a:gd name="T69" fmla="*/ 3 h 237"/>
                      <a:gd name="T70" fmla="*/ 39 w 65"/>
                      <a:gd name="T71" fmla="*/ 1 h 237"/>
                      <a:gd name="T72" fmla="*/ 32 w 65"/>
                      <a:gd name="T73" fmla="*/ 1 h 2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65" h="237">
                        <a:moveTo>
                          <a:pt x="32" y="1"/>
                        </a:moveTo>
                        <a:lnTo>
                          <a:pt x="25" y="3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5" y="15"/>
                        </a:lnTo>
                        <a:lnTo>
                          <a:pt x="24" y="17"/>
                        </a:lnTo>
                        <a:lnTo>
                          <a:pt x="25" y="18"/>
                        </a:lnTo>
                        <a:lnTo>
                          <a:pt x="26" y="22"/>
                        </a:lnTo>
                        <a:lnTo>
                          <a:pt x="27" y="23"/>
                        </a:lnTo>
                        <a:lnTo>
                          <a:pt x="29" y="30"/>
                        </a:lnTo>
                        <a:lnTo>
                          <a:pt x="29" y="32"/>
                        </a:lnTo>
                        <a:lnTo>
                          <a:pt x="26" y="32"/>
                        </a:lnTo>
                        <a:lnTo>
                          <a:pt x="21" y="41"/>
                        </a:lnTo>
                        <a:lnTo>
                          <a:pt x="12" y="44"/>
                        </a:lnTo>
                        <a:lnTo>
                          <a:pt x="7" y="51"/>
                        </a:lnTo>
                        <a:lnTo>
                          <a:pt x="2" y="116"/>
                        </a:lnTo>
                        <a:lnTo>
                          <a:pt x="4" y="116"/>
                        </a:lnTo>
                        <a:lnTo>
                          <a:pt x="0" y="128"/>
                        </a:lnTo>
                        <a:lnTo>
                          <a:pt x="2" y="135"/>
                        </a:lnTo>
                        <a:lnTo>
                          <a:pt x="4" y="135"/>
                        </a:lnTo>
                        <a:lnTo>
                          <a:pt x="5" y="136"/>
                        </a:lnTo>
                        <a:lnTo>
                          <a:pt x="7" y="136"/>
                        </a:lnTo>
                        <a:lnTo>
                          <a:pt x="5" y="130"/>
                        </a:lnTo>
                        <a:lnTo>
                          <a:pt x="7" y="126"/>
                        </a:lnTo>
                        <a:lnTo>
                          <a:pt x="7" y="129"/>
                        </a:lnTo>
                        <a:lnTo>
                          <a:pt x="7" y="131"/>
                        </a:lnTo>
                        <a:lnTo>
                          <a:pt x="8" y="133"/>
                        </a:lnTo>
                        <a:lnTo>
                          <a:pt x="10" y="128"/>
                        </a:lnTo>
                        <a:lnTo>
                          <a:pt x="9" y="118"/>
                        </a:lnTo>
                        <a:lnTo>
                          <a:pt x="12" y="118"/>
                        </a:lnTo>
                        <a:lnTo>
                          <a:pt x="10" y="176"/>
                        </a:lnTo>
                        <a:lnTo>
                          <a:pt x="21" y="180"/>
                        </a:lnTo>
                        <a:lnTo>
                          <a:pt x="26" y="214"/>
                        </a:lnTo>
                        <a:lnTo>
                          <a:pt x="25" y="218"/>
                        </a:lnTo>
                        <a:lnTo>
                          <a:pt x="23" y="231"/>
                        </a:lnTo>
                        <a:lnTo>
                          <a:pt x="23" y="234"/>
                        </a:lnTo>
                        <a:lnTo>
                          <a:pt x="30" y="236"/>
                        </a:lnTo>
                        <a:lnTo>
                          <a:pt x="33" y="232"/>
                        </a:lnTo>
                        <a:lnTo>
                          <a:pt x="31" y="220"/>
                        </a:lnTo>
                        <a:lnTo>
                          <a:pt x="30" y="211"/>
                        </a:lnTo>
                        <a:lnTo>
                          <a:pt x="34" y="181"/>
                        </a:lnTo>
                        <a:lnTo>
                          <a:pt x="34" y="182"/>
                        </a:lnTo>
                        <a:lnTo>
                          <a:pt x="37" y="192"/>
                        </a:lnTo>
                        <a:lnTo>
                          <a:pt x="36" y="209"/>
                        </a:lnTo>
                        <a:lnTo>
                          <a:pt x="33" y="212"/>
                        </a:lnTo>
                        <a:lnTo>
                          <a:pt x="37" y="229"/>
                        </a:lnTo>
                        <a:lnTo>
                          <a:pt x="44" y="231"/>
                        </a:lnTo>
                        <a:lnTo>
                          <a:pt x="45" y="230"/>
                        </a:lnTo>
                        <a:lnTo>
                          <a:pt x="40" y="212"/>
                        </a:lnTo>
                        <a:lnTo>
                          <a:pt x="49" y="180"/>
                        </a:lnTo>
                        <a:lnTo>
                          <a:pt x="52" y="178"/>
                        </a:lnTo>
                        <a:lnTo>
                          <a:pt x="52" y="175"/>
                        </a:lnTo>
                        <a:lnTo>
                          <a:pt x="60" y="176"/>
                        </a:lnTo>
                        <a:lnTo>
                          <a:pt x="62" y="180"/>
                        </a:lnTo>
                        <a:lnTo>
                          <a:pt x="64" y="178"/>
                        </a:lnTo>
                        <a:lnTo>
                          <a:pt x="57" y="120"/>
                        </a:lnTo>
                        <a:lnTo>
                          <a:pt x="58" y="121"/>
                        </a:lnTo>
                        <a:lnTo>
                          <a:pt x="58" y="108"/>
                        </a:lnTo>
                        <a:lnTo>
                          <a:pt x="59" y="107"/>
                        </a:lnTo>
                        <a:lnTo>
                          <a:pt x="57" y="79"/>
                        </a:lnTo>
                        <a:lnTo>
                          <a:pt x="55" y="45"/>
                        </a:lnTo>
                        <a:lnTo>
                          <a:pt x="43" y="39"/>
                        </a:lnTo>
                        <a:lnTo>
                          <a:pt x="39" y="32"/>
                        </a:lnTo>
                        <a:lnTo>
                          <a:pt x="43" y="26"/>
                        </a:lnTo>
                        <a:lnTo>
                          <a:pt x="44" y="26"/>
                        </a:lnTo>
                        <a:lnTo>
                          <a:pt x="45" y="23"/>
                        </a:lnTo>
                        <a:lnTo>
                          <a:pt x="45" y="19"/>
                        </a:lnTo>
                        <a:lnTo>
                          <a:pt x="49" y="19"/>
                        </a:lnTo>
                        <a:lnTo>
                          <a:pt x="50" y="10"/>
                        </a:lnTo>
                        <a:lnTo>
                          <a:pt x="46" y="3"/>
                        </a:lnTo>
                        <a:lnTo>
                          <a:pt x="44" y="1"/>
                        </a:lnTo>
                        <a:lnTo>
                          <a:pt x="39" y="1"/>
                        </a:lnTo>
                        <a:lnTo>
                          <a:pt x="36" y="0"/>
                        </a:lnTo>
                        <a:lnTo>
                          <a:pt x="32" y="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1" name="Freeform 21"/>
                  <p:cNvSpPr>
                    <a:spLocks/>
                  </p:cNvSpPr>
                  <p:nvPr/>
                </p:nvSpPr>
                <p:spPr bwMode="auto">
                  <a:xfrm>
                    <a:off x="3770" y="2168"/>
                    <a:ext cx="211" cy="724"/>
                  </a:xfrm>
                  <a:custGeom>
                    <a:avLst/>
                    <a:gdLst>
                      <a:gd name="T0" fmla="*/ 133 w 211"/>
                      <a:gd name="T1" fmla="*/ 0 h 724"/>
                      <a:gd name="T2" fmla="*/ 87 w 211"/>
                      <a:gd name="T3" fmla="*/ 23 h 724"/>
                      <a:gd name="T4" fmla="*/ 86 w 211"/>
                      <a:gd name="T5" fmla="*/ 71 h 724"/>
                      <a:gd name="T6" fmla="*/ 63 w 211"/>
                      <a:gd name="T7" fmla="*/ 94 h 724"/>
                      <a:gd name="T8" fmla="*/ 15 w 211"/>
                      <a:gd name="T9" fmla="*/ 121 h 724"/>
                      <a:gd name="T10" fmla="*/ 7 w 211"/>
                      <a:gd name="T11" fmla="*/ 260 h 724"/>
                      <a:gd name="T12" fmla="*/ 39 w 211"/>
                      <a:gd name="T13" fmla="*/ 380 h 724"/>
                      <a:gd name="T14" fmla="*/ 73 w 211"/>
                      <a:gd name="T15" fmla="*/ 471 h 724"/>
                      <a:gd name="T16" fmla="*/ 66 w 211"/>
                      <a:gd name="T17" fmla="*/ 687 h 724"/>
                      <a:gd name="T18" fmla="*/ 72 w 211"/>
                      <a:gd name="T19" fmla="*/ 696 h 724"/>
                      <a:gd name="T20" fmla="*/ 105 w 211"/>
                      <a:gd name="T21" fmla="*/ 719 h 724"/>
                      <a:gd name="T22" fmla="*/ 123 w 211"/>
                      <a:gd name="T23" fmla="*/ 723 h 724"/>
                      <a:gd name="T24" fmla="*/ 135 w 211"/>
                      <a:gd name="T25" fmla="*/ 717 h 724"/>
                      <a:gd name="T26" fmla="*/ 128 w 211"/>
                      <a:gd name="T27" fmla="*/ 705 h 724"/>
                      <a:gd name="T28" fmla="*/ 112 w 211"/>
                      <a:gd name="T29" fmla="*/ 687 h 724"/>
                      <a:gd name="T30" fmla="*/ 119 w 211"/>
                      <a:gd name="T31" fmla="*/ 680 h 724"/>
                      <a:gd name="T32" fmla="*/ 161 w 211"/>
                      <a:gd name="T33" fmla="*/ 694 h 724"/>
                      <a:gd name="T34" fmla="*/ 164 w 211"/>
                      <a:gd name="T35" fmla="*/ 685 h 724"/>
                      <a:gd name="T36" fmla="*/ 161 w 211"/>
                      <a:gd name="T37" fmla="*/ 676 h 724"/>
                      <a:gd name="T38" fmla="*/ 148 w 211"/>
                      <a:gd name="T39" fmla="*/ 663 h 724"/>
                      <a:gd name="T40" fmla="*/ 162 w 211"/>
                      <a:gd name="T41" fmla="*/ 592 h 724"/>
                      <a:gd name="T42" fmla="*/ 176 w 211"/>
                      <a:gd name="T43" fmla="*/ 396 h 724"/>
                      <a:gd name="T44" fmla="*/ 183 w 211"/>
                      <a:gd name="T45" fmla="*/ 357 h 724"/>
                      <a:gd name="T46" fmla="*/ 171 w 211"/>
                      <a:gd name="T47" fmla="*/ 279 h 724"/>
                      <a:gd name="T48" fmla="*/ 181 w 211"/>
                      <a:gd name="T49" fmla="*/ 278 h 724"/>
                      <a:gd name="T50" fmla="*/ 189 w 211"/>
                      <a:gd name="T51" fmla="*/ 275 h 724"/>
                      <a:gd name="T52" fmla="*/ 197 w 211"/>
                      <a:gd name="T53" fmla="*/ 270 h 724"/>
                      <a:gd name="T54" fmla="*/ 203 w 211"/>
                      <a:gd name="T55" fmla="*/ 264 h 724"/>
                      <a:gd name="T56" fmla="*/ 210 w 211"/>
                      <a:gd name="T57" fmla="*/ 254 h 724"/>
                      <a:gd name="T58" fmla="*/ 204 w 211"/>
                      <a:gd name="T59" fmla="*/ 215 h 724"/>
                      <a:gd name="T60" fmla="*/ 154 w 211"/>
                      <a:gd name="T61" fmla="*/ 124 h 724"/>
                      <a:gd name="T62" fmla="*/ 135 w 211"/>
                      <a:gd name="T63" fmla="*/ 97 h 724"/>
                      <a:gd name="T64" fmla="*/ 157 w 211"/>
                      <a:gd name="T65" fmla="*/ 80 h 724"/>
                      <a:gd name="T66" fmla="*/ 159 w 211"/>
                      <a:gd name="T67" fmla="*/ 76 h 724"/>
                      <a:gd name="T68" fmla="*/ 166 w 211"/>
                      <a:gd name="T69" fmla="*/ 68 h 724"/>
                      <a:gd name="T70" fmla="*/ 165 w 211"/>
                      <a:gd name="T71" fmla="*/ 48 h 724"/>
                      <a:gd name="T72" fmla="*/ 168 w 211"/>
                      <a:gd name="T73" fmla="*/ 25 h 724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211" h="724">
                        <a:moveTo>
                          <a:pt x="158" y="9"/>
                        </a:moveTo>
                        <a:lnTo>
                          <a:pt x="133" y="0"/>
                        </a:lnTo>
                        <a:lnTo>
                          <a:pt x="105" y="4"/>
                        </a:lnTo>
                        <a:lnTo>
                          <a:pt x="87" y="23"/>
                        </a:lnTo>
                        <a:lnTo>
                          <a:pt x="80" y="45"/>
                        </a:lnTo>
                        <a:lnTo>
                          <a:pt x="86" y="71"/>
                        </a:lnTo>
                        <a:lnTo>
                          <a:pt x="76" y="87"/>
                        </a:lnTo>
                        <a:lnTo>
                          <a:pt x="63" y="94"/>
                        </a:lnTo>
                        <a:lnTo>
                          <a:pt x="26" y="110"/>
                        </a:lnTo>
                        <a:lnTo>
                          <a:pt x="15" y="121"/>
                        </a:lnTo>
                        <a:lnTo>
                          <a:pt x="0" y="236"/>
                        </a:lnTo>
                        <a:lnTo>
                          <a:pt x="7" y="260"/>
                        </a:lnTo>
                        <a:lnTo>
                          <a:pt x="45" y="270"/>
                        </a:lnTo>
                        <a:lnTo>
                          <a:pt x="39" y="380"/>
                        </a:lnTo>
                        <a:lnTo>
                          <a:pt x="66" y="390"/>
                        </a:lnTo>
                        <a:lnTo>
                          <a:pt x="73" y="471"/>
                        </a:lnTo>
                        <a:lnTo>
                          <a:pt x="67" y="610"/>
                        </a:lnTo>
                        <a:lnTo>
                          <a:pt x="66" y="687"/>
                        </a:lnTo>
                        <a:lnTo>
                          <a:pt x="72" y="689"/>
                        </a:lnTo>
                        <a:lnTo>
                          <a:pt x="72" y="696"/>
                        </a:lnTo>
                        <a:lnTo>
                          <a:pt x="93" y="710"/>
                        </a:lnTo>
                        <a:lnTo>
                          <a:pt x="105" y="719"/>
                        </a:lnTo>
                        <a:lnTo>
                          <a:pt x="113" y="723"/>
                        </a:lnTo>
                        <a:lnTo>
                          <a:pt x="123" y="723"/>
                        </a:lnTo>
                        <a:lnTo>
                          <a:pt x="133" y="720"/>
                        </a:lnTo>
                        <a:lnTo>
                          <a:pt x="135" y="717"/>
                        </a:lnTo>
                        <a:lnTo>
                          <a:pt x="133" y="711"/>
                        </a:lnTo>
                        <a:lnTo>
                          <a:pt x="128" y="705"/>
                        </a:lnTo>
                        <a:lnTo>
                          <a:pt x="121" y="695"/>
                        </a:lnTo>
                        <a:lnTo>
                          <a:pt x="112" y="687"/>
                        </a:lnTo>
                        <a:lnTo>
                          <a:pt x="119" y="689"/>
                        </a:lnTo>
                        <a:lnTo>
                          <a:pt x="119" y="680"/>
                        </a:lnTo>
                        <a:lnTo>
                          <a:pt x="148" y="694"/>
                        </a:lnTo>
                        <a:lnTo>
                          <a:pt x="161" y="694"/>
                        </a:lnTo>
                        <a:lnTo>
                          <a:pt x="164" y="689"/>
                        </a:lnTo>
                        <a:lnTo>
                          <a:pt x="164" y="685"/>
                        </a:lnTo>
                        <a:lnTo>
                          <a:pt x="163" y="680"/>
                        </a:lnTo>
                        <a:lnTo>
                          <a:pt x="161" y="676"/>
                        </a:lnTo>
                        <a:lnTo>
                          <a:pt x="153" y="669"/>
                        </a:lnTo>
                        <a:lnTo>
                          <a:pt x="148" y="663"/>
                        </a:lnTo>
                        <a:lnTo>
                          <a:pt x="155" y="661"/>
                        </a:lnTo>
                        <a:lnTo>
                          <a:pt x="162" y="592"/>
                        </a:lnTo>
                        <a:lnTo>
                          <a:pt x="165" y="484"/>
                        </a:lnTo>
                        <a:lnTo>
                          <a:pt x="176" y="396"/>
                        </a:lnTo>
                        <a:lnTo>
                          <a:pt x="180" y="371"/>
                        </a:lnTo>
                        <a:lnTo>
                          <a:pt x="183" y="357"/>
                        </a:lnTo>
                        <a:lnTo>
                          <a:pt x="174" y="303"/>
                        </a:lnTo>
                        <a:lnTo>
                          <a:pt x="171" y="279"/>
                        </a:lnTo>
                        <a:lnTo>
                          <a:pt x="177" y="282"/>
                        </a:lnTo>
                        <a:lnTo>
                          <a:pt x="181" y="278"/>
                        </a:lnTo>
                        <a:lnTo>
                          <a:pt x="183" y="278"/>
                        </a:lnTo>
                        <a:lnTo>
                          <a:pt x="189" y="275"/>
                        </a:lnTo>
                        <a:lnTo>
                          <a:pt x="195" y="276"/>
                        </a:lnTo>
                        <a:lnTo>
                          <a:pt x="197" y="270"/>
                        </a:lnTo>
                        <a:lnTo>
                          <a:pt x="201" y="269"/>
                        </a:lnTo>
                        <a:lnTo>
                          <a:pt x="203" y="264"/>
                        </a:lnTo>
                        <a:lnTo>
                          <a:pt x="207" y="260"/>
                        </a:lnTo>
                        <a:lnTo>
                          <a:pt x="210" y="254"/>
                        </a:lnTo>
                        <a:lnTo>
                          <a:pt x="199" y="230"/>
                        </a:lnTo>
                        <a:lnTo>
                          <a:pt x="204" y="215"/>
                        </a:lnTo>
                        <a:lnTo>
                          <a:pt x="184" y="230"/>
                        </a:lnTo>
                        <a:lnTo>
                          <a:pt x="154" y="124"/>
                        </a:lnTo>
                        <a:lnTo>
                          <a:pt x="130" y="102"/>
                        </a:lnTo>
                        <a:lnTo>
                          <a:pt x="135" y="97"/>
                        </a:lnTo>
                        <a:lnTo>
                          <a:pt x="155" y="94"/>
                        </a:lnTo>
                        <a:lnTo>
                          <a:pt x="157" y="80"/>
                        </a:lnTo>
                        <a:lnTo>
                          <a:pt x="151" y="77"/>
                        </a:lnTo>
                        <a:lnTo>
                          <a:pt x="159" y="76"/>
                        </a:lnTo>
                        <a:lnTo>
                          <a:pt x="158" y="71"/>
                        </a:lnTo>
                        <a:lnTo>
                          <a:pt x="166" y="68"/>
                        </a:lnTo>
                        <a:lnTo>
                          <a:pt x="160" y="50"/>
                        </a:lnTo>
                        <a:lnTo>
                          <a:pt x="165" y="48"/>
                        </a:lnTo>
                        <a:lnTo>
                          <a:pt x="162" y="25"/>
                        </a:lnTo>
                        <a:lnTo>
                          <a:pt x="168" y="25"/>
                        </a:lnTo>
                        <a:lnTo>
                          <a:pt x="158" y="9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2" name="Freeform 22"/>
                  <p:cNvSpPr>
                    <a:spLocks/>
                  </p:cNvSpPr>
                  <p:nvPr/>
                </p:nvSpPr>
                <p:spPr bwMode="auto">
                  <a:xfrm>
                    <a:off x="3358" y="2126"/>
                    <a:ext cx="156" cy="691"/>
                  </a:xfrm>
                  <a:custGeom>
                    <a:avLst/>
                    <a:gdLst>
                      <a:gd name="T0" fmla="*/ 118 w 156"/>
                      <a:gd name="T1" fmla="*/ 14 h 691"/>
                      <a:gd name="T2" fmla="*/ 118 w 156"/>
                      <a:gd name="T3" fmla="*/ 31 h 691"/>
                      <a:gd name="T4" fmla="*/ 116 w 156"/>
                      <a:gd name="T5" fmla="*/ 36 h 691"/>
                      <a:gd name="T6" fmla="*/ 123 w 156"/>
                      <a:gd name="T7" fmla="*/ 50 h 691"/>
                      <a:gd name="T8" fmla="*/ 118 w 156"/>
                      <a:gd name="T9" fmla="*/ 53 h 691"/>
                      <a:gd name="T10" fmla="*/ 120 w 156"/>
                      <a:gd name="T11" fmla="*/ 59 h 691"/>
                      <a:gd name="T12" fmla="*/ 115 w 156"/>
                      <a:gd name="T13" fmla="*/ 77 h 691"/>
                      <a:gd name="T14" fmla="*/ 115 w 156"/>
                      <a:gd name="T15" fmla="*/ 82 h 691"/>
                      <a:gd name="T16" fmla="*/ 142 w 156"/>
                      <a:gd name="T17" fmla="*/ 100 h 691"/>
                      <a:gd name="T18" fmla="*/ 155 w 156"/>
                      <a:gd name="T19" fmla="*/ 242 h 691"/>
                      <a:gd name="T20" fmla="*/ 138 w 156"/>
                      <a:gd name="T21" fmla="*/ 268 h 691"/>
                      <a:gd name="T22" fmla="*/ 145 w 156"/>
                      <a:gd name="T23" fmla="*/ 344 h 691"/>
                      <a:gd name="T24" fmla="*/ 133 w 156"/>
                      <a:gd name="T25" fmla="*/ 353 h 691"/>
                      <a:gd name="T26" fmla="*/ 129 w 156"/>
                      <a:gd name="T27" fmla="*/ 474 h 691"/>
                      <a:gd name="T28" fmla="*/ 121 w 156"/>
                      <a:gd name="T29" fmla="*/ 596 h 691"/>
                      <a:gd name="T30" fmla="*/ 124 w 156"/>
                      <a:gd name="T31" fmla="*/ 603 h 691"/>
                      <a:gd name="T32" fmla="*/ 151 w 156"/>
                      <a:gd name="T33" fmla="*/ 627 h 691"/>
                      <a:gd name="T34" fmla="*/ 148 w 156"/>
                      <a:gd name="T35" fmla="*/ 631 h 691"/>
                      <a:gd name="T36" fmla="*/ 138 w 156"/>
                      <a:gd name="T37" fmla="*/ 635 h 691"/>
                      <a:gd name="T38" fmla="*/ 122 w 156"/>
                      <a:gd name="T39" fmla="*/ 631 h 691"/>
                      <a:gd name="T40" fmla="*/ 107 w 156"/>
                      <a:gd name="T41" fmla="*/ 622 h 691"/>
                      <a:gd name="T42" fmla="*/ 94 w 156"/>
                      <a:gd name="T43" fmla="*/ 617 h 691"/>
                      <a:gd name="T44" fmla="*/ 94 w 156"/>
                      <a:gd name="T45" fmla="*/ 638 h 691"/>
                      <a:gd name="T46" fmla="*/ 88 w 156"/>
                      <a:gd name="T47" fmla="*/ 639 h 691"/>
                      <a:gd name="T48" fmla="*/ 97 w 156"/>
                      <a:gd name="T49" fmla="*/ 656 h 691"/>
                      <a:gd name="T50" fmla="*/ 93 w 156"/>
                      <a:gd name="T51" fmla="*/ 686 h 691"/>
                      <a:gd name="T52" fmla="*/ 84 w 156"/>
                      <a:gd name="T53" fmla="*/ 690 h 691"/>
                      <a:gd name="T54" fmla="*/ 67 w 156"/>
                      <a:gd name="T55" fmla="*/ 665 h 691"/>
                      <a:gd name="T56" fmla="*/ 67 w 156"/>
                      <a:gd name="T57" fmla="*/ 648 h 691"/>
                      <a:gd name="T58" fmla="*/ 62 w 156"/>
                      <a:gd name="T59" fmla="*/ 646 h 691"/>
                      <a:gd name="T60" fmla="*/ 55 w 156"/>
                      <a:gd name="T61" fmla="*/ 489 h 691"/>
                      <a:gd name="T62" fmla="*/ 62 w 156"/>
                      <a:gd name="T63" fmla="*/ 474 h 691"/>
                      <a:gd name="T64" fmla="*/ 44 w 156"/>
                      <a:gd name="T65" fmla="*/ 368 h 691"/>
                      <a:gd name="T66" fmla="*/ 33 w 156"/>
                      <a:gd name="T67" fmla="*/ 364 h 691"/>
                      <a:gd name="T68" fmla="*/ 29 w 156"/>
                      <a:gd name="T69" fmla="*/ 255 h 691"/>
                      <a:gd name="T70" fmla="*/ 0 w 156"/>
                      <a:gd name="T71" fmla="*/ 242 h 691"/>
                      <a:gd name="T72" fmla="*/ 12 w 156"/>
                      <a:gd name="T73" fmla="*/ 124 h 691"/>
                      <a:gd name="T74" fmla="*/ 56 w 156"/>
                      <a:gd name="T75" fmla="*/ 91 h 691"/>
                      <a:gd name="T76" fmla="*/ 68 w 156"/>
                      <a:gd name="T77" fmla="*/ 81 h 691"/>
                      <a:gd name="T78" fmla="*/ 68 w 156"/>
                      <a:gd name="T79" fmla="*/ 69 h 691"/>
                      <a:gd name="T80" fmla="*/ 64 w 156"/>
                      <a:gd name="T81" fmla="*/ 61 h 691"/>
                      <a:gd name="T82" fmla="*/ 59 w 156"/>
                      <a:gd name="T83" fmla="*/ 55 h 691"/>
                      <a:gd name="T84" fmla="*/ 54 w 156"/>
                      <a:gd name="T85" fmla="*/ 46 h 691"/>
                      <a:gd name="T86" fmla="*/ 51 w 156"/>
                      <a:gd name="T87" fmla="*/ 39 h 691"/>
                      <a:gd name="T88" fmla="*/ 51 w 156"/>
                      <a:gd name="T89" fmla="*/ 30 h 691"/>
                      <a:gd name="T90" fmla="*/ 54 w 156"/>
                      <a:gd name="T91" fmla="*/ 22 h 691"/>
                      <a:gd name="T92" fmla="*/ 60 w 156"/>
                      <a:gd name="T93" fmla="*/ 12 h 691"/>
                      <a:gd name="T94" fmla="*/ 68 w 156"/>
                      <a:gd name="T95" fmla="*/ 5 h 691"/>
                      <a:gd name="T96" fmla="*/ 77 w 156"/>
                      <a:gd name="T97" fmla="*/ 1 h 691"/>
                      <a:gd name="T98" fmla="*/ 87 w 156"/>
                      <a:gd name="T99" fmla="*/ 0 h 691"/>
                      <a:gd name="T100" fmla="*/ 97 w 156"/>
                      <a:gd name="T101" fmla="*/ 2 h 691"/>
                      <a:gd name="T102" fmla="*/ 107 w 156"/>
                      <a:gd name="T103" fmla="*/ 5 h 691"/>
                      <a:gd name="T104" fmla="*/ 118 w 156"/>
                      <a:gd name="T105" fmla="*/ 14 h 69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56" h="691">
                        <a:moveTo>
                          <a:pt x="118" y="14"/>
                        </a:moveTo>
                        <a:lnTo>
                          <a:pt x="118" y="31"/>
                        </a:lnTo>
                        <a:lnTo>
                          <a:pt x="116" y="36"/>
                        </a:lnTo>
                        <a:lnTo>
                          <a:pt x="123" y="50"/>
                        </a:lnTo>
                        <a:lnTo>
                          <a:pt x="118" y="53"/>
                        </a:lnTo>
                        <a:lnTo>
                          <a:pt x="120" y="59"/>
                        </a:lnTo>
                        <a:lnTo>
                          <a:pt x="115" y="77"/>
                        </a:lnTo>
                        <a:lnTo>
                          <a:pt x="115" y="82"/>
                        </a:lnTo>
                        <a:lnTo>
                          <a:pt x="142" y="100"/>
                        </a:lnTo>
                        <a:lnTo>
                          <a:pt x="155" y="242"/>
                        </a:lnTo>
                        <a:lnTo>
                          <a:pt x="138" y="268"/>
                        </a:lnTo>
                        <a:lnTo>
                          <a:pt x="145" y="344"/>
                        </a:lnTo>
                        <a:lnTo>
                          <a:pt x="133" y="353"/>
                        </a:lnTo>
                        <a:lnTo>
                          <a:pt x="129" y="474"/>
                        </a:lnTo>
                        <a:lnTo>
                          <a:pt x="121" y="596"/>
                        </a:lnTo>
                        <a:lnTo>
                          <a:pt x="124" y="603"/>
                        </a:lnTo>
                        <a:lnTo>
                          <a:pt x="151" y="627"/>
                        </a:lnTo>
                        <a:lnTo>
                          <a:pt x="148" y="631"/>
                        </a:lnTo>
                        <a:lnTo>
                          <a:pt x="138" y="635"/>
                        </a:lnTo>
                        <a:lnTo>
                          <a:pt x="122" y="631"/>
                        </a:lnTo>
                        <a:lnTo>
                          <a:pt x="107" y="622"/>
                        </a:lnTo>
                        <a:lnTo>
                          <a:pt x="94" y="617"/>
                        </a:lnTo>
                        <a:lnTo>
                          <a:pt x="94" y="638"/>
                        </a:lnTo>
                        <a:lnTo>
                          <a:pt x="88" y="639"/>
                        </a:lnTo>
                        <a:lnTo>
                          <a:pt x="97" y="656"/>
                        </a:lnTo>
                        <a:lnTo>
                          <a:pt x="93" y="686"/>
                        </a:lnTo>
                        <a:lnTo>
                          <a:pt x="84" y="690"/>
                        </a:lnTo>
                        <a:lnTo>
                          <a:pt x="67" y="665"/>
                        </a:lnTo>
                        <a:lnTo>
                          <a:pt x="67" y="648"/>
                        </a:lnTo>
                        <a:lnTo>
                          <a:pt x="62" y="646"/>
                        </a:lnTo>
                        <a:lnTo>
                          <a:pt x="55" y="489"/>
                        </a:lnTo>
                        <a:lnTo>
                          <a:pt x="62" y="474"/>
                        </a:lnTo>
                        <a:lnTo>
                          <a:pt x="44" y="368"/>
                        </a:lnTo>
                        <a:lnTo>
                          <a:pt x="33" y="364"/>
                        </a:lnTo>
                        <a:lnTo>
                          <a:pt x="29" y="255"/>
                        </a:lnTo>
                        <a:lnTo>
                          <a:pt x="0" y="242"/>
                        </a:lnTo>
                        <a:lnTo>
                          <a:pt x="12" y="124"/>
                        </a:lnTo>
                        <a:lnTo>
                          <a:pt x="56" y="91"/>
                        </a:lnTo>
                        <a:lnTo>
                          <a:pt x="68" y="81"/>
                        </a:lnTo>
                        <a:lnTo>
                          <a:pt x="68" y="69"/>
                        </a:lnTo>
                        <a:lnTo>
                          <a:pt x="64" y="61"/>
                        </a:lnTo>
                        <a:lnTo>
                          <a:pt x="59" y="55"/>
                        </a:lnTo>
                        <a:lnTo>
                          <a:pt x="54" y="46"/>
                        </a:lnTo>
                        <a:lnTo>
                          <a:pt x="51" y="39"/>
                        </a:lnTo>
                        <a:lnTo>
                          <a:pt x="51" y="30"/>
                        </a:lnTo>
                        <a:lnTo>
                          <a:pt x="54" y="22"/>
                        </a:lnTo>
                        <a:lnTo>
                          <a:pt x="60" y="12"/>
                        </a:lnTo>
                        <a:lnTo>
                          <a:pt x="68" y="5"/>
                        </a:lnTo>
                        <a:lnTo>
                          <a:pt x="77" y="1"/>
                        </a:lnTo>
                        <a:lnTo>
                          <a:pt x="87" y="0"/>
                        </a:lnTo>
                        <a:lnTo>
                          <a:pt x="97" y="2"/>
                        </a:lnTo>
                        <a:lnTo>
                          <a:pt x="107" y="5"/>
                        </a:lnTo>
                        <a:lnTo>
                          <a:pt x="118" y="14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3" name="Freeform 23"/>
                  <p:cNvSpPr>
                    <a:spLocks/>
                  </p:cNvSpPr>
                  <p:nvPr/>
                </p:nvSpPr>
                <p:spPr bwMode="auto">
                  <a:xfrm>
                    <a:off x="3002" y="2119"/>
                    <a:ext cx="185" cy="628"/>
                  </a:xfrm>
                  <a:custGeom>
                    <a:avLst/>
                    <a:gdLst>
                      <a:gd name="T0" fmla="*/ 112 w 185"/>
                      <a:gd name="T1" fmla="*/ 8 h 628"/>
                      <a:gd name="T2" fmla="*/ 149 w 185"/>
                      <a:gd name="T3" fmla="*/ 0 h 628"/>
                      <a:gd name="T4" fmla="*/ 162 w 185"/>
                      <a:gd name="T5" fmla="*/ 15 h 628"/>
                      <a:gd name="T6" fmla="*/ 169 w 185"/>
                      <a:gd name="T7" fmla="*/ 10 h 628"/>
                      <a:gd name="T8" fmla="*/ 178 w 185"/>
                      <a:gd name="T9" fmla="*/ 38 h 628"/>
                      <a:gd name="T10" fmla="*/ 158 w 185"/>
                      <a:gd name="T11" fmla="*/ 55 h 628"/>
                      <a:gd name="T12" fmla="*/ 157 w 185"/>
                      <a:gd name="T13" fmla="*/ 69 h 628"/>
                      <a:gd name="T14" fmla="*/ 152 w 185"/>
                      <a:gd name="T15" fmla="*/ 71 h 628"/>
                      <a:gd name="T16" fmla="*/ 149 w 185"/>
                      <a:gd name="T17" fmla="*/ 85 h 628"/>
                      <a:gd name="T18" fmla="*/ 134 w 185"/>
                      <a:gd name="T19" fmla="*/ 88 h 628"/>
                      <a:gd name="T20" fmla="*/ 134 w 185"/>
                      <a:gd name="T21" fmla="*/ 94 h 628"/>
                      <a:gd name="T22" fmla="*/ 158 w 185"/>
                      <a:gd name="T23" fmla="*/ 112 h 628"/>
                      <a:gd name="T24" fmla="*/ 178 w 185"/>
                      <a:gd name="T25" fmla="*/ 202 h 628"/>
                      <a:gd name="T26" fmla="*/ 162 w 185"/>
                      <a:gd name="T27" fmla="*/ 226 h 628"/>
                      <a:gd name="T28" fmla="*/ 162 w 185"/>
                      <a:gd name="T29" fmla="*/ 390 h 628"/>
                      <a:gd name="T30" fmla="*/ 143 w 185"/>
                      <a:gd name="T31" fmla="*/ 397 h 628"/>
                      <a:gd name="T32" fmla="*/ 140 w 185"/>
                      <a:gd name="T33" fmla="*/ 423 h 628"/>
                      <a:gd name="T34" fmla="*/ 132 w 185"/>
                      <a:gd name="T35" fmla="*/ 493 h 628"/>
                      <a:gd name="T36" fmla="*/ 132 w 185"/>
                      <a:gd name="T37" fmla="*/ 530 h 628"/>
                      <a:gd name="T38" fmla="*/ 162 w 185"/>
                      <a:gd name="T39" fmla="*/ 553 h 628"/>
                      <a:gd name="T40" fmla="*/ 184 w 185"/>
                      <a:gd name="T41" fmla="*/ 565 h 628"/>
                      <a:gd name="T42" fmla="*/ 184 w 185"/>
                      <a:gd name="T43" fmla="*/ 572 h 628"/>
                      <a:gd name="T44" fmla="*/ 138 w 185"/>
                      <a:gd name="T45" fmla="*/ 561 h 628"/>
                      <a:gd name="T46" fmla="*/ 132 w 185"/>
                      <a:gd name="T47" fmla="*/ 554 h 628"/>
                      <a:gd name="T48" fmla="*/ 127 w 185"/>
                      <a:gd name="T49" fmla="*/ 561 h 628"/>
                      <a:gd name="T50" fmla="*/ 123 w 185"/>
                      <a:gd name="T51" fmla="*/ 561 h 628"/>
                      <a:gd name="T52" fmla="*/ 117 w 185"/>
                      <a:gd name="T53" fmla="*/ 535 h 628"/>
                      <a:gd name="T54" fmla="*/ 112 w 185"/>
                      <a:gd name="T55" fmla="*/ 416 h 628"/>
                      <a:gd name="T56" fmla="*/ 103 w 185"/>
                      <a:gd name="T57" fmla="*/ 416 h 628"/>
                      <a:gd name="T58" fmla="*/ 77 w 185"/>
                      <a:gd name="T59" fmla="*/ 521 h 628"/>
                      <a:gd name="T60" fmla="*/ 77 w 185"/>
                      <a:gd name="T61" fmla="*/ 587 h 628"/>
                      <a:gd name="T62" fmla="*/ 66 w 185"/>
                      <a:gd name="T63" fmla="*/ 619 h 628"/>
                      <a:gd name="T64" fmla="*/ 57 w 185"/>
                      <a:gd name="T65" fmla="*/ 627 h 628"/>
                      <a:gd name="T66" fmla="*/ 51 w 185"/>
                      <a:gd name="T67" fmla="*/ 609 h 628"/>
                      <a:gd name="T68" fmla="*/ 58 w 185"/>
                      <a:gd name="T69" fmla="*/ 590 h 628"/>
                      <a:gd name="T70" fmla="*/ 66 w 185"/>
                      <a:gd name="T71" fmla="*/ 550 h 628"/>
                      <a:gd name="T72" fmla="*/ 68 w 185"/>
                      <a:gd name="T73" fmla="*/ 399 h 628"/>
                      <a:gd name="T74" fmla="*/ 77 w 185"/>
                      <a:gd name="T75" fmla="*/ 252 h 628"/>
                      <a:gd name="T76" fmla="*/ 61 w 185"/>
                      <a:gd name="T77" fmla="*/ 240 h 628"/>
                      <a:gd name="T78" fmla="*/ 61 w 185"/>
                      <a:gd name="T79" fmla="*/ 218 h 628"/>
                      <a:gd name="T80" fmla="*/ 61 w 185"/>
                      <a:gd name="T81" fmla="*/ 179 h 628"/>
                      <a:gd name="T82" fmla="*/ 40 w 185"/>
                      <a:gd name="T83" fmla="*/ 189 h 628"/>
                      <a:gd name="T84" fmla="*/ 58 w 185"/>
                      <a:gd name="T85" fmla="*/ 214 h 628"/>
                      <a:gd name="T86" fmla="*/ 58 w 185"/>
                      <a:gd name="T87" fmla="*/ 237 h 628"/>
                      <a:gd name="T88" fmla="*/ 39 w 185"/>
                      <a:gd name="T89" fmla="*/ 222 h 628"/>
                      <a:gd name="T90" fmla="*/ 29 w 185"/>
                      <a:gd name="T91" fmla="*/ 208 h 628"/>
                      <a:gd name="T92" fmla="*/ 20 w 185"/>
                      <a:gd name="T93" fmla="*/ 211 h 628"/>
                      <a:gd name="T94" fmla="*/ 0 w 185"/>
                      <a:gd name="T95" fmla="*/ 187 h 628"/>
                      <a:gd name="T96" fmla="*/ 0 w 185"/>
                      <a:gd name="T97" fmla="*/ 179 h 628"/>
                      <a:gd name="T98" fmla="*/ 10 w 185"/>
                      <a:gd name="T99" fmla="*/ 175 h 628"/>
                      <a:gd name="T100" fmla="*/ 34 w 185"/>
                      <a:gd name="T101" fmla="*/ 147 h 628"/>
                      <a:gd name="T102" fmla="*/ 58 w 185"/>
                      <a:gd name="T103" fmla="*/ 123 h 628"/>
                      <a:gd name="T104" fmla="*/ 89 w 185"/>
                      <a:gd name="T105" fmla="*/ 95 h 628"/>
                      <a:gd name="T106" fmla="*/ 112 w 185"/>
                      <a:gd name="T107" fmla="*/ 86 h 628"/>
                      <a:gd name="T108" fmla="*/ 112 w 185"/>
                      <a:gd name="T109" fmla="*/ 66 h 628"/>
                      <a:gd name="T110" fmla="*/ 103 w 185"/>
                      <a:gd name="T111" fmla="*/ 56 h 628"/>
                      <a:gd name="T112" fmla="*/ 103 w 185"/>
                      <a:gd name="T113" fmla="*/ 31 h 628"/>
                      <a:gd name="T114" fmla="*/ 97 w 185"/>
                      <a:gd name="T115" fmla="*/ 26 h 628"/>
                      <a:gd name="T116" fmla="*/ 112 w 185"/>
                      <a:gd name="T117" fmla="*/ 8 h 62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85" h="628">
                        <a:moveTo>
                          <a:pt x="112" y="8"/>
                        </a:moveTo>
                        <a:lnTo>
                          <a:pt x="149" y="0"/>
                        </a:lnTo>
                        <a:lnTo>
                          <a:pt x="162" y="15"/>
                        </a:lnTo>
                        <a:lnTo>
                          <a:pt x="169" y="10"/>
                        </a:lnTo>
                        <a:lnTo>
                          <a:pt x="178" y="38"/>
                        </a:lnTo>
                        <a:lnTo>
                          <a:pt x="158" y="55"/>
                        </a:lnTo>
                        <a:lnTo>
                          <a:pt x="157" y="69"/>
                        </a:lnTo>
                        <a:lnTo>
                          <a:pt x="152" y="71"/>
                        </a:lnTo>
                        <a:lnTo>
                          <a:pt x="149" y="85"/>
                        </a:lnTo>
                        <a:lnTo>
                          <a:pt x="134" y="88"/>
                        </a:lnTo>
                        <a:lnTo>
                          <a:pt x="134" y="94"/>
                        </a:lnTo>
                        <a:lnTo>
                          <a:pt x="158" y="112"/>
                        </a:lnTo>
                        <a:lnTo>
                          <a:pt x="178" y="202"/>
                        </a:lnTo>
                        <a:lnTo>
                          <a:pt x="162" y="226"/>
                        </a:lnTo>
                        <a:lnTo>
                          <a:pt x="162" y="390"/>
                        </a:lnTo>
                        <a:lnTo>
                          <a:pt x="143" y="397"/>
                        </a:lnTo>
                        <a:lnTo>
                          <a:pt x="140" y="423"/>
                        </a:lnTo>
                        <a:lnTo>
                          <a:pt x="132" y="493"/>
                        </a:lnTo>
                        <a:lnTo>
                          <a:pt x="132" y="530"/>
                        </a:lnTo>
                        <a:lnTo>
                          <a:pt x="162" y="553"/>
                        </a:lnTo>
                        <a:lnTo>
                          <a:pt x="184" y="565"/>
                        </a:lnTo>
                        <a:lnTo>
                          <a:pt x="184" y="572"/>
                        </a:lnTo>
                        <a:lnTo>
                          <a:pt x="138" y="561"/>
                        </a:lnTo>
                        <a:lnTo>
                          <a:pt x="132" y="554"/>
                        </a:lnTo>
                        <a:lnTo>
                          <a:pt x="127" y="561"/>
                        </a:lnTo>
                        <a:lnTo>
                          <a:pt x="123" y="561"/>
                        </a:lnTo>
                        <a:lnTo>
                          <a:pt x="117" y="535"/>
                        </a:lnTo>
                        <a:lnTo>
                          <a:pt x="112" y="416"/>
                        </a:lnTo>
                        <a:lnTo>
                          <a:pt x="103" y="416"/>
                        </a:lnTo>
                        <a:lnTo>
                          <a:pt x="77" y="521"/>
                        </a:lnTo>
                        <a:lnTo>
                          <a:pt x="77" y="587"/>
                        </a:lnTo>
                        <a:lnTo>
                          <a:pt x="66" y="619"/>
                        </a:lnTo>
                        <a:lnTo>
                          <a:pt x="57" y="627"/>
                        </a:lnTo>
                        <a:lnTo>
                          <a:pt x="51" y="609"/>
                        </a:lnTo>
                        <a:lnTo>
                          <a:pt x="58" y="590"/>
                        </a:lnTo>
                        <a:lnTo>
                          <a:pt x="66" y="550"/>
                        </a:lnTo>
                        <a:lnTo>
                          <a:pt x="68" y="399"/>
                        </a:lnTo>
                        <a:lnTo>
                          <a:pt x="77" y="252"/>
                        </a:lnTo>
                        <a:lnTo>
                          <a:pt x="61" y="240"/>
                        </a:lnTo>
                        <a:lnTo>
                          <a:pt x="61" y="218"/>
                        </a:lnTo>
                        <a:lnTo>
                          <a:pt x="61" y="179"/>
                        </a:lnTo>
                        <a:lnTo>
                          <a:pt x="40" y="189"/>
                        </a:lnTo>
                        <a:lnTo>
                          <a:pt x="58" y="214"/>
                        </a:lnTo>
                        <a:lnTo>
                          <a:pt x="58" y="237"/>
                        </a:lnTo>
                        <a:lnTo>
                          <a:pt x="39" y="222"/>
                        </a:lnTo>
                        <a:lnTo>
                          <a:pt x="29" y="208"/>
                        </a:lnTo>
                        <a:lnTo>
                          <a:pt x="20" y="211"/>
                        </a:lnTo>
                        <a:lnTo>
                          <a:pt x="0" y="187"/>
                        </a:lnTo>
                        <a:lnTo>
                          <a:pt x="0" y="179"/>
                        </a:lnTo>
                        <a:lnTo>
                          <a:pt x="10" y="175"/>
                        </a:lnTo>
                        <a:lnTo>
                          <a:pt x="34" y="147"/>
                        </a:lnTo>
                        <a:lnTo>
                          <a:pt x="58" y="123"/>
                        </a:lnTo>
                        <a:lnTo>
                          <a:pt x="89" y="95"/>
                        </a:lnTo>
                        <a:lnTo>
                          <a:pt x="112" y="86"/>
                        </a:lnTo>
                        <a:lnTo>
                          <a:pt x="112" y="66"/>
                        </a:lnTo>
                        <a:lnTo>
                          <a:pt x="103" y="56"/>
                        </a:lnTo>
                        <a:lnTo>
                          <a:pt x="103" y="31"/>
                        </a:lnTo>
                        <a:lnTo>
                          <a:pt x="97" y="26"/>
                        </a:lnTo>
                        <a:lnTo>
                          <a:pt x="112" y="8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4" name="Freeform 24"/>
                  <p:cNvSpPr>
                    <a:spLocks/>
                  </p:cNvSpPr>
                  <p:nvPr/>
                </p:nvSpPr>
                <p:spPr bwMode="auto">
                  <a:xfrm>
                    <a:off x="3183" y="2118"/>
                    <a:ext cx="134" cy="601"/>
                  </a:xfrm>
                  <a:custGeom>
                    <a:avLst/>
                    <a:gdLst>
                      <a:gd name="T0" fmla="*/ 30 w 134"/>
                      <a:gd name="T1" fmla="*/ 11 h 601"/>
                      <a:gd name="T2" fmla="*/ 30 w 134"/>
                      <a:gd name="T3" fmla="*/ 27 h 601"/>
                      <a:gd name="T4" fmla="*/ 33 w 134"/>
                      <a:gd name="T5" fmla="*/ 31 h 601"/>
                      <a:gd name="T6" fmla="*/ 27 w 134"/>
                      <a:gd name="T7" fmla="*/ 42 h 601"/>
                      <a:gd name="T8" fmla="*/ 30 w 134"/>
                      <a:gd name="T9" fmla="*/ 46 h 601"/>
                      <a:gd name="T10" fmla="*/ 30 w 134"/>
                      <a:gd name="T11" fmla="*/ 51 h 601"/>
                      <a:gd name="T12" fmla="*/ 34 w 134"/>
                      <a:gd name="T13" fmla="*/ 67 h 601"/>
                      <a:gd name="T14" fmla="*/ 34 w 134"/>
                      <a:gd name="T15" fmla="*/ 70 h 601"/>
                      <a:gd name="T16" fmla="*/ 10 w 134"/>
                      <a:gd name="T17" fmla="*/ 86 h 601"/>
                      <a:gd name="T18" fmla="*/ 0 w 134"/>
                      <a:gd name="T19" fmla="*/ 211 h 601"/>
                      <a:gd name="T20" fmla="*/ 13 w 134"/>
                      <a:gd name="T21" fmla="*/ 232 h 601"/>
                      <a:gd name="T22" fmla="*/ 8 w 134"/>
                      <a:gd name="T23" fmla="*/ 300 h 601"/>
                      <a:gd name="T24" fmla="*/ 17 w 134"/>
                      <a:gd name="T25" fmla="*/ 307 h 601"/>
                      <a:gd name="T26" fmla="*/ 22 w 134"/>
                      <a:gd name="T27" fmla="*/ 413 h 601"/>
                      <a:gd name="T28" fmla="*/ 28 w 134"/>
                      <a:gd name="T29" fmla="*/ 519 h 601"/>
                      <a:gd name="T30" fmla="*/ 25 w 134"/>
                      <a:gd name="T31" fmla="*/ 525 h 601"/>
                      <a:gd name="T32" fmla="*/ 2 w 134"/>
                      <a:gd name="T33" fmla="*/ 545 h 601"/>
                      <a:gd name="T34" fmla="*/ 5 w 134"/>
                      <a:gd name="T35" fmla="*/ 548 h 601"/>
                      <a:gd name="T36" fmla="*/ 13 w 134"/>
                      <a:gd name="T37" fmla="*/ 553 h 601"/>
                      <a:gd name="T38" fmla="*/ 28 w 134"/>
                      <a:gd name="T39" fmla="*/ 548 h 601"/>
                      <a:gd name="T40" fmla="*/ 41 w 134"/>
                      <a:gd name="T41" fmla="*/ 541 h 601"/>
                      <a:gd name="T42" fmla="*/ 52 w 134"/>
                      <a:gd name="T43" fmla="*/ 537 h 601"/>
                      <a:gd name="T44" fmla="*/ 52 w 134"/>
                      <a:gd name="T45" fmla="*/ 555 h 601"/>
                      <a:gd name="T46" fmla="*/ 57 w 134"/>
                      <a:gd name="T47" fmla="*/ 555 h 601"/>
                      <a:gd name="T48" fmla="*/ 49 w 134"/>
                      <a:gd name="T49" fmla="*/ 571 h 601"/>
                      <a:gd name="T50" fmla="*/ 53 w 134"/>
                      <a:gd name="T51" fmla="*/ 596 h 601"/>
                      <a:gd name="T52" fmla="*/ 61 w 134"/>
                      <a:gd name="T53" fmla="*/ 600 h 601"/>
                      <a:gd name="T54" fmla="*/ 75 w 134"/>
                      <a:gd name="T55" fmla="*/ 579 h 601"/>
                      <a:gd name="T56" fmla="*/ 75 w 134"/>
                      <a:gd name="T57" fmla="*/ 563 h 601"/>
                      <a:gd name="T58" fmla="*/ 79 w 134"/>
                      <a:gd name="T59" fmla="*/ 562 h 601"/>
                      <a:gd name="T60" fmla="*/ 85 w 134"/>
                      <a:gd name="T61" fmla="*/ 425 h 601"/>
                      <a:gd name="T62" fmla="*/ 79 w 134"/>
                      <a:gd name="T63" fmla="*/ 412 h 601"/>
                      <a:gd name="T64" fmla="*/ 95 w 134"/>
                      <a:gd name="T65" fmla="*/ 320 h 601"/>
                      <a:gd name="T66" fmla="*/ 105 w 134"/>
                      <a:gd name="T67" fmla="*/ 316 h 601"/>
                      <a:gd name="T68" fmla="*/ 108 w 134"/>
                      <a:gd name="T69" fmla="*/ 221 h 601"/>
                      <a:gd name="T70" fmla="*/ 133 w 134"/>
                      <a:gd name="T71" fmla="*/ 210 h 601"/>
                      <a:gd name="T72" fmla="*/ 123 w 134"/>
                      <a:gd name="T73" fmla="*/ 107 h 601"/>
                      <a:gd name="T74" fmla="*/ 84 w 134"/>
                      <a:gd name="T75" fmla="*/ 79 h 601"/>
                      <a:gd name="T76" fmla="*/ 75 w 134"/>
                      <a:gd name="T77" fmla="*/ 69 h 601"/>
                      <a:gd name="T78" fmla="*/ 75 w 134"/>
                      <a:gd name="T79" fmla="*/ 60 h 601"/>
                      <a:gd name="T80" fmla="*/ 78 w 134"/>
                      <a:gd name="T81" fmla="*/ 53 h 601"/>
                      <a:gd name="T82" fmla="*/ 82 w 134"/>
                      <a:gd name="T83" fmla="*/ 47 h 601"/>
                      <a:gd name="T84" fmla="*/ 86 w 134"/>
                      <a:gd name="T85" fmla="*/ 40 h 601"/>
                      <a:gd name="T86" fmla="*/ 89 w 134"/>
                      <a:gd name="T87" fmla="*/ 33 h 601"/>
                      <a:gd name="T88" fmla="*/ 89 w 134"/>
                      <a:gd name="T89" fmla="*/ 26 h 601"/>
                      <a:gd name="T90" fmla="*/ 86 w 134"/>
                      <a:gd name="T91" fmla="*/ 18 h 601"/>
                      <a:gd name="T92" fmla="*/ 82 w 134"/>
                      <a:gd name="T93" fmla="*/ 10 h 601"/>
                      <a:gd name="T94" fmla="*/ 75 w 134"/>
                      <a:gd name="T95" fmla="*/ 4 h 601"/>
                      <a:gd name="T96" fmla="*/ 67 w 134"/>
                      <a:gd name="T97" fmla="*/ 0 h 601"/>
                      <a:gd name="T98" fmla="*/ 58 w 134"/>
                      <a:gd name="T99" fmla="*/ 0 h 601"/>
                      <a:gd name="T100" fmla="*/ 49 w 134"/>
                      <a:gd name="T101" fmla="*/ 1 h 601"/>
                      <a:gd name="T102" fmla="*/ 41 w 134"/>
                      <a:gd name="T103" fmla="*/ 4 h 601"/>
                      <a:gd name="T104" fmla="*/ 30 w 134"/>
                      <a:gd name="T105" fmla="*/ 11 h 60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4" h="601">
                        <a:moveTo>
                          <a:pt x="30" y="11"/>
                        </a:moveTo>
                        <a:lnTo>
                          <a:pt x="30" y="27"/>
                        </a:lnTo>
                        <a:lnTo>
                          <a:pt x="33" y="31"/>
                        </a:lnTo>
                        <a:lnTo>
                          <a:pt x="27" y="42"/>
                        </a:lnTo>
                        <a:lnTo>
                          <a:pt x="30" y="46"/>
                        </a:lnTo>
                        <a:lnTo>
                          <a:pt x="30" y="51"/>
                        </a:lnTo>
                        <a:lnTo>
                          <a:pt x="34" y="67"/>
                        </a:lnTo>
                        <a:lnTo>
                          <a:pt x="34" y="70"/>
                        </a:lnTo>
                        <a:lnTo>
                          <a:pt x="10" y="86"/>
                        </a:lnTo>
                        <a:lnTo>
                          <a:pt x="0" y="211"/>
                        </a:lnTo>
                        <a:lnTo>
                          <a:pt x="13" y="232"/>
                        </a:lnTo>
                        <a:lnTo>
                          <a:pt x="8" y="300"/>
                        </a:lnTo>
                        <a:lnTo>
                          <a:pt x="17" y="307"/>
                        </a:lnTo>
                        <a:lnTo>
                          <a:pt x="22" y="413"/>
                        </a:lnTo>
                        <a:lnTo>
                          <a:pt x="28" y="519"/>
                        </a:lnTo>
                        <a:lnTo>
                          <a:pt x="25" y="525"/>
                        </a:lnTo>
                        <a:lnTo>
                          <a:pt x="2" y="545"/>
                        </a:lnTo>
                        <a:lnTo>
                          <a:pt x="5" y="548"/>
                        </a:lnTo>
                        <a:lnTo>
                          <a:pt x="13" y="553"/>
                        </a:lnTo>
                        <a:lnTo>
                          <a:pt x="28" y="548"/>
                        </a:lnTo>
                        <a:lnTo>
                          <a:pt x="41" y="541"/>
                        </a:lnTo>
                        <a:lnTo>
                          <a:pt x="52" y="537"/>
                        </a:lnTo>
                        <a:lnTo>
                          <a:pt x="52" y="555"/>
                        </a:lnTo>
                        <a:lnTo>
                          <a:pt x="57" y="555"/>
                        </a:lnTo>
                        <a:lnTo>
                          <a:pt x="49" y="571"/>
                        </a:lnTo>
                        <a:lnTo>
                          <a:pt x="53" y="596"/>
                        </a:lnTo>
                        <a:lnTo>
                          <a:pt x="61" y="600"/>
                        </a:lnTo>
                        <a:lnTo>
                          <a:pt x="75" y="579"/>
                        </a:lnTo>
                        <a:lnTo>
                          <a:pt x="75" y="563"/>
                        </a:lnTo>
                        <a:lnTo>
                          <a:pt x="79" y="562"/>
                        </a:lnTo>
                        <a:lnTo>
                          <a:pt x="85" y="425"/>
                        </a:lnTo>
                        <a:lnTo>
                          <a:pt x="79" y="412"/>
                        </a:lnTo>
                        <a:lnTo>
                          <a:pt x="95" y="320"/>
                        </a:lnTo>
                        <a:lnTo>
                          <a:pt x="105" y="316"/>
                        </a:lnTo>
                        <a:lnTo>
                          <a:pt x="108" y="221"/>
                        </a:lnTo>
                        <a:lnTo>
                          <a:pt x="133" y="210"/>
                        </a:lnTo>
                        <a:lnTo>
                          <a:pt x="123" y="107"/>
                        </a:lnTo>
                        <a:lnTo>
                          <a:pt x="84" y="79"/>
                        </a:lnTo>
                        <a:lnTo>
                          <a:pt x="75" y="69"/>
                        </a:lnTo>
                        <a:lnTo>
                          <a:pt x="75" y="60"/>
                        </a:lnTo>
                        <a:lnTo>
                          <a:pt x="78" y="53"/>
                        </a:lnTo>
                        <a:lnTo>
                          <a:pt x="82" y="47"/>
                        </a:lnTo>
                        <a:lnTo>
                          <a:pt x="86" y="40"/>
                        </a:lnTo>
                        <a:lnTo>
                          <a:pt x="89" y="33"/>
                        </a:lnTo>
                        <a:lnTo>
                          <a:pt x="89" y="26"/>
                        </a:lnTo>
                        <a:lnTo>
                          <a:pt x="86" y="18"/>
                        </a:lnTo>
                        <a:lnTo>
                          <a:pt x="82" y="10"/>
                        </a:lnTo>
                        <a:lnTo>
                          <a:pt x="75" y="4"/>
                        </a:lnTo>
                        <a:lnTo>
                          <a:pt x="67" y="0"/>
                        </a:lnTo>
                        <a:lnTo>
                          <a:pt x="58" y="0"/>
                        </a:lnTo>
                        <a:lnTo>
                          <a:pt x="49" y="1"/>
                        </a:lnTo>
                        <a:lnTo>
                          <a:pt x="41" y="4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20" name="Oval 25"/>
                <p:cNvSpPr>
                  <a:spLocks noChangeArrowheads="1"/>
                </p:cNvSpPr>
                <p:nvPr/>
              </p:nvSpPr>
              <p:spPr bwMode="auto">
                <a:xfrm>
                  <a:off x="2688" y="1776"/>
                  <a:ext cx="1632" cy="1200"/>
                </a:xfrm>
                <a:prstGeom prst="ellips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32816" name="AutoShape 26"/>
            <p:cNvSpPr>
              <a:spLocks noChangeArrowheads="1"/>
            </p:cNvSpPr>
            <p:nvPr/>
          </p:nvSpPr>
          <p:spPr bwMode="auto">
            <a:xfrm rot="-1229431">
              <a:off x="3115" y="2766"/>
              <a:ext cx="603" cy="1104"/>
            </a:xfrm>
            <a:prstGeom prst="curvedRightArrow">
              <a:avLst>
                <a:gd name="adj1" fmla="val 36617"/>
                <a:gd name="adj2" fmla="val 73234"/>
                <a:gd name="adj3" fmla="val 33333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/>
            </a:p>
          </p:txBody>
        </p:sp>
      </p:grpSp>
      <p:grpSp>
        <p:nvGrpSpPr>
          <p:cNvPr id="76827" name="Group 27"/>
          <p:cNvGrpSpPr>
            <a:grpSpLocks/>
          </p:cNvGrpSpPr>
          <p:nvPr/>
        </p:nvGrpSpPr>
        <p:grpSpPr bwMode="auto">
          <a:xfrm>
            <a:off x="3352800" y="1905000"/>
            <a:ext cx="3886200" cy="2362200"/>
            <a:chOff x="2112" y="1200"/>
            <a:chExt cx="2448" cy="1488"/>
          </a:xfrm>
        </p:grpSpPr>
        <p:grpSp>
          <p:nvGrpSpPr>
            <p:cNvPr id="32775" name="Group 28"/>
            <p:cNvGrpSpPr>
              <a:grpSpLocks/>
            </p:cNvGrpSpPr>
            <p:nvPr/>
          </p:nvGrpSpPr>
          <p:grpSpPr bwMode="auto">
            <a:xfrm>
              <a:off x="2246" y="1438"/>
              <a:ext cx="2162" cy="1186"/>
              <a:chOff x="2430" y="1923"/>
              <a:chExt cx="2415" cy="1436"/>
            </a:xfrm>
          </p:grpSpPr>
          <p:grpSp>
            <p:nvGrpSpPr>
              <p:cNvPr id="32778" name="Group 29"/>
              <p:cNvGrpSpPr>
                <a:grpSpLocks/>
              </p:cNvGrpSpPr>
              <p:nvPr/>
            </p:nvGrpSpPr>
            <p:grpSpPr bwMode="auto">
              <a:xfrm>
                <a:off x="2580" y="1923"/>
                <a:ext cx="1976" cy="327"/>
                <a:chOff x="2580" y="1923"/>
                <a:chExt cx="1976" cy="327"/>
              </a:xfrm>
            </p:grpSpPr>
            <p:sp>
              <p:nvSpPr>
                <p:cNvPr id="32803" name="Freeform 30"/>
                <p:cNvSpPr>
                  <a:spLocks/>
                </p:cNvSpPr>
                <p:nvPr/>
              </p:nvSpPr>
              <p:spPr bwMode="auto">
                <a:xfrm>
                  <a:off x="2759" y="1992"/>
                  <a:ext cx="38" cy="210"/>
                </a:xfrm>
                <a:custGeom>
                  <a:avLst/>
                  <a:gdLst>
                    <a:gd name="T0" fmla="*/ 24 w 38"/>
                    <a:gd name="T1" fmla="*/ 2 h 210"/>
                    <a:gd name="T2" fmla="*/ 16 w 38"/>
                    <a:gd name="T3" fmla="*/ 0 h 210"/>
                    <a:gd name="T4" fmla="*/ 8 w 38"/>
                    <a:gd name="T5" fmla="*/ 0 h 210"/>
                    <a:gd name="T6" fmla="*/ 2 w 38"/>
                    <a:gd name="T7" fmla="*/ 1 h 210"/>
                    <a:gd name="T8" fmla="*/ 1 w 38"/>
                    <a:gd name="T9" fmla="*/ 9 h 210"/>
                    <a:gd name="T10" fmla="*/ 1 w 38"/>
                    <a:gd name="T11" fmla="*/ 14 h 210"/>
                    <a:gd name="T12" fmla="*/ 4 w 38"/>
                    <a:gd name="T13" fmla="*/ 22 h 210"/>
                    <a:gd name="T14" fmla="*/ 7 w 38"/>
                    <a:gd name="T15" fmla="*/ 22 h 210"/>
                    <a:gd name="T16" fmla="*/ 2 w 38"/>
                    <a:gd name="T17" fmla="*/ 31 h 210"/>
                    <a:gd name="T18" fmla="*/ 0 w 38"/>
                    <a:gd name="T19" fmla="*/ 44 h 210"/>
                    <a:gd name="T20" fmla="*/ 0 w 38"/>
                    <a:gd name="T21" fmla="*/ 57 h 210"/>
                    <a:gd name="T22" fmla="*/ 1 w 38"/>
                    <a:gd name="T23" fmla="*/ 72 h 210"/>
                    <a:gd name="T24" fmla="*/ 2 w 38"/>
                    <a:gd name="T25" fmla="*/ 87 h 210"/>
                    <a:gd name="T26" fmla="*/ 7 w 38"/>
                    <a:gd name="T27" fmla="*/ 88 h 210"/>
                    <a:gd name="T28" fmla="*/ 7 w 38"/>
                    <a:gd name="T29" fmla="*/ 92 h 210"/>
                    <a:gd name="T30" fmla="*/ 10 w 38"/>
                    <a:gd name="T31" fmla="*/ 94 h 210"/>
                    <a:gd name="T32" fmla="*/ 10 w 38"/>
                    <a:gd name="T33" fmla="*/ 110 h 210"/>
                    <a:gd name="T34" fmla="*/ 12 w 38"/>
                    <a:gd name="T35" fmla="*/ 112 h 210"/>
                    <a:gd name="T36" fmla="*/ 12 w 38"/>
                    <a:gd name="T37" fmla="*/ 141 h 210"/>
                    <a:gd name="T38" fmla="*/ 12 w 38"/>
                    <a:gd name="T39" fmla="*/ 158 h 210"/>
                    <a:gd name="T40" fmla="*/ 8 w 38"/>
                    <a:gd name="T41" fmla="*/ 178 h 210"/>
                    <a:gd name="T42" fmla="*/ 7 w 38"/>
                    <a:gd name="T43" fmla="*/ 204 h 210"/>
                    <a:gd name="T44" fmla="*/ 11 w 38"/>
                    <a:gd name="T45" fmla="*/ 206 h 210"/>
                    <a:gd name="T46" fmla="*/ 11 w 38"/>
                    <a:gd name="T47" fmla="*/ 209 h 210"/>
                    <a:gd name="T48" fmla="*/ 17 w 38"/>
                    <a:gd name="T49" fmla="*/ 209 h 210"/>
                    <a:gd name="T50" fmla="*/ 18 w 38"/>
                    <a:gd name="T51" fmla="*/ 208 h 210"/>
                    <a:gd name="T52" fmla="*/ 21 w 38"/>
                    <a:gd name="T53" fmla="*/ 208 h 210"/>
                    <a:gd name="T54" fmla="*/ 21 w 38"/>
                    <a:gd name="T55" fmla="*/ 209 h 210"/>
                    <a:gd name="T56" fmla="*/ 25 w 38"/>
                    <a:gd name="T57" fmla="*/ 209 h 210"/>
                    <a:gd name="T58" fmla="*/ 35 w 38"/>
                    <a:gd name="T59" fmla="*/ 208 h 210"/>
                    <a:gd name="T60" fmla="*/ 35 w 38"/>
                    <a:gd name="T61" fmla="*/ 206 h 210"/>
                    <a:gd name="T62" fmla="*/ 26 w 38"/>
                    <a:gd name="T63" fmla="*/ 202 h 210"/>
                    <a:gd name="T64" fmla="*/ 26 w 38"/>
                    <a:gd name="T65" fmla="*/ 198 h 210"/>
                    <a:gd name="T66" fmla="*/ 35 w 38"/>
                    <a:gd name="T67" fmla="*/ 196 h 210"/>
                    <a:gd name="T68" fmla="*/ 35 w 38"/>
                    <a:gd name="T69" fmla="*/ 194 h 210"/>
                    <a:gd name="T70" fmla="*/ 29 w 38"/>
                    <a:gd name="T71" fmla="*/ 190 h 210"/>
                    <a:gd name="T72" fmla="*/ 29 w 38"/>
                    <a:gd name="T73" fmla="*/ 161 h 210"/>
                    <a:gd name="T74" fmla="*/ 30 w 38"/>
                    <a:gd name="T75" fmla="*/ 135 h 210"/>
                    <a:gd name="T76" fmla="*/ 30 w 38"/>
                    <a:gd name="T77" fmla="*/ 109 h 210"/>
                    <a:gd name="T78" fmla="*/ 30 w 38"/>
                    <a:gd name="T79" fmla="*/ 94 h 210"/>
                    <a:gd name="T80" fmla="*/ 30 w 38"/>
                    <a:gd name="T81" fmla="*/ 90 h 210"/>
                    <a:gd name="T82" fmla="*/ 30 w 38"/>
                    <a:gd name="T83" fmla="*/ 69 h 210"/>
                    <a:gd name="T84" fmla="*/ 37 w 38"/>
                    <a:gd name="T85" fmla="*/ 64 h 210"/>
                    <a:gd name="T86" fmla="*/ 37 w 38"/>
                    <a:gd name="T87" fmla="*/ 62 h 210"/>
                    <a:gd name="T88" fmla="*/ 23 w 38"/>
                    <a:gd name="T89" fmla="*/ 33 h 210"/>
                    <a:gd name="T90" fmla="*/ 16 w 38"/>
                    <a:gd name="T91" fmla="*/ 30 h 210"/>
                    <a:gd name="T92" fmla="*/ 17 w 38"/>
                    <a:gd name="T93" fmla="*/ 28 h 210"/>
                    <a:gd name="T94" fmla="*/ 21 w 38"/>
                    <a:gd name="T95" fmla="*/ 26 h 210"/>
                    <a:gd name="T96" fmla="*/ 21 w 38"/>
                    <a:gd name="T97" fmla="*/ 25 h 210"/>
                    <a:gd name="T98" fmla="*/ 23 w 38"/>
                    <a:gd name="T99" fmla="*/ 24 h 210"/>
                    <a:gd name="T100" fmla="*/ 23 w 38"/>
                    <a:gd name="T101" fmla="*/ 22 h 210"/>
                    <a:gd name="T102" fmla="*/ 24 w 38"/>
                    <a:gd name="T103" fmla="*/ 21 h 210"/>
                    <a:gd name="T104" fmla="*/ 23 w 38"/>
                    <a:gd name="T105" fmla="*/ 20 h 210"/>
                    <a:gd name="T106" fmla="*/ 24 w 38"/>
                    <a:gd name="T107" fmla="*/ 19 h 210"/>
                    <a:gd name="T108" fmla="*/ 21 w 38"/>
                    <a:gd name="T109" fmla="*/ 14 h 210"/>
                    <a:gd name="T110" fmla="*/ 23 w 38"/>
                    <a:gd name="T111" fmla="*/ 12 h 210"/>
                    <a:gd name="T112" fmla="*/ 21 w 38"/>
                    <a:gd name="T113" fmla="*/ 9 h 210"/>
                    <a:gd name="T114" fmla="*/ 24 w 38"/>
                    <a:gd name="T115" fmla="*/ 7 h 210"/>
                    <a:gd name="T116" fmla="*/ 24 w 38"/>
                    <a:gd name="T117" fmla="*/ 2 h 21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0">
                      <a:moveTo>
                        <a:pt x="24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4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2"/>
                      </a:lnTo>
                      <a:lnTo>
                        <a:pt x="12" y="141"/>
                      </a:lnTo>
                      <a:lnTo>
                        <a:pt x="12" y="158"/>
                      </a:lnTo>
                      <a:lnTo>
                        <a:pt x="8" y="178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09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5" y="196"/>
                      </a:lnTo>
                      <a:lnTo>
                        <a:pt x="35" y="194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4"/>
                      </a:lnTo>
                      <a:lnTo>
                        <a:pt x="37" y="62"/>
                      </a:lnTo>
                      <a:lnTo>
                        <a:pt x="23" y="33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6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9"/>
                      </a:lnTo>
                      <a:lnTo>
                        <a:pt x="24" y="7"/>
                      </a:lnTo>
                      <a:lnTo>
                        <a:pt x="24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4" name="Freeform 31"/>
                <p:cNvSpPr>
                  <a:spLocks/>
                </p:cNvSpPr>
                <p:nvPr/>
              </p:nvSpPr>
              <p:spPr bwMode="auto">
                <a:xfrm>
                  <a:off x="2580" y="1998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5 h 241"/>
                    <a:gd name="T6" fmla="*/ 61 w 68"/>
                    <a:gd name="T7" fmla="*/ 3 h 241"/>
                    <a:gd name="T8" fmla="*/ 64 w 68"/>
                    <a:gd name="T9" fmla="*/ 14 h 241"/>
                    <a:gd name="T10" fmla="*/ 57 w 68"/>
                    <a:gd name="T11" fmla="*/ 20 h 241"/>
                    <a:gd name="T12" fmla="*/ 56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2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4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1 h 241"/>
                    <a:gd name="T32" fmla="*/ 50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2 h 241"/>
                    <a:gd name="T38" fmla="*/ 59 w 68"/>
                    <a:gd name="T39" fmla="*/ 211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4 w 68"/>
                    <a:gd name="T51" fmla="*/ 215 h 241"/>
                    <a:gd name="T52" fmla="*/ 42 w 68"/>
                    <a:gd name="T53" fmla="*/ 204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6 h 241"/>
                    <a:gd name="T76" fmla="*/ 21 w 68"/>
                    <a:gd name="T77" fmla="*/ 91 h 241"/>
                    <a:gd name="T78" fmla="*/ 21 w 68"/>
                    <a:gd name="T79" fmla="*/ 83 h 241"/>
                    <a:gd name="T80" fmla="*/ 21 w 68"/>
                    <a:gd name="T81" fmla="*/ 68 h 241"/>
                    <a:gd name="T82" fmla="*/ 14 w 68"/>
                    <a:gd name="T83" fmla="*/ 72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0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6 h 241"/>
                    <a:gd name="T106" fmla="*/ 40 w 68"/>
                    <a:gd name="T107" fmla="*/ 32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5"/>
                      </a:lnTo>
                      <a:lnTo>
                        <a:pt x="61" y="3"/>
                      </a:lnTo>
                      <a:lnTo>
                        <a:pt x="64" y="14"/>
                      </a:lnTo>
                      <a:lnTo>
                        <a:pt x="57" y="20"/>
                      </a:lnTo>
                      <a:lnTo>
                        <a:pt x="56" y="26"/>
                      </a:lnTo>
                      <a:lnTo>
                        <a:pt x="55" y="27"/>
                      </a:lnTo>
                      <a:lnTo>
                        <a:pt x="54" y="32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4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1"/>
                      </a:lnTo>
                      <a:lnTo>
                        <a:pt x="50" y="162"/>
                      </a:lnTo>
                      <a:lnTo>
                        <a:pt x="48" y="189"/>
                      </a:lnTo>
                      <a:lnTo>
                        <a:pt x="48" y="202"/>
                      </a:lnTo>
                      <a:lnTo>
                        <a:pt x="59" y="211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4" y="215"/>
                      </a:lnTo>
                      <a:lnTo>
                        <a:pt x="42" y="204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6"/>
                      </a:lnTo>
                      <a:lnTo>
                        <a:pt x="21" y="91"/>
                      </a:lnTo>
                      <a:lnTo>
                        <a:pt x="21" y="83"/>
                      </a:lnTo>
                      <a:lnTo>
                        <a:pt x="21" y="68"/>
                      </a:lnTo>
                      <a:lnTo>
                        <a:pt x="14" y="72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0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6"/>
                      </a:lnTo>
                      <a:lnTo>
                        <a:pt x="40" y="32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5" name="Freeform 32"/>
                <p:cNvSpPr>
                  <a:spLocks/>
                </p:cNvSpPr>
                <p:nvPr/>
              </p:nvSpPr>
              <p:spPr bwMode="auto">
                <a:xfrm>
                  <a:off x="2876" y="2006"/>
                  <a:ext cx="46" cy="173"/>
                </a:xfrm>
                <a:custGeom>
                  <a:avLst/>
                  <a:gdLst>
                    <a:gd name="T0" fmla="*/ 27 w 46"/>
                    <a:gd name="T1" fmla="*/ 2 h 173"/>
                    <a:gd name="T2" fmla="*/ 37 w 46"/>
                    <a:gd name="T3" fmla="*/ 0 h 173"/>
                    <a:gd name="T4" fmla="*/ 41 w 46"/>
                    <a:gd name="T5" fmla="*/ 4 h 173"/>
                    <a:gd name="T6" fmla="*/ 42 w 46"/>
                    <a:gd name="T7" fmla="*/ 2 h 173"/>
                    <a:gd name="T8" fmla="*/ 44 w 46"/>
                    <a:gd name="T9" fmla="*/ 11 h 173"/>
                    <a:gd name="T10" fmla="*/ 39 w 46"/>
                    <a:gd name="T11" fmla="*/ 14 h 173"/>
                    <a:gd name="T12" fmla="*/ 39 w 46"/>
                    <a:gd name="T13" fmla="*/ 19 h 173"/>
                    <a:gd name="T14" fmla="*/ 38 w 46"/>
                    <a:gd name="T15" fmla="*/ 19 h 173"/>
                    <a:gd name="T16" fmla="*/ 37 w 46"/>
                    <a:gd name="T17" fmla="*/ 24 h 173"/>
                    <a:gd name="T18" fmla="*/ 33 w 46"/>
                    <a:gd name="T19" fmla="*/ 24 h 173"/>
                    <a:gd name="T20" fmla="*/ 33 w 46"/>
                    <a:gd name="T21" fmla="*/ 26 h 173"/>
                    <a:gd name="T22" fmla="*/ 39 w 46"/>
                    <a:gd name="T23" fmla="*/ 31 h 173"/>
                    <a:gd name="T24" fmla="*/ 44 w 46"/>
                    <a:gd name="T25" fmla="*/ 55 h 173"/>
                    <a:gd name="T26" fmla="*/ 41 w 46"/>
                    <a:gd name="T27" fmla="*/ 62 h 173"/>
                    <a:gd name="T28" fmla="*/ 41 w 46"/>
                    <a:gd name="T29" fmla="*/ 107 h 173"/>
                    <a:gd name="T30" fmla="*/ 36 w 46"/>
                    <a:gd name="T31" fmla="*/ 109 h 173"/>
                    <a:gd name="T32" fmla="*/ 35 w 46"/>
                    <a:gd name="T33" fmla="*/ 117 h 173"/>
                    <a:gd name="T34" fmla="*/ 33 w 46"/>
                    <a:gd name="T35" fmla="*/ 136 h 173"/>
                    <a:gd name="T36" fmla="*/ 33 w 46"/>
                    <a:gd name="T37" fmla="*/ 146 h 173"/>
                    <a:gd name="T38" fmla="*/ 41 w 46"/>
                    <a:gd name="T39" fmla="*/ 153 h 173"/>
                    <a:gd name="T40" fmla="*/ 45 w 46"/>
                    <a:gd name="T41" fmla="*/ 156 h 173"/>
                    <a:gd name="T42" fmla="*/ 45 w 46"/>
                    <a:gd name="T43" fmla="*/ 158 h 173"/>
                    <a:gd name="T44" fmla="*/ 34 w 46"/>
                    <a:gd name="T45" fmla="*/ 155 h 173"/>
                    <a:gd name="T46" fmla="*/ 33 w 46"/>
                    <a:gd name="T47" fmla="*/ 153 h 173"/>
                    <a:gd name="T48" fmla="*/ 31 w 46"/>
                    <a:gd name="T49" fmla="*/ 155 h 173"/>
                    <a:gd name="T50" fmla="*/ 31 w 46"/>
                    <a:gd name="T51" fmla="*/ 155 h 173"/>
                    <a:gd name="T52" fmla="*/ 29 w 46"/>
                    <a:gd name="T53" fmla="*/ 147 h 173"/>
                    <a:gd name="T54" fmla="*/ 27 w 46"/>
                    <a:gd name="T55" fmla="*/ 115 h 173"/>
                    <a:gd name="T56" fmla="*/ 25 w 46"/>
                    <a:gd name="T57" fmla="*/ 115 h 173"/>
                    <a:gd name="T58" fmla="*/ 19 w 46"/>
                    <a:gd name="T59" fmla="*/ 143 h 173"/>
                    <a:gd name="T60" fmla="*/ 19 w 46"/>
                    <a:gd name="T61" fmla="*/ 161 h 173"/>
                    <a:gd name="T62" fmla="*/ 16 w 46"/>
                    <a:gd name="T63" fmla="*/ 171 h 173"/>
                    <a:gd name="T64" fmla="*/ 14 w 46"/>
                    <a:gd name="T65" fmla="*/ 172 h 173"/>
                    <a:gd name="T66" fmla="*/ 12 w 46"/>
                    <a:gd name="T67" fmla="*/ 168 h 173"/>
                    <a:gd name="T68" fmla="*/ 14 w 46"/>
                    <a:gd name="T69" fmla="*/ 163 h 173"/>
                    <a:gd name="T70" fmla="*/ 16 w 46"/>
                    <a:gd name="T71" fmla="*/ 151 h 173"/>
                    <a:gd name="T72" fmla="*/ 17 w 46"/>
                    <a:gd name="T73" fmla="*/ 110 h 173"/>
                    <a:gd name="T74" fmla="*/ 19 w 46"/>
                    <a:gd name="T75" fmla="*/ 70 h 173"/>
                    <a:gd name="T76" fmla="*/ 15 w 46"/>
                    <a:gd name="T77" fmla="*/ 66 h 173"/>
                    <a:gd name="T78" fmla="*/ 15 w 46"/>
                    <a:gd name="T79" fmla="*/ 60 h 173"/>
                    <a:gd name="T80" fmla="*/ 15 w 46"/>
                    <a:gd name="T81" fmla="*/ 49 h 173"/>
                    <a:gd name="T82" fmla="*/ 10 w 46"/>
                    <a:gd name="T83" fmla="*/ 52 h 173"/>
                    <a:gd name="T84" fmla="*/ 14 w 46"/>
                    <a:gd name="T85" fmla="*/ 58 h 173"/>
                    <a:gd name="T86" fmla="*/ 14 w 46"/>
                    <a:gd name="T87" fmla="*/ 65 h 173"/>
                    <a:gd name="T88" fmla="*/ 10 w 46"/>
                    <a:gd name="T89" fmla="*/ 61 h 173"/>
                    <a:gd name="T90" fmla="*/ 8 w 46"/>
                    <a:gd name="T91" fmla="*/ 57 h 173"/>
                    <a:gd name="T92" fmla="*/ 4 w 46"/>
                    <a:gd name="T93" fmla="*/ 58 h 173"/>
                    <a:gd name="T94" fmla="*/ 0 w 46"/>
                    <a:gd name="T95" fmla="*/ 52 h 173"/>
                    <a:gd name="T96" fmla="*/ 0 w 46"/>
                    <a:gd name="T97" fmla="*/ 49 h 173"/>
                    <a:gd name="T98" fmla="*/ 3 w 46"/>
                    <a:gd name="T99" fmla="*/ 48 h 173"/>
                    <a:gd name="T100" fmla="*/ 8 w 46"/>
                    <a:gd name="T101" fmla="*/ 40 h 173"/>
                    <a:gd name="T102" fmla="*/ 14 w 46"/>
                    <a:gd name="T103" fmla="*/ 34 h 173"/>
                    <a:gd name="T104" fmla="*/ 22 w 46"/>
                    <a:gd name="T105" fmla="*/ 26 h 173"/>
                    <a:gd name="T106" fmla="*/ 27 w 46"/>
                    <a:gd name="T107" fmla="*/ 24 h 173"/>
                    <a:gd name="T108" fmla="*/ 27 w 46"/>
                    <a:gd name="T109" fmla="*/ 18 h 173"/>
                    <a:gd name="T110" fmla="*/ 25 w 46"/>
                    <a:gd name="T111" fmla="*/ 15 h 173"/>
                    <a:gd name="T112" fmla="*/ 25 w 46"/>
                    <a:gd name="T113" fmla="*/ 9 h 173"/>
                    <a:gd name="T114" fmla="*/ 24 w 46"/>
                    <a:gd name="T115" fmla="*/ 7 h 173"/>
                    <a:gd name="T116" fmla="*/ 27 w 46"/>
                    <a:gd name="T117" fmla="*/ 2 h 17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6" h="173">
                      <a:moveTo>
                        <a:pt x="27" y="2"/>
                      </a:moveTo>
                      <a:lnTo>
                        <a:pt x="37" y="0"/>
                      </a:lnTo>
                      <a:lnTo>
                        <a:pt x="41" y="4"/>
                      </a:lnTo>
                      <a:lnTo>
                        <a:pt x="42" y="2"/>
                      </a:lnTo>
                      <a:lnTo>
                        <a:pt x="44" y="11"/>
                      </a:lnTo>
                      <a:lnTo>
                        <a:pt x="39" y="14"/>
                      </a:lnTo>
                      <a:lnTo>
                        <a:pt x="39" y="19"/>
                      </a:lnTo>
                      <a:lnTo>
                        <a:pt x="38" y="19"/>
                      </a:lnTo>
                      <a:lnTo>
                        <a:pt x="37" y="24"/>
                      </a:lnTo>
                      <a:lnTo>
                        <a:pt x="33" y="24"/>
                      </a:lnTo>
                      <a:lnTo>
                        <a:pt x="33" y="26"/>
                      </a:lnTo>
                      <a:lnTo>
                        <a:pt x="39" y="31"/>
                      </a:lnTo>
                      <a:lnTo>
                        <a:pt x="44" y="55"/>
                      </a:lnTo>
                      <a:lnTo>
                        <a:pt x="41" y="62"/>
                      </a:lnTo>
                      <a:lnTo>
                        <a:pt x="41" y="107"/>
                      </a:lnTo>
                      <a:lnTo>
                        <a:pt x="36" y="109"/>
                      </a:lnTo>
                      <a:lnTo>
                        <a:pt x="35" y="117"/>
                      </a:lnTo>
                      <a:lnTo>
                        <a:pt x="33" y="136"/>
                      </a:lnTo>
                      <a:lnTo>
                        <a:pt x="33" y="146"/>
                      </a:lnTo>
                      <a:lnTo>
                        <a:pt x="41" y="153"/>
                      </a:lnTo>
                      <a:lnTo>
                        <a:pt x="45" y="156"/>
                      </a:lnTo>
                      <a:lnTo>
                        <a:pt x="45" y="158"/>
                      </a:lnTo>
                      <a:lnTo>
                        <a:pt x="34" y="155"/>
                      </a:lnTo>
                      <a:lnTo>
                        <a:pt x="33" y="153"/>
                      </a:lnTo>
                      <a:lnTo>
                        <a:pt x="31" y="155"/>
                      </a:lnTo>
                      <a:lnTo>
                        <a:pt x="29" y="147"/>
                      </a:lnTo>
                      <a:lnTo>
                        <a:pt x="27" y="115"/>
                      </a:lnTo>
                      <a:lnTo>
                        <a:pt x="25" y="115"/>
                      </a:lnTo>
                      <a:lnTo>
                        <a:pt x="19" y="143"/>
                      </a:lnTo>
                      <a:lnTo>
                        <a:pt x="19" y="161"/>
                      </a:lnTo>
                      <a:lnTo>
                        <a:pt x="16" y="171"/>
                      </a:lnTo>
                      <a:lnTo>
                        <a:pt x="14" y="172"/>
                      </a:lnTo>
                      <a:lnTo>
                        <a:pt x="12" y="168"/>
                      </a:lnTo>
                      <a:lnTo>
                        <a:pt x="14" y="163"/>
                      </a:lnTo>
                      <a:lnTo>
                        <a:pt x="16" y="151"/>
                      </a:lnTo>
                      <a:lnTo>
                        <a:pt x="17" y="110"/>
                      </a:lnTo>
                      <a:lnTo>
                        <a:pt x="19" y="70"/>
                      </a:lnTo>
                      <a:lnTo>
                        <a:pt x="15" y="66"/>
                      </a:lnTo>
                      <a:lnTo>
                        <a:pt x="15" y="60"/>
                      </a:lnTo>
                      <a:lnTo>
                        <a:pt x="15" y="49"/>
                      </a:lnTo>
                      <a:lnTo>
                        <a:pt x="10" y="52"/>
                      </a:lnTo>
                      <a:lnTo>
                        <a:pt x="14" y="58"/>
                      </a:lnTo>
                      <a:lnTo>
                        <a:pt x="14" y="65"/>
                      </a:lnTo>
                      <a:lnTo>
                        <a:pt x="10" y="61"/>
                      </a:lnTo>
                      <a:lnTo>
                        <a:pt x="8" y="57"/>
                      </a:lnTo>
                      <a:lnTo>
                        <a:pt x="4" y="58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3" y="48"/>
                      </a:lnTo>
                      <a:lnTo>
                        <a:pt x="8" y="40"/>
                      </a:lnTo>
                      <a:lnTo>
                        <a:pt x="14" y="34"/>
                      </a:lnTo>
                      <a:lnTo>
                        <a:pt x="22" y="26"/>
                      </a:lnTo>
                      <a:lnTo>
                        <a:pt x="27" y="24"/>
                      </a:lnTo>
                      <a:lnTo>
                        <a:pt x="27" y="18"/>
                      </a:lnTo>
                      <a:lnTo>
                        <a:pt x="25" y="15"/>
                      </a:lnTo>
                      <a:lnTo>
                        <a:pt x="25" y="9"/>
                      </a:lnTo>
                      <a:lnTo>
                        <a:pt x="24" y="7"/>
                      </a:lnTo>
                      <a:lnTo>
                        <a:pt x="27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Freeform 33"/>
                <p:cNvSpPr>
                  <a:spLocks/>
                </p:cNvSpPr>
                <p:nvPr/>
              </p:nvSpPr>
              <p:spPr bwMode="auto">
                <a:xfrm>
                  <a:off x="2967" y="1992"/>
                  <a:ext cx="38" cy="212"/>
                </a:xfrm>
                <a:custGeom>
                  <a:avLst/>
                  <a:gdLst>
                    <a:gd name="T0" fmla="*/ 25 w 38"/>
                    <a:gd name="T1" fmla="*/ 2 h 212"/>
                    <a:gd name="T2" fmla="*/ 16 w 38"/>
                    <a:gd name="T3" fmla="*/ 0 h 212"/>
                    <a:gd name="T4" fmla="*/ 8 w 38"/>
                    <a:gd name="T5" fmla="*/ 0 h 212"/>
                    <a:gd name="T6" fmla="*/ 2 w 38"/>
                    <a:gd name="T7" fmla="*/ 1 h 212"/>
                    <a:gd name="T8" fmla="*/ 1 w 38"/>
                    <a:gd name="T9" fmla="*/ 9 h 212"/>
                    <a:gd name="T10" fmla="*/ 1 w 38"/>
                    <a:gd name="T11" fmla="*/ 15 h 212"/>
                    <a:gd name="T12" fmla="*/ 4 w 38"/>
                    <a:gd name="T13" fmla="*/ 22 h 212"/>
                    <a:gd name="T14" fmla="*/ 7 w 38"/>
                    <a:gd name="T15" fmla="*/ 22 h 212"/>
                    <a:gd name="T16" fmla="*/ 2 w 38"/>
                    <a:gd name="T17" fmla="*/ 31 h 212"/>
                    <a:gd name="T18" fmla="*/ 0 w 38"/>
                    <a:gd name="T19" fmla="*/ 44 h 212"/>
                    <a:gd name="T20" fmla="*/ 0 w 38"/>
                    <a:gd name="T21" fmla="*/ 57 h 212"/>
                    <a:gd name="T22" fmla="*/ 1 w 38"/>
                    <a:gd name="T23" fmla="*/ 72 h 212"/>
                    <a:gd name="T24" fmla="*/ 2 w 38"/>
                    <a:gd name="T25" fmla="*/ 88 h 212"/>
                    <a:gd name="T26" fmla="*/ 7 w 38"/>
                    <a:gd name="T27" fmla="*/ 88 h 212"/>
                    <a:gd name="T28" fmla="*/ 7 w 38"/>
                    <a:gd name="T29" fmla="*/ 92 h 212"/>
                    <a:gd name="T30" fmla="*/ 10 w 38"/>
                    <a:gd name="T31" fmla="*/ 94 h 212"/>
                    <a:gd name="T32" fmla="*/ 10 w 38"/>
                    <a:gd name="T33" fmla="*/ 110 h 212"/>
                    <a:gd name="T34" fmla="*/ 12 w 38"/>
                    <a:gd name="T35" fmla="*/ 114 h 212"/>
                    <a:gd name="T36" fmla="*/ 12 w 38"/>
                    <a:gd name="T37" fmla="*/ 142 h 212"/>
                    <a:gd name="T38" fmla="*/ 12 w 38"/>
                    <a:gd name="T39" fmla="*/ 160 h 212"/>
                    <a:gd name="T40" fmla="*/ 8 w 38"/>
                    <a:gd name="T41" fmla="*/ 180 h 212"/>
                    <a:gd name="T42" fmla="*/ 7 w 38"/>
                    <a:gd name="T43" fmla="*/ 206 h 212"/>
                    <a:gd name="T44" fmla="*/ 11 w 38"/>
                    <a:gd name="T45" fmla="*/ 208 h 212"/>
                    <a:gd name="T46" fmla="*/ 11 w 38"/>
                    <a:gd name="T47" fmla="*/ 211 h 212"/>
                    <a:gd name="T48" fmla="*/ 17 w 38"/>
                    <a:gd name="T49" fmla="*/ 211 h 212"/>
                    <a:gd name="T50" fmla="*/ 18 w 38"/>
                    <a:gd name="T51" fmla="*/ 210 h 212"/>
                    <a:gd name="T52" fmla="*/ 21 w 38"/>
                    <a:gd name="T53" fmla="*/ 210 h 212"/>
                    <a:gd name="T54" fmla="*/ 21 w 38"/>
                    <a:gd name="T55" fmla="*/ 211 h 212"/>
                    <a:gd name="T56" fmla="*/ 25 w 38"/>
                    <a:gd name="T57" fmla="*/ 211 h 212"/>
                    <a:gd name="T58" fmla="*/ 35 w 38"/>
                    <a:gd name="T59" fmla="*/ 210 h 212"/>
                    <a:gd name="T60" fmla="*/ 35 w 38"/>
                    <a:gd name="T61" fmla="*/ 208 h 212"/>
                    <a:gd name="T62" fmla="*/ 27 w 38"/>
                    <a:gd name="T63" fmla="*/ 204 h 212"/>
                    <a:gd name="T64" fmla="*/ 27 w 38"/>
                    <a:gd name="T65" fmla="*/ 200 h 212"/>
                    <a:gd name="T66" fmla="*/ 35 w 38"/>
                    <a:gd name="T67" fmla="*/ 198 h 212"/>
                    <a:gd name="T68" fmla="*/ 35 w 38"/>
                    <a:gd name="T69" fmla="*/ 196 h 212"/>
                    <a:gd name="T70" fmla="*/ 29 w 38"/>
                    <a:gd name="T71" fmla="*/ 192 h 212"/>
                    <a:gd name="T72" fmla="*/ 29 w 38"/>
                    <a:gd name="T73" fmla="*/ 163 h 212"/>
                    <a:gd name="T74" fmla="*/ 30 w 38"/>
                    <a:gd name="T75" fmla="*/ 137 h 212"/>
                    <a:gd name="T76" fmla="*/ 30 w 38"/>
                    <a:gd name="T77" fmla="*/ 110 h 212"/>
                    <a:gd name="T78" fmla="*/ 30 w 38"/>
                    <a:gd name="T79" fmla="*/ 94 h 212"/>
                    <a:gd name="T80" fmla="*/ 30 w 38"/>
                    <a:gd name="T81" fmla="*/ 91 h 212"/>
                    <a:gd name="T82" fmla="*/ 30 w 38"/>
                    <a:gd name="T83" fmla="*/ 69 h 212"/>
                    <a:gd name="T84" fmla="*/ 37 w 38"/>
                    <a:gd name="T85" fmla="*/ 65 h 212"/>
                    <a:gd name="T86" fmla="*/ 37 w 38"/>
                    <a:gd name="T87" fmla="*/ 62 h 212"/>
                    <a:gd name="T88" fmla="*/ 23 w 38"/>
                    <a:gd name="T89" fmla="*/ 34 h 212"/>
                    <a:gd name="T90" fmla="*/ 16 w 38"/>
                    <a:gd name="T91" fmla="*/ 30 h 212"/>
                    <a:gd name="T92" fmla="*/ 17 w 38"/>
                    <a:gd name="T93" fmla="*/ 28 h 212"/>
                    <a:gd name="T94" fmla="*/ 22 w 38"/>
                    <a:gd name="T95" fmla="*/ 26 h 212"/>
                    <a:gd name="T96" fmla="*/ 22 w 38"/>
                    <a:gd name="T97" fmla="*/ 25 h 212"/>
                    <a:gd name="T98" fmla="*/ 23 w 38"/>
                    <a:gd name="T99" fmla="*/ 24 h 212"/>
                    <a:gd name="T100" fmla="*/ 23 w 38"/>
                    <a:gd name="T101" fmla="*/ 22 h 212"/>
                    <a:gd name="T102" fmla="*/ 25 w 38"/>
                    <a:gd name="T103" fmla="*/ 21 h 212"/>
                    <a:gd name="T104" fmla="*/ 23 w 38"/>
                    <a:gd name="T105" fmla="*/ 20 h 212"/>
                    <a:gd name="T106" fmla="*/ 24 w 38"/>
                    <a:gd name="T107" fmla="*/ 19 h 212"/>
                    <a:gd name="T108" fmla="*/ 22 w 38"/>
                    <a:gd name="T109" fmla="*/ 15 h 212"/>
                    <a:gd name="T110" fmla="*/ 23 w 38"/>
                    <a:gd name="T111" fmla="*/ 12 h 212"/>
                    <a:gd name="T112" fmla="*/ 22 w 38"/>
                    <a:gd name="T113" fmla="*/ 9 h 212"/>
                    <a:gd name="T114" fmla="*/ 24 w 38"/>
                    <a:gd name="T115" fmla="*/ 7 h 212"/>
                    <a:gd name="T116" fmla="*/ 25 w 38"/>
                    <a:gd name="T117" fmla="*/ 2 h 21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2">
                      <a:moveTo>
                        <a:pt x="25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5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8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4"/>
                      </a:lnTo>
                      <a:lnTo>
                        <a:pt x="12" y="142"/>
                      </a:lnTo>
                      <a:lnTo>
                        <a:pt x="12" y="160"/>
                      </a:lnTo>
                      <a:lnTo>
                        <a:pt x="8" y="180"/>
                      </a:lnTo>
                      <a:lnTo>
                        <a:pt x="7" y="206"/>
                      </a:lnTo>
                      <a:lnTo>
                        <a:pt x="11" y="208"/>
                      </a:lnTo>
                      <a:lnTo>
                        <a:pt x="11" y="211"/>
                      </a:lnTo>
                      <a:lnTo>
                        <a:pt x="17" y="211"/>
                      </a:lnTo>
                      <a:lnTo>
                        <a:pt x="18" y="210"/>
                      </a:lnTo>
                      <a:lnTo>
                        <a:pt x="21" y="210"/>
                      </a:lnTo>
                      <a:lnTo>
                        <a:pt x="21" y="211"/>
                      </a:lnTo>
                      <a:lnTo>
                        <a:pt x="25" y="211"/>
                      </a:lnTo>
                      <a:lnTo>
                        <a:pt x="35" y="210"/>
                      </a:lnTo>
                      <a:lnTo>
                        <a:pt x="35" y="208"/>
                      </a:lnTo>
                      <a:lnTo>
                        <a:pt x="27" y="204"/>
                      </a:lnTo>
                      <a:lnTo>
                        <a:pt x="27" y="200"/>
                      </a:lnTo>
                      <a:lnTo>
                        <a:pt x="35" y="198"/>
                      </a:lnTo>
                      <a:lnTo>
                        <a:pt x="35" y="196"/>
                      </a:lnTo>
                      <a:lnTo>
                        <a:pt x="29" y="192"/>
                      </a:lnTo>
                      <a:lnTo>
                        <a:pt x="29" y="163"/>
                      </a:lnTo>
                      <a:lnTo>
                        <a:pt x="30" y="137"/>
                      </a:lnTo>
                      <a:lnTo>
                        <a:pt x="30" y="110"/>
                      </a:lnTo>
                      <a:lnTo>
                        <a:pt x="30" y="94"/>
                      </a:lnTo>
                      <a:lnTo>
                        <a:pt x="30" y="91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2" y="26"/>
                      </a:lnTo>
                      <a:lnTo>
                        <a:pt x="22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5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2" y="15"/>
                      </a:lnTo>
                      <a:lnTo>
                        <a:pt x="23" y="12"/>
                      </a:lnTo>
                      <a:lnTo>
                        <a:pt x="22" y="9"/>
                      </a:lnTo>
                      <a:lnTo>
                        <a:pt x="24" y="7"/>
                      </a:lnTo>
                      <a:lnTo>
                        <a:pt x="25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807" name="Group 34"/>
                <p:cNvGrpSpPr>
                  <a:grpSpLocks/>
                </p:cNvGrpSpPr>
                <p:nvPr/>
              </p:nvGrpSpPr>
              <p:grpSpPr bwMode="auto">
                <a:xfrm>
                  <a:off x="3758" y="1962"/>
                  <a:ext cx="124" cy="275"/>
                  <a:chOff x="3758" y="1962"/>
                  <a:chExt cx="124" cy="275"/>
                </a:xfrm>
              </p:grpSpPr>
              <p:sp>
                <p:nvSpPr>
                  <p:cNvPr id="32813" name="Freeform 35"/>
                  <p:cNvSpPr>
                    <a:spLocks/>
                  </p:cNvSpPr>
                  <p:nvPr/>
                </p:nvSpPr>
                <p:spPr bwMode="auto">
                  <a:xfrm>
                    <a:off x="3805" y="1962"/>
                    <a:ext cx="77" cy="275"/>
                  </a:xfrm>
                  <a:custGeom>
                    <a:avLst/>
                    <a:gdLst>
                      <a:gd name="T0" fmla="*/ 30 w 77"/>
                      <a:gd name="T1" fmla="*/ 3 h 275"/>
                      <a:gd name="T2" fmla="*/ 14 w 77"/>
                      <a:gd name="T3" fmla="*/ 0 h 275"/>
                      <a:gd name="T4" fmla="*/ 9 w 77"/>
                      <a:gd name="T5" fmla="*/ 7 h 275"/>
                      <a:gd name="T6" fmla="*/ 6 w 77"/>
                      <a:gd name="T7" fmla="*/ 4 h 275"/>
                      <a:gd name="T8" fmla="*/ 2 w 77"/>
                      <a:gd name="T9" fmla="*/ 16 h 275"/>
                      <a:gd name="T10" fmla="*/ 10 w 77"/>
                      <a:gd name="T11" fmla="*/ 24 h 275"/>
                      <a:gd name="T12" fmla="*/ 11 w 77"/>
                      <a:gd name="T13" fmla="*/ 30 h 275"/>
                      <a:gd name="T14" fmla="*/ 13 w 77"/>
                      <a:gd name="T15" fmla="*/ 31 h 275"/>
                      <a:gd name="T16" fmla="*/ 14 w 77"/>
                      <a:gd name="T17" fmla="*/ 37 h 275"/>
                      <a:gd name="T18" fmla="*/ 21 w 77"/>
                      <a:gd name="T19" fmla="*/ 38 h 275"/>
                      <a:gd name="T20" fmla="*/ 21 w 77"/>
                      <a:gd name="T21" fmla="*/ 40 h 275"/>
                      <a:gd name="T22" fmla="*/ 10 w 77"/>
                      <a:gd name="T23" fmla="*/ 49 h 275"/>
                      <a:gd name="T24" fmla="*/ 2 w 77"/>
                      <a:gd name="T25" fmla="*/ 88 h 275"/>
                      <a:gd name="T26" fmla="*/ 9 w 77"/>
                      <a:gd name="T27" fmla="*/ 98 h 275"/>
                      <a:gd name="T28" fmla="*/ 9 w 77"/>
                      <a:gd name="T29" fmla="*/ 171 h 275"/>
                      <a:gd name="T30" fmla="*/ 16 w 77"/>
                      <a:gd name="T31" fmla="*/ 173 h 275"/>
                      <a:gd name="T32" fmla="*/ 18 w 77"/>
                      <a:gd name="T33" fmla="*/ 185 h 275"/>
                      <a:gd name="T34" fmla="*/ 22 w 77"/>
                      <a:gd name="T35" fmla="*/ 216 h 275"/>
                      <a:gd name="T36" fmla="*/ 22 w 77"/>
                      <a:gd name="T37" fmla="*/ 232 h 275"/>
                      <a:gd name="T38" fmla="*/ 9 w 77"/>
                      <a:gd name="T39" fmla="*/ 242 h 275"/>
                      <a:gd name="T40" fmla="*/ 0 w 77"/>
                      <a:gd name="T41" fmla="*/ 247 h 275"/>
                      <a:gd name="T42" fmla="*/ 0 w 77"/>
                      <a:gd name="T43" fmla="*/ 251 h 275"/>
                      <a:gd name="T44" fmla="*/ 19 w 77"/>
                      <a:gd name="T45" fmla="*/ 246 h 275"/>
                      <a:gd name="T46" fmla="*/ 22 w 77"/>
                      <a:gd name="T47" fmla="*/ 242 h 275"/>
                      <a:gd name="T48" fmla="*/ 24 w 77"/>
                      <a:gd name="T49" fmla="*/ 246 h 275"/>
                      <a:gd name="T50" fmla="*/ 25 w 77"/>
                      <a:gd name="T51" fmla="*/ 246 h 275"/>
                      <a:gd name="T52" fmla="*/ 28 w 77"/>
                      <a:gd name="T53" fmla="*/ 234 h 275"/>
                      <a:gd name="T54" fmla="*/ 30 w 77"/>
                      <a:gd name="T55" fmla="*/ 182 h 275"/>
                      <a:gd name="T56" fmla="*/ 33 w 77"/>
                      <a:gd name="T57" fmla="*/ 182 h 275"/>
                      <a:gd name="T58" fmla="*/ 44 w 77"/>
                      <a:gd name="T59" fmla="*/ 228 h 275"/>
                      <a:gd name="T60" fmla="*/ 44 w 77"/>
                      <a:gd name="T61" fmla="*/ 257 h 275"/>
                      <a:gd name="T62" fmla="*/ 49 w 77"/>
                      <a:gd name="T63" fmla="*/ 271 h 275"/>
                      <a:gd name="T64" fmla="*/ 53 w 77"/>
                      <a:gd name="T65" fmla="*/ 274 h 275"/>
                      <a:gd name="T66" fmla="*/ 55 w 77"/>
                      <a:gd name="T67" fmla="*/ 266 h 275"/>
                      <a:gd name="T68" fmla="*/ 52 w 77"/>
                      <a:gd name="T69" fmla="*/ 258 h 275"/>
                      <a:gd name="T70" fmla="*/ 49 w 77"/>
                      <a:gd name="T71" fmla="*/ 240 h 275"/>
                      <a:gd name="T72" fmla="*/ 48 w 77"/>
                      <a:gd name="T73" fmla="*/ 175 h 275"/>
                      <a:gd name="T74" fmla="*/ 45 w 77"/>
                      <a:gd name="T75" fmla="*/ 110 h 275"/>
                      <a:gd name="T76" fmla="*/ 52 w 77"/>
                      <a:gd name="T77" fmla="*/ 105 h 275"/>
                      <a:gd name="T78" fmla="*/ 52 w 77"/>
                      <a:gd name="T79" fmla="*/ 95 h 275"/>
                      <a:gd name="T80" fmla="*/ 52 w 77"/>
                      <a:gd name="T81" fmla="*/ 78 h 275"/>
                      <a:gd name="T82" fmla="*/ 60 w 77"/>
                      <a:gd name="T83" fmla="*/ 83 h 275"/>
                      <a:gd name="T84" fmla="*/ 52 w 77"/>
                      <a:gd name="T85" fmla="*/ 93 h 275"/>
                      <a:gd name="T86" fmla="*/ 52 w 77"/>
                      <a:gd name="T87" fmla="*/ 103 h 275"/>
                      <a:gd name="T88" fmla="*/ 60 w 77"/>
                      <a:gd name="T89" fmla="*/ 97 h 275"/>
                      <a:gd name="T90" fmla="*/ 64 w 77"/>
                      <a:gd name="T91" fmla="*/ 90 h 275"/>
                      <a:gd name="T92" fmla="*/ 68 w 77"/>
                      <a:gd name="T93" fmla="*/ 92 h 275"/>
                      <a:gd name="T94" fmla="*/ 76 w 77"/>
                      <a:gd name="T95" fmla="*/ 81 h 275"/>
                      <a:gd name="T96" fmla="*/ 76 w 77"/>
                      <a:gd name="T97" fmla="*/ 78 h 275"/>
                      <a:gd name="T98" fmla="*/ 72 w 77"/>
                      <a:gd name="T99" fmla="*/ 76 h 275"/>
                      <a:gd name="T100" fmla="*/ 62 w 77"/>
                      <a:gd name="T101" fmla="*/ 64 h 275"/>
                      <a:gd name="T102" fmla="*/ 52 w 77"/>
                      <a:gd name="T103" fmla="*/ 53 h 275"/>
                      <a:gd name="T104" fmla="*/ 39 w 77"/>
                      <a:gd name="T105" fmla="*/ 41 h 275"/>
                      <a:gd name="T106" fmla="*/ 30 w 77"/>
                      <a:gd name="T107" fmla="*/ 37 h 275"/>
                      <a:gd name="T108" fmla="*/ 30 w 77"/>
                      <a:gd name="T109" fmla="*/ 29 h 275"/>
                      <a:gd name="T110" fmla="*/ 33 w 77"/>
                      <a:gd name="T111" fmla="*/ 24 h 275"/>
                      <a:gd name="T112" fmla="*/ 33 w 77"/>
                      <a:gd name="T113" fmla="*/ 14 h 275"/>
                      <a:gd name="T114" fmla="*/ 36 w 77"/>
                      <a:gd name="T115" fmla="*/ 11 h 275"/>
                      <a:gd name="T116" fmla="*/ 30 w 77"/>
                      <a:gd name="T117" fmla="*/ 3 h 27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7" h="275">
                        <a:moveTo>
                          <a:pt x="30" y="3"/>
                        </a:moveTo>
                        <a:lnTo>
                          <a:pt x="14" y="0"/>
                        </a:lnTo>
                        <a:lnTo>
                          <a:pt x="9" y="7"/>
                        </a:lnTo>
                        <a:lnTo>
                          <a:pt x="6" y="4"/>
                        </a:lnTo>
                        <a:lnTo>
                          <a:pt x="2" y="16"/>
                        </a:lnTo>
                        <a:lnTo>
                          <a:pt x="10" y="24"/>
                        </a:lnTo>
                        <a:lnTo>
                          <a:pt x="11" y="30"/>
                        </a:lnTo>
                        <a:lnTo>
                          <a:pt x="13" y="31"/>
                        </a:lnTo>
                        <a:lnTo>
                          <a:pt x="14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10" y="49"/>
                        </a:lnTo>
                        <a:lnTo>
                          <a:pt x="2" y="88"/>
                        </a:lnTo>
                        <a:lnTo>
                          <a:pt x="9" y="98"/>
                        </a:lnTo>
                        <a:lnTo>
                          <a:pt x="9" y="171"/>
                        </a:lnTo>
                        <a:lnTo>
                          <a:pt x="16" y="173"/>
                        </a:lnTo>
                        <a:lnTo>
                          <a:pt x="18" y="185"/>
                        </a:lnTo>
                        <a:lnTo>
                          <a:pt x="22" y="216"/>
                        </a:lnTo>
                        <a:lnTo>
                          <a:pt x="22" y="232"/>
                        </a:lnTo>
                        <a:lnTo>
                          <a:pt x="9" y="242"/>
                        </a:lnTo>
                        <a:lnTo>
                          <a:pt x="0" y="247"/>
                        </a:lnTo>
                        <a:lnTo>
                          <a:pt x="0" y="251"/>
                        </a:lnTo>
                        <a:lnTo>
                          <a:pt x="19" y="246"/>
                        </a:lnTo>
                        <a:lnTo>
                          <a:pt x="22" y="242"/>
                        </a:lnTo>
                        <a:lnTo>
                          <a:pt x="24" y="246"/>
                        </a:lnTo>
                        <a:lnTo>
                          <a:pt x="25" y="246"/>
                        </a:lnTo>
                        <a:lnTo>
                          <a:pt x="28" y="234"/>
                        </a:lnTo>
                        <a:lnTo>
                          <a:pt x="30" y="182"/>
                        </a:lnTo>
                        <a:lnTo>
                          <a:pt x="33" y="182"/>
                        </a:lnTo>
                        <a:lnTo>
                          <a:pt x="44" y="228"/>
                        </a:lnTo>
                        <a:lnTo>
                          <a:pt x="44" y="257"/>
                        </a:lnTo>
                        <a:lnTo>
                          <a:pt x="49" y="271"/>
                        </a:lnTo>
                        <a:lnTo>
                          <a:pt x="53" y="274"/>
                        </a:lnTo>
                        <a:lnTo>
                          <a:pt x="55" y="266"/>
                        </a:lnTo>
                        <a:lnTo>
                          <a:pt x="52" y="258"/>
                        </a:lnTo>
                        <a:lnTo>
                          <a:pt x="49" y="240"/>
                        </a:lnTo>
                        <a:lnTo>
                          <a:pt x="48" y="175"/>
                        </a:lnTo>
                        <a:lnTo>
                          <a:pt x="45" y="110"/>
                        </a:lnTo>
                        <a:lnTo>
                          <a:pt x="52" y="105"/>
                        </a:lnTo>
                        <a:lnTo>
                          <a:pt x="52" y="95"/>
                        </a:lnTo>
                        <a:lnTo>
                          <a:pt x="52" y="78"/>
                        </a:lnTo>
                        <a:lnTo>
                          <a:pt x="60" y="83"/>
                        </a:lnTo>
                        <a:lnTo>
                          <a:pt x="52" y="93"/>
                        </a:lnTo>
                        <a:lnTo>
                          <a:pt x="52" y="103"/>
                        </a:lnTo>
                        <a:lnTo>
                          <a:pt x="60" y="97"/>
                        </a:lnTo>
                        <a:lnTo>
                          <a:pt x="64" y="90"/>
                        </a:lnTo>
                        <a:lnTo>
                          <a:pt x="68" y="92"/>
                        </a:lnTo>
                        <a:lnTo>
                          <a:pt x="76" y="81"/>
                        </a:lnTo>
                        <a:lnTo>
                          <a:pt x="76" y="78"/>
                        </a:lnTo>
                        <a:lnTo>
                          <a:pt x="72" y="76"/>
                        </a:lnTo>
                        <a:lnTo>
                          <a:pt x="62" y="64"/>
                        </a:lnTo>
                        <a:lnTo>
                          <a:pt x="52" y="53"/>
                        </a:lnTo>
                        <a:lnTo>
                          <a:pt x="39" y="41"/>
                        </a:lnTo>
                        <a:lnTo>
                          <a:pt x="30" y="37"/>
                        </a:lnTo>
                        <a:lnTo>
                          <a:pt x="30" y="29"/>
                        </a:lnTo>
                        <a:lnTo>
                          <a:pt x="33" y="24"/>
                        </a:lnTo>
                        <a:lnTo>
                          <a:pt x="33" y="14"/>
                        </a:lnTo>
                        <a:lnTo>
                          <a:pt x="36" y="11"/>
                        </a:lnTo>
                        <a:lnTo>
                          <a:pt x="30" y="3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Freeform 36"/>
                  <p:cNvSpPr>
                    <a:spLocks/>
                  </p:cNvSpPr>
                  <p:nvPr/>
                </p:nvSpPr>
                <p:spPr bwMode="auto">
                  <a:xfrm>
                    <a:off x="3758" y="1963"/>
                    <a:ext cx="54" cy="264"/>
                  </a:xfrm>
                  <a:custGeom>
                    <a:avLst/>
                    <a:gdLst>
                      <a:gd name="T0" fmla="*/ 41 w 54"/>
                      <a:gd name="T1" fmla="*/ 5 h 264"/>
                      <a:gd name="T2" fmla="*/ 41 w 54"/>
                      <a:gd name="T3" fmla="*/ 12 h 264"/>
                      <a:gd name="T4" fmla="*/ 40 w 54"/>
                      <a:gd name="T5" fmla="*/ 14 h 264"/>
                      <a:gd name="T6" fmla="*/ 43 w 54"/>
                      <a:gd name="T7" fmla="*/ 19 h 264"/>
                      <a:gd name="T8" fmla="*/ 41 w 54"/>
                      <a:gd name="T9" fmla="*/ 20 h 264"/>
                      <a:gd name="T10" fmla="*/ 41 w 54"/>
                      <a:gd name="T11" fmla="*/ 22 h 264"/>
                      <a:gd name="T12" fmla="*/ 40 w 54"/>
                      <a:gd name="T13" fmla="*/ 30 h 264"/>
                      <a:gd name="T14" fmla="*/ 49 w 54"/>
                      <a:gd name="T15" fmla="*/ 38 h 264"/>
                      <a:gd name="T16" fmla="*/ 53 w 54"/>
                      <a:gd name="T17" fmla="*/ 92 h 264"/>
                      <a:gd name="T18" fmla="*/ 48 w 54"/>
                      <a:gd name="T19" fmla="*/ 102 h 264"/>
                      <a:gd name="T20" fmla="*/ 50 w 54"/>
                      <a:gd name="T21" fmla="*/ 131 h 264"/>
                      <a:gd name="T22" fmla="*/ 47 w 54"/>
                      <a:gd name="T23" fmla="*/ 135 h 264"/>
                      <a:gd name="T24" fmla="*/ 44 w 54"/>
                      <a:gd name="T25" fmla="*/ 181 h 264"/>
                      <a:gd name="T26" fmla="*/ 42 w 54"/>
                      <a:gd name="T27" fmla="*/ 228 h 264"/>
                      <a:gd name="T28" fmla="*/ 43 w 54"/>
                      <a:gd name="T29" fmla="*/ 230 h 264"/>
                      <a:gd name="T30" fmla="*/ 53 w 54"/>
                      <a:gd name="T31" fmla="*/ 239 h 264"/>
                      <a:gd name="T32" fmla="*/ 51 w 54"/>
                      <a:gd name="T33" fmla="*/ 241 h 264"/>
                      <a:gd name="T34" fmla="*/ 48 w 54"/>
                      <a:gd name="T35" fmla="*/ 242 h 264"/>
                      <a:gd name="T36" fmla="*/ 43 w 54"/>
                      <a:gd name="T37" fmla="*/ 241 h 264"/>
                      <a:gd name="T38" fmla="*/ 36 w 54"/>
                      <a:gd name="T39" fmla="*/ 237 h 264"/>
                      <a:gd name="T40" fmla="*/ 32 w 54"/>
                      <a:gd name="T41" fmla="*/ 235 h 264"/>
                      <a:gd name="T42" fmla="*/ 32 w 54"/>
                      <a:gd name="T43" fmla="*/ 244 h 264"/>
                      <a:gd name="T44" fmla="*/ 30 w 54"/>
                      <a:gd name="T45" fmla="*/ 244 h 264"/>
                      <a:gd name="T46" fmla="*/ 34 w 54"/>
                      <a:gd name="T47" fmla="*/ 250 h 264"/>
                      <a:gd name="T48" fmla="*/ 32 w 54"/>
                      <a:gd name="T49" fmla="*/ 261 h 264"/>
                      <a:gd name="T50" fmla="*/ 29 w 54"/>
                      <a:gd name="T51" fmla="*/ 263 h 264"/>
                      <a:gd name="T52" fmla="*/ 23 w 54"/>
                      <a:gd name="T53" fmla="*/ 254 h 264"/>
                      <a:gd name="T54" fmla="*/ 23 w 54"/>
                      <a:gd name="T55" fmla="*/ 247 h 264"/>
                      <a:gd name="T56" fmla="*/ 21 w 54"/>
                      <a:gd name="T57" fmla="*/ 246 h 264"/>
                      <a:gd name="T58" fmla="*/ 19 w 54"/>
                      <a:gd name="T59" fmla="*/ 186 h 264"/>
                      <a:gd name="T60" fmla="*/ 21 w 54"/>
                      <a:gd name="T61" fmla="*/ 181 h 264"/>
                      <a:gd name="T62" fmla="*/ 15 w 54"/>
                      <a:gd name="T63" fmla="*/ 140 h 264"/>
                      <a:gd name="T64" fmla="*/ 10 w 54"/>
                      <a:gd name="T65" fmla="*/ 139 h 264"/>
                      <a:gd name="T66" fmla="*/ 10 w 54"/>
                      <a:gd name="T67" fmla="*/ 97 h 264"/>
                      <a:gd name="T68" fmla="*/ 0 w 54"/>
                      <a:gd name="T69" fmla="*/ 92 h 264"/>
                      <a:gd name="T70" fmla="*/ 3 w 54"/>
                      <a:gd name="T71" fmla="*/ 47 h 264"/>
                      <a:gd name="T72" fmla="*/ 19 w 54"/>
                      <a:gd name="T73" fmla="*/ 35 h 264"/>
                      <a:gd name="T74" fmla="*/ 23 w 54"/>
                      <a:gd name="T75" fmla="*/ 30 h 264"/>
                      <a:gd name="T76" fmla="*/ 23 w 54"/>
                      <a:gd name="T77" fmla="*/ 26 h 264"/>
                      <a:gd name="T78" fmla="*/ 22 w 54"/>
                      <a:gd name="T79" fmla="*/ 23 h 264"/>
                      <a:gd name="T80" fmla="*/ 20 w 54"/>
                      <a:gd name="T81" fmla="*/ 21 h 264"/>
                      <a:gd name="T82" fmla="*/ 18 w 54"/>
                      <a:gd name="T83" fmla="*/ 17 h 264"/>
                      <a:gd name="T84" fmla="*/ 17 w 54"/>
                      <a:gd name="T85" fmla="*/ 15 h 264"/>
                      <a:gd name="T86" fmla="*/ 17 w 54"/>
                      <a:gd name="T87" fmla="*/ 12 h 264"/>
                      <a:gd name="T88" fmla="*/ 18 w 54"/>
                      <a:gd name="T89" fmla="*/ 8 h 264"/>
                      <a:gd name="T90" fmla="*/ 21 w 54"/>
                      <a:gd name="T91" fmla="*/ 4 h 264"/>
                      <a:gd name="T92" fmla="*/ 23 w 54"/>
                      <a:gd name="T93" fmla="*/ 1 h 264"/>
                      <a:gd name="T94" fmla="*/ 27 w 54"/>
                      <a:gd name="T95" fmla="*/ 0 h 264"/>
                      <a:gd name="T96" fmla="*/ 30 w 54"/>
                      <a:gd name="T97" fmla="*/ 0 h 264"/>
                      <a:gd name="T98" fmla="*/ 34 w 54"/>
                      <a:gd name="T99" fmla="*/ 0 h 264"/>
                      <a:gd name="T100" fmla="*/ 36 w 54"/>
                      <a:gd name="T101" fmla="*/ 1 h 264"/>
                      <a:gd name="T102" fmla="*/ 41 w 54"/>
                      <a:gd name="T103" fmla="*/ 5 h 264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54" h="264">
                        <a:moveTo>
                          <a:pt x="41" y="5"/>
                        </a:moveTo>
                        <a:lnTo>
                          <a:pt x="41" y="12"/>
                        </a:lnTo>
                        <a:lnTo>
                          <a:pt x="40" y="14"/>
                        </a:lnTo>
                        <a:lnTo>
                          <a:pt x="43" y="19"/>
                        </a:lnTo>
                        <a:lnTo>
                          <a:pt x="41" y="20"/>
                        </a:lnTo>
                        <a:lnTo>
                          <a:pt x="41" y="22"/>
                        </a:lnTo>
                        <a:lnTo>
                          <a:pt x="40" y="30"/>
                        </a:lnTo>
                        <a:lnTo>
                          <a:pt x="49" y="38"/>
                        </a:lnTo>
                        <a:lnTo>
                          <a:pt x="53" y="92"/>
                        </a:lnTo>
                        <a:lnTo>
                          <a:pt x="48" y="102"/>
                        </a:lnTo>
                        <a:lnTo>
                          <a:pt x="50" y="131"/>
                        </a:lnTo>
                        <a:lnTo>
                          <a:pt x="47" y="135"/>
                        </a:lnTo>
                        <a:lnTo>
                          <a:pt x="44" y="181"/>
                        </a:lnTo>
                        <a:lnTo>
                          <a:pt x="42" y="228"/>
                        </a:lnTo>
                        <a:lnTo>
                          <a:pt x="43" y="230"/>
                        </a:lnTo>
                        <a:lnTo>
                          <a:pt x="53" y="239"/>
                        </a:lnTo>
                        <a:lnTo>
                          <a:pt x="51" y="241"/>
                        </a:lnTo>
                        <a:lnTo>
                          <a:pt x="48" y="242"/>
                        </a:lnTo>
                        <a:lnTo>
                          <a:pt x="43" y="241"/>
                        </a:lnTo>
                        <a:lnTo>
                          <a:pt x="36" y="237"/>
                        </a:lnTo>
                        <a:lnTo>
                          <a:pt x="32" y="235"/>
                        </a:lnTo>
                        <a:lnTo>
                          <a:pt x="32" y="244"/>
                        </a:lnTo>
                        <a:lnTo>
                          <a:pt x="30" y="244"/>
                        </a:lnTo>
                        <a:lnTo>
                          <a:pt x="34" y="250"/>
                        </a:lnTo>
                        <a:lnTo>
                          <a:pt x="32" y="261"/>
                        </a:lnTo>
                        <a:lnTo>
                          <a:pt x="29" y="263"/>
                        </a:lnTo>
                        <a:lnTo>
                          <a:pt x="23" y="254"/>
                        </a:lnTo>
                        <a:lnTo>
                          <a:pt x="23" y="247"/>
                        </a:lnTo>
                        <a:lnTo>
                          <a:pt x="21" y="246"/>
                        </a:lnTo>
                        <a:lnTo>
                          <a:pt x="19" y="186"/>
                        </a:lnTo>
                        <a:lnTo>
                          <a:pt x="21" y="181"/>
                        </a:lnTo>
                        <a:lnTo>
                          <a:pt x="15" y="140"/>
                        </a:lnTo>
                        <a:lnTo>
                          <a:pt x="10" y="139"/>
                        </a:lnTo>
                        <a:lnTo>
                          <a:pt x="10" y="97"/>
                        </a:lnTo>
                        <a:lnTo>
                          <a:pt x="0" y="92"/>
                        </a:lnTo>
                        <a:lnTo>
                          <a:pt x="3" y="47"/>
                        </a:lnTo>
                        <a:lnTo>
                          <a:pt x="19" y="35"/>
                        </a:lnTo>
                        <a:lnTo>
                          <a:pt x="23" y="30"/>
                        </a:lnTo>
                        <a:lnTo>
                          <a:pt x="23" y="26"/>
                        </a:lnTo>
                        <a:lnTo>
                          <a:pt x="22" y="23"/>
                        </a:lnTo>
                        <a:lnTo>
                          <a:pt x="20" y="21"/>
                        </a:lnTo>
                        <a:lnTo>
                          <a:pt x="18" y="17"/>
                        </a:lnTo>
                        <a:lnTo>
                          <a:pt x="17" y="15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1" y="4"/>
                        </a:lnTo>
                        <a:lnTo>
                          <a:pt x="23" y="1"/>
                        </a:lnTo>
                        <a:lnTo>
                          <a:pt x="27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6" y="1"/>
                        </a:lnTo>
                        <a:lnTo>
                          <a:pt x="41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08" name="Freeform 37"/>
                <p:cNvSpPr>
                  <a:spLocks/>
                </p:cNvSpPr>
                <p:nvPr/>
              </p:nvSpPr>
              <p:spPr bwMode="auto">
                <a:xfrm>
                  <a:off x="4322" y="1981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6 h 241"/>
                    <a:gd name="T6" fmla="*/ 61 w 68"/>
                    <a:gd name="T7" fmla="*/ 4 h 241"/>
                    <a:gd name="T8" fmla="*/ 65 w 68"/>
                    <a:gd name="T9" fmla="*/ 15 h 241"/>
                    <a:gd name="T10" fmla="*/ 57 w 68"/>
                    <a:gd name="T11" fmla="*/ 21 h 241"/>
                    <a:gd name="T12" fmla="*/ 57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3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5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2 h 241"/>
                    <a:gd name="T32" fmla="*/ 51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3 h 241"/>
                    <a:gd name="T38" fmla="*/ 59 w 68"/>
                    <a:gd name="T39" fmla="*/ 212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5 w 68"/>
                    <a:gd name="T51" fmla="*/ 215 h 241"/>
                    <a:gd name="T52" fmla="*/ 43 w 68"/>
                    <a:gd name="T53" fmla="*/ 205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7 h 241"/>
                    <a:gd name="T76" fmla="*/ 22 w 68"/>
                    <a:gd name="T77" fmla="*/ 92 h 241"/>
                    <a:gd name="T78" fmla="*/ 22 w 68"/>
                    <a:gd name="T79" fmla="*/ 83 h 241"/>
                    <a:gd name="T80" fmla="*/ 22 w 68"/>
                    <a:gd name="T81" fmla="*/ 68 h 241"/>
                    <a:gd name="T82" fmla="*/ 14 w 68"/>
                    <a:gd name="T83" fmla="*/ 73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1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7 h 241"/>
                    <a:gd name="T106" fmla="*/ 40 w 68"/>
                    <a:gd name="T107" fmla="*/ 33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6"/>
                      </a:lnTo>
                      <a:lnTo>
                        <a:pt x="61" y="4"/>
                      </a:lnTo>
                      <a:lnTo>
                        <a:pt x="65" y="15"/>
                      </a:lnTo>
                      <a:lnTo>
                        <a:pt x="57" y="21"/>
                      </a:lnTo>
                      <a:lnTo>
                        <a:pt x="57" y="26"/>
                      </a:lnTo>
                      <a:lnTo>
                        <a:pt x="55" y="27"/>
                      </a:lnTo>
                      <a:lnTo>
                        <a:pt x="54" y="33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5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2"/>
                      </a:lnTo>
                      <a:lnTo>
                        <a:pt x="51" y="162"/>
                      </a:lnTo>
                      <a:lnTo>
                        <a:pt x="48" y="189"/>
                      </a:lnTo>
                      <a:lnTo>
                        <a:pt x="48" y="203"/>
                      </a:lnTo>
                      <a:lnTo>
                        <a:pt x="59" y="212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5" y="215"/>
                      </a:lnTo>
                      <a:lnTo>
                        <a:pt x="43" y="205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7"/>
                      </a:lnTo>
                      <a:lnTo>
                        <a:pt x="22" y="92"/>
                      </a:lnTo>
                      <a:lnTo>
                        <a:pt x="22" y="83"/>
                      </a:lnTo>
                      <a:lnTo>
                        <a:pt x="22" y="68"/>
                      </a:lnTo>
                      <a:lnTo>
                        <a:pt x="14" y="73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1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7"/>
                      </a:lnTo>
                      <a:lnTo>
                        <a:pt x="40" y="33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9" name="Freeform 38"/>
                <p:cNvSpPr>
                  <a:spLocks/>
                </p:cNvSpPr>
                <p:nvPr/>
              </p:nvSpPr>
              <p:spPr bwMode="auto">
                <a:xfrm>
                  <a:off x="4518" y="1925"/>
                  <a:ext cx="38" cy="211"/>
                </a:xfrm>
                <a:custGeom>
                  <a:avLst/>
                  <a:gdLst>
                    <a:gd name="T0" fmla="*/ 24 w 38"/>
                    <a:gd name="T1" fmla="*/ 3 h 211"/>
                    <a:gd name="T2" fmla="*/ 16 w 38"/>
                    <a:gd name="T3" fmla="*/ 0 h 211"/>
                    <a:gd name="T4" fmla="*/ 8 w 38"/>
                    <a:gd name="T5" fmla="*/ 0 h 211"/>
                    <a:gd name="T6" fmla="*/ 2 w 38"/>
                    <a:gd name="T7" fmla="*/ 1 h 211"/>
                    <a:gd name="T8" fmla="*/ 0 w 38"/>
                    <a:gd name="T9" fmla="*/ 9 h 211"/>
                    <a:gd name="T10" fmla="*/ 0 w 38"/>
                    <a:gd name="T11" fmla="*/ 14 h 211"/>
                    <a:gd name="T12" fmla="*/ 4 w 38"/>
                    <a:gd name="T13" fmla="*/ 22 h 211"/>
                    <a:gd name="T14" fmla="*/ 6 w 38"/>
                    <a:gd name="T15" fmla="*/ 22 h 211"/>
                    <a:gd name="T16" fmla="*/ 2 w 38"/>
                    <a:gd name="T17" fmla="*/ 31 h 211"/>
                    <a:gd name="T18" fmla="*/ 0 w 38"/>
                    <a:gd name="T19" fmla="*/ 44 h 211"/>
                    <a:gd name="T20" fmla="*/ 0 w 38"/>
                    <a:gd name="T21" fmla="*/ 57 h 211"/>
                    <a:gd name="T22" fmla="*/ 0 w 38"/>
                    <a:gd name="T23" fmla="*/ 72 h 211"/>
                    <a:gd name="T24" fmla="*/ 2 w 38"/>
                    <a:gd name="T25" fmla="*/ 87 h 211"/>
                    <a:gd name="T26" fmla="*/ 7 w 38"/>
                    <a:gd name="T27" fmla="*/ 88 h 211"/>
                    <a:gd name="T28" fmla="*/ 7 w 38"/>
                    <a:gd name="T29" fmla="*/ 92 h 211"/>
                    <a:gd name="T30" fmla="*/ 10 w 38"/>
                    <a:gd name="T31" fmla="*/ 94 h 211"/>
                    <a:gd name="T32" fmla="*/ 10 w 38"/>
                    <a:gd name="T33" fmla="*/ 110 h 211"/>
                    <a:gd name="T34" fmla="*/ 12 w 38"/>
                    <a:gd name="T35" fmla="*/ 113 h 211"/>
                    <a:gd name="T36" fmla="*/ 12 w 38"/>
                    <a:gd name="T37" fmla="*/ 141 h 211"/>
                    <a:gd name="T38" fmla="*/ 12 w 38"/>
                    <a:gd name="T39" fmla="*/ 159 h 211"/>
                    <a:gd name="T40" fmla="*/ 8 w 38"/>
                    <a:gd name="T41" fmla="*/ 179 h 211"/>
                    <a:gd name="T42" fmla="*/ 7 w 38"/>
                    <a:gd name="T43" fmla="*/ 204 h 211"/>
                    <a:gd name="T44" fmla="*/ 11 w 38"/>
                    <a:gd name="T45" fmla="*/ 206 h 211"/>
                    <a:gd name="T46" fmla="*/ 11 w 38"/>
                    <a:gd name="T47" fmla="*/ 209 h 211"/>
                    <a:gd name="T48" fmla="*/ 17 w 38"/>
                    <a:gd name="T49" fmla="*/ 209 h 211"/>
                    <a:gd name="T50" fmla="*/ 18 w 38"/>
                    <a:gd name="T51" fmla="*/ 208 h 211"/>
                    <a:gd name="T52" fmla="*/ 21 w 38"/>
                    <a:gd name="T53" fmla="*/ 208 h 211"/>
                    <a:gd name="T54" fmla="*/ 21 w 38"/>
                    <a:gd name="T55" fmla="*/ 210 h 211"/>
                    <a:gd name="T56" fmla="*/ 25 w 38"/>
                    <a:gd name="T57" fmla="*/ 209 h 211"/>
                    <a:gd name="T58" fmla="*/ 35 w 38"/>
                    <a:gd name="T59" fmla="*/ 208 h 211"/>
                    <a:gd name="T60" fmla="*/ 35 w 38"/>
                    <a:gd name="T61" fmla="*/ 206 h 211"/>
                    <a:gd name="T62" fmla="*/ 26 w 38"/>
                    <a:gd name="T63" fmla="*/ 202 h 211"/>
                    <a:gd name="T64" fmla="*/ 26 w 38"/>
                    <a:gd name="T65" fmla="*/ 198 h 211"/>
                    <a:gd name="T66" fmla="*/ 34 w 38"/>
                    <a:gd name="T67" fmla="*/ 197 h 211"/>
                    <a:gd name="T68" fmla="*/ 34 w 38"/>
                    <a:gd name="T69" fmla="*/ 195 h 211"/>
                    <a:gd name="T70" fmla="*/ 29 w 38"/>
                    <a:gd name="T71" fmla="*/ 190 h 211"/>
                    <a:gd name="T72" fmla="*/ 29 w 38"/>
                    <a:gd name="T73" fmla="*/ 161 h 211"/>
                    <a:gd name="T74" fmla="*/ 30 w 38"/>
                    <a:gd name="T75" fmla="*/ 135 h 211"/>
                    <a:gd name="T76" fmla="*/ 30 w 38"/>
                    <a:gd name="T77" fmla="*/ 109 h 211"/>
                    <a:gd name="T78" fmla="*/ 30 w 38"/>
                    <a:gd name="T79" fmla="*/ 94 h 211"/>
                    <a:gd name="T80" fmla="*/ 30 w 38"/>
                    <a:gd name="T81" fmla="*/ 90 h 211"/>
                    <a:gd name="T82" fmla="*/ 30 w 38"/>
                    <a:gd name="T83" fmla="*/ 69 h 211"/>
                    <a:gd name="T84" fmla="*/ 37 w 38"/>
                    <a:gd name="T85" fmla="*/ 65 h 211"/>
                    <a:gd name="T86" fmla="*/ 37 w 38"/>
                    <a:gd name="T87" fmla="*/ 62 h 211"/>
                    <a:gd name="T88" fmla="*/ 23 w 38"/>
                    <a:gd name="T89" fmla="*/ 34 h 211"/>
                    <a:gd name="T90" fmla="*/ 16 w 38"/>
                    <a:gd name="T91" fmla="*/ 30 h 211"/>
                    <a:gd name="T92" fmla="*/ 17 w 38"/>
                    <a:gd name="T93" fmla="*/ 28 h 211"/>
                    <a:gd name="T94" fmla="*/ 21 w 38"/>
                    <a:gd name="T95" fmla="*/ 27 h 211"/>
                    <a:gd name="T96" fmla="*/ 21 w 38"/>
                    <a:gd name="T97" fmla="*/ 25 h 211"/>
                    <a:gd name="T98" fmla="*/ 23 w 38"/>
                    <a:gd name="T99" fmla="*/ 24 h 211"/>
                    <a:gd name="T100" fmla="*/ 23 w 38"/>
                    <a:gd name="T101" fmla="*/ 22 h 211"/>
                    <a:gd name="T102" fmla="*/ 24 w 38"/>
                    <a:gd name="T103" fmla="*/ 21 h 211"/>
                    <a:gd name="T104" fmla="*/ 23 w 38"/>
                    <a:gd name="T105" fmla="*/ 20 h 211"/>
                    <a:gd name="T106" fmla="*/ 24 w 38"/>
                    <a:gd name="T107" fmla="*/ 19 h 211"/>
                    <a:gd name="T108" fmla="*/ 21 w 38"/>
                    <a:gd name="T109" fmla="*/ 14 h 211"/>
                    <a:gd name="T110" fmla="*/ 23 w 38"/>
                    <a:gd name="T111" fmla="*/ 12 h 211"/>
                    <a:gd name="T112" fmla="*/ 21 w 38"/>
                    <a:gd name="T113" fmla="*/ 10 h 211"/>
                    <a:gd name="T114" fmla="*/ 24 w 38"/>
                    <a:gd name="T115" fmla="*/ 7 h 211"/>
                    <a:gd name="T116" fmla="*/ 24 w 38"/>
                    <a:gd name="T117" fmla="*/ 3 h 2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1">
                      <a:moveTo>
                        <a:pt x="24" y="3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6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0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3"/>
                      </a:lnTo>
                      <a:lnTo>
                        <a:pt x="12" y="141"/>
                      </a:lnTo>
                      <a:lnTo>
                        <a:pt x="12" y="159"/>
                      </a:lnTo>
                      <a:lnTo>
                        <a:pt x="8" y="179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10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4" y="197"/>
                      </a:lnTo>
                      <a:lnTo>
                        <a:pt x="34" y="195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7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0" name="Freeform 39"/>
                <p:cNvSpPr>
                  <a:spLocks/>
                </p:cNvSpPr>
                <p:nvPr/>
              </p:nvSpPr>
              <p:spPr bwMode="auto">
                <a:xfrm>
                  <a:off x="3391" y="1923"/>
                  <a:ext cx="51" cy="190"/>
                </a:xfrm>
                <a:custGeom>
                  <a:avLst/>
                  <a:gdLst>
                    <a:gd name="T0" fmla="*/ 30 w 51"/>
                    <a:gd name="T1" fmla="*/ 2 h 190"/>
                    <a:gd name="T2" fmla="*/ 41 w 51"/>
                    <a:gd name="T3" fmla="*/ 0 h 190"/>
                    <a:gd name="T4" fmla="*/ 45 w 51"/>
                    <a:gd name="T5" fmla="*/ 4 h 190"/>
                    <a:gd name="T6" fmla="*/ 46 w 51"/>
                    <a:gd name="T7" fmla="*/ 2 h 190"/>
                    <a:gd name="T8" fmla="*/ 49 w 51"/>
                    <a:gd name="T9" fmla="*/ 11 h 190"/>
                    <a:gd name="T10" fmla="*/ 43 w 51"/>
                    <a:gd name="T11" fmla="*/ 15 h 190"/>
                    <a:gd name="T12" fmla="*/ 43 w 51"/>
                    <a:gd name="T13" fmla="*/ 20 h 190"/>
                    <a:gd name="T14" fmla="*/ 41 w 51"/>
                    <a:gd name="T15" fmla="*/ 20 h 190"/>
                    <a:gd name="T16" fmla="*/ 41 w 51"/>
                    <a:gd name="T17" fmla="*/ 25 h 190"/>
                    <a:gd name="T18" fmla="*/ 36 w 51"/>
                    <a:gd name="T19" fmla="*/ 26 h 190"/>
                    <a:gd name="T20" fmla="*/ 36 w 51"/>
                    <a:gd name="T21" fmla="*/ 28 h 190"/>
                    <a:gd name="T22" fmla="*/ 43 w 51"/>
                    <a:gd name="T23" fmla="*/ 33 h 190"/>
                    <a:gd name="T24" fmla="*/ 49 w 51"/>
                    <a:gd name="T25" fmla="*/ 60 h 190"/>
                    <a:gd name="T26" fmla="*/ 45 w 51"/>
                    <a:gd name="T27" fmla="*/ 68 h 190"/>
                    <a:gd name="T28" fmla="*/ 45 w 51"/>
                    <a:gd name="T29" fmla="*/ 117 h 190"/>
                    <a:gd name="T30" fmla="*/ 39 w 51"/>
                    <a:gd name="T31" fmla="*/ 119 h 190"/>
                    <a:gd name="T32" fmla="*/ 38 w 51"/>
                    <a:gd name="T33" fmla="*/ 128 h 190"/>
                    <a:gd name="T34" fmla="*/ 36 w 51"/>
                    <a:gd name="T35" fmla="*/ 149 h 190"/>
                    <a:gd name="T36" fmla="*/ 36 w 51"/>
                    <a:gd name="T37" fmla="*/ 160 h 190"/>
                    <a:gd name="T38" fmla="*/ 45 w 51"/>
                    <a:gd name="T39" fmla="*/ 167 h 190"/>
                    <a:gd name="T40" fmla="*/ 50 w 51"/>
                    <a:gd name="T41" fmla="*/ 171 h 190"/>
                    <a:gd name="T42" fmla="*/ 50 w 51"/>
                    <a:gd name="T43" fmla="*/ 173 h 190"/>
                    <a:gd name="T44" fmla="*/ 37 w 51"/>
                    <a:gd name="T45" fmla="*/ 169 h 190"/>
                    <a:gd name="T46" fmla="*/ 36 w 51"/>
                    <a:gd name="T47" fmla="*/ 167 h 190"/>
                    <a:gd name="T48" fmla="*/ 34 w 51"/>
                    <a:gd name="T49" fmla="*/ 169 h 190"/>
                    <a:gd name="T50" fmla="*/ 34 w 51"/>
                    <a:gd name="T51" fmla="*/ 169 h 190"/>
                    <a:gd name="T52" fmla="*/ 32 w 51"/>
                    <a:gd name="T53" fmla="*/ 161 h 190"/>
                    <a:gd name="T54" fmla="*/ 30 w 51"/>
                    <a:gd name="T55" fmla="*/ 125 h 190"/>
                    <a:gd name="T56" fmla="*/ 28 w 51"/>
                    <a:gd name="T57" fmla="*/ 125 h 190"/>
                    <a:gd name="T58" fmla="*/ 20 w 51"/>
                    <a:gd name="T59" fmla="*/ 157 h 190"/>
                    <a:gd name="T60" fmla="*/ 20 w 51"/>
                    <a:gd name="T61" fmla="*/ 177 h 190"/>
                    <a:gd name="T62" fmla="*/ 17 w 51"/>
                    <a:gd name="T63" fmla="*/ 187 h 190"/>
                    <a:gd name="T64" fmla="*/ 15 w 51"/>
                    <a:gd name="T65" fmla="*/ 189 h 190"/>
                    <a:gd name="T66" fmla="*/ 14 w 51"/>
                    <a:gd name="T67" fmla="*/ 184 h 190"/>
                    <a:gd name="T68" fmla="*/ 16 w 51"/>
                    <a:gd name="T69" fmla="*/ 178 h 190"/>
                    <a:gd name="T70" fmla="*/ 17 w 51"/>
                    <a:gd name="T71" fmla="*/ 165 h 190"/>
                    <a:gd name="T72" fmla="*/ 17 w 51"/>
                    <a:gd name="T73" fmla="*/ 120 h 190"/>
                    <a:gd name="T74" fmla="*/ 20 w 51"/>
                    <a:gd name="T75" fmla="*/ 76 h 190"/>
                    <a:gd name="T76" fmla="*/ 16 w 51"/>
                    <a:gd name="T77" fmla="*/ 72 h 190"/>
                    <a:gd name="T78" fmla="*/ 16 w 51"/>
                    <a:gd name="T79" fmla="*/ 65 h 190"/>
                    <a:gd name="T80" fmla="*/ 16 w 51"/>
                    <a:gd name="T81" fmla="*/ 53 h 190"/>
                    <a:gd name="T82" fmla="*/ 10 w 51"/>
                    <a:gd name="T83" fmla="*/ 57 h 190"/>
                    <a:gd name="T84" fmla="*/ 16 w 51"/>
                    <a:gd name="T85" fmla="*/ 63 h 190"/>
                    <a:gd name="T86" fmla="*/ 16 w 51"/>
                    <a:gd name="T87" fmla="*/ 70 h 190"/>
                    <a:gd name="T88" fmla="*/ 10 w 51"/>
                    <a:gd name="T89" fmla="*/ 66 h 190"/>
                    <a:gd name="T90" fmla="*/ 8 w 51"/>
                    <a:gd name="T91" fmla="*/ 62 h 190"/>
                    <a:gd name="T92" fmla="*/ 4 w 51"/>
                    <a:gd name="T93" fmla="*/ 63 h 190"/>
                    <a:gd name="T94" fmla="*/ 0 w 51"/>
                    <a:gd name="T95" fmla="*/ 56 h 190"/>
                    <a:gd name="T96" fmla="*/ 0 w 51"/>
                    <a:gd name="T97" fmla="*/ 53 h 190"/>
                    <a:gd name="T98" fmla="*/ 2 w 51"/>
                    <a:gd name="T99" fmla="*/ 52 h 190"/>
                    <a:gd name="T100" fmla="*/ 9 w 51"/>
                    <a:gd name="T101" fmla="*/ 44 h 190"/>
                    <a:gd name="T102" fmla="*/ 16 w 51"/>
                    <a:gd name="T103" fmla="*/ 36 h 190"/>
                    <a:gd name="T104" fmla="*/ 24 w 51"/>
                    <a:gd name="T105" fmla="*/ 29 h 190"/>
                    <a:gd name="T106" fmla="*/ 30 w 51"/>
                    <a:gd name="T107" fmla="*/ 25 h 190"/>
                    <a:gd name="T108" fmla="*/ 30 w 51"/>
                    <a:gd name="T109" fmla="*/ 19 h 190"/>
                    <a:gd name="T110" fmla="*/ 28 w 51"/>
                    <a:gd name="T111" fmla="*/ 16 h 190"/>
                    <a:gd name="T112" fmla="*/ 28 w 51"/>
                    <a:gd name="T113" fmla="*/ 9 h 190"/>
                    <a:gd name="T114" fmla="*/ 26 w 51"/>
                    <a:gd name="T115" fmla="*/ 7 h 190"/>
                    <a:gd name="T116" fmla="*/ 30 w 51"/>
                    <a:gd name="T117" fmla="*/ 2 h 1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1" h="190">
                      <a:moveTo>
                        <a:pt x="30" y="2"/>
                      </a:moveTo>
                      <a:lnTo>
                        <a:pt x="41" y="0"/>
                      </a:lnTo>
                      <a:lnTo>
                        <a:pt x="45" y="4"/>
                      </a:lnTo>
                      <a:lnTo>
                        <a:pt x="46" y="2"/>
                      </a:lnTo>
                      <a:lnTo>
                        <a:pt x="49" y="11"/>
                      </a:lnTo>
                      <a:lnTo>
                        <a:pt x="43" y="15"/>
                      </a:lnTo>
                      <a:lnTo>
                        <a:pt x="43" y="20"/>
                      </a:lnTo>
                      <a:lnTo>
                        <a:pt x="41" y="20"/>
                      </a:lnTo>
                      <a:lnTo>
                        <a:pt x="41" y="25"/>
                      </a:lnTo>
                      <a:lnTo>
                        <a:pt x="36" y="26"/>
                      </a:lnTo>
                      <a:lnTo>
                        <a:pt x="36" y="28"/>
                      </a:lnTo>
                      <a:lnTo>
                        <a:pt x="43" y="33"/>
                      </a:lnTo>
                      <a:lnTo>
                        <a:pt x="49" y="60"/>
                      </a:lnTo>
                      <a:lnTo>
                        <a:pt x="45" y="68"/>
                      </a:lnTo>
                      <a:lnTo>
                        <a:pt x="45" y="117"/>
                      </a:lnTo>
                      <a:lnTo>
                        <a:pt x="39" y="119"/>
                      </a:lnTo>
                      <a:lnTo>
                        <a:pt x="38" y="128"/>
                      </a:lnTo>
                      <a:lnTo>
                        <a:pt x="36" y="149"/>
                      </a:lnTo>
                      <a:lnTo>
                        <a:pt x="36" y="160"/>
                      </a:lnTo>
                      <a:lnTo>
                        <a:pt x="45" y="167"/>
                      </a:lnTo>
                      <a:lnTo>
                        <a:pt x="50" y="171"/>
                      </a:lnTo>
                      <a:lnTo>
                        <a:pt x="50" y="173"/>
                      </a:lnTo>
                      <a:lnTo>
                        <a:pt x="37" y="169"/>
                      </a:lnTo>
                      <a:lnTo>
                        <a:pt x="36" y="167"/>
                      </a:lnTo>
                      <a:lnTo>
                        <a:pt x="34" y="169"/>
                      </a:lnTo>
                      <a:lnTo>
                        <a:pt x="32" y="161"/>
                      </a:lnTo>
                      <a:lnTo>
                        <a:pt x="30" y="125"/>
                      </a:lnTo>
                      <a:lnTo>
                        <a:pt x="28" y="125"/>
                      </a:lnTo>
                      <a:lnTo>
                        <a:pt x="20" y="157"/>
                      </a:lnTo>
                      <a:lnTo>
                        <a:pt x="20" y="177"/>
                      </a:lnTo>
                      <a:lnTo>
                        <a:pt x="17" y="187"/>
                      </a:lnTo>
                      <a:lnTo>
                        <a:pt x="15" y="189"/>
                      </a:lnTo>
                      <a:lnTo>
                        <a:pt x="14" y="184"/>
                      </a:lnTo>
                      <a:lnTo>
                        <a:pt x="16" y="178"/>
                      </a:lnTo>
                      <a:lnTo>
                        <a:pt x="17" y="165"/>
                      </a:lnTo>
                      <a:lnTo>
                        <a:pt x="17" y="120"/>
                      </a:lnTo>
                      <a:lnTo>
                        <a:pt x="20" y="76"/>
                      </a:lnTo>
                      <a:lnTo>
                        <a:pt x="16" y="72"/>
                      </a:lnTo>
                      <a:lnTo>
                        <a:pt x="16" y="65"/>
                      </a:lnTo>
                      <a:lnTo>
                        <a:pt x="16" y="53"/>
                      </a:lnTo>
                      <a:lnTo>
                        <a:pt x="10" y="57"/>
                      </a:lnTo>
                      <a:lnTo>
                        <a:pt x="16" y="63"/>
                      </a:lnTo>
                      <a:lnTo>
                        <a:pt x="16" y="70"/>
                      </a:lnTo>
                      <a:lnTo>
                        <a:pt x="10" y="66"/>
                      </a:lnTo>
                      <a:lnTo>
                        <a:pt x="8" y="62"/>
                      </a:lnTo>
                      <a:lnTo>
                        <a:pt x="4" y="63"/>
                      </a:lnTo>
                      <a:lnTo>
                        <a:pt x="0" y="56"/>
                      </a:lnTo>
                      <a:lnTo>
                        <a:pt x="0" y="53"/>
                      </a:lnTo>
                      <a:lnTo>
                        <a:pt x="2" y="52"/>
                      </a:lnTo>
                      <a:lnTo>
                        <a:pt x="9" y="44"/>
                      </a:lnTo>
                      <a:lnTo>
                        <a:pt x="16" y="36"/>
                      </a:lnTo>
                      <a:lnTo>
                        <a:pt x="24" y="29"/>
                      </a:lnTo>
                      <a:lnTo>
                        <a:pt x="30" y="25"/>
                      </a:lnTo>
                      <a:lnTo>
                        <a:pt x="30" y="19"/>
                      </a:lnTo>
                      <a:lnTo>
                        <a:pt x="28" y="16"/>
                      </a:lnTo>
                      <a:lnTo>
                        <a:pt x="28" y="9"/>
                      </a:lnTo>
                      <a:lnTo>
                        <a:pt x="26" y="7"/>
                      </a:lnTo>
                      <a:lnTo>
                        <a:pt x="30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1" name="Freeform 40"/>
                <p:cNvSpPr>
                  <a:spLocks/>
                </p:cNvSpPr>
                <p:nvPr/>
              </p:nvSpPr>
              <p:spPr bwMode="auto">
                <a:xfrm>
                  <a:off x="3224" y="1976"/>
                  <a:ext cx="25" cy="134"/>
                </a:xfrm>
                <a:custGeom>
                  <a:avLst/>
                  <a:gdLst>
                    <a:gd name="T0" fmla="*/ 19 w 25"/>
                    <a:gd name="T1" fmla="*/ 2 h 134"/>
                    <a:gd name="T2" fmla="*/ 19 w 25"/>
                    <a:gd name="T3" fmla="*/ 6 h 134"/>
                    <a:gd name="T4" fmla="*/ 19 w 25"/>
                    <a:gd name="T5" fmla="*/ 7 h 134"/>
                    <a:gd name="T6" fmla="*/ 20 w 25"/>
                    <a:gd name="T7" fmla="*/ 8 h 134"/>
                    <a:gd name="T8" fmla="*/ 19 w 25"/>
                    <a:gd name="T9" fmla="*/ 9 h 134"/>
                    <a:gd name="T10" fmla="*/ 19 w 25"/>
                    <a:gd name="T11" fmla="*/ 10 h 134"/>
                    <a:gd name="T12" fmla="*/ 18 w 25"/>
                    <a:gd name="T13" fmla="*/ 14 h 134"/>
                    <a:gd name="T14" fmla="*/ 18 w 25"/>
                    <a:gd name="T15" fmla="*/ 15 h 134"/>
                    <a:gd name="T16" fmla="*/ 23 w 25"/>
                    <a:gd name="T17" fmla="*/ 19 h 134"/>
                    <a:gd name="T18" fmla="*/ 24 w 25"/>
                    <a:gd name="T19" fmla="*/ 46 h 134"/>
                    <a:gd name="T20" fmla="*/ 22 w 25"/>
                    <a:gd name="T21" fmla="*/ 51 h 134"/>
                    <a:gd name="T22" fmla="*/ 23 w 25"/>
                    <a:gd name="T23" fmla="*/ 66 h 134"/>
                    <a:gd name="T24" fmla="*/ 21 w 25"/>
                    <a:gd name="T25" fmla="*/ 68 h 134"/>
                    <a:gd name="T26" fmla="*/ 20 w 25"/>
                    <a:gd name="T27" fmla="*/ 91 h 134"/>
                    <a:gd name="T28" fmla="*/ 19 w 25"/>
                    <a:gd name="T29" fmla="*/ 115 h 134"/>
                    <a:gd name="T30" fmla="*/ 20 w 25"/>
                    <a:gd name="T31" fmla="*/ 116 h 134"/>
                    <a:gd name="T32" fmla="*/ 24 w 25"/>
                    <a:gd name="T33" fmla="*/ 121 h 134"/>
                    <a:gd name="T34" fmla="*/ 23 w 25"/>
                    <a:gd name="T35" fmla="*/ 122 h 134"/>
                    <a:gd name="T36" fmla="*/ 22 w 25"/>
                    <a:gd name="T37" fmla="*/ 123 h 134"/>
                    <a:gd name="T38" fmla="*/ 19 w 25"/>
                    <a:gd name="T39" fmla="*/ 122 h 134"/>
                    <a:gd name="T40" fmla="*/ 17 w 25"/>
                    <a:gd name="T41" fmla="*/ 120 h 134"/>
                    <a:gd name="T42" fmla="*/ 15 w 25"/>
                    <a:gd name="T43" fmla="*/ 119 h 134"/>
                    <a:gd name="T44" fmla="*/ 15 w 25"/>
                    <a:gd name="T45" fmla="*/ 123 h 134"/>
                    <a:gd name="T46" fmla="*/ 14 w 25"/>
                    <a:gd name="T47" fmla="*/ 123 h 134"/>
                    <a:gd name="T48" fmla="*/ 16 w 25"/>
                    <a:gd name="T49" fmla="*/ 127 h 134"/>
                    <a:gd name="T50" fmla="*/ 15 w 25"/>
                    <a:gd name="T51" fmla="*/ 132 h 134"/>
                    <a:gd name="T52" fmla="*/ 14 w 25"/>
                    <a:gd name="T53" fmla="*/ 133 h 134"/>
                    <a:gd name="T54" fmla="*/ 11 w 25"/>
                    <a:gd name="T55" fmla="*/ 128 h 134"/>
                    <a:gd name="T56" fmla="*/ 11 w 25"/>
                    <a:gd name="T57" fmla="*/ 125 h 134"/>
                    <a:gd name="T58" fmla="*/ 10 w 25"/>
                    <a:gd name="T59" fmla="*/ 125 h 134"/>
                    <a:gd name="T60" fmla="*/ 8 w 25"/>
                    <a:gd name="T61" fmla="*/ 94 h 134"/>
                    <a:gd name="T62" fmla="*/ 10 w 25"/>
                    <a:gd name="T63" fmla="*/ 91 h 134"/>
                    <a:gd name="T64" fmla="*/ 7 w 25"/>
                    <a:gd name="T65" fmla="*/ 71 h 134"/>
                    <a:gd name="T66" fmla="*/ 5 w 25"/>
                    <a:gd name="T67" fmla="*/ 70 h 134"/>
                    <a:gd name="T68" fmla="*/ 5 w 25"/>
                    <a:gd name="T69" fmla="*/ 49 h 134"/>
                    <a:gd name="T70" fmla="*/ 0 w 25"/>
                    <a:gd name="T71" fmla="*/ 46 h 134"/>
                    <a:gd name="T72" fmla="*/ 2 w 25"/>
                    <a:gd name="T73" fmla="*/ 24 h 134"/>
                    <a:gd name="T74" fmla="*/ 9 w 25"/>
                    <a:gd name="T75" fmla="*/ 17 h 134"/>
                    <a:gd name="T76" fmla="*/ 11 w 25"/>
                    <a:gd name="T77" fmla="*/ 15 h 134"/>
                    <a:gd name="T78" fmla="*/ 11 w 25"/>
                    <a:gd name="T79" fmla="*/ 12 h 134"/>
                    <a:gd name="T80" fmla="*/ 11 w 25"/>
                    <a:gd name="T81" fmla="*/ 11 h 134"/>
                    <a:gd name="T82" fmla="*/ 9 w 25"/>
                    <a:gd name="T83" fmla="*/ 10 h 134"/>
                    <a:gd name="T84" fmla="*/ 8 w 25"/>
                    <a:gd name="T85" fmla="*/ 8 h 134"/>
                    <a:gd name="T86" fmla="*/ 8 w 25"/>
                    <a:gd name="T87" fmla="*/ 7 h 134"/>
                    <a:gd name="T88" fmla="*/ 8 w 25"/>
                    <a:gd name="T89" fmla="*/ 5 h 134"/>
                    <a:gd name="T90" fmla="*/ 8 w 25"/>
                    <a:gd name="T91" fmla="*/ 4 h 134"/>
                    <a:gd name="T92" fmla="*/ 10 w 25"/>
                    <a:gd name="T93" fmla="*/ 2 h 134"/>
                    <a:gd name="T94" fmla="*/ 11 w 25"/>
                    <a:gd name="T95" fmla="*/ 0 h 134"/>
                    <a:gd name="T96" fmla="*/ 12 w 25"/>
                    <a:gd name="T97" fmla="*/ 0 h 134"/>
                    <a:gd name="T98" fmla="*/ 14 w 25"/>
                    <a:gd name="T99" fmla="*/ 0 h 134"/>
                    <a:gd name="T100" fmla="*/ 16 w 25"/>
                    <a:gd name="T101" fmla="*/ 0 h 134"/>
                    <a:gd name="T102" fmla="*/ 17 w 25"/>
                    <a:gd name="T103" fmla="*/ 0 h 134"/>
                    <a:gd name="T104" fmla="*/ 19 w 25"/>
                    <a:gd name="T105" fmla="*/ 2 h 13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25" h="134">
                      <a:moveTo>
                        <a:pt x="19" y="2"/>
                      </a:moveTo>
                      <a:lnTo>
                        <a:pt x="19" y="6"/>
                      </a:lnTo>
                      <a:lnTo>
                        <a:pt x="19" y="7"/>
                      </a:lnTo>
                      <a:lnTo>
                        <a:pt x="20" y="8"/>
                      </a:lnTo>
                      <a:lnTo>
                        <a:pt x="19" y="9"/>
                      </a:lnTo>
                      <a:lnTo>
                        <a:pt x="19" y="10"/>
                      </a:lnTo>
                      <a:lnTo>
                        <a:pt x="18" y="14"/>
                      </a:lnTo>
                      <a:lnTo>
                        <a:pt x="18" y="15"/>
                      </a:lnTo>
                      <a:lnTo>
                        <a:pt x="23" y="19"/>
                      </a:lnTo>
                      <a:lnTo>
                        <a:pt x="24" y="46"/>
                      </a:lnTo>
                      <a:lnTo>
                        <a:pt x="22" y="51"/>
                      </a:lnTo>
                      <a:lnTo>
                        <a:pt x="23" y="66"/>
                      </a:lnTo>
                      <a:lnTo>
                        <a:pt x="21" y="68"/>
                      </a:lnTo>
                      <a:lnTo>
                        <a:pt x="20" y="91"/>
                      </a:lnTo>
                      <a:lnTo>
                        <a:pt x="19" y="115"/>
                      </a:lnTo>
                      <a:lnTo>
                        <a:pt x="20" y="116"/>
                      </a:lnTo>
                      <a:lnTo>
                        <a:pt x="24" y="121"/>
                      </a:lnTo>
                      <a:lnTo>
                        <a:pt x="23" y="122"/>
                      </a:lnTo>
                      <a:lnTo>
                        <a:pt x="22" y="123"/>
                      </a:lnTo>
                      <a:lnTo>
                        <a:pt x="19" y="122"/>
                      </a:lnTo>
                      <a:lnTo>
                        <a:pt x="17" y="120"/>
                      </a:lnTo>
                      <a:lnTo>
                        <a:pt x="15" y="119"/>
                      </a:lnTo>
                      <a:lnTo>
                        <a:pt x="15" y="123"/>
                      </a:lnTo>
                      <a:lnTo>
                        <a:pt x="14" y="123"/>
                      </a:lnTo>
                      <a:lnTo>
                        <a:pt x="16" y="127"/>
                      </a:lnTo>
                      <a:lnTo>
                        <a:pt x="15" y="132"/>
                      </a:lnTo>
                      <a:lnTo>
                        <a:pt x="14" y="133"/>
                      </a:lnTo>
                      <a:lnTo>
                        <a:pt x="11" y="128"/>
                      </a:lnTo>
                      <a:lnTo>
                        <a:pt x="11" y="125"/>
                      </a:lnTo>
                      <a:lnTo>
                        <a:pt x="10" y="125"/>
                      </a:lnTo>
                      <a:lnTo>
                        <a:pt x="8" y="94"/>
                      </a:lnTo>
                      <a:lnTo>
                        <a:pt x="10" y="91"/>
                      </a:lnTo>
                      <a:lnTo>
                        <a:pt x="7" y="71"/>
                      </a:lnTo>
                      <a:lnTo>
                        <a:pt x="5" y="70"/>
                      </a:lnTo>
                      <a:lnTo>
                        <a:pt x="5" y="49"/>
                      </a:lnTo>
                      <a:lnTo>
                        <a:pt x="0" y="46"/>
                      </a:lnTo>
                      <a:lnTo>
                        <a:pt x="2" y="24"/>
                      </a:lnTo>
                      <a:lnTo>
                        <a:pt x="9" y="17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1" y="11"/>
                      </a:lnTo>
                      <a:lnTo>
                        <a:pt x="9" y="10"/>
                      </a:lnTo>
                      <a:lnTo>
                        <a:pt x="8" y="8"/>
                      </a:lnTo>
                      <a:lnTo>
                        <a:pt x="8" y="7"/>
                      </a:lnTo>
                      <a:lnTo>
                        <a:pt x="8" y="5"/>
                      </a:lnTo>
                      <a:lnTo>
                        <a:pt x="8" y="4"/>
                      </a:lnTo>
                      <a:lnTo>
                        <a:pt x="10" y="2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9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2" name="Freeform 41"/>
                <p:cNvSpPr>
                  <a:spLocks/>
                </p:cNvSpPr>
                <p:nvPr/>
              </p:nvSpPr>
              <p:spPr bwMode="auto">
                <a:xfrm>
                  <a:off x="3132" y="1996"/>
                  <a:ext cx="53" cy="254"/>
                </a:xfrm>
                <a:custGeom>
                  <a:avLst/>
                  <a:gdLst>
                    <a:gd name="T0" fmla="*/ 40 w 53"/>
                    <a:gd name="T1" fmla="*/ 5 h 254"/>
                    <a:gd name="T2" fmla="*/ 40 w 53"/>
                    <a:gd name="T3" fmla="*/ 12 h 254"/>
                    <a:gd name="T4" fmla="*/ 40 w 53"/>
                    <a:gd name="T5" fmla="*/ 14 h 254"/>
                    <a:gd name="T6" fmla="*/ 42 w 53"/>
                    <a:gd name="T7" fmla="*/ 18 h 254"/>
                    <a:gd name="T8" fmla="*/ 40 w 53"/>
                    <a:gd name="T9" fmla="*/ 20 h 254"/>
                    <a:gd name="T10" fmla="*/ 41 w 53"/>
                    <a:gd name="T11" fmla="*/ 22 h 254"/>
                    <a:gd name="T12" fmla="*/ 39 w 53"/>
                    <a:gd name="T13" fmla="*/ 29 h 254"/>
                    <a:gd name="T14" fmla="*/ 39 w 53"/>
                    <a:gd name="T15" fmla="*/ 30 h 254"/>
                    <a:gd name="T16" fmla="*/ 48 w 53"/>
                    <a:gd name="T17" fmla="*/ 37 h 254"/>
                    <a:gd name="T18" fmla="*/ 52 w 53"/>
                    <a:gd name="T19" fmla="*/ 89 h 254"/>
                    <a:gd name="T20" fmla="*/ 47 w 53"/>
                    <a:gd name="T21" fmla="*/ 98 h 254"/>
                    <a:gd name="T22" fmla="*/ 49 w 53"/>
                    <a:gd name="T23" fmla="*/ 127 h 254"/>
                    <a:gd name="T24" fmla="*/ 46 w 53"/>
                    <a:gd name="T25" fmla="*/ 129 h 254"/>
                    <a:gd name="T26" fmla="*/ 44 w 53"/>
                    <a:gd name="T27" fmla="*/ 174 h 254"/>
                    <a:gd name="T28" fmla="*/ 42 w 53"/>
                    <a:gd name="T29" fmla="*/ 219 h 254"/>
                    <a:gd name="T30" fmla="*/ 42 w 53"/>
                    <a:gd name="T31" fmla="*/ 221 h 254"/>
                    <a:gd name="T32" fmla="*/ 52 w 53"/>
                    <a:gd name="T33" fmla="*/ 230 h 254"/>
                    <a:gd name="T34" fmla="*/ 50 w 53"/>
                    <a:gd name="T35" fmla="*/ 231 h 254"/>
                    <a:gd name="T36" fmla="*/ 47 w 53"/>
                    <a:gd name="T37" fmla="*/ 233 h 254"/>
                    <a:gd name="T38" fmla="*/ 42 w 53"/>
                    <a:gd name="T39" fmla="*/ 231 h 254"/>
                    <a:gd name="T40" fmla="*/ 36 w 53"/>
                    <a:gd name="T41" fmla="*/ 228 h 254"/>
                    <a:gd name="T42" fmla="*/ 32 w 53"/>
                    <a:gd name="T43" fmla="*/ 227 h 254"/>
                    <a:gd name="T44" fmla="*/ 32 w 53"/>
                    <a:gd name="T45" fmla="*/ 234 h 254"/>
                    <a:gd name="T46" fmla="*/ 30 w 53"/>
                    <a:gd name="T47" fmla="*/ 234 h 254"/>
                    <a:gd name="T48" fmla="*/ 33 w 53"/>
                    <a:gd name="T49" fmla="*/ 240 h 254"/>
                    <a:gd name="T50" fmla="*/ 32 w 53"/>
                    <a:gd name="T51" fmla="*/ 251 h 254"/>
                    <a:gd name="T52" fmla="*/ 28 w 53"/>
                    <a:gd name="T53" fmla="*/ 253 h 254"/>
                    <a:gd name="T54" fmla="*/ 23 w 53"/>
                    <a:gd name="T55" fmla="*/ 244 h 254"/>
                    <a:gd name="T56" fmla="*/ 23 w 53"/>
                    <a:gd name="T57" fmla="*/ 237 h 254"/>
                    <a:gd name="T58" fmla="*/ 21 w 53"/>
                    <a:gd name="T59" fmla="*/ 237 h 254"/>
                    <a:gd name="T60" fmla="*/ 19 w 53"/>
                    <a:gd name="T61" fmla="*/ 179 h 254"/>
                    <a:gd name="T62" fmla="*/ 21 w 53"/>
                    <a:gd name="T63" fmla="*/ 174 h 254"/>
                    <a:gd name="T64" fmla="*/ 15 w 53"/>
                    <a:gd name="T65" fmla="*/ 135 h 254"/>
                    <a:gd name="T66" fmla="*/ 11 w 53"/>
                    <a:gd name="T67" fmla="*/ 134 h 254"/>
                    <a:gd name="T68" fmla="*/ 10 w 53"/>
                    <a:gd name="T69" fmla="*/ 93 h 254"/>
                    <a:gd name="T70" fmla="*/ 0 w 53"/>
                    <a:gd name="T71" fmla="*/ 89 h 254"/>
                    <a:gd name="T72" fmla="*/ 4 w 53"/>
                    <a:gd name="T73" fmla="*/ 46 h 254"/>
                    <a:gd name="T74" fmla="*/ 19 w 53"/>
                    <a:gd name="T75" fmla="*/ 34 h 254"/>
                    <a:gd name="T76" fmla="*/ 23 w 53"/>
                    <a:gd name="T77" fmla="*/ 30 h 254"/>
                    <a:gd name="T78" fmla="*/ 23 w 53"/>
                    <a:gd name="T79" fmla="*/ 25 h 254"/>
                    <a:gd name="T80" fmla="*/ 22 w 53"/>
                    <a:gd name="T81" fmla="*/ 22 h 254"/>
                    <a:gd name="T82" fmla="*/ 20 w 53"/>
                    <a:gd name="T83" fmla="*/ 20 h 254"/>
                    <a:gd name="T84" fmla="*/ 18 w 53"/>
                    <a:gd name="T85" fmla="*/ 17 h 254"/>
                    <a:gd name="T86" fmla="*/ 17 w 53"/>
                    <a:gd name="T87" fmla="*/ 14 h 254"/>
                    <a:gd name="T88" fmla="*/ 17 w 53"/>
                    <a:gd name="T89" fmla="*/ 12 h 254"/>
                    <a:gd name="T90" fmla="*/ 18 w 53"/>
                    <a:gd name="T91" fmla="*/ 8 h 254"/>
                    <a:gd name="T92" fmla="*/ 20 w 53"/>
                    <a:gd name="T93" fmla="*/ 5 h 254"/>
                    <a:gd name="T94" fmla="*/ 23 w 53"/>
                    <a:gd name="T95" fmla="*/ 2 h 254"/>
                    <a:gd name="T96" fmla="*/ 26 w 53"/>
                    <a:gd name="T97" fmla="*/ 0 h 254"/>
                    <a:gd name="T98" fmla="*/ 30 w 53"/>
                    <a:gd name="T99" fmla="*/ 0 h 254"/>
                    <a:gd name="T100" fmla="*/ 33 w 53"/>
                    <a:gd name="T101" fmla="*/ 1 h 254"/>
                    <a:gd name="T102" fmla="*/ 36 w 53"/>
                    <a:gd name="T103" fmla="*/ 2 h 254"/>
                    <a:gd name="T104" fmla="*/ 40 w 53"/>
                    <a:gd name="T105" fmla="*/ 5 h 25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3" h="254">
                      <a:moveTo>
                        <a:pt x="40" y="5"/>
                      </a:moveTo>
                      <a:lnTo>
                        <a:pt x="40" y="12"/>
                      </a:lnTo>
                      <a:lnTo>
                        <a:pt x="40" y="14"/>
                      </a:lnTo>
                      <a:lnTo>
                        <a:pt x="42" y="18"/>
                      </a:lnTo>
                      <a:lnTo>
                        <a:pt x="40" y="20"/>
                      </a:lnTo>
                      <a:lnTo>
                        <a:pt x="41" y="22"/>
                      </a:lnTo>
                      <a:lnTo>
                        <a:pt x="39" y="29"/>
                      </a:lnTo>
                      <a:lnTo>
                        <a:pt x="39" y="30"/>
                      </a:lnTo>
                      <a:lnTo>
                        <a:pt x="48" y="37"/>
                      </a:lnTo>
                      <a:lnTo>
                        <a:pt x="52" y="89"/>
                      </a:lnTo>
                      <a:lnTo>
                        <a:pt x="47" y="98"/>
                      </a:lnTo>
                      <a:lnTo>
                        <a:pt x="49" y="127"/>
                      </a:lnTo>
                      <a:lnTo>
                        <a:pt x="46" y="129"/>
                      </a:lnTo>
                      <a:lnTo>
                        <a:pt x="44" y="174"/>
                      </a:lnTo>
                      <a:lnTo>
                        <a:pt x="42" y="219"/>
                      </a:lnTo>
                      <a:lnTo>
                        <a:pt x="42" y="221"/>
                      </a:lnTo>
                      <a:lnTo>
                        <a:pt x="52" y="230"/>
                      </a:lnTo>
                      <a:lnTo>
                        <a:pt x="50" y="231"/>
                      </a:lnTo>
                      <a:lnTo>
                        <a:pt x="47" y="233"/>
                      </a:lnTo>
                      <a:lnTo>
                        <a:pt x="42" y="231"/>
                      </a:lnTo>
                      <a:lnTo>
                        <a:pt x="36" y="228"/>
                      </a:lnTo>
                      <a:lnTo>
                        <a:pt x="32" y="227"/>
                      </a:lnTo>
                      <a:lnTo>
                        <a:pt x="32" y="234"/>
                      </a:lnTo>
                      <a:lnTo>
                        <a:pt x="30" y="234"/>
                      </a:lnTo>
                      <a:lnTo>
                        <a:pt x="33" y="240"/>
                      </a:lnTo>
                      <a:lnTo>
                        <a:pt x="32" y="251"/>
                      </a:lnTo>
                      <a:lnTo>
                        <a:pt x="28" y="253"/>
                      </a:lnTo>
                      <a:lnTo>
                        <a:pt x="23" y="244"/>
                      </a:lnTo>
                      <a:lnTo>
                        <a:pt x="23" y="237"/>
                      </a:lnTo>
                      <a:lnTo>
                        <a:pt x="21" y="237"/>
                      </a:lnTo>
                      <a:lnTo>
                        <a:pt x="19" y="179"/>
                      </a:lnTo>
                      <a:lnTo>
                        <a:pt x="21" y="174"/>
                      </a:lnTo>
                      <a:lnTo>
                        <a:pt x="15" y="135"/>
                      </a:lnTo>
                      <a:lnTo>
                        <a:pt x="11" y="134"/>
                      </a:lnTo>
                      <a:lnTo>
                        <a:pt x="10" y="93"/>
                      </a:lnTo>
                      <a:lnTo>
                        <a:pt x="0" y="89"/>
                      </a:lnTo>
                      <a:lnTo>
                        <a:pt x="4" y="46"/>
                      </a:lnTo>
                      <a:lnTo>
                        <a:pt x="19" y="34"/>
                      </a:lnTo>
                      <a:lnTo>
                        <a:pt x="23" y="30"/>
                      </a:lnTo>
                      <a:lnTo>
                        <a:pt x="23" y="25"/>
                      </a:lnTo>
                      <a:lnTo>
                        <a:pt x="22" y="22"/>
                      </a:lnTo>
                      <a:lnTo>
                        <a:pt x="20" y="20"/>
                      </a:lnTo>
                      <a:lnTo>
                        <a:pt x="18" y="17"/>
                      </a:lnTo>
                      <a:lnTo>
                        <a:pt x="17" y="14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0" y="5"/>
                      </a:lnTo>
                      <a:lnTo>
                        <a:pt x="23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3" y="1"/>
                      </a:lnTo>
                      <a:lnTo>
                        <a:pt x="36" y="2"/>
                      </a:lnTo>
                      <a:lnTo>
                        <a:pt x="40" y="5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79" name="Group 42"/>
              <p:cNvGrpSpPr>
                <a:grpSpLocks/>
              </p:cNvGrpSpPr>
              <p:nvPr/>
            </p:nvGrpSpPr>
            <p:grpSpPr bwMode="auto">
              <a:xfrm>
                <a:off x="2883" y="1991"/>
                <a:ext cx="1733" cy="849"/>
                <a:chOff x="2883" y="1991"/>
                <a:chExt cx="1733" cy="849"/>
              </a:xfrm>
            </p:grpSpPr>
            <p:grpSp>
              <p:nvGrpSpPr>
                <p:cNvPr id="32795" name="Group 43"/>
                <p:cNvGrpSpPr>
                  <a:grpSpLocks/>
                </p:cNvGrpSpPr>
                <p:nvPr/>
              </p:nvGrpSpPr>
              <p:grpSpPr bwMode="auto">
                <a:xfrm>
                  <a:off x="3908" y="2026"/>
                  <a:ext cx="279" cy="603"/>
                  <a:chOff x="3908" y="2026"/>
                  <a:chExt cx="279" cy="603"/>
                </a:xfrm>
              </p:grpSpPr>
              <p:sp>
                <p:nvSpPr>
                  <p:cNvPr id="32801" name="Freeform 44"/>
                  <p:cNvSpPr>
                    <a:spLocks/>
                  </p:cNvSpPr>
                  <p:nvPr/>
                </p:nvSpPr>
                <p:spPr bwMode="auto">
                  <a:xfrm>
                    <a:off x="3908" y="2026"/>
                    <a:ext cx="176" cy="603"/>
                  </a:xfrm>
                  <a:custGeom>
                    <a:avLst/>
                    <a:gdLst>
                      <a:gd name="T0" fmla="*/ 107 w 176"/>
                      <a:gd name="T1" fmla="*/ 8 h 603"/>
                      <a:gd name="T2" fmla="*/ 141 w 176"/>
                      <a:gd name="T3" fmla="*/ 0 h 603"/>
                      <a:gd name="T4" fmla="*/ 154 w 176"/>
                      <a:gd name="T5" fmla="*/ 16 h 603"/>
                      <a:gd name="T6" fmla="*/ 160 w 176"/>
                      <a:gd name="T7" fmla="*/ 11 h 603"/>
                      <a:gd name="T8" fmla="*/ 169 w 176"/>
                      <a:gd name="T9" fmla="*/ 37 h 603"/>
                      <a:gd name="T10" fmla="*/ 150 w 176"/>
                      <a:gd name="T11" fmla="*/ 54 h 603"/>
                      <a:gd name="T12" fmla="*/ 149 w 176"/>
                      <a:gd name="T13" fmla="*/ 67 h 603"/>
                      <a:gd name="T14" fmla="*/ 144 w 176"/>
                      <a:gd name="T15" fmla="*/ 68 h 603"/>
                      <a:gd name="T16" fmla="*/ 141 w 176"/>
                      <a:gd name="T17" fmla="*/ 82 h 603"/>
                      <a:gd name="T18" fmla="*/ 127 w 176"/>
                      <a:gd name="T19" fmla="*/ 85 h 603"/>
                      <a:gd name="T20" fmla="*/ 127 w 176"/>
                      <a:gd name="T21" fmla="*/ 91 h 603"/>
                      <a:gd name="T22" fmla="*/ 150 w 176"/>
                      <a:gd name="T23" fmla="*/ 109 h 603"/>
                      <a:gd name="T24" fmla="*/ 169 w 176"/>
                      <a:gd name="T25" fmla="*/ 194 h 603"/>
                      <a:gd name="T26" fmla="*/ 154 w 176"/>
                      <a:gd name="T27" fmla="*/ 217 h 603"/>
                      <a:gd name="T28" fmla="*/ 154 w 176"/>
                      <a:gd name="T29" fmla="*/ 375 h 603"/>
                      <a:gd name="T30" fmla="*/ 136 w 176"/>
                      <a:gd name="T31" fmla="*/ 382 h 603"/>
                      <a:gd name="T32" fmla="*/ 133 w 176"/>
                      <a:gd name="T33" fmla="*/ 407 h 603"/>
                      <a:gd name="T34" fmla="*/ 125 w 176"/>
                      <a:gd name="T35" fmla="*/ 473 h 603"/>
                      <a:gd name="T36" fmla="*/ 125 w 176"/>
                      <a:gd name="T37" fmla="*/ 509 h 603"/>
                      <a:gd name="T38" fmla="*/ 154 w 176"/>
                      <a:gd name="T39" fmla="*/ 531 h 603"/>
                      <a:gd name="T40" fmla="*/ 175 w 176"/>
                      <a:gd name="T41" fmla="*/ 542 h 603"/>
                      <a:gd name="T42" fmla="*/ 175 w 176"/>
                      <a:gd name="T43" fmla="*/ 550 h 603"/>
                      <a:gd name="T44" fmla="*/ 131 w 176"/>
                      <a:gd name="T45" fmla="*/ 539 h 603"/>
                      <a:gd name="T46" fmla="*/ 125 w 176"/>
                      <a:gd name="T47" fmla="*/ 532 h 603"/>
                      <a:gd name="T48" fmla="*/ 121 w 176"/>
                      <a:gd name="T49" fmla="*/ 539 h 603"/>
                      <a:gd name="T50" fmla="*/ 116 w 176"/>
                      <a:gd name="T51" fmla="*/ 539 h 603"/>
                      <a:gd name="T52" fmla="*/ 111 w 176"/>
                      <a:gd name="T53" fmla="*/ 514 h 603"/>
                      <a:gd name="T54" fmla="*/ 107 w 176"/>
                      <a:gd name="T55" fmla="*/ 400 h 603"/>
                      <a:gd name="T56" fmla="*/ 98 w 176"/>
                      <a:gd name="T57" fmla="*/ 400 h 603"/>
                      <a:gd name="T58" fmla="*/ 73 w 176"/>
                      <a:gd name="T59" fmla="*/ 501 h 603"/>
                      <a:gd name="T60" fmla="*/ 73 w 176"/>
                      <a:gd name="T61" fmla="*/ 564 h 603"/>
                      <a:gd name="T62" fmla="*/ 63 w 176"/>
                      <a:gd name="T63" fmla="*/ 595 h 603"/>
                      <a:gd name="T64" fmla="*/ 54 w 176"/>
                      <a:gd name="T65" fmla="*/ 602 h 603"/>
                      <a:gd name="T66" fmla="*/ 48 w 176"/>
                      <a:gd name="T67" fmla="*/ 585 h 603"/>
                      <a:gd name="T68" fmla="*/ 55 w 176"/>
                      <a:gd name="T69" fmla="*/ 567 h 603"/>
                      <a:gd name="T70" fmla="*/ 63 w 176"/>
                      <a:gd name="T71" fmla="*/ 528 h 603"/>
                      <a:gd name="T72" fmla="*/ 64 w 176"/>
                      <a:gd name="T73" fmla="*/ 384 h 603"/>
                      <a:gd name="T74" fmla="*/ 72 w 176"/>
                      <a:gd name="T75" fmla="*/ 242 h 603"/>
                      <a:gd name="T76" fmla="*/ 57 w 176"/>
                      <a:gd name="T77" fmla="*/ 230 h 603"/>
                      <a:gd name="T78" fmla="*/ 57 w 176"/>
                      <a:gd name="T79" fmla="*/ 210 h 603"/>
                      <a:gd name="T80" fmla="*/ 57 w 176"/>
                      <a:gd name="T81" fmla="*/ 172 h 603"/>
                      <a:gd name="T82" fmla="*/ 38 w 176"/>
                      <a:gd name="T83" fmla="*/ 181 h 603"/>
                      <a:gd name="T84" fmla="*/ 55 w 176"/>
                      <a:gd name="T85" fmla="*/ 205 h 603"/>
                      <a:gd name="T86" fmla="*/ 55 w 176"/>
                      <a:gd name="T87" fmla="*/ 227 h 603"/>
                      <a:gd name="T88" fmla="*/ 37 w 176"/>
                      <a:gd name="T89" fmla="*/ 213 h 603"/>
                      <a:gd name="T90" fmla="*/ 28 w 176"/>
                      <a:gd name="T91" fmla="*/ 199 h 603"/>
                      <a:gd name="T92" fmla="*/ 19 w 176"/>
                      <a:gd name="T93" fmla="*/ 203 h 603"/>
                      <a:gd name="T94" fmla="*/ 0 w 176"/>
                      <a:gd name="T95" fmla="*/ 179 h 603"/>
                      <a:gd name="T96" fmla="*/ 0 w 176"/>
                      <a:gd name="T97" fmla="*/ 172 h 603"/>
                      <a:gd name="T98" fmla="*/ 10 w 176"/>
                      <a:gd name="T99" fmla="*/ 167 h 603"/>
                      <a:gd name="T100" fmla="*/ 32 w 176"/>
                      <a:gd name="T101" fmla="*/ 142 h 603"/>
                      <a:gd name="T102" fmla="*/ 55 w 176"/>
                      <a:gd name="T103" fmla="*/ 119 h 603"/>
                      <a:gd name="T104" fmla="*/ 84 w 176"/>
                      <a:gd name="T105" fmla="*/ 92 h 603"/>
                      <a:gd name="T106" fmla="*/ 107 w 176"/>
                      <a:gd name="T107" fmla="*/ 83 h 603"/>
                      <a:gd name="T108" fmla="*/ 107 w 176"/>
                      <a:gd name="T109" fmla="*/ 64 h 603"/>
                      <a:gd name="T110" fmla="*/ 98 w 176"/>
                      <a:gd name="T111" fmla="*/ 54 h 603"/>
                      <a:gd name="T112" fmla="*/ 98 w 176"/>
                      <a:gd name="T113" fmla="*/ 30 h 603"/>
                      <a:gd name="T114" fmla="*/ 92 w 176"/>
                      <a:gd name="T115" fmla="*/ 26 h 603"/>
                      <a:gd name="T116" fmla="*/ 107 w 176"/>
                      <a:gd name="T117" fmla="*/ 8 h 60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76" h="603">
                        <a:moveTo>
                          <a:pt x="107" y="8"/>
                        </a:moveTo>
                        <a:lnTo>
                          <a:pt x="141" y="0"/>
                        </a:lnTo>
                        <a:lnTo>
                          <a:pt x="154" y="16"/>
                        </a:lnTo>
                        <a:lnTo>
                          <a:pt x="160" y="11"/>
                        </a:lnTo>
                        <a:lnTo>
                          <a:pt x="169" y="37"/>
                        </a:lnTo>
                        <a:lnTo>
                          <a:pt x="150" y="54"/>
                        </a:lnTo>
                        <a:lnTo>
                          <a:pt x="149" y="67"/>
                        </a:lnTo>
                        <a:lnTo>
                          <a:pt x="144" y="68"/>
                        </a:lnTo>
                        <a:lnTo>
                          <a:pt x="141" y="82"/>
                        </a:lnTo>
                        <a:lnTo>
                          <a:pt x="127" y="85"/>
                        </a:lnTo>
                        <a:lnTo>
                          <a:pt x="127" y="91"/>
                        </a:lnTo>
                        <a:lnTo>
                          <a:pt x="150" y="109"/>
                        </a:lnTo>
                        <a:lnTo>
                          <a:pt x="169" y="194"/>
                        </a:lnTo>
                        <a:lnTo>
                          <a:pt x="154" y="217"/>
                        </a:lnTo>
                        <a:lnTo>
                          <a:pt x="154" y="375"/>
                        </a:lnTo>
                        <a:lnTo>
                          <a:pt x="136" y="382"/>
                        </a:lnTo>
                        <a:lnTo>
                          <a:pt x="133" y="407"/>
                        </a:lnTo>
                        <a:lnTo>
                          <a:pt x="125" y="473"/>
                        </a:lnTo>
                        <a:lnTo>
                          <a:pt x="125" y="509"/>
                        </a:lnTo>
                        <a:lnTo>
                          <a:pt x="154" y="531"/>
                        </a:lnTo>
                        <a:lnTo>
                          <a:pt x="175" y="542"/>
                        </a:lnTo>
                        <a:lnTo>
                          <a:pt x="175" y="550"/>
                        </a:lnTo>
                        <a:lnTo>
                          <a:pt x="131" y="539"/>
                        </a:lnTo>
                        <a:lnTo>
                          <a:pt x="125" y="532"/>
                        </a:lnTo>
                        <a:lnTo>
                          <a:pt x="121" y="539"/>
                        </a:lnTo>
                        <a:lnTo>
                          <a:pt x="116" y="539"/>
                        </a:lnTo>
                        <a:lnTo>
                          <a:pt x="111" y="514"/>
                        </a:lnTo>
                        <a:lnTo>
                          <a:pt x="107" y="400"/>
                        </a:lnTo>
                        <a:lnTo>
                          <a:pt x="98" y="400"/>
                        </a:lnTo>
                        <a:lnTo>
                          <a:pt x="73" y="501"/>
                        </a:lnTo>
                        <a:lnTo>
                          <a:pt x="73" y="564"/>
                        </a:lnTo>
                        <a:lnTo>
                          <a:pt x="63" y="595"/>
                        </a:lnTo>
                        <a:lnTo>
                          <a:pt x="54" y="602"/>
                        </a:lnTo>
                        <a:lnTo>
                          <a:pt x="48" y="585"/>
                        </a:lnTo>
                        <a:lnTo>
                          <a:pt x="55" y="567"/>
                        </a:lnTo>
                        <a:lnTo>
                          <a:pt x="63" y="528"/>
                        </a:lnTo>
                        <a:lnTo>
                          <a:pt x="64" y="384"/>
                        </a:lnTo>
                        <a:lnTo>
                          <a:pt x="72" y="242"/>
                        </a:lnTo>
                        <a:lnTo>
                          <a:pt x="57" y="230"/>
                        </a:lnTo>
                        <a:lnTo>
                          <a:pt x="57" y="210"/>
                        </a:lnTo>
                        <a:lnTo>
                          <a:pt x="57" y="172"/>
                        </a:lnTo>
                        <a:lnTo>
                          <a:pt x="38" y="181"/>
                        </a:lnTo>
                        <a:lnTo>
                          <a:pt x="55" y="205"/>
                        </a:lnTo>
                        <a:lnTo>
                          <a:pt x="55" y="227"/>
                        </a:lnTo>
                        <a:lnTo>
                          <a:pt x="37" y="213"/>
                        </a:lnTo>
                        <a:lnTo>
                          <a:pt x="28" y="199"/>
                        </a:lnTo>
                        <a:lnTo>
                          <a:pt x="19" y="203"/>
                        </a:lnTo>
                        <a:lnTo>
                          <a:pt x="0" y="179"/>
                        </a:lnTo>
                        <a:lnTo>
                          <a:pt x="0" y="172"/>
                        </a:lnTo>
                        <a:lnTo>
                          <a:pt x="10" y="167"/>
                        </a:lnTo>
                        <a:lnTo>
                          <a:pt x="32" y="142"/>
                        </a:lnTo>
                        <a:lnTo>
                          <a:pt x="55" y="119"/>
                        </a:lnTo>
                        <a:lnTo>
                          <a:pt x="84" y="92"/>
                        </a:lnTo>
                        <a:lnTo>
                          <a:pt x="107" y="83"/>
                        </a:lnTo>
                        <a:lnTo>
                          <a:pt x="107" y="64"/>
                        </a:lnTo>
                        <a:lnTo>
                          <a:pt x="98" y="54"/>
                        </a:lnTo>
                        <a:lnTo>
                          <a:pt x="98" y="30"/>
                        </a:lnTo>
                        <a:lnTo>
                          <a:pt x="92" y="26"/>
                        </a:lnTo>
                        <a:lnTo>
                          <a:pt x="107" y="8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2" name="Freeform 45"/>
                  <p:cNvSpPr>
                    <a:spLocks/>
                  </p:cNvSpPr>
                  <p:nvPr/>
                </p:nvSpPr>
                <p:spPr bwMode="auto">
                  <a:xfrm>
                    <a:off x="4059" y="2030"/>
                    <a:ext cx="128" cy="576"/>
                  </a:xfrm>
                  <a:custGeom>
                    <a:avLst/>
                    <a:gdLst>
                      <a:gd name="T0" fmla="*/ 30 w 128"/>
                      <a:gd name="T1" fmla="*/ 11 h 576"/>
                      <a:gd name="T2" fmla="*/ 30 w 128"/>
                      <a:gd name="T3" fmla="*/ 26 h 576"/>
                      <a:gd name="T4" fmla="*/ 32 w 128"/>
                      <a:gd name="T5" fmla="*/ 30 h 576"/>
                      <a:gd name="T6" fmla="*/ 26 w 128"/>
                      <a:gd name="T7" fmla="*/ 41 h 576"/>
                      <a:gd name="T8" fmla="*/ 30 w 128"/>
                      <a:gd name="T9" fmla="*/ 44 h 576"/>
                      <a:gd name="T10" fmla="*/ 29 w 128"/>
                      <a:gd name="T11" fmla="*/ 48 h 576"/>
                      <a:gd name="T12" fmla="*/ 32 w 128"/>
                      <a:gd name="T13" fmla="*/ 64 h 576"/>
                      <a:gd name="T14" fmla="*/ 32 w 128"/>
                      <a:gd name="T15" fmla="*/ 67 h 576"/>
                      <a:gd name="T16" fmla="*/ 10 w 128"/>
                      <a:gd name="T17" fmla="*/ 82 h 576"/>
                      <a:gd name="T18" fmla="*/ 0 w 128"/>
                      <a:gd name="T19" fmla="*/ 201 h 576"/>
                      <a:gd name="T20" fmla="*/ 13 w 128"/>
                      <a:gd name="T21" fmla="*/ 222 h 576"/>
                      <a:gd name="T22" fmla="*/ 8 w 128"/>
                      <a:gd name="T23" fmla="*/ 287 h 576"/>
                      <a:gd name="T24" fmla="*/ 17 w 128"/>
                      <a:gd name="T25" fmla="*/ 294 h 576"/>
                      <a:gd name="T26" fmla="*/ 21 w 128"/>
                      <a:gd name="T27" fmla="*/ 395 h 576"/>
                      <a:gd name="T28" fmla="*/ 27 w 128"/>
                      <a:gd name="T29" fmla="*/ 497 h 576"/>
                      <a:gd name="T30" fmla="*/ 25 w 128"/>
                      <a:gd name="T31" fmla="*/ 504 h 576"/>
                      <a:gd name="T32" fmla="*/ 3 w 128"/>
                      <a:gd name="T33" fmla="*/ 522 h 576"/>
                      <a:gd name="T34" fmla="*/ 5 w 128"/>
                      <a:gd name="T35" fmla="*/ 526 h 576"/>
                      <a:gd name="T36" fmla="*/ 13 w 128"/>
                      <a:gd name="T37" fmla="*/ 530 h 576"/>
                      <a:gd name="T38" fmla="*/ 27 w 128"/>
                      <a:gd name="T39" fmla="*/ 526 h 576"/>
                      <a:gd name="T40" fmla="*/ 40 w 128"/>
                      <a:gd name="T41" fmla="*/ 519 h 576"/>
                      <a:gd name="T42" fmla="*/ 50 w 128"/>
                      <a:gd name="T43" fmla="*/ 515 h 576"/>
                      <a:gd name="T44" fmla="*/ 50 w 128"/>
                      <a:gd name="T45" fmla="*/ 532 h 576"/>
                      <a:gd name="T46" fmla="*/ 55 w 128"/>
                      <a:gd name="T47" fmla="*/ 533 h 576"/>
                      <a:gd name="T48" fmla="*/ 47 w 128"/>
                      <a:gd name="T49" fmla="*/ 548 h 576"/>
                      <a:gd name="T50" fmla="*/ 51 w 128"/>
                      <a:gd name="T51" fmla="*/ 571 h 576"/>
                      <a:gd name="T52" fmla="*/ 58 w 128"/>
                      <a:gd name="T53" fmla="*/ 575 h 576"/>
                      <a:gd name="T54" fmla="*/ 71 w 128"/>
                      <a:gd name="T55" fmla="*/ 555 h 576"/>
                      <a:gd name="T56" fmla="*/ 71 w 128"/>
                      <a:gd name="T57" fmla="*/ 540 h 576"/>
                      <a:gd name="T58" fmla="*/ 76 w 128"/>
                      <a:gd name="T59" fmla="*/ 539 h 576"/>
                      <a:gd name="T60" fmla="*/ 82 w 128"/>
                      <a:gd name="T61" fmla="*/ 407 h 576"/>
                      <a:gd name="T62" fmla="*/ 76 w 128"/>
                      <a:gd name="T63" fmla="*/ 395 h 576"/>
                      <a:gd name="T64" fmla="*/ 91 w 128"/>
                      <a:gd name="T65" fmla="*/ 307 h 576"/>
                      <a:gd name="T66" fmla="*/ 100 w 128"/>
                      <a:gd name="T67" fmla="*/ 303 h 576"/>
                      <a:gd name="T68" fmla="*/ 103 w 128"/>
                      <a:gd name="T69" fmla="*/ 211 h 576"/>
                      <a:gd name="T70" fmla="*/ 127 w 128"/>
                      <a:gd name="T71" fmla="*/ 201 h 576"/>
                      <a:gd name="T72" fmla="*/ 117 w 128"/>
                      <a:gd name="T73" fmla="*/ 103 h 576"/>
                      <a:gd name="T74" fmla="*/ 81 w 128"/>
                      <a:gd name="T75" fmla="*/ 76 h 576"/>
                      <a:gd name="T76" fmla="*/ 71 w 128"/>
                      <a:gd name="T77" fmla="*/ 66 h 576"/>
                      <a:gd name="T78" fmla="*/ 71 w 128"/>
                      <a:gd name="T79" fmla="*/ 57 h 576"/>
                      <a:gd name="T80" fmla="*/ 75 w 128"/>
                      <a:gd name="T81" fmla="*/ 50 h 576"/>
                      <a:gd name="T82" fmla="*/ 79 w 128"/>
                      <a:gd name="T83" fmla="*/ 45 h 576"/>
                      <a:gd name="T84" fmla="*/ 83 w 128"/>
                      <a:gd name="T85" fmla="*/ 38 h 576"/>
                      <a:gd name="T86" fmla="*/ 85 w 128"/>
                      <a:gd name="T87" fmla="*/ 32 h 576"/>
                      <a:gd name="T88" fmla="*/ 85 w 128"/>
                      <a:gd name="T89" fmla="*/ 25 h 576"/>
                      <a:gd name="T90" fmla="*/ 83 w 128"/>
                      <a:gd name="T91" fmla="*/ 17 h 576"/>
                      <a:gd name="T92" fmla="*/ 78 w 128"/>
                      <a:gd name="T93" fmla="*/ 10 h 576"/>
                      <a:gd name="T94" fmla="*/ 71 w 128"/>
                      <a:gd name="T95" fmla="*/ 3 h 576"/>
                      <a:gd name="T96" fmla="*/ 64 w 128"/>
                      <a:gd name="T97" fmla="*/ 0 h 576"/>
                      <a:gd name="T98" fmla="*/ 56 w 128"/>
                      <a:gd name="T99" fmla="*/ 0 h 576"/>
                      <a:gd name="T100" fmla="*/ 47 w 128"/>
                      <a:gd name="T101" fmla="*/ 1 h 576"/>
                      <a:gd name="T102" fmla="*/ 40 w 128"/>
                      <a:gd name="T103" fmla="*/ 3 h 576"/>
                      <a:gd name="T104" fmla="*/ 30 w 128"/>
                      <a:gd name="T105" fmla="*/ 11 h 57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28" h="576">
                        <a:moveTo>
                          <a:pt x="30" y="11"/>
                        </a:moveTo>
                        <a:lnTo>
                          <a:pt x="30" y="26"/>
                        </a:lnTo>
                        <a:lnTo>
                          <a:pt x="32" y="30"/>
                        </a:lnTo>
                        <a:lnTo>
                          <a:pt x="26" y="41"/>
                        </a:lnTo>
                        <a:lnTo>
                          <a:pt x="30" y="44"/>
                        </a:lnTo>
                        <a:lnTo>
                          <a:pt x="29" y="48"/>
                        </a:lnTo>
                        <a:lnTo>
                          <a:pt x="32" y="64"/>
                        </a:lnTo>
                        <a:lnTo>
                          <a:pt x="32" y="67"/>
                        </a:lnTo>
                        <a:lnTo>
                          <a:pt x="10" y="82"/>
                        </a:lnTo>
                        <a:lnTo>
                          <a:pt x="0" y="201"/>
                        </a:lnTo>
                        <a:lnTo>
                          <a:pt x="13" y="222"/>
                        </a:lnTo>
                        <a:lnTo>
                          <a:pt x="8" y="287"/>
                        </a:lnTo>
                        <a:lnTo>
                          <a:pt x="17" y="294"/>
                        </a:lnTo>
                        <a:lnTo>
                          <a:pt x="21" y="395"/>
                        </a:lnTo>
                        <a:lnTo>
                          <a:pt x="27" y="497"/>
                        </a:lnTo>
                        <a:lnTo>
                          <a:pt x="25" y="504"/>
                        </a:lnTo>
                        <a:lnTo>
                          <a:pt x="3" y="522"/>
                        </a:lnTo>
                        <a:lnTo>
                          <a:pt x="5" y="526"/>
                        </a:lnTo>
                        <a:lnTo>
                          <a:pt x="13" y="530"/>
                        </a:lnTo>
                        <a:lnTo>
                          <a:pt x="27" y="526"/>
                        </a:lnTo>
                        <a:lnTo>
                          <a:pt x="40" y="519"/>
                        </a:lnTo>
                        <a:lnTo>
                          <a:pt x="50" y="515"/>
                        </a:lnTo>
                        <a:lnTo>
                          <a:pt x="50" y="532"/>
                        </a:lnTo>
                        <a:lnTo>
                          <a:pt x="55" y="533"/>
                        </a:lnTo>
                        <a:lnTo>
                          <a:pt x="47" y="548"/>
                        </a:lnTo>
                        <a:lnTo>
                          <a:pt x="51" y="571"/>
                        </a:lnTo>
                        <a:lnTo>
                          <a:pt x="58" y="575"/>
                        </a:lnTo>
                        <a:lnTo>
                          <a:pt x="71" y="555"/>
                        </a:lnTo>
                        <a:lnTo>
                          <a:pt x="71" y="540"/>
                        </a:lnTo>
                        <a:lnTo>
                          <a:pt x="76" y="539"/>
                        </a:lnTo>
                        <a:lnTo>
                          <a:pt x="82" y="407"/>
                        </a:lnTo>
                        <a:lnTo>
                          <a:pt x="76" y="395"/>
                        </a:lnTo>
                        <a:lnTo>
                          <a:pt x="91" y="307"/>
                        </a:lnTo>
                        <a:lnTo>
                          <a:pt x="100" y="303"/>
                        </a:lnTo>
                        <a:lnTo>
                          <a:pt x="103" y="211"/>
                        </a:lnTo>
                        <a:lnTo>
                          <a:pt x="127" y="201"/>
                        </a:lnTo>
                        <a:lnTo>
                          <a:pt x="117" y="103"/>
                        </a:lnTo>
                        <a:lnTo>
                          <a:pt x="81" y="76"/>
                        </a:lnTo>
                        <a:lnTo>
                          <a:pt x="71" y="66"/>
                        </a:lnTo>
                        <a:lnTo>
                          <a:pt x="71" y="57"/>
                        </a:lnTo>
                        <a:lnTo>
                          <a:pt x="75" y="50"/>
                        </a:lnTo>
                        <a:lnTo>
                          <a:pt x="79" y="45"/>
                        </a:lnTo>
                        <a:lnTo>
                          <a:pt x="83" y="38"/>
                        </a:lnTo>
                        <a:lnTo>
                          <a:pt x="85" y="32"/>
                        </a:lnTo>
                        <a:lnTo>
                          <a:pt x="85" y="25"/>
                        </a:lnTo>
                        <a:lnTo>
                          <a:pt x="83" y="17"/>
                        </a:lnTo>
                        <a:lnTo>
                          <a:pt x="78" y="10"/>
                        </a:lnTo>
                        <a:lnTo>
                          <a:pt x="71" y="3"/>
                        </a:lnTo>
                        <a:lnTo>
                          <a:pt x="64" y="0"/>
                        </a:lnTo>
                        <a:lnTo>
                          <a:pt x="56" y="0"/>
                        </a:lnTo>
                        <a:lnTo>
                          <a:pt x="47" y="1"/>
                        </a:lnTo>
                        <a:lnTo>
                          <a:pt x="40" y="3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796" name="Freeform 46"/>
                <p:cNvSpPr>
                  <a:spLocks/>
                </p:cNvSpPr>
                <p:nvPr/>
              </p:nvSpPr>
              <p:spPr bwMode="auto">
                <a:xfrm>
                  <a:off x="4471" y="2125"/>
                  <a:ext cx="145" cy="715"/>
                </a:xfrm>
                <a:custGeom>
                  <a:avLst/>
                  <a:gdLst>
                    <a:gd name="T0" fmla="*/ 51 w 145"/>
                    <a:gd name="T1" fmla="*/ 11 h 715"/>
                    <a:gd name="T2" fmla="*/ 84 w 145"/>
                    <a:gd name="T3" fmla="*/ 0 h 715"/>
                    <a:gd name="T4" fmla="*/ 110 w 145"/>
                    <a:gd name="T5" fmla="*/ 0 h 715"/>
                    <a:gd name="T6" fmla="*/ 132 w 145"/>
                    <a:gd name="T7" fmla="*/ 6 h 715"/>
                    <a:gd name="T8" fmla="*/ 141 w 145"/>
                    <a:gd name="T9" fmla="*/ 31 h 715"/>
                    <a:gd name="T10" fmla="*/ 141 w 145"/>
                    <a:gd name="T11" fmla="*/ 51 h 715"/>
                    <a:gd name="T12" fmla="*/ 128 w 145"/>
                    <a:gd name="T13" fmla="*/ 77 h 715"/>
                    <a:gd name="T14" fmla="*/ 118 w 145"/>
                    <a:gd name="T15" fmla="*/ 76 h 715"/>
                    <a:gd name="T16" fmla="*/ 133 w 145"/>
                    <a:gd name="T17" fmla="*/ 106 h 715"/>
                    <a:gd name="T18" fmla="*/ 144 w 145"/>
                    <a:gd name="T19" fmla="*/ 153 h 715"/>
                    <a:gd name="T20" fmla="*/ 144 w 145"/>
                    <a:gd name="T21" fmla="*/ 195 h 715"/>
                    <a:gd name="T22" fmla="*/ 141 w 145"/>
                    <a:gd name="T23" fmla="*/ 246 h 715"/>
                    <a:gd name="T24" fmla="*/ 132 w 145"/>
                    <a:gd name="T25" fmla="*/ 298 h 715"/>
                    <a:gd name="T26" fmla="*/ 116 w 145"/>
                    <a:gd name="T27" fmla="*/ 301 h 715"/>
                    <a:gd name="T28" fmla="*/ 116 w 145"/>
                    <a:gd name="T29" fmla="*/ 316 h 715"/>
                    <a:gd name="T30" fmla="*/ 107 w 145"/>
                    <a:gd name="T31" fmla="*/ 322 h 715"/>
                    <a:gd name="T32" fmla="*/ 107 w 145"/>
                    <a:gd name="T33" fmla="*/ 373 h 715"/>
                    <a:gd name="T34" fmla="*/ 98 w 145"/>
                    <a:gd name="T35" fmla="*/ 384 h 715"/>
                    <a:gd name="T36" fmla="*/ 98 w 145"/>
                    <a:gd name="T37" fmla="*/ 479 h 715"/>
                    <a:gd name="T38" fmla="*/ 98 w 145"/>
                    <a:gd name="T39" fmla="*/ 540 h 715"/>
                    <a:gd name="T40" fmla="*/ 111 w 145"/>
                    <a:gd name="T41" fmla="*/ 608 h 715"/>
                    <a:gd name="T42" fmla="*/ 116 w 145"/>
                    <a:gd name="T43" fmla="*/ 694 h 715"/>
                    <a:gd name="T44" fmla="*/ 101 w 145"/>
                    <a:gd name="T45" fmla="*/ 701 h 715"/>
                    <a:gd name="T46" fmla="*/ 101 w 145"/>
                    <a:gd name="T47" fmla="*/ 711 h 715"/>
                    <a:gd name="T48" fmla="*/ 77 w 145"/>
                    <a:gd name="T49" fmla="*/ 711 h 715"/>
                    <a:gd name="T50" fmla="*/ 73 w 145"/>
                    <a:gd name="T51" fmla="*/ 707 h 715"/>
                    <a:gd name="T52" fmla="*/ 63 w 145"/>
                    <a:gd name="T53" fmla="*/ 707 h 715"/>
                    <a:gd name="T54" fmla="*/ 63 w 145"/>
                    <a:gd name="T55" fmla="*/ 714 h 715"/>
                    <a:gd name="T56" fmla="*/ 45 w 145"/>
                    <a:gd name="T57" fmla="*/ 711 h 715"/>
                    <a:gd name="T58" fmla="*/ 8 w 145"/>
                    <a:gd name="T59" fmla="*/ 707 h 715"/>
                    <a:gd name="T60" fmla="*/ 8 w 145"/>
                    <a:gd name="T61" fmla="*/ 701 h 715"/>
                    <a:gd name="T62" fmla="*/ 43 w 145"/>
                    <a:gd name="T63" fmla="*/ 688 h 715"/>
                    <a:gd name="T64" fmla="*/ 43 w 145"/>
                    <a:gd name="T65" fmla="*/ 675 h 715"/>
                    <a:gd name="T66" fmla="*/ 12 w 145"/>
                    <a:gd name="T67" fmla="*/ 669 h 715"/>
                    <a:gd name="T68" fmla="*/ 12 w 145"/>
                    <a:gd name="T69" fmla="*/ 660 h 715"/>
                    <a:gd name="T70" fmla="*/ 33 w 145"/>
                    <a:gd name="T71" fmla="*/ 647 h 715"/>
                    <a:gd name="T72" fmla="*/ 33 w 145"/>
                    <a:gd name="T73" fmla="*/ 550 h 715"/>
                    <a:gd name="T74" fmla="*/ 25 w 145"/>
                    <a:gd name="T75" fmla="*/ 461 h 715"/>
                    <a:gd name="T76" fmla="*/ 27 w 145"/>
                    <a:gd name="T77" fmla="*/ 372 h 715"/>
                    <a:gd name="T78" fmla="*/ 28 w 145"/>
                    <a:gd name="T79" fmla="*/ 322 h 715"/>
                    <a:gd name="T80" fmla="*/ 26 w 145"/>
                    <a:gd name="T81" fmla="*/ 307 h 715"/>
                    <a:gd name="T82" fmla="*/ 26 w 145"/>
                    <a:gd name="T83" fmla="*/ 237 h 715"/>
                    <a:gd name="T84" fmla="*/ 0 w 145"/>
                    <a:gd name="T85" fmla="*/ 221 h 715"/>
                    <a:gd name="T86" fmla="*/ 0 w 145"/>
                    <a:gd name="T87" fmla="*/ 212 h 715"/>
                    <a:gd name="T88" fmla="*/ 55 w 145"/>
                    <a:gd name="T89" fmla="*/ 116 h 715"/>
                    <a:gd name="T90" fmla="*/ 81 w 145"/>
                    <a:gd name="T91" fmla="*/ 103 h 715"/>
                    <a:gd name="T92" fmla="*/ 78 w 145"/>
                    <a:gd name="T93" fmla="*/ 97 h 715"/>
                    <a:gd name="T94" fmla="*/ 60 w 145"/>
                    <a:gd name="T95" fmla="*/ 93 h 715"/>
                    <a:gd name="T96" fmla="*/ 60 w 145"/>
                    <a:gd name="T97" fmla="*/ 87 h 715"/>
                    <a:gd name="T98" fmla="*/ 55 w 145"/>
                    <a:gd name="T99" fmla="*/ 84 h 715"/>
                    <a:gd name="T100" fmla="*/ 55 w 145"/>
                    <a:gd name="T101" fmla="*/ 77 h 715"/>
                    <a:gd name="T102" fmla="*/ 51 w 145"/>
                    <a:gd name="T103" fmla="*/ 74 h 715"/>
                    <a:gd name="T104" fmla="*/ 55 w 145"/>
                    <a:gd name="T105" fmla="*/ 71 h 715"/>
                    <a:gd name="T106" fmla="*/ 51 w 145"/>
                    <a:gd name="T107" fmla="*/ 68 h 715"/>
                    <a:gd name="T108" fmla="*/ 60 w 145"/>
                    <a:gd name="T109" fmla="*/ 51 h 715"/>
                    <a:gd name="T110" fmla="*/ 55 w 145"/>
                    <a:gd name="T111" fmla="*/ 43 h 715"/>
                    <a:gd name="T112" fmla="*/ 60 w 145"/>
                    <a:gd name="T113" fmla="*/ 34 h 715"/>
                    <a:gd name="T114" fmla="*/ 51 w 145"/>
                    <a:gd name="T115" fmla="*/ 27 h 715"/>
                    <a:gd name="T116" fmla="*/ 51 w 145"/>
                    <a:gd name="T117" fmla="*/ 11 h 71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45" h="715">
                      <a:moveTo>
                        <a:pt x="51" y="11"/>
                      </a:moveTo>
                      <a:lnTo>
                        <a:pt x="84" y="0"/>
                      </a:lnTo>
                      <a:lnTo>
                        <a:pt x="110" y="0"/>
                      </a:lnTo>
                      <a:lnTo>
                        <a:pt x="132" y="6"/>
                      </a:lnTo>
                      <a:lnTo>
                        <a:pt x="141" y="31"/>
                      </a:lnTo>
                      <a:lnTo>
                        <a:pt x="141" y="51"/>
                      </a:lnTo>
                      <a:lnTo>
                        <a:pt x="128" y="77"/>
                      </a:lnTo>
                      <a:lnTo>
                        <a:pt x="118" y="76"/>
                      </a:lnTo>
                      <a:lnTo>
                        <a:pt x="133" y="106"/>
                      </a:lnTo>
                      <a:lnTo>
                        <a:pt x="144" y="153"/>
                      </a:lnTo>
                      <a:lnTo>
                        <a:pt x="144" y="195"/>
                      </a:lnTo>
                      <a:lnTo>
                        <a:pt x="141" y="246"/>
                      </a:lnTo>
                      <a:lnTo>
                        <a:pt x="132" y="298"/>
                      </a:lnTo>
                      <a:lnTo>
                        <a:pt x="116" y="301"/>
                      </a:lnTo>
                      <a:lnTo>
                        <a:pt x="116" y="316"/>
                      </a:lnTo>
                      <a:lnTo>
                        <a:pt x="107" y="322"/>
                      </a:lnTo>
                      <a:lnTo>
                        <a:pt x="107" y="373"/>
                      </a:lnTo>
                      <a:lnTo>
                        <a:pt x="98" y="384"/>
                      </a:lnTo>
                      <a:lnTo>
                        <a:pt x="98" y="479"/>
                      </a:lnTo>
                      <a:lnTo>
                        <a:pt x="98" y="540"/>
                      </a:lnTo>
                      <a:lnTo>
                        <a:pt x="111" y="608"/>
                      </a:lnTo>
                      <a:lnTo>
                        <a:pt x="116" y="694"/>
                      </a:lnTo>
                      <a:lnTo>
                        <a:pt x="101" y="701"/>
                      </a:lnTo>
                      <a:lnTo>
                        <a:pt x="101" y="711"/>
                      </a:lnTo>
                      <a:lnTo>
                        <a:pt x="77" y="711"/>
                      </a:lnTo>
                      <a:lnTo>
                        <a:pt x="73" y="707"/>
                      </a:lnTo>
                      <a:lnTo>
                        <a:pt x="63" y="707"/>
                      </a:lnTo>
                      <a:lnTo>
                        <a:pt x="63" y="714"/>
                      </a:lnTo>
                      <a:lnTo>
                        <a:pt x="45" y="711"/>
                      </a:lnTo>
                      <a:lnTo>
                        <a:pt x="8" y="707"/>
                      </a:lnTo>
                      <a:lnTo>
                        <a:pt x="8" y="701"/>
                      </a:lnTo>
                      <a:lnTo>
                        <a:pt x="43" y="688"/>
                      </a:lnTo>
                      <a:lnTo>
                        <a:pt x="43" y="675"/>
                      </a:lnTo>
                      <a:lnTo>
                        <a:pt x="12" y="669"/>
                      </a:lnTo>
                      <a:lnTo>
                        <a:pt x="12" y="660"/>
                      </a:lnTo>
                      <a:lnTo>
                        <a:pt x="33" y="647"/>
                      </a:lnTo>
                      <a:lnTo>
                        <a:pt x="33" y="550"/>
                      </a:lnTo>
                      <a:lnTo>
                        <a:pt x="25" y="461"/>
                      </a:lnTo>
                      <a:lnTo>
                        <a:pt x="27" y="372"/>
                      </a:lnTo>
                      <a:lnTo>
                        <a:pt x="28" y="322"/>
                      </a:lnTo>
                      <a:lnTo>
                        <a:pt x="26" y="307"/>
                      </a:lnTo>
                      <a:lnTo>
                        <a:pt x="26" y="237"/>
                      </a:lnTo>
                      <a:lnTo>
                        <a:pt x="0" y="221"/>
                      </a:lnTo>
                      <a:lnTo>
                        <a:pt x="0" y="212"/>
                      </a:lnTo>
                      <a:lnTo>
                        <a:pt x="55" y="116"/>
                      </a:lnTo>
                      <a:lnTo>
                        <a:pt x="81" y="103"/>
                      </a:lnTo>
                      <a:lnTo>
                        <a:pt x="78" y="97"/>
                      </a:lnTo>
                      <a:lnTo>
                        <a:pt x="60" y="93"/>
                      </a:lnTo>
                      <a:lnTo>
                        <a:pt x="60" y="87"/>
                      </a:lnTo>
                      <a:lnTo>
                        <a:pt x="55" y="84"/>
                      </a:lnTo>
                      <a:lnTo>
                        <a:pt x="55" y="77"/>
                      </a:lnTo>
                      <a:lnTo>
                        <a:pt x="51" y="74"/>
                      </a:lnTo>
                      <a:lnTo>
                        <a:pt x="55" y="71"/>
                      </a:lnTo>
                      <a:lnTo>
                        <a:pt x="51" y="68"/>
                      </a:lnTo>
                      <a:lnTo>
                        <a:pt x="60" y="51"/>
                      </a:lnTo>
                      <a:lnTo>
                        <a:pt x="55" y="43"/>
                      </a:lnTo>
                      <a:lnTo>
                        <a:pt x="60" y="34"/>
                      </a:lnTo>
                      <a:lnTo>
                        <a:pt x="51" y="27"/>
                      </a:lnTo>
                      <a:lnTo>
                        <a:pt x="51" y="1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7" name="Freeform 47"/>
                <p:cNvSpPr>
                  <a:spLocks/>
                </p:cNvSpPr>
                <p:nvPr/>
              </p:nvSpPr>
              <p:spPr bwMode="auto">
                <a:xfrm>
                  <a:off x="2883" y="2120"/>
                  <a:ext cx="106" cy="379"/>
                </a:xfrm>
                <a:custGeom>
                  <a:avLst/>
                  <a:gdLst>
                    <a:gd name="T0" fmla="*/ 41 w 106"/>
                    <a:gd name="T1" fmla="*/ 5 h 379"/>
                    <a:gd name="T2" fmla="*/ 36 w 106"/>
                    <a:gd name="T3" fmla="*/ 25 h 379"/>
                    <a:gd name="T4" fmla="*/ 39 w 106"/>
                    <a:gd name="T5" fmla="*/ 28 h 379"/>
                    <a:gd name="T6" fmla="*/ 43 w 106"/>
                    <a:gd name="T7" fmla="*/ 35 h 379"/>
                    <a:gd name="T8" fmla="*/ 47 w 106"/>
                    <a:gd name="T9" fmla="*/ 49 h 379"/>
                    <a:gd name="T10" fmla="*/ 43 w 106"/>
                    <a:gd name="T11" fmla="*/ 51 h 379"/>
                    <a:gd name="T12" fmla="*/ 19 w 106"/>
                    <a:gd name="T13" fmla="*/ 71 h 379"/>
                    <a:gd name="T14" fmla="*/ 4 w 106"/>
                    <a:gd name="T15" fmla="*/ 186 h 379"/>
                    <a:gd name="T16" fmla="*/ 0 w 106"/>
                    <a:gd name="T17" fmla="*/ 206 h 379"/>
                    <a:gd name="T18" fmla="*/ 7 w 106"/>
                    <a:gd name="T19" fmla="*/ 217 h 379"/>
                    <a:gd name="T20" fmla="*/ 11 w 106"/>
                    <a:gd name="T21" fmla="*/ 219 h 379"/>
                    <a:gd name="T22" fmla="*/ 11 w 106"/>
                    <a:gd name="T23" fmla="*/ 202 h 379"/>
                    <a:gd name="T24" fmla="*/ 11 w 106"/>
                    <a:gd name="T25" fmla="*/ 211 h 379"/>
                    <a:gd name="T26" fmla="*/ 18 w 106"/>
                    <a:gd name="T27" fmla="*/ 204 h 379"/>
                    <a:gd name="T28" fmla="*/ 20 w 106"/>
                    <a:gd name="T29" fmla="*/ 190 h 379"/>
                    <a:gd name="T30" fmla="*/ 34 w 106"/>
                    <a:gd name="T31" fmla="*/ 289 h 379"/>
                    <a:gd name="T32" fmla="*/ 41 w 106"/>
                    <a:gd name="T33" fmla="*/ 349 h 379"/>
                    <a:gd name="T34" fmla="*/ 37 w 106"/>
                    <a:gd name="T35" fmla="*/ 376 h 379"/>
                    <a:gd name="T36" fmla="*/ 54 w 106"/>
                    <a:gd name="T37" fmla="*/ 371 h 379"/>
                    <a:gd name="T38" fmla="*/ 49 w 106"/>
                    <a:gd name="T39" fmla="*/ 338 h 379"/>
                    <a:gd name="T40" fmla="*/ 56 w 106"/>
                    <a:gd name="T41" fmla="*/ 291 h 379"/>
                    <a:gd name="T42" fmla="*/ 58 w 106"/>
                    <a:gd name="T43" fmla="*/ 336 h 379"/>
                    <a:gd name="T44" fmla="*/ 61 w 106"/>
                    <a:gd name="T45" fmla="*/ 368 h 379"/>
                    <a:gd name="T46" fmla="*/ 75 w 106"/>
                    <a:gd name="T47" fmla="*/ 369 h 379"/>
                    <a:gd name="T48" fmla="*/ 80 w 106"/>
                    <a:gd name="T49" fmla="*/ 289 h 379"/>
                    <a:gd name="T50" fmla="*/ 86 w 106"/>
                    <a:gd name="T51" fmla="*/ 281 h 379"/>
                    <a:gd name="T52" fmla="*/ 102 w 106"/>
                    <a:gd name="T53" fmla="*/ 289 h 379"/>
                    <a:gd name="T54" fmla="*/ 94 w 106"/>
                    <a:gd name="T55" fmla="*/ 193 h 379"/>
                    <a:gd name="T56" fmla="*/ 96 w 106"/>
                    <a:gd name="T57" fmla="*/ 174 h 379"/>
                    <a:gd name="T58" fmla="*/ 94 w 106"/>
                    <a:gd name="T59" fmla="*/ 127 h 379"/>
                    <a:gd name="T60" fmla="*/ 71 w 106"/>
                    <a:gd name="T61" fmla="*/ 63 h 379"/>
                    <a:gd name="T62" fmla="*/ 70 w 106"/>
                    <a:gd name="T63" fmla="*/ 41 h 379"/>
                    <a:gd name="T64" fmla="*/ 75 w 106"/>
                    <a:gd name="T65" fmla="*/ 37 h 379"/>
                    <a:gd name="T66" fmla="*/ 80 w 106"/>
                    <a:gd name="T67" fmla="*/ 31 h 379"/>
                    <a:gd name="T68" fmla="*/ 77 w 106"/>
                    <a:gd name="T69" fmla="*/ 5 h 379"/>
                    <a:gd name="T70" fmla="*/ 64 w 106"/>
                    <a:gd name="T71" fmla="*/ 1 h 379"/>
                    <a:gd name="T72" fmla="*/ 53 w 106"/>
                    <a:gd name="T73" fmla="*/ 3 h 37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" h="379">
                      <a:moveTo>
                        <a:pt x="53" y="3"/>
                      </a:moveTo>
                      <a:lnTo>
                        <a:pt x="41" y="5"/>
                      </a:lnTo>
                      <a:lnTo>
                        <a:pt x="36" y="19"/>
                      </a:lnTo>
                      <a:lnTo>
                        <a:pt x="36" y="25"/>
                      </a:lnTo>
                      <a:lnTo>
                        <a:pt x="41" y="25"/>
                      </a:lnTo>
                      <a:lnTo>
                        <a:pt x="39" y="28"/>
                      </a:lnTo>
                      <a:lnTo>
                        <a:pt x="41" y="29"/>
                      </a:lnTo>
                      <a:lnTo>
                        <a:pt x="43" y="35"/>
                      </a:lnTo>
                      <a:lnTo>
                        <a:pt x="44" y="37"/>
                      </a:lnTo>
                      <a:lnTo>
                        <a:pt x="47" y="49"/>
                      </a:lnTo>
                      <a:lnTo>
                        <a:pt x="47" y="51"/>
                      </a:lnTo>
                      <a:lnTo>
                        <a:pt x="43" y="51"/>
                      </a:lnTo>
                      <a:lnTo>
                        <a:pt x="34" y="66"/>
                      </a:lnTo>
                      <a:lnTo>
                        <a:pt x="19" y="71"/>
                      </a:lnTo>
                      <a:lnTo>
                        <a:pt x="11" y="82"/>
                      </a:lnTo>
                      <a:lnTo>
                        <a:pt x="4" y="186"/>
                      </a:lnTo>
                      <a:lnTo>
                        <a:pt x="7" y="187"/>
                      </a:lnTo>
                      <a:lnTo>
                        <a:pt x="0" y="206"/>
                      </a:lnTo>
                      <a:lnTo>
                        <a:pt x="4" y="217"/>
                      </a:lnTo>
                      <a:lnTo>
                        <a:pt x="7" y="217"/>
                      </a:lnTo>
                      <a:lnTo>
                        <a:pt x="8" y="219"/>
                      </a:lnTo>
                      <a:lnTo>
                        <a:pt x="11" y="219"/>
                      </a:lnTo>
                      <a:lnTo>
                        <a:pt x="10" y="208"/>
                      </a:lnTo>
                      <a:lnTo>
                        <a:pt x="11" y="202"/>
                      </a:lnTo>
                      <a:lnTo>
                        <a:pt x="13" y="207"/>
                      </a:lnTo>
                      <a:lnTo>
                        <a:pt x="11" y="211"/>
                      </a:lnTo>
                      <a:lnTo>
                        <a:pt x="13" y="213"/>
                      </a:lnTo>
                      <a:lnTo>
                        <a:pt x="18" y="204"/>
                      </a:lnTo>
                      <a:lnTo>
                        <a:pt x="15" y="189"/>
                      </a:lnTo>
                      <a:lnTo>
                        <a:pt x="20" y="190"/>
                      </a:lnTo>
                      <a:lnTo>
                        <a:pt x="18" y="283"/>
                      </a:lnTo>
                      <a:lnTo>
                        <a:pt x="34" y="289"/>
                      </a:lnTo>
                      <a:lnTo>
                        <a:pt x="43" y="343"/>
                      </a:lnTo>
                      <a:lnTo>
                        <a:pt x="41" y="349"/>
                      </a:lnTo>
                      <a:lnTo>
                        <a:pt x="37" y="371"/>
                      </a:lnTo>
                      <a:lnTo>
                        <a:pt x="37" y="376"/>
                      </a:lnTo>
                      <a:lnTo>
                        <a:pt x="49" y="378"/>
                      </a:lnTo>
                      <a:lnTo>
                        <a:pt x="54" y="371"/>
                      </a:lnTo>
                      <a:lnTo>
                        <a:pt x="51" y="352"/>
                      </a:lnTo>
                      <a:lnTo>
                        <a:pt x="49" y="338"/>
                      </a:lnTo>
                      <a:lnTo>
                        <a:pt x="55" y="291"/>
                      </a:lnTo>
                      <a:lnTo>
                        <a:pt x="56" y="291"/>
                      </a:lnTo>
                      <a:lnTo>
                        <a:pt x="61" y="308"/>
                      </a:lnTo>
                      <a:lnTo>
                        <a:pt x="58" y="336"/>
                      </a:lnTo>
                      <a:lnTo>
                        <a:pt x="54" y="339"/>
                      </a:lnTo>
                      <a:lnTo>
                        <a:pt x="61" y="368"/>
                      </a:lnTo>
                      <a:lnTo>
                        <a:pt x="72" y="371"/>
                      </a:lnTo>
                      <a:lnTo>
                        <a:pt x="75" y="369"/>
                      </a:lnTo>
                      <a:lnTo>
                        <a:pt x="66" y="339"/>
                      </a:lnTo>
                      <a:lnTo>
                        <a:pt x="80" y="289"/>
                      </a:lnTo>
                      <a:lnTo>
                        <a:pt x="86" y="284"/>
                      </a:lnTo>
                      <a:lnTo>
                        <a:pt x="86" y="281"/>
                      </a:lnTo>
                      <a:lnTo>
                        <a:pt x="98" y="282"/>
                      </a:lnTo>
                      <a:lnTo>
                        <a:pt x="102" y="289"/>
                      </a:lnTo>
                      <a:lnTo>
                        <a:pt x="105" y="284"/>
                      </a:lnTo>
                      <a:lnTo>
                        <a:pt x="94" y="193"/>
                      </a:lnTo>
                      <a:lnTo>
                        <a:pt x="96" y="193"/>
                      </a:lnTo>
                      <a:lnTo>
                        <a:pt x="96" y="174"/>
                      </a:lnTo>
                      <a:lnTo>
                        <a:pt x="97" y="172"/>
                      </a:lnTo>
                      <a:lnTo>
                        <a:pt x="94" y="127"/>
                      </a:lnTo>
                      <a:lnTo>
                        <a:pt x="90" y="73"/>
                      </a:lnTo>
                      <a:lnTo>
                        <a:pt x="71" y="63"/>
                      </a:lnTo>
                      <a:lnTo>
                        <a:pt x="64" y="51"/>
                      </a:lnTo>
                      <a:lnTo>
                        <a:pt x="70" y="41"/>
                      </a:lnTo>
                      <a:lnTo>
                        <a:pt x="72" y="42"/>
                      </a:lnTo>
                      <a:lnTo>
                        <a:pt x="75" y="37"/>
                      </a:lnTo>
                      <a:lnTo>
                        <a:pt x="75" y="31"/>
                      </a:lnTo>
                      <a:lnTo>
                        <a:pt x="80" y="31"/>
                      </a:lnTo>
                      <a:lnTo>
                        <a:pt x="82" y="16"/>
                      </a:lnTo>
                      <a:lnTo>
                        <a:pt x="77" y="5"/>
                      </a:lnTo>
                      <a:lnTo>
                        <a:pt x="72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3" y="3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8" name="Freeform 48"/>
                <p:cNvSpPr>
                  <a:spLocks/>
                </p:cNvSpPr>
                <p:nvPr/>
              </p:nvSpPr>
              <p:spPr bwMode="auto">
                <a:xfrm>
                  <a:off x="3681" y="2029"/>
                  <a:ext cx="74" cy="377"/>
                </a:xfrm>
                <a:custGeom>
                  <a:avLst/>
                  <a:gdLst>
                    <a:gd name="T0" fmla="*/ 25 w 74"/>
                    <a:gd name="T1" fmla="*/ 5 h 377"/>
                    <a:gd name="T2" fmla="*/ 43 w 74"/>
                    <a:gd name="T3" fmla="*/ 0 h 377"/>
                    <a:gd name="T4" fmla="*/ 56 w 74"/>
                    <a:gd name="T5" fmla="*/ 0 h 377"/>
                    <a:gd name="T6" fmla="*/ 68 w 74"/>
                    <a:gd name="T7" fmla="*/ 3 h 377"/>
                    <a:gd name="T8" fmla="*/ 72 w 74"/>
                    <a:gd name="T9" fmla="*/ 16 h 377"/>
                    <a:gd name="T10" fmla="*/ 72 w 74"/>
                    <a:gd name="T11" fmla="*/ 27 h 377"/>
                    <a:gd name="T12" fmla="*/ 65 w 74"/>
                    <a:gd name="T13" fmla="*/ 40 h 377"/>
                    <a:gd name="T14" fmla="*/ 60 w 74"/>
                    <a:gd name="T15" fmla="*/ 40 h 377"/>
                    <a:gd name="T16" fmla="*/ 68 w 74"/>
                    <a:gd name="T17" fmla="*/ 56 h 377"/>
                    <a:gd name="T18" fmla="*/ 73 w 74"/>
                    <a:gd name="T19" fmla="*/ 80 h 377"/>
                    <a:gd name="T20" fmla="*/ 73 w 74"/>
                    <a:gd name="T21" fmla="*/ 102 h 377"/>
                    <a:gd name="T22" fmla="*/ 72 w 74"/>
                    <a:gd name="T23" fmla="*/ 129 h 377"/>
                    <a:gd name="T24" fmla="*/ 68 w 74"/>
                    <a:gd name="T25" fmla="*/ 156 h 377"/>
                    <a:gd name="T26" fmla="*/ 59 w 74"/>
                    <a:gd name="T27" fmla="*/ 158 h 377"/>
                    <a:gd name="T28" fmla="*/ 59 w 74"/>
                    <a:gd name="T29" fmla="*/ 165 h 377"/>
                    <a:gd name="T30" fmla="*/ 54 w 74"/>
                    <a:gd name="T31" fmla="*/ 169 h 377"/>
                    <a:gd name="T32" fmla="*/ 54 w 74"/>
                    <a:gd name="T33" fmla="*/ 197 h 377"/>
                    <a:gd name="T34" fmla="*/ 50 w 74"/>
                    <a:gd name="T35" fmla="*/ 202 h 377"/>
                    <a:gd name="T36" fmla="*/ 50 w 74"/>
                    <a:gd name="T37" fmla="*/ 253 h 377"/>
                    <a:gd name="T38" fmla="*/ 50 w 74"/>
                    <a:gd name="T39" fmla="*/ 285 h 377"/>
                    <a:gd name="T40" fmla="*/ 56 w 74"/>
                    <a:gd name="T41" fmla="*/ 320 h 377"/>
                    <a:gd name="T42" fmla="*/ 59 w 74"/>
                    <a:gd name="T43" fmla="*/ 366 h 377"/>
                    <a:gd name="T44" fmla="*/ 51 w 74"/>
                    <a:gd name="T45" fmla="*/ 370 h 377"/>
                    <a:gd name="T46" fmla="*/ 51 w 74"/>
                    <a:gd name="T47" fmla="*/ 376 h 377"/>
                    <a:gd name="T48" fmla="*/ 40 w 74"/>
                    <a:gd name="T49" fmla="*/ 376 h 377"/>
                    <a:gd name="T50" fmla="*/ 37 w 74"/>
                    <a:gd name="T51" fmla="*/ 373 h 377"/>
                    <a:gd name="T52" fmla="*/ 32 w 74"/>
                    <a:gd name="T53" fmla="*/ 373 h 377"/>
                    <a:gd name="T54" fmla="*/ 32 w 74"/>
                    <a:gd name="T55" fmla="*/ 376 h 377"/>
                    <a:gd name="T56" fmla="*/ 23 w 74"/>
                    <a:gd name="T57" fmla="*/ 376 h 377"/>
                    <a:gd name="T58" fmla="*/ 5 w 74"/>
                    <a:gd name="T59" fmla="*/ 373 h 377"/>
                    <a:gd name="T60" fmla="*/ 5 w 74"/>
                    <a:gd name="T61" fmla="*/ 370 h 377"/>
                    <a:gd name="T62" fmla="*/ 21 w 74"/>
                    <a:gd name="T63" fmla="*/ 363 h 377"/>
                    <a:gd name="T64" fmla="*/ 21 w 74"/>
                    <a:gd name="T65" fmla="*/ 356 h 377"/>
                    <a:gd name="T66" fmla="*/ 6 w 74"/>
                    <a:gd name="T67" fmla="*/ 353 h 377"/>
                    <a:gd name="T68" fmla="*/ 6 w 74"/>
                    <a:gd name="T69" fmla="*/ 349 h 377"/>
                    <a:gd name="T70" fmla="*/ 17 w 74"/>
                    <a:gd name="T71" fmla="*/ 342 h 377"/>
                    <a:gd name="T72" fmla="*/ 17 w 74"/>
                    <a:gd name="T73" fmla="*/ 290 h 377"/>
                    <a:gd name="T74" fmla="*/ 13 w 74"/>
                    <a:gd name="T75" fmla="*/ 243 h 377"/>
                    <a:gd name="T76" fmla="*/ 14 w 74"/>
                    <a:gd name="T77" fmla="*/ 196 h 377"/>
                    <a:gd name="T78" fmla="*/ 14 w 74"/>
                    <a:gd name="T79" fmla="*/ 169 h 377"/>
                    <a:gd name="T80" fmla="*/ 13 w 74"/>
                    <a:gd name="T81" fmla="*/ 161 h 377"/>
                    <a:gd name="T82" fmla="*/ 13 w 74"/>
                    <a:gd name="T83" fmla="*/ 124 h 377"/>
                    <a:gd name="T84" fmla="*/ 0 w 74"/>
                    <a:gd name="T85" fmla="*/ 116 h 377"/>
                    <a:gd name="T86" fmla="*/ 0 w 74"/>
                    <a:gd name="T87" fmla="*/ 112 h 377"/>
                    <a:gd name="T88" fmla="*/ 28 w 74"/>
                    <a:gd name="T89" fmla="*/ 61 h 377"/>
                    <a:gd name="T90" fmla="*/ 41 w 74"/>
                    <a:gd name="T91" fmla="*/ 54 h 377"/>
                    <a:gd name="T92" fmla="*/ 40 w 74"/>
                    <a:gd name="T93" fmla="*/ 51 h 377"/>
                    <a:gd name="T94" fmla="*/ 30 w 74"/>
                    <a:gd name="T95" fmla="*/ 49 h 377"/>
                    <a:gd name="T96" fmla="*/ 30 w 74"/>
                    <a:gd name="T97" fmla="*/ 46 h 377"/>
                    <a:gd name="T98" fmla="*/ 28 w 74"/>
                    <a:gd name="T99" fmla="*/ 44 h 377"/>
                    <a:gd name="T100" fmla="*/ 28 w 74"/>
                    <a:gd name="T101" fmla="*/ 40 h 377"/>
                    <a:gd name="T102" fmla="*/ 25 w 74"/>
                    <a:gd name="T103" fmla="*/ 39 h 377"/>
                    <a:gd name="T104" fmla="*/ 28 w 74"/>
                    <a:gd name="T105" fmla="*/ 37 h 377"/>
                    <a:gd name="T106" fmla="*/ 26 w 74"/>
                    <a:gd name="T107" fmla="*/ 35 h 377"/>
                    <a:gd name="T108" fmla="*/ 30 w 74"/>
                    <a:gd name="T109" fmla="*/ 27 h 377"/>
                    <a:gd name="T110" fmla="*/ 28 w 74"/>
                    <a:gd name="T111" fmla="*/ 22 h 377"/>
                    <a:gd name="T112" fmla="*/ 30 w 74"/>
                    <a:gd name="T113" fmla="*/ 18 h 377"/>
                    <a:gd name="T114" fmla="*/ 26 w 74"/>
                    <a:gd name="T115" fmla="*/ 14 h 377"/>
                    <a:gd name="T116" fmla="*/ 25 w 74"/>
                    <a:gd name="T117" fmla="*/ 5 h 37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74" h="377">
                      <a:moveTo>
                        <a:pt x="25" y="5"/>
                      </a:move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68" y="3"/>
                      </a:lnTo>
                      <a:lnTo>
                        <a:pt x="72" y="16"/>
                      </a:lnTo>
                      <a:lnTo>
                        <a:pt x="72" y="27"/>
                      </a:lnTo>
                      <a:lnTo>
                        <a:pt x="65" y="40"/>
                      </a:lnTo>
                      <a:lnTo>
                        <a:pt x="60" y="40"/>
                      </a:lnTo>
                      <a:lnTo>
                        <a:pt x="68" y="56"/>
                      </a:lnTo>
                      <a:lnTo>
                        <a:pt x="73" y="80"/>
                      </a:lnTo>
                      <a:lnTo>
                        <a:pt x="73" y="102"/>
                      </a:lnTo>
                      <a:lnTo>
                        <a:pt x="72" y="129"/>
                      </a:lnTo>
                      <a:lnTo>
                        <a:pt x="68" y="156"/>
                      </a:lnTo>
                      <a:lnTo>
                        <a:pt x="59" y="158"/>
                      </a:lnTo>
                      <a:lnTo>
                        <a:pt x="59" y="165"/>
                      </a:lnTo>
                      <a:lnTo>
                        <a:pt x="54" y="169"/>
                      </a:lnTo>
                      <a:lnTo>
                        <a:pt x="54" y="197"/>
                      </a:lnTo>
                      <a:lnTo>
                        <a:pt x="50" y="202"/>
                      </a:lnTo>
                      <a:lnTo>
                        <a:pt x="50" y="253"/>
                      </a:lnTo>
                      <a:lnTo>
                        <a:pt x="50" y="285"/>
                      </a:lnTo>
                      <a:lnTo>
                        <a:pt x="56" y="320"/>
                      </a:lnTo>
                      <a:lnTo>
                        <a:pt x="59" y="366"/>
                      </a:lnTo>
                      <a:lnTo>
                        <a:pt x="51" y="370"/>
                      </a:lnTo>
                      <a:lnTo>
                        <a:pt x="51" y="376"/>
                      </a:lnTo>
                      <a:lnTo>
                        <a:pt x="40" y="376"/>
                      </a:lnTo>
                      <a:lnTo>
                        <a:pt x="37" y="373"/>
                      </a:lnTo>
                      <a:lnTo>
                        <a:pt x="32" y="373"/>
                      </a:lnTo>
                      <a:lnTo>
                        <a:pt x="32" y="376"/>
                      </a:lnTo>
                      <a:lnTo>
                        <a:pt x="23" y="376"/>
                      </a:lnTo>
                      <a:lnTo>
                        <a:pt x="5" y="373"/>
                      </a:lnTo>
                      <a:lnTo>
                        <a:pt x="5" y="370"/>
                      </a:lnTo>
                      <a:lnTo>
                        <a:pt x="21" y="363"/>
                      </a:lnTo>
                      <a:lnTo>
                        <a:pt x="21" y="356"/>
                      </a:lnTo>
                      <a:lnTo>
                        <a:pt x="6" y="353"/>
                      </a:lnTo>
                      <a:lnTo>
                        <a:pt x="6" y="349"/>
                      </a:lnTo>
                      <a:lnTo>
                        <a:pt x="17" y="342"/>
                      </a:lnTo>
                      <a:lnTo>
                        <a:pt x="17" y="290"/>
                      </a:lnTo>
                      <a:lnTo>
                        <a:pt x="13" y="243"/>
                      </a:lnTo>
                      <a:lnTo>
                        <a:pt x="14" y="196"/>
                      </a:lnTo>
                      <a:lnTo>
                        <a:pt x="14" y="169"/>
                      </a:lnTo>
                      <a:lnTo>
                        <a:pt x="13" y="161"/>
                      </a:lnTo>
                      <a:lnTo>
                        <a:pt x="13" y="124"/>
                      </a:lnTo>
                      <a:lnTo>
                        <a:pt x="0" y="116"/>
                      </a:lnTo>
                      <a:lnTo>
                        <a:pt x="0" y="112"/>
                      </a:lnTo>
                      <a:lnTo>
                        <a:pt x="28" y="61"/>
                      </a:lnTo>
                      <a:lnTo>
                        <a:pt x="41" y="54"/>
                      </a:lnTo>
                      <a:lnTo>
                        <a:pt x="40" y="51"/>
                      </a:lnTo>
                      <a:lnTo>
                        <a:pt x="30" y="49"/>
                      </a:lnTo>
                      <a:lnTo>
                        <a:pt x="30" y="46"/>
                      </a:lnTo>
                      <a:lnTo>
                        <a:pt x="28" y="44"/>
                      </a:lnTo>
                      <a:lnTo>
                        <a:pt x="28" y="40"/>
                      </a:lnTo>
                      <a:lnTo>
                        <a:pt x="25" y="39"/>
                      </a:lnTo>
                      <a:lnTo>
                        <a:pt x="28" y="37"/>
                      </a:lnTo>
                      <a:lnTo>
                        <a:pt x="26" y="35"/>
                      </a:lnTo>
                      <a:lnTo>
                        <a:pt x="30" y="27"/>
                      </a:lnTo>
                      <a:lnTo>
                        <a:pt x="28" y="22"/>
                      </a:lnTo>
                      <a:lnTo>
                        <a:pt x="30" y="18"/>
                      </a:lnTo>
                      <a:lnTo>
                        <a:pt x="26" y="14"/>
                      </a:lnTo>
                      <a:lnTo>
                        <a:pt x="25" y="5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9" name="Freeform 49"/>
                <p:cNvSpPr>
                  <a:spLocks/>
                </p:cNvSpPr>
                <p:nvPr/>
              </p:nvSpPr>
              <p:spPr bwMode="auto">
                <a:xfrm>
                  <a:off x="3565" y="1991"/>
                  <a:ext cx="101" cy="337"/>
                </a:xfrm>
                <a:custGeom>
                  <a:avLst/>
                  <a:gdLst>
                    <a:gd name="T0" fmla="*/ 61 w 101"/>
                    <a:gd name="T1" fmla="*/ 4 h 337"/>
                    <a:gd name="T2" fmla="*/ 66 w 101"/>
                    <a:gd name="T3" fmla="*/ 22 h 337"/>
                    <a:gd name="T4" fmla="*/ 63 w 101"/>
                    <a:gd name="T5" fmla="*/ 24 h 337"/>
                    <a:gd name="T6" fmla="*/ 60 w 101"/>
                    <a:gd name="T7" fmla="*/ 31 h 337"/>
                    <a:gd name="T8" fmla="*/ 55 w 101"/>
                    <a:gd name="T9" fmla="*/ 43 h 337"/>
                    <a:gd name="T10" fmla="*/ 60 w 101"/>
                    <a:gd name="T11" fmla="*/ 45 h 337"/>
                    <a:gd name="T12" fmla="*/ 82 w 101"/>
                    <a:gd name="T13" fmla="*/ 63 h 337"/>
                    <a:gd name="T14" fmla="*/ 97 w 101"/>
                    <a:gd name="T15" fmla="*/ 164 h 337"/>
                    <a:gd name="T16" fmla="*/ 100 w 101"/>
                    <a:gd name="T17" fmla="*/ 182 h 337"/>
                    <a:gd name="T18" fmla="*/ 94 w 101"/>
                    <a:gd name="T19" fmla="*/ 191 h 337"/>
                    <a:gd name="T20" fmla="*/ 89 w 101"/>
                    <a:gd name="T21" fmla="*/ 194 h 337"/>
                    <a:gd name="T22" fmla="*/ 89 w 101"/>
                    <a:gd name="T23" fmla="*/ 178 h 337"/>
                    <a:gd name="T24" fmla="*/ 89 w 101"/>
                    <a:gd name="T25" fmla="*/ 187 h 337"/>
                    <a:gd name="T26" fmla="*/ 84 w 101"/>
                    <a:gd name="T27" fmla="*/ 181 h 337"/>
                    <a:gd name="T28" fmla="*/ 81 w 101"/>
                    <a:gd name="T29" fmla="*/ 168 h 337"/>
                    <a:gd name="T30" fmla="*/ 68 w 101"/>
                    <a:gd name="T31" fmla="*/ 255 h 337"/>
                    <a:gd name="T32" fmla="*/ 61 w 101"/>
                    <a:gd name="T33" fmla="*/ 310 h 337"/>
                    <a:gd name="T34" fmla="*/ 65 w 101"/>
                    <a:gd name="T35" fmla="*/ 333 h 337"/>
                    <a:gd name="T36" fmla="*/ 48 w 101"/>
                    <a:gd name="T37" fmla="*/ 330 h 337"/>
                    <a:gd name="T38" fmla="*/ 53 w 101"/>
                    <a:gd name="T39" fmla="*/ 300 h 337"/>
                    <a:gd name="T40" fmla="*/ 46 w 101"/>
                    <a:gd name="T41" fmla="*/ 258 h 337"/>
                    <a:gd name="T42" fmla="*/ 45 w 101"/>
                    <a:gd name="T43" fmla="*/ 298 h 337"/>
                    <a:gd name="T44" fmla="*/ 42 w 101"/>
                    <a:gd name="T45" fmla="*/ 327 h 337"/>
                    <a:gd name="T46" fmla="*/ 29 w 101"/>
                    <a:gd name="T47" fmla="*/ 328 h 337"/>
                    <a:gd name="T48" fmla="*/ 24 w 101"/>
                    <a:gd name="T49" fmla="*/ 255 h 337"/>
                    <a:gd name="T50" fmla="*/ 18 w 101"/>
                    <a:gd name="T51" fmla="*/ 249 h 337"/>
                    <a:gd name="T52" fmla="*/ 3 w 101"/>
                    <a:gd name="T53" fmla="*/ 255 h 337"/>
                    <a:gd name="T54" fmla="*/ 11 w 101"/>
                    <a:gd name="T55" fmla="*/ 171 h 337"/>
                    <a:gd name="T56" fmla="*/ 9 w 101"/>
                    <a:gd name="T57" fmla="*/ 154 h 337"/>
                    <a:gd name="T58" fmla="*/ 11 w 101"/>
                    <a:gd name="T59" fmla="*/ 112 h 337"/>
                    <a:gd name="T60" fmla="*/ 33 w 101"/>
                    <a:gd name="T61" fmla="*/ 56 h 337"/>
                    <a:gd name="T62" fmla="*/ 33 w 101"/>
                    <a:gd name="T63" fmla="*/ 36 h 337"/>
                    <a:gd name="T64" fmla="*/ 29 w 101"/>
                    <a:gd name="T65" fmla="*/ 32 h 337"/>
                    <a:gd name="T66" fmla="*/ 24 w 101"/>
                    <a:gd name="T67" fmla="*/ 27 h 337"/>
                    <a:gd name="T68" fmla="*/ 27 w 101"/>
                    <a:gd name="T69" fmla="*/ 4 h 337"/>
                    <a:gd name="T70" fmla="*/ 40 w 101"/>
                    <a:gd name="T71" fmla="*/ 1 h 337"/>
                    <a:gd name="T72" fmla="*/ 50 w 101"/>
                    <a:gd name="T73" fmla="*/ 2 h 3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1" h="337">
                      <a:moveTo>
                        <a:pt x="50" y="2"/>
                      </a:moveTo>
                      <a:lnTo>
                        <a:pt x="61" y="4"/>
                      </a:lnTo>
                      <a:lnTo>
                        <a:pt x="66" y="17"/>
                      </a:lnTo>
                      <a:lnTo>
                        <a:pt x="66" y="22"/>
                      </a:lnTo>
                      <a:lnTo>
                        <a:pt x="61" y="22"/>
                      </a:lnTo>
                      <a:lnTo>
                        <a:pt x="63" y="24"/>
                      </a:lnTo>
                      <a:lnTo>
                        <a:pt x="61" y="25"/>
                      </a:lnTo>
                      <a:lnTo>
                        <a:pt x="60" y="31"/>
                      </a:lnTo>
                      <a:lnTo>
                        <a:pt x="58" y="32"/>
                      </a:lnTo>
                      <a:lnTo>
                        <a:pt x="55" y="43"/>
                      </a:lnTo>
                      <a:lnTo>
                        <a:pt x="55" y="45"/>
                      </a:lnTo>
                      <a:lnTo>
                        <a:pt x="60" y="45"/>
                      </a:lnTo>
                      <a:lnTo>
                        <a:pt x="68" y="58"/>
                      </a:lnTo>
                      <a:lnTo>
                        <a:pt x="82" y="63"/>
                      </a:lnTo>
                      <a:lnTo>
                        <a:pt x="89" y="72"/>
                      </a:lnTo>
                      <a:lnTo>
                        <a:pt x="97" y="164"/>
                      </a:lnTo>
                      <a:lnTo>
                        <a:pt x="94" y="166"/>
                      </a:lnTo>
                      <a:lnTo>
                        <a:pt x="100" y="182"/>
                      </a:lnTo>
                      <a:lnTo>
                        <a:pt x="97" y="191"/>
                      </a:lnTo>
                      <a:lnTo>
                        <a:pt x="94" y="191"/>
                      </a:lnTo>
                      <a:lnTo>
                        <a:pt x="93" y="194"/>
                      </a:lnTo>
                      <a:lnTo>
                        <a:pt x="89" y="194"/>
                      </a:lnTo>
                      <a:lnTo>
                        <a:pt x="91" y="184"/>
                      </a:lnTo>
                      <a:lnTo>
                        <a:pt x="89" y="178"/>
                      </a:lnTo>
                      <a:lnTo>
                        <a:pt x="88" y="183"/>
                      </a:lnTo>
                      <a:lnTo>
                        <a:pt x="89" y="187"/>
                      </a:lnTo>
                      <a:lnTo>
                        <a:pt x="87" y="189"/>
                      </a:lnTo>
                      <a:lnTo>
                        <a:pt x="84" y="181"/>
                      </a:lnTo>
                      <a:lnTo>
                        <a:pt x="86" y="167"/>
                      </a:lnTo>
                      <a:lnTo>
                        <a:pt x="81" y="168"/>
                      </a:lnTo>
                      <a:lnTo>
                        <a:pt x="84" y="251"/>
                      </a:lnTo>
                      <a:lnTo>
                        <a:pt x="68" y="255"/>
                      </a:lnTo>
                      <a:lnTo>
                        <a:pt x="60" y="305"/>
                      </a:lnTo>
                      <a:lnTo>
                        <a:pt x="61" y="310"/>
                      </a:lnTo>
                      <a:lnTo>
                        <a:pt x="65" y="330"/>
                      </a:lnTo>
                      <a:lnTo>
                        <a:pt x="65" y="333"/>
                      </a:lnTo>
                      <a:lnTo>
                        <a:pt x="53" y="336"/>
                      </a:lnTo>
                      <a:lnTo>
                        <a:pt x="48" y="330"/>
                      </a:lnTo>
                      <a:lnTo>
                        <a:pt x="51" y="313"/>
                      </a:lnTo>
                      <a:lnTo>
                        <a:pt x="53" y="300"/>
                      </a:lnTo>
                      <a:lnTo>
                        <a:pt x="48" y="258"/>
                      </a:lnTo>
                      <a:lnTo>
                        <a:pt x="46" y="258"/>
                      </a:lnTo>
                      <a:lnTo>
                        <a:pt x="42" y="273"/>
                      </a:lnTo>
                      <a:lnTo>
                        <a:pt x="45" y="298"/>
                      </a:lnTo>
                      <a:lnTo>
                        <a:pt x="48" y="301"/>
                      </a:lnTo>
                      <a:lnTo>
                        <a:pt x="42" y="327"/>
                      </a:lnTo>
                      <a:lnTo>
                        <a:pt x="31" y="330"/>
                      </a:lnTo>
                      <a:lnTo>
                        <a:pt x="29" y="328"/>
                      </a:lnTo>
                      <a:lnTo>
                        <a:pt x="37" y="302"/>
                      </a:lnTo>
                      <a:lnTo>
                        <a:pt x="24" y="255"/>
                      </a:lnTo>
                      <a:lnTo>
                        <a:pt x="18" y="252"/>
                      </a:lnTo>
                      <a:lnTo>
                        <a:pt x="18" y="249"/>
                      </a:lnTo>
                      <a:lnTo>
                        <a:pt x="6" y="250"/>
                      </a:lnTo>
                      <a:lnTo>
                        <a:pt x="3" y="255"/>
                      </a:lnTo>
                      <a:lnTo>
                        <a:pt x="0" y="252"/>
                      </a:lnTo>
                      <a:lnTo>
                        <a:pt x="11" y="171"/>
                      </a:lnTo>
                      <a:lnTo>
                        <a:pt x="9" y="171"/>
                      </a:lnTo>
                      <a:lnTo>
                        <a:pt x="9" y="154"/>
                      </a:lnTo>
                      <a:lnTo>
                        <a:pt x="8" y="152"/>
                      </a:lnTo>
                      <a:lnTo>
                        <a:pt x="11" y="112"/>
                      </a:lnTo>
                      <a:lnTo>
                        <a:pt x="15" y="65"/>
                      </a:lnTo>
                      <a:lnTo>
                        <a:pt x="33" y="56"/>
                      </a:lnTo>
                      <a:lnTo>
                        <a:pt x="39" y="45"/>
                      </a:lnTo>
                      <a:lnTo>
                        <a:pt x="33" y="36"/>
                      </a:lnTo>
                      <a:lnTo>
                        <a:pt x="31" y="37"/>
                      </a:lnTo>
                      <a:lnTo>
                        <a:pt x="29" y="32"/>
                      </a:lnTo>
                      <a:lnTo>
                        <a:pt x="29" y="27"/>
                      </a:lnTo>
                      <a:lnTo>
                        <a:pt x="24" y="27"/>
                      </a:lnTo>
                      <a:lnTo>
                        <a:pt x="23" y="14"/>
                      </a:lnTo>
                      <a:lnTo>
                        <a:pt x="27" y="4"/>
                      </a:lnTo>
                      <a:lnTo>
                        <a:pt x="32" y="1"/>
                      </a:lnTo>
                      <a:lnTo>
                        <a:pt x="40" y="1"/>
                      </a:lnTo>
                      <a:lnTo>
                        <a:pt x="44" y="0"/>
                      </a:lnTo>
                      <a:lnTo>
                        <a:pt x="50" y="2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0" name="Freeform 50"/>
                <p:cNvSpPr>
                  <a:spLocks/>
                </p:cNvSpPr>
                <p:nvPr/>
              </p:nvSpPr>
              <p:spPr bwMode="auto">
                <a:xfrm>
                  <a:off x="3017" y="2020"/>
                  <a:ext cx="65" cy="237"/>
                </a:xfrm>
                <a:custGeom>
                  <a:avLst/>
                  <a:gdLst>
                    <a:gd name="T0" fmla="*/ 25 w 65"/>
                    <a:gd name="T1" fmla="*/ 3 h 237"/>
                    <a:gd name="T2" fmla="*/ 21 w 65"/>
                    <a:gd name="T3" fmla="*/ 15 h 237"/>
                    <a:gd name="T4" fmla="*/ 24 w 65"/>
                    <a:gd name="T5" fmla="*/ 17 h 237"/>
                    <a:gd name="T6" fmla="*/ 26 w 65"/>
                    <a:gd name="T7" fmla="*/ 22 h 237"/>
                    <a:gd name="T8" fmla="*/ 29 w 65"/>
                    <a:gd name="T9" fmla="*/ 30 h 237"/>
                    <a:gd name="T10" fmla="*/ 26 w 65"/>
                    <a:gd name="T11" fmla="*/ 32 h 237"/>
                    <a:gd name="T12" fmla="*/ 12 w 65"/>
                    <a:gd name="T13" fmla="*/ 44 h 237"/>
                    <a:gd name="T14" fmla="*/ 2 w 65"/>
                    <a:gd name="T15" fmla="*/ 116 h 237"/>
                    <a:gd name="T16" fmla="*/ 0 w 65"/>
                    <a:gd name="T17" fmla="*/ 128 h 237"/>
                    <a:gd name="T18" fmla="*/ 4 w 65"/>
                    <a:gd name="T19" fmla="*/ 135 h 237"/>
                    <a:gd name="T20" fmla="*/ 7 w 65"/>
                    <a:gd name="T21" fmla="*/ 136 h 237"/>
                    <a:gd name="T22" fmla="*/ 7 w 65"/>
                    <a:gd name="T23" fmla="*/ 126 h 237"/>
                    <a:gd name="T24" fmla="*/ 7 w 65"/>
                    <a:gd name="T25" fmla="*/ 131 h 237"/>
                    <a:gd name="T26" fmla="*/ 10 w 65"/>
                    <a:gd name="T27" fmla="*/ 128 h 237"/>
                    <a:gd name="T28" fmla="*/ 12 w 65"/>
                    <a:gd name="T29" fmla="*/ 118 h 237"/>
                    <a:gd name="T30" fmla="*/ 21 w 65"/>
                    <a:gd name="T31" fmla="*/ 180 h 237"/>
                    <a:gd name="T32" fmla="*/ 25 w 65"/>
                    <a:gd name="T33" fmla="*/ 218 h 237"/>
                    <a:gd name="T34" fmla="*/ 23 w 65"/>
                    <a:gd name="T35" fmla="*/ 234 h 237"/>
                    <a:gd name="T36" fmla="*/ 33 w 65"/>
                    <a:gd name="T37" fmla="*/ 232 h 237"/>
                    <a:gd name="T38" fmla="*/ 30 w 65"/>
                    <a:gd name="T39" fmla="*/ 211 h 237"/>
                    <a:gd name="T40" fmla="*/ 34 w 65"/>
                    <a:gd name="T41" fmla="*/ 182 h 237"/>
                    <a:gd name="T42" fmla="*/ 36 w 65"/>
                    <a:gd name="T43" fmla="*/ 209 h 237"/>
                    <a:gd name="T44" fmla="*/ 37 w 65"/>
                    <a:gd name="T45" fmla="*/ 229 h 237"/>
                    <a:gd name="T46" fmla="*/ 45 w 65"/>
                    <a:gd name="T47" fmla="*/ 230 h 237"/>
                    <a:gd name="T48" fmla="*/ 49 w 65"/>
                    <a:gd name="T49" fmla="*/ 180 h 237"/>
                    <a:gd name="T50" fmla="*/ 52 w 65"/>
                    <a:gd name="T51" fmla="*/ 175 h 237"/>
                    <a:gd name="T52" fmla="*/ 62 w 65"/>
                    <a:gd name="T53" fmla="*/ 180 h 237"/>
                    <a:gd name="T54" fmla="*/ 57 w 65"/>
                    <a:gd name="T55" fmla="*/ 120 h 237"/>
                    <a:gd name="T56" fmla="*/ 58 w 65"/>
                    <a:gd name="T57" fmla="*/ 108 h 237"/>
                    <a:gd name="T58" fmla="*/ 57 w 65"/>
                    <a:gd name="T59" fmla="*/ 79 h 237"/>
                    <a:gd name="T60" fmla="*/ 43 w 65"/>
                    <a:gd name="T61" fmla="*/ 39 h 237"/>
                    <a:gd name="T62" fmla="*/ 43 w 65"/>
                    <a:gd name="T63" fmla="*/ 26 h 237"/>
                    <a:gd name="T64" fmla="*/ 45 w 65"/>
                    <a:gd name="T65" fmla="*/ 23 h 237"/>
                    <a:gd name="T66" fmla="*/ 49 w 65"/>
                    <a:gd name="T67" fmla="*/ 19 h 237"/>
                    <a:gd name="T68" fmla="*/ 46 w 65"/>
                    <a:gd name="T69" fmla="*/ 3 h 237"/>
                    <a:gd name="T70" fmla="*/ 39 w 65"/>
                    <a:gd name="T71" fmla="*/ 1 h 237"/>
                    <a:gd name="T72" fmla="*/ 32 w 65"/>
                    <a:gd name="T73" fmla="*/ 1 h 2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5" h="237">
                      <a:moveTo>
                        <a:pt x="32" y="1"/>
                      </a:moveTo>
                      <a:lnTo>
                        <a:pt x="25" y="3"/>
                      </a:lnTo>
                      <a:lnTo>
                        <a:pt x="21" y="12"/>
                      </a:lnTo>
                      <a:lnTo>
                        <a:pt x="21" y="15"/>
                      </a:lnTo>
                      <a:lnTo>
                        <a:pt x="25" y="15"/>
                      </a:lnTo>
                      <a:lnTo>
                        <a:pt x="24" y="17"/>
                      </a:lnTo>
                      <a:lnTo>
                        <a:pt x="25" y="18"/>
                      </a:lnTo>
                      <a:lnTo>
                        <a:pt x="26" y="22"/>
                      </a:lnTo>
                      <a:lnTo>
                        <a:pt x="27" y="23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26" y="32"/>
                      </a:lnTo>
                      <a:lnTo>
                        <a:pt x="21" y="41"/>
                      </a:lnTo>
                      <a:lnTo>
                        <a:pt x="12" y="44"/>
                      </a:lnTo>
                      <a:lnTo>
                        <a:pt x="7" y="51"/>
                      </a:lnTo>
                      <a:lnTo>
                        <a:pt x="2" y="116"/>
                      </a:lnTo>
                      <a:lnTo>
                        <a:pt x="4" y="116"/>
                      </a:lnTo>
                      <a:lnTo>
                        <a:pt x="0" y="128"/>
                      </a:lnTo>
                      <a:lnTo>
                        <a:pt x="2" y="135"/>
                      </a:lnTo>
                      <a:lnTo>
                        <a:pt x="4" y="135"/>
                      </a:lnTo>
                      <a:lnTo>
                        <a:pt x="5" y="136"/>
                      </a:lnTo>
                      <a:lnTo>
                        <a:pt x="7" y="136"/>
                      </a:lnTo>
                      <a:lnTo>
                        <a:pt x="5" y="130"/>
                      </a:lnTo>
                      <a:lnTo>
                        <a:pt x="7" y="126"/>
                      </a:lnTo>
                      <a:lnTo>
                        <a:pt x="7" y="129"/>
                      </a:lnTo>
                      <a:lnTo>
                        <a:pt x="7" y="131"/>
                      </a:lnTo>
                      <a:lnTo>
                        <a:pt x="8" y="133"/>
                      </a:lnTo>
                      <a:lnTo>
                        <a:pt x="10" y="128"/>
                      </a:lnTo>
                      <a:lnTo>
                        <a:pt x="9" y="118"/>
                      </a:lnTo>
                      <a:lnTo>
                        <a:pt x="12" y="118"/>
                      </a:lnTo>
                      <a:lnTo>
                        <a:pt x="10" y="176"/>
                      </a:lnTo>
                      <a:lnTo>
                        <a:pt x="21" y="180"/>
                      </a:lnTo>
                      <a:lnTo>
                        <a:pt x="26" y="214"/>
                      </a:lnTo>
                      <a:lnTo>
                        <a:pt x="25" y="218"/>
                      </a:lnTo>
                      <a:lnTo>
                        <a:pt x="23" y="231"/>
                      </a:lnTo>
                      <a:lnTo>
                        <a:pt x="23" y="234"/>
                      </a:lnTo>
                      <a:lnTo>
                        <a:pt x="30" y="236"/>
                      </a:lnTo>
                      <a:lnTo>
                        <a:pt x="33" y="232"/>
                      </a:lnTo>
                      <a:lnTo>
                        <a:pt x="31" y="220"/>
                      </a:lnTo>
                      <a:lnTo>
                        <a:pt x="30" y="211"/>
                      </a:lnTo>
                      <a:lnTo>
                        <a:pt x="34" y="181"/>
                      </a:lnTo>
                      <a:lnTo>
                        <a:pt x="34" y="182"/>
                      </a:lnTo>
                      <a:lnTo>
                        <a:pt x="37" y="192"/>
                      </a:lnTo>
                      <a:lnTo>
                        <a:pt x="36" y="209"/>
                      </a:lnTo>
                      <a:lnTo>
                        <a:pt x="33" y="212"/>
                      </a:lnTo>
                      <a:lnTo>
                        <a:pt x="37" y="229"/>
                      </a:lnTo>
                      <a:lnTo>
                        <a:pt x="44" y="231"/>
                      </a:lnTo>
                      <a:lnTo>
                        <a:pt x="45" y="230"/>
                      </a:lnTo>
                      <a:lnTo>
                        <a:pt x="40" y="212"/>
                      </a:lnTo>
                      <a:lnTo>
                        <a:pt x="49" y="180"/>
                      </a:lnTo>
                      <a:lnTo>
                        <a:pt x="52" y="178"/>
                      </a:lnTo>
                      <a:lnTo>
                        <a:pt x="52" y="175"/>
                      </a:lnTo>
                      <a:lnTo>
                        <a:pt x="60" y="176"/>
                      </a:lnTo>
                      <a:lnTo>
                        <a:pt x="62" y="180"/>
                      </a:lnTo>
                      <a:lnTo>
                        <a:pt x="64" y="178"/>
                      </a:lnTo>
                      <a:lnTo>
                        <a:pt x="57" y="120"/>
                      </a:lnTo>
                      <a:lnTo>
                        <a:pt x="58" y="121"/>
                      </a:lnTo>
                      <a:lnTo>
                        <a:pt x="58" y="108"/>
                      </a:lnTo>
                      <a:lnTo>
                        <a:pt x="59" y="107"/>
                      </a:lnTo>
                      <a:lnTo>
                        <a:pt x="57" y="79"/>
                      </a:lnTo>
                      <a:lnTo>
                        <a:pt x="55" y="45"/>
                      </a:lnTo>
                      <a:lnTo>
                        <a:pt x="43" y="39"/>
                      </a:lnTo>
                      <a:lnTo>
                        <a:pt x="39" y="32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3"/>
                      </a:lnTo>
                      <a:lnTo>
                        <a:pt x="45" y="19"/>
                      </a:lnTo>
                      <a:lnTo>
                        <a:pt x="49" y="19"/>
                      </a:lnTo>
                      <a:lnTo>
                        <a:pt x="50" y="10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0" name="Group 51"/>
              <p:cNvGrpSpPr>
                <a:grpSpLocks/>
              </p:cNvGrpSpPr>
              <p:nvPr/>
            </p:nvGrpSpPr>
            <p:grpSpPr bwMode="auto">
              <a:xfrm>
                <a:off x="2430" y="2042"/>
                <a:ext cx="2415" cy="1059"/>
                <a:chOff x="2430" y="2042"/>
                <a:chExt cx="2415" cy="1059"/>
              </a:xfrm>
            </p:grpSpPr>
            <p:sp>
              <p:nvSpPr>
                <p:cNvPr id="32786" name="Freeform 52"/>
                <p:cNvSpPr>
                  <a:spLocks/>
                </p:cNvSpPr>
                <p:nvPr/>
              </p:nvSpPr>
              <p:spPr bwMode="auto">
                <a:xfrm>
                  <a:off x="4331" y="2124"/>
                  <a:ext cx="210" cy="730"/>
                </a:xfrm>
                <a:custGeom>
                  <a:avLst/>
                  <a:gdLst>
                    <a:gd name="T0" fmla="*/ 81 w 210"/>
                    <a:gd name="T1" fmla="*/ 10 h 730"/>
                    <a:gd name="T2" fmla="*/ 70 w 210"/>
                    <a:gd name="T3" fmla="*/ 50 h 730"/>
                    <a:gd name="T4" fmla="*/ 77 w 210"/>
                    <a:gd name="T5" fmla="*/ 54 h 730"/>
                    <a:gd name="T6" fmla="*/ 84 w 210"/>
                    <a:gd name="T7" fmla="*/ 70 h 730"/>
                    <a:gd name="T8" fmla="*/ 94 w 210"/>
                    <a:gd name="T9" fmla="*/ 95 h 730"/>
                    <a:gd name="T10" fmla="*/ 84 w 210"/>
                    <a:gd name="T11" fmla="*/ 100 h 730"/>
                    <a:gd name="T12" fmla="*/ 37 w 210"/>
                    <a:gd name="T13" fmla="*/ 137 h 730"/>
                    <a:gd name="T14" fmla="*/ 7 w 210"/>
                    <a:gd name="T15" fmla="*/ 359 h 730"/>
                    <a:gd name="T16" fmla="*/ 0 w 210"/>
                    <a:gd name="T17" fmla="*/ 397 h 730"/>
                    <a:gd name="T18" fmla="*/ 13 w 210"/>
                    <a:gd name="T19" fmla="*/ 418 h 730"/>
                    <a:gd name="T20" fmla="*/ 22 w 210"/>
                    <a:gd name="T21" fmla="*/ 423 h 730"/>
                    <a:gd name="T22" fmla="*/ 22 w 210"/>
                    <a:gd name="T23" fmla="*/ 390 h 730"/>
                    <a:gd name="T24" fmla="*/ 22 w 210"/>
                    <a:gd name="T25" fmla="*/ 406 h 730"/>
                    <a:gd name="T26" fmla="*/ 33 w 210"/>
                    <a:gd name="T27" fmla="*/ 394 h 730"/>
                    <a:gd name="T28" fmla="*/ 40 w 210"/>
                    <a:gd name="T29" fmla="*/ 366 h 730"/>
                    <a:gd name="T30" fmla="*/ 68 w 210"/>
                    <a:gd name="T31" fmla="*/ 557 h 730"/>
                    <a:gd name="T32" fmla="*/ 81 w 210"/>
                    <a:gd name="T33" fmla="*/ 673 h 730"/>
                    <a:gd name="T34" fmla="*/ 74 w 210"/>
                    <a:gd name="T35" fmla="*/ 724 h 730"/>
                    <a:gd name="T36" fmla="*/ 108 w 210"/>
                    <a:gd name="T37" fmla="*/ 717 h 730"/>
                    <a:gd name="T38" fmla="*/ 98 w 210"/>
                    <a:gd name="T39" fmla="*/ 651 h 730"/>
                    <a:gd name="T40" fmla="*/ 111 w 210"/>
                    <a:gd name="T41" fmla="*/ 562 h 730"/>
                    <a:gd name="T42" fmla="*/ 115 w 210"/>
                    <a:gd name="T43" fmla="*/ 648 h 730"/>
                    <a:gd name="T44" fmla="*/ 121 w 210"/>
                    <a:gd name="T45" fmla="*/ 710 h 730"/>
                    <a:gd name="T46" fmla="*/ 149 w 210"/>
                    <a:gd name="T47" fmla="*/ 713 h 730"/>
                    <a:gd name="T48" fmla="*/ 159 w 210"/>
                    <a:gd name="T49" fmla="*/ 557 h 730"/>
                    <a:gd name="T50" fmla="*/ 171 w 210"/>
                    <a:gd name="T51" fmla="*/ 542 h 730"/>
                    <a:gd name="T52" fmla="*/ 203 w 210"/>
                    <a:gd name="T53" fmla="*/ 557 h 730"/>
                    <a:gd name="T54" fmla="*/ 186 w 210"/>
                    <a:gd name="T55" fmla="*/ 373 h 730"/>
                    <a:gd name="T56" fmla="*/ 189 w 210"/>
                    <a:gd name="T57" fmla="*/ 337 h 730"/>
                    <a:gd name="T58" fmla="*/ 186 w 210"/>
                    <a:gd name="T59" fmla="*/ 246 h 730"/>
                    <a:gd name="T60" fmla="*/ 139 w 210"/>
                    <a:gd name="T61" fmla="*/ 123 h 730"/>
                    <a:gd name="T62" fmla="*/ 139 w 210"/>
                    <a:gd name="T63" fmla="*/ 79 h 730"/>
                    <a:gd name="T64" fmla="*/ 149 w 210"/>
                    <a:gd name="T65" fmla="*/ 72 h 730"/>
                    <a:gd name="T66" fmla="*/ 159 w 210"/>
                    <a:gd name="T67" fmla="*/ 59 h 730"/>
                    <a:gd name="T68" fmla="*/ 152 w 210"/>
                    <a:gd name="T69" fmla="*/ 10 h 730"/>
                    <a:gd name="T70" fmla="*/ 126 w 210"/>
                    <a:gd name="T71" fmla="*/ 3 h 730"/>
                    <a:gd name="T72" fmla="*/ 106 w 210"/>
                    <a:gd name="T73" fmla="*/ 5 h 73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0" h="730">
                      <a:moveTo>
                        <a:pt x="106" y="5"/>
                      </a:moveTo>
                      <a:lnTo>
                        <a:pt x="81" y="10"/>
                      </a:lnTo>
                      <a:lnTo>
                        <a:pt x="70" y="38"/>
                      </a:lnTo>
                      <a:lnTo>
                        <a:pt x="70" y="50"/>
                      </a:lnTo>
                      <a:lnTo>
                        <a:pt x="81" y="50"/>
                      </a:lnTo>
                      <a:lnTo>
                        <a:pt x="77" y="54"/>
                      </a:lnTo>
                      <a:lnTo>
                        <a:pt x="81" y="57"/>
                      </a:lnTo>
                      <a:lnTo>
                        <a:pt x="84" y="70"/>
                      </a:lnTo>
                      <a:lnTo>
                        <a:pt x="88" y="71"/>
                      </a:lnTo>
                      <a:lnTo>
                        <a:pt x="94" y="95"/>
                      </a:lnTo>
                      <a:lnTo>
                        <a:pt x="94" y="100"/>
                      </a:lnTo>
                      <a:lnTo>
                        <a:pt x="84" y="100"/>
                      </a:lnTo>
                      <a:lnTo>
                        <a:pt x="67" y="127"/>
                      </a:lnTo>
                      <a:lnTo>
                        <a:pt x="37" y="137"/>
                      </a:lnTo>
                      <a:lnTo>
                        <a:pt x="22" y="159"/>
                      </a:lnTo>
                      <a:lnTo>
                        <a:pt x="7" y="359"/>
                      </a:lnTo>
                      <a:lnTo>
                        <a:pt x="13" y="361"/>
                      </a:lnTo>
                      <a:lnTo>
                        <a:pt x="0" y="397"/>
                      </a:lnTo>
                      <a:lnTo>
                        <a:pt x="7" y="418"/>
                      </a:lnTo>
                      <a:lnTo>
                        <a:pt x="13" y="418"/>
                      </a:lnTo>
                      <a:lnTo>
                        <a:pt x="16" y="423"/>
                      </a:lnTo>
                      <a:lnTo>
                        <a:pt x="22" y="423"/>
                      </a:lnTo>
                      <a:lnTo>
                        <a:pt x="19" y="402"/>
                      </a:lnTo>
                      <a:lnTo>
                        <a:pt x="22" y="390"/>
                      </a:lnTo>
                      <a:lnTo>
                        <a:pt x="26" y="399"/>
                      </a:lnTo>
                      <a:lnTo>
                        <a:pt x="22" y="406"/>
                      </a:lnTo>
                      <a:lnTo>
                        <a:pt x="26" y="410"/>
                      </a:lnTo>
                      <a:lnTo>
                        <a:pt x="33" y="394"/>
                      </a:lnTo>
                      <a:lnTo>
                        <a:pt x="29" y="365"/>
                      </a:lnTo>
                      <a:lnTo>
                        <a:pt x="40" y="366"/>
                      </a:lnTo>
                      <a:lnTo>
                        <a:pt x="33" y="547"/>
                      </a:lnTo>
                      <a:lnTo>
                        <a:pt x="68" y="557"/>
                      </a:lnTo>
                      <a:lnTo>
                        <a:pt x="84" y="662"/>
                      </a:lnTo>
                      <a:lnTo>
                        <a:pt x="81" y="673"/>
                      </a:lnTo>
                      <a:lnTo>
                        <a:pt x="74" y="716"/>
                      </a:lnTo>
                      <a:lnTo>
                        <a:pt x="74" y="724"/>
                      </a:lnTo>
                      <a:lnTo>
                        <a:pt x="98" y="729"/>
                      </a:lnTo>
                      <a:lnTo>
                        <a:pt x="108" y="717"/>
                      </a:lnTo>
                      <a:lnTo>
                        <a:pt x="102" y="678"/>
                      </a:lnTo>
                      <a:lnTo>
                        <a:pt x="98" y="651"/>
                      </a:lnTo>
                      <a:lnTo>
                        <a:pt x="108" y="562"/>
                      </a:lnTo>
                      <a:lnTo>
                        <a:pt x="111" y="562"/>
                      </a:lnTo>
                      <a:lnTo>
                        <a:pt x="121" y="594"/>
                      </a:lnTo>
                      <a:lnTo>
                        <a:pt x="115" y="648"/>
                      </a:lnTo>
                      <a:lnTo>
                        <a:pt x="108" y="654"/>
                      </a:lnTo>
                      <a:lnTo>
                        <a:pt x="121" y="710"/>
                      </a:lnTo>
                      <a:lnTo>
                        <a:pt x="145" y="717"/>
                      </a:lnTo>
                      <a:lnTo>
                        <a:pt x="149" y="713"/>
                      </a:lnTo>
                      <a:lnTo>
                        <a:pt x="132" y="654"/>
                      </a:lnTo>
                      <a:lnTo>
                        <a:pt x="159" y="557"/>
                      </a:lnTo>
                      <a:lnTo>
                        <a:pt x="171" y="549"/>
                      </a:lnTo>
                      <a:lnTo>
                        <a:pt x="171" y="542"/>
                      </a:lnTo>
                      <a:lnTo>
                        <a:pt x="196" y="543"/>
                      </a:lnTo>
                      <a:lnTo>
                        <a:pt x="203" y="557"/>
                      </a:lnTo>
                      <a:lnTo>
                        <a:pt x="209" y="549"/>
                      </a:lnTo>
                      <a:lnTo>
                        <a:pt x="186" y="373"/>
                      </a:lnTo>
                      <a:lnTo>
                        <a:pt x="189" y="373"/>
                      </a:lnTo>
                      <a:lnTo>
                        <a:pt x="189" y="337"/>
                      </a:lnTo>
                      <a:lnTo>
                        <a:pt x="193" y="332"/>
                      </a:lnTo>
                      <a:lnTo>
                        <a:pt x="186" y="246"/>
                      </a:lnTo>
                      <a:lnTo>
                        <a:pt x="178" y="142"/>
                      </a:lnTo>
                      <a:lnTo>
                        <a:pt x="139" y="123"/>
                      </a:lnTo>
                      <a:lnTo>
                        <a:pt x="127" y="100"/>
                      </a:lnTo>
                      <a:lnTo>
                        <a:pt x="139" y="79"/>
                      </a:lnTo>
                      <a:lnTo>
                        <a:pt x="145" y="82"/>
                      </a:lnTo>
                      <a:lnTo>
                        <a:pt x="149" y="72"/>
                      </a:lnTo>
                      <a:lnTo>
                        <a:pt x="149" y="61"/>
                      </a:lnTo>
                      <a:lnTo>
                        <a:pt x="159" y="59"/>
                      </a:lnTo>
                      <a:lnTo>
                        <a:pt x="162" y="31"/>
                      </a:lnTo>
                      <a:lnTo>
                        <a:pt x="152" y="10"/>
                      </a:lnTo>
                      <a:lnTo>
                        <a:pt x="142" y="3"/>
                      </a:lnTo>
                      <a:lnTo>
                        <a:pt x="126" y="3"/>
                      </a:lnTo>
                      <a:lnTo>
                        <a:pt x="116" y="0"/>
                      </a:lnTo>
                      <a:lnTo>
                        <a:pt x="106" y="5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7" name="Freeform 53"/>
                <p:cNvSpPr>
                  <a:spLocks/>
                </p:cNvSpPr>
                <p:nvPr/>
              </p:nvSpPr>
              <p:spPr bwMode="auto">
                <a:xfrm>
                  <a:off x="3770" y="2168"/>
                  <a:ext cx="211" cy="724"/>
                </a:xfrm>
                <a:custGeom>
                  <a:avLst/>
                  <a:gdLst>
                    <a:gd name="T0" fmla="*/ 133 w 211"/>
                    <a:gd name="T1" fmla="*/ 0 h 724"/>
                    <a:gd name="T2" fmla="*/ 87 w 211"/>
                    <a:gd name="T3" fmla="*/ 23 h 724"/>
                    <a:gd name="T4" fmla="*/ 86 w 211"/>
                    <a:gd name="T5" fmla="*/ 71 h 724"/>
                    <a:gd name="T6" fmla="*/ 63 w 211"/>
                    <a:gd name="T7" fmla="*/ 94 h 724"/>
                    <a:gd name="T8" fmla="*/ 15 w 211"/>
                    <a:gd name="T9" fmla="*/ 121 h 724"/>
                    <a:gd name="T10" fmla="*/ 7 w 211"/>
                    <a:gd name="T11" fmla="*/ 260 h 724"/>
                    <a:gd name="T12" fmla="*/ 39 w 211"/>
                    <a:gd name="T13" fmla="*/ 380 h 724"/>
                    <a:gd name="T14" fmla="*/ 73 w 211"/>
                    <a:gd name="T15" fmla="*/ 471 h 724"/>
                    <a:gd name="T16" fmla="*/ 66 w 211"/>
                    <a:gd name="T17" fmla="*/ 687 h 724"/>
                    <a:gd name="T18" fmla="*/ 72 w 211"/>
                    <a:gd name="T19" fmla="*/ 696 h 724"/>
                    <a:gd name="T20" fmla="*/ 105 w 211"/>
                    <a:gd name="T21" fmla="*/ 719 h 724"/>
                    <a:gd name="T22" fmla="*/ 123 w 211"/>
                    <a:gd name="T23" fmla="*/ 723 h 724"/>
                    <a:gd name="T24" fmla="*/ 135 w 211"/>
                    <a:gd name="T25" fmla="*/ 717 h 724"/>
                    <a:gd name="T26" fmla="*/ 128 w 211"/>
                    <a:gd name="T27" fmla="*/ 705 h 724"/>
                    <a:gd name="T28" fmla="*/ 112 w 211"/>
                    <a:gd name="T29" fmla="*/ 687 h 724"/>
                    <a:gd name="T30" fmla="*/ 119 w 211"/>
                    <a:gd name="T31" fmla="*/ 680 h 724"/>
                    <a:gd name="T32" fmla="*/ 161 w 211"/>
                    <a:gd name="T33" fmla="*/ 694 h 724"/>
                    <a:gd name="T34" fmla="*/ 164 w 211"/>
                    <a:gd name="T35" fmla="*/ 685 h 724"/>
                    <a:gd name="T36" fmla="*/ 161 w 211"/>
                    <a:gd name="T37" fmla="*/ 676 h 724"/>
                    <a:gd name="T38" fmla="*/ 148 w 211"/>
                    <a:gd name="T39" fmla="*/ 663 h 724"/>
                    <a:gd name="T40" fmla="*/ 162 w 211"/>
                    <a:gd name="T41" fmla="*/ 592 h 724"/>
                    <a:gd name="T42" fmla="*/ 176 w 211"/>
                    <a:gd name="T43" fmla="*/ 396 h 724"/>
                    <a:gd name="T44" fmla="*/ 183 w 211"/>
                    <a:gd name="T45" fmla="*/ 357 h 724"/>
                    <a:gd name="T46" fmla="*/ 171 w 211"/>
                    <a:gd name="T47" fmla="*/ 279 h 724"/>
                    <a:gd name="T48" fmla="*/ 181 w 211"/>
                    <a:gd name="T49" fmla="*/ 278 h 724"/>
                    <a:gd name="T50" fmla="*/ 189 w 211"/>
                    <a:gd name="T51" fmla="*/ 275 h 724"/>
                    <a:gd name="T52" fmla="*/ 197 w 211"/>
                    <a:gd name="T53" fmla="*/ 270 h 724"/>
                    <a:gd name="T54" fmla="*/ 203 w 211"/>
                    <a:gd name="T55" fmla="*/ 264 h 724"/>
                    <a:gd name="T56" fmla="*/ 210 w 211"/>
                    <a:gd name="T57" fmla="*/ 254 h 724"/>
                    <a:gd name="T58" fmla="*/ 204 w 211"/>
                    <a:gd name="T59" fmla="*/ 215 h 724"/>
                    <a:gd name="T60" fmla="*/ 154 w 211"/>
                    <a:gd name="T61" fmla="*/ 124 h 724"/>
                    <a:gd name="T62" fmla="*/ 135 w 211"/>
                    <a:gd name="T63" fmla="*/ 97 h 724"/>
                    <a:gd name="T64" fmla="*/ 157 w 211"/>
                    <a:gd name="T65" fmla="*/ 80 h 724"/>
                    <a:gd name="T66" fmla="*/ 159 w 211"/>
                    <a:gd name="T67" fmla="*/ 76 h 724"/>
                    <a:gd name="T68" fmla="*/ 166 w 211"/>
                    <a:gd name="T69" fmla="*/ 68 h 724"/>
                    <a:gd name="T70" fmla="*/ 165 w 211"/>
                    <a:gd name="T71" fmla="*/ 48 h 724"/>
                    <a:gd name="T72" fmla="*/ 168 w 211"/>
                    <a:gd name="T73" fmla="*/ 25 h 72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1" h="724">
                      <a:moveTo>
                        <a:pt x="158" y="9"/>
                      </a:moveTo>
                      <a:lnTo>
                        <a:pt x="133" y="0"/>
                      </a:lnTo>
                      <a:lnTo>
                        <a:pt x="105" y="4"/>
                      </a:lnTo>
                      <a:lnTo>
                        <a:pt x="87" y="23"/>
                      </a:lnTo>
                      <a:lnTo>
                        <a:pt x="80" y="45"/>
                      </a:lnTo>
                      <a:lnTo>
                        <a:pt x="86" y="71"/>
                      </a:lnTo>
                      <a:lnTo>
                        <a:pt x="76" y="87"/>
                      </a:lnTo>
                      <a:lnTo>
                        <a:pt x="63" y="94"/>
                      </a:lnTo>
                      <a:lnTo>
                        <a:pt x="26" y="110"/>
                      </a:lnTo>
                      <a:lnTo>
                        <a:pt x="15" y="121"/>
                      </a:lnTo>
                      <a:lnTo>
                        <a:pt x="0" y="236"/>
                      </a:lnTo>
                      <a:lnTo>
                        <a:pt x="7" y="260"/>
                      </a:lnTo>
                      <a:lnTo>
                        <a:pt x="45" y="270"/>
                      </a:lnTo>
                      <a:lnTo>
                        <a:pt x="39" y="380"/>
                      </a:lnTo>
                      <a:lnTo>
                        <a:pt x="66" y="390"/>
                      </a:lnTo>
                      <a:lnTo>
                        <a:pt x="73" y="471"/>
                      </a:lnTo>
                      <a:lnTo>
                        <a:pt x="67" y="610"/>
                      </a:lnTo>
                      <a:lnTo>
                        <a:pt x="66" y="687"/>
                      </a:lnTo>
                      <a:lnTo>
                        <a:pt x="72" y="689"/>
                      </a:lnTo>
                      <a:lnTo>
                        <a:pt x="72" y="696"/>
                      </a:lnTo>
                      <a:lnTo>
                        <a:pt x="93" y="710"/>
                      </a:lnTo>
                      <a:lnTo>
                        <a:pt x="105" y="719"/>
                      </a:lnTo>
                      <a:lnTo>
                        <a:pt x="113" y="723"/>
                      </a:lnTo>
                      <a:lnTo>
                        <a:pt x="123" y="723"/>
                      </a:lnTo>
                      <a:lnTo>
                        <a:pt x="133" y="720"/>
                      </a:lnTo>
                      <a:lnTo>
                        <a:pt x="135" y="717"/>
                      </a:lnTo>
                      <a:lnTo>
                        <a:pt x="133" y="711"/>
                      </a:lnTo>
                      <a:lnTo>
                        <a:pt x="128" y="705"/>
                      </a:lnTo>
                      <a:lnTo>
                        <a:pt x="121" y="695"/>
                      </a:lnTo>
                      <a:lnTo>
                        <a:pt x="112" y="687"/>
                      </a:lnTo>
                      <a:lnTo>
                        <a:pt x="119" y="689"/>
                      </a:lnTo>
                      <a:lnTo>
                        <a:pt x="119" y="680"/>
                      </a:lnTo>
                      <a:lnTo>
                        <a:pt x="148" y="694"/>
                      </a:lnTo>
                      <a:lnTo>
                        <a:pt x="161" y="694"/>
                      </a:lnTo>
                      <a:lnTo>
                        <a:pt x="164" y="689"/>
                      </a:lnTo>
                      <a:lnTo>
                        <a:pt x="164" y="685"/>
                      </a:lnTo>
                      <a:lnTo>
                        <a:pt x="163" y="680"/>
                      </a:lnTo>
                      <a:lnTo>
                        <a:pt x="161" y="676"/>
                      </a:lnTo>
                      <a:lnTo>
                        <a:pt x="153" y="669"/>
                      </a:lnTo>
                      <a:lnTo>
                        <a:pt x="148" y="663"/>
                      </a:lnTo>
                      <a:lnTo>
                        <a:pt x="155" y="661"/>
                      </a:lnTo>
                      <a:lnTo>
                        <a:pt x="162" y="592"/>
                      </a:lnTo>
                      <a:lnTo>
                        <a:pt x="165" y="484"/>
                      </a:lnTo>
                      <a:lnTo>
                        <a:pt x="176" y="396"/>
                      </a:lnTo>
                      <a:lnTo>
                        <a:pt x="180" y="371"/>
                      </a:lnTo>
                      <a:lnTo>
                        <a:pt x="183" y="357"/>
                      </a:lnTo>
                      <a:lnTo>
                        <a:pt x="174" y="303"/>
                      </a:lnTo>
                      <a:lnTo>
                        <a:pt x="171" y="279"/>
                      </a:lnTo>
                      <a:lnTo>
                        <a:pt x="177" y="282"/>
                      </a:lnTo>
                      <a:lnTo>
                        <a:pt x="181" y="278"/>
                      </a:lnTo>
                      <a:lnTo>
                        <a:pt x="183" y="278"/>
                      </a:lnTo>
                      <a:lnTo>
                        <a:pt x="189" y="275"/>
                      </a:lnTo>
                      <a:lnTo>
                        <a:pt x="195" y="276"/>
                      </a:lnTo>
                      <a:lnTo>
                        <a:pt x="197" y="270"/>
                      </a:lnTo>
                      <a:lnTo>
                        <a:pt x="201" y="269"/>
                      </a:lnTo>
                      <a:lnTo>
                        <a:pt x="203" y="264"/>
                      </a:lnTo>
                      <a:lnTo>
                        <a:pt x="207" y="260"/>
                      </a:lnTo>
                      <a:lnTo>
                        <a:pt x="210" y="254"/>
                      </a:lnTo>
                      <a:lnTo>
                        <a:pt x="199" y="230"/>
                      </a:lnTo>
                      <a:lnTo>
                        <a:pt x="204" y="215"/>
                      </a:lnTo>
                      <a:lnTo>
                        <a:pt x="184" y="230"/>
                      </a:lnTo>
                      <a:lnTo>
                        <a:pt x="154" y="124"/>
                      </a:lnTo>
                      <a:lnTo>
                        <a:pt x="130" y="102"/>
                      </a:lnTo>
                      <a:lnTo>
                        <a:pt x="135" y="97"/>
                      </a:lnTo>
                      <a:lnTo>
                        <a:pt x="155" y="94"/>
                      </a:lnTo>
                      <a:lnTo>
                        <a:pt x="157" y="80"/>
                      </a:lnTo>
                      <a:lnTo>
                        <a:pt x="151" y="77"/>
                      </a:lnTo>
                      <a:lnTo>
                        <a:pt x="159" y="76"/>
                      </a:lnTo>
                      <a:lnTo>
                        <a:pt x="158" y="71"/>
                      </a:lnTo>
                      <a:lnTo>
                        <a:pt x="166" y="68"/>
                      </a:lnTo>
                      <a:lnTo>
                        <a:pt x="160" y="50"/>
                      </a:lnTo>
                      <a:lnTo>
                        <a:pt x="165" y="48"/>
                      </a:lnTo>
                      <a:lnTo>
                        <a:pt x="162" y="25"/>
                      </a:lnTo>
                      <a:lnTo>
                        <a:pt x="168" y="25"/>
                      </a:lnTo>
                      <a:lnTo>
                        <a:pt x="158" y="9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8" name="Freeform 54"/>
                <p:cNvSpPr>
                  <a:spLocks/>
                </p:cNvSpPr>
                <p:nvPr/>
              </p:nvSpPr>
              <p:spPr bwMode="auto">
                <a:xfrm>
                  <a:off x="3358" y="2126"/>
                  <a:ext cx="156" cy="691"/>
                </a:xfrm>
                <a:custGeom>
                  <a:avLst/>
                  <a:gdLst>
                    <a:gd name="T0" fmla="*/ 118 w 156"/>
                    <a:gd name="T1" fmla="*/ 14 h 691"/>
                    <a:gd name="T2" fmla="*/ 118 w 156"/>
                    <a:gd name="T3" fmla="*/ 31 h 691"/>
                    <a:gd name="T4" fmla="*/ 116 w 156"/>
                    <a:gd name="T5" fmla="*/ 36 h 691"/>
                    <a:gd name="T6" fmla="*/ 123 w 156"/>
                    <a:gd name="T7" fmla="*/ 50 h 691"/>
                    <a:gd name="T8" fmla="*/ 118 w 156"/>
                    <a:gd name="T9" fmla="*/ 53 h 691"/>
                    <a:gd name="T10" fmla="*/ 120 w 156"/>
                    <a:gd name="T11" fmla="*/ 59 h 691"/>
                    <a:gd name="T12" fmla="*/ 115 w 156"/>
                    <a:gd name="T13" fmla="*/ 77 h 691"/>
                    <a:gd name="T14" fmla="*/ 115 w 156"/>
                    <a:gd name="T15" fmla="*/ 82 h 691"/>
                    <a:gd name="T16" fmla="*/ 142 w 156"/>
                    <a:gd name="T17" fmla="*/ 100 h 691"/>
                    <a:gd name="T18" fmla="*/ 155 w 156"/>
                    <a:gd name="T19" fmla="*/ 242 h 691"/>
                    <a:gd name="T20" fmla="*/ 138 w 156"/>
                    <a:gd name="T21" fmla="*/ 268 h 691"/>
                    <a:gd name="T22" fmla="*/ 145 w 156"/>
                    <a:gd name="T23" fmla="*/ 344 h 691"/>
                    <a:gd name="T24" fmla="*/ 133 w 156"/>
                    <a:gd name="T25" fmla="*/ 353 h 691"/>
                    <a:gd name="T26" fmla="*/ 129 w 156"/>
                    <a:gd name="T27" fmla="*/ 474 h 691"/>
                    <a:gd name="T28" fmla="*/ 121 w 156"/>
                    <a:gd name="T29" fmla="*/ 596 h 691"/>
                    <a:gd name="T30" fmla="*/ 124 w 156"/>
                    <a:gd name="T31" fmla="*/ 603 h 691"/>
                    <a:gd name="T32" fmla="*/ 151 w 156"/>
                    <a:gd name="T33" fmla="*/ 627 h 691"/>
                    <a:gd name="T34" fmla="*/ 148 w 156"/>
                    <a:gd name="T35" fmla="*/ 631 h 691"/>
                    <a:gd name="T36" fmla="*/ 138 w 156"/>
                    <a:gd name="T37" fmla="*/ 635 h 691"/>
                    <a:gd name="T38" fmla="*/ 122 w 156"/>
                    <a:gd name="T39" fmla="*/ 631 h 691"/>
                    <a:gd name="T40" fmla="*/ 107 w 156"/>
                    <a:gd name="T41" fmla="*/ 622 h 691"/>
                    <a:gd name="T42" fmla="*/ 94 w 156"/>
                    <a:gd name="T43" fmla="*/ 617 h 691"/>
                    <a:gd name="T44" fmla="*/ 94 w 156"/>
                    <a:gd name="T45" fmla="*/ 638 h 691"/>
                    <a:gd name="T46" fmla="*/ 88 w 156"/>
                    <a:gd name="T47" fmla="*/ 639 h 691"/>
                    <a:gd name="T48" fmla="*/ 97 w 156"/>
                    <a:gd name="T49" fmla="*/ 656 h 691"/>
                    <a:gd name="T50" fmla="*/ 93 w 156"/>
                    <a:gd name="T51" fmla="*/ 686 h 691"/>
                    <a:gd name="T52" fmla="*/ 84 w 156"/>
                    <a:gd name="T53" fmla="*/ 690 h 691"/>
                    <a:gd name="T54" fmla="*/ 67 w 156"/>
                    <a:gd name="T55" fmla="*/ 665 h 691"/>
                    <a:gd name="T56" fmla="*/ 67 w 156"/>
                    <a:gd name="T57" fmla="*/ 648 h 691"/>
                    <a:gd name="T58" fmla="*/ 62 w 156"/>
                    <a:gd name="T59" fmla="*/ 646 h 691"/>
                    <a:gd name="T60" fmla="*/ 55 w 156"/>
                    <a:gd name="T61" fmla="*/ 489 h 691"/>
                    <a:gd name="T62" fmla="*/ 62 w 156"/>
                    <a:gd name="T63" fmla="*/ 474 h 691"/>
                    <a:gd name="T64" fmla="*/ 44 w 156"/>
                    <a:gd name="T65" fmla="*/ 368 h 691"/>
                    <a:gd name="T66" fmla="*/ 33 w 156"/>
                    <a:gd name="T67" fmla="*/ 364 h 691"/>
                    <a:gd name="T68" fmla="*/ 29 w 156"/>
                    <a:gd name="T69" fmla="*/ 255 h 691"/>
                    <a:gd name="T70" fmla="*/ 0 w 156"/>
                    <a:gd name="T71" fmla="*/ 242 h 691"/>
                    <a:gd name="T72" fmla="*/ 12 w 156"/>
                    <a:gd name="T73" fmla="*/ 124 h 691"/>
                    <a:gd name="T74" fmla="*/ 56 w 156"/>
                    <a:gd name="T75" fmla="*/ 91 h 691"/>
                    <a:gd name="T76" fmla="*/ 68 w 156"/>
                    <a:gd name="T77" fmla="*/ 81 h 691"/>
                    <a:gd name="T78" fmla="*/ 68 w 156"/>
                    <a:gd name="T79" fmla="*/ 69 h 691"/>
                    <a:gd name="T80" fmla="*/ 64 w 156"/>
                    <a:gd name="T81" fmla="*/ 61 h 691"/>
                    <a:gd name="T82" fmla="*/ 59 w 156"/>
                    <a:gd name="T83" fmla="*/ 55 h 691"/>
                    <a:gd name="T84" fmla="*/ 54 w 156"/>
                    <a:gd name="T85" fmla="*/ 46 h 691"/>
                    <a:gd name="T86" fmla="*/ 51 w 156"/>
                    <a:gd name="T87" fmla="*/ 39 h 691"/>
                    <a:gd name="T88" fmla="*/ 51 w 156"/>
                    <a:gd name="T89" fmla="*/ 30 h 691"/>
                    <a:gd name="T90" fmla="*/ 54 w 156"/>
                    <a:gd name="T91" fmla="*/ 22 h 691"/>
                    <a:gd name="T92" fmla="*/ 60 w 156"/>
                    <a:gd name="T93" fmla="*/ 12 h 691"/>
                    <a:gd name="T94" fmla="*/ 68 w 156"/>
                    <a:gd name="T95" fmla="*/ 5 h 691"/>
                    <a:gd name="T96" fmla="*/ 77 w 156"/>
                    <a:gd name="T97" fmla="*/ 1 h 691"/>
                    <a:gd name="T98" fmla="*/ 87 w 156"/>
                    <a:gd name="T99" fmla="*/ 0 h 691"/>
                    <a:gd name="T100" fmla="*/ 97 w 156"/>
                    <a:gd name="T101" fmla="*/ 2 h 691"/>
                    <a:gd name="T102" fmla="*/ 107 w 156"/>
                    <a:gd name="T103" fmla="*/ 5 h 691"/>
                    <a:gd name="T104" fmla="*/ 118 w 156"/>
                    <a:gd name="T105" fmla="*/ 14 h 69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56" h="691">
                      <a:moveTo>
                        <a:pt x="118" y="14"/>
                      </a:moveTo>
                      <a:lnTo>
                        <a:pt x="118" y="31"/>
                      </a:lnTo>
                      <a:lnTo>
                        <a:pt x="116" y="36"/>
                      </a:lnTo>
                      <a:lnTo>
                        <a:pt x="123" y="50"/>
                      </a:lnTo>
                      <a:lnTo>
                        <a:pt x="118" y="53"/>
                      </a:lnTo>
                      <a:lnTo>
                        <a:pt x="120" y="59"/>
                      </a:lnTo>
                      <a:lnTo>
                        <a:pt x="115" y="77"/>
                      </a:lnTo>
                      <a:lnTo>
                        <a:pt x="115" y="82"/>
                      </a:lnTo>
                      <a:lnTo>
                        <a:pt x="142" y="100"/>
                      </a:lnTo>
                      <a:lnTo>
                        <a:pt x="155" y="242"/>
                      </a:lnTo>
                      <a:lnTo>
                        <a:pt x="138" y="268"/>
                      </a:lnTo>
                      <a:lnTo>
                        <a:pt x="145" y="344"/>
                      </a:lnTo>
                      <a:lnTo>
                        <a:pt x="133" y="353"/>
                      </a:lnTo>
                      <a:lnTo>
                        <a:pt x="129" y="474"/>
                      </a:lnTo>
                      <a:lnTo>
                        <a:pt x="121" y="596"/>
                      </a:lnTo>
                      <a:lnTo>
                        <a:pt x="124" y="603"/>
                      </a:lnTo>
                      <a:lnTo>
                        <a:pt x="151" y="627"/>
                      </a:lnTo>
                      <a:lnTo>
                        <a:pt x="148" y="631"/>
                      </a:lnTo>
                      <a:lnTo>
                        <a:pt x="138" y="635"/>
                      </a:lnTo>
                      <a:lnTo>
                        <a:pt x="122" y="631"/>
                      </a:lnTo>
                      <a:lnTo>
                        <a:pt x="107" y="622"/>
                      </a:lnTo>
                      <a:lnTo>
                        <a:pt x="94" y="617"/>
                      </a:lnTo>
                      <a:lnTo>
                        <a:pt x="94" y="638"/>
                      </a:lnTo>
                      <a:lnTo>
                        <a:pt x="88" y="639"/>
                      </a:lnTo>
                      <a:lnTo>
                        <a:pt x="97" y="656"/>
                      </a:lnTo>
                      <a:lnTo>
                        <a:pt x="93" y="686"/>
                      </a:lnTo>
                      <a:lnTo>
                        <a:pt x="84" y="690"/>
                      </a:lnTo>
                      <a:lnTo>
                        <a:pt x="67" y="665"/>
                      </a:lnTo>
                      <a:lnTo>
                        <a:pt x="67" y="648"/>
                      </a:lnTo>
                      <a:lnTo>
                        <a:pt x="62" y="646"/>
                      </a:lnTo>
                      <a:lnTo>
                        <a:pt x="55" y="489"/>
                      </a:lnTo>
                      <a:lnTo>
                        <a:pt x="62" y="474"/>
                      </a:lnTo>
                      <a:lnTo>
                        <a:pt x="44" y="368"/>
                      </a:lnTo>
                      <a:lnTo>
                        <a:pt x="33" y="364"/>
                      </a:lnTo>
                      <a:lnTo>
                        <a:pt x="29" y="255"/>
                      </a:lnTo>
                      <a:lnTo>
                        <a:pt x="0" y="242"/>
                      </a:lnTo>
                      <a:lnTo>
                        <a:pt x="12" y="124"/>
                      </a:lnTo>
                      <a:lnTo>
                        <a:pt x="56" y="91"/>
                      </a:lnTo>
                      <a:lnTo>
                        <a:pt x="68" y="81"/>
                      </a:lnTo>
                      <a:lnTo>
                        <a:pt x="68" y="69"/>
                      </a:lnTo>
                      <a:lnTo>
                        <a:pt x="64" y="61"/>
                      </a:lnTo>
                      <a:lnTo>
                        <a:pt x="59" y="55"/>
                      </a:lnTo>
                      <a:lnTo>
                        <a:pt x="54" y="46"/>
                      </a:lnTo>
                      <a:lnTo>
                        <a:pt x="51" y="39"/>
                      </a:lnTo>
                      <a:lnTo>
                        <a:pt x="51" y="30"/>
                      </a:lnTo>
                      <a:lnTo>
                        <a:pt x="54" y="22"/>
                      </a:lnTo>
                      <a:lnTo>
                        <a:pt x="60" y="12"/>
                      </a:lnTo>
                      <a:lnTo>
                        <a:pt x="68" y="5"/>
                      </a:lnTo>
                      <a:lnTo>
                        <a:pt x="77" y="1"/>
                      </a:lnTo>
                      <a:lnTo>
                        <a:pt x="87" y="0"/>
                      </a:lnTo>
                      <a:lnTo>
                        <a:pt x="97" y="2"/>
                      </a:lnTo>
                      <a:lnTo>
                        <a:pt x="107" y="5"/>
                      </a:lnTo>
                      <a:lnTo>
                        <a:pt x="118" y="14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9" name="Freeform 55"/>
                <p:cNvSpPr>
                  <a:spLocks/>
                </p:cNvSpPr>
                <p:nvPr/>
              </p:nvSpPr>
              <p:spPr bwMode="auto">
                <a:xfrm>
                  <a:off x="3002" y="2119"/>
                  <a:ext cx="185" cy="628"/>
                </a:xfrm>
                <a:custGeom>
                  <a:avLst/>
                  <a:gdLst>
                    <a:gd name="T0" fmla="*/ 112 w 185"/>
                    <a:gd name="T1" fmla="*/ 8 h 628"/>
                    <a:gd name="T2" fmla="*/ 149 w 185"/>
                    <a:gd name="T3" fmla="*/ 0 h 628"/>
                    <a:gd name="T4" fmla="*/ 162 w 185"/>
                    <a:gd name="T5" fmla="*/ 15 h 628"/>
                    <a:gd name="T6" fmla="*/ 169 w 185"/>
                    <a:gd name="T7" fmla="*/ 10 h 628"/>
                    <a:gd name="T8" fmla="*/ 178 w 185"/>
                    <a:gd name="T9" fmla="*/ 38 h 628"/>
                    <a:gd name="T10" fmla="*/ 158 w 185"/>
                    <a:gd name="T11" fmla="*/ 55 h 628"/>
                    <a:gd name="T12" fmla="*/ 157 w 185"/>
                    <a:gd name="T13" fmla="*/ 69 h 628"/>
                    <a:gd name="T14" fmla="*/ 152 w 185"/>
                    <a:gd name="T15" fmla="*/ 71 h 628"/>
                    <a:gd name="T16" fmla="*/ 149 w 185"/>
                    <a:gd name="T17" fmla="*/ 85 h 628"/>
                    <a:gd name="T18" fmla="*/ 134 w 185"/>
                    <a:gd name="T19" fmla="*/ 88 h 628"/>
                    <a:gd name="T20" fmla="*/ 134 w 185"/>
                    <a:gd name="T21" fmla="*/ 94 h 628"/>
                    <a:gd name="T22" fmla="*/ 158 w 185"/>
                    <a:gd name="T23" fmla="*/ 112 h 628"/>
                    <a:gd name="T24" fmla="*/ 178 w 185"/>
                    <a:gd name="T25" fmla="*/ 202 h 628"/>
                    <a:gd name="T26" fmla="*/ 162 w 185"/>
                    <a:gd name="T27" fmla="*/ 226 h 628"/>
                    <a:gd name="T28" fmla="*/ 162 w 185"/>
                    <a:gd name="T29" fmla="*/ 390 h 628"/>
                    <a:gd name="T30" fmla="*/ 143 w 185"/>
                    <a:gd name="T31" fmla="*/ 397 h 628"/>
                    <a:gd name="T32" fmla="*/ 140 w 185"/>
                    <a:gd name="T33" fmla="*/ 423 h 628"/>
                    <a:gd name="T34" fmla="*/ 132 w 185"/>
                    <a:gd name="T35" fmla="*/ 493 h 628"/>
                    <a:gd name="T36" fmla="*/ 132 w 185"/>
                    <a:gd name="T37" fmla="*/ 530 h 628"/>
                    <a:gd name="T38" fmla="*/ 162 w 185"/>
                    <a:gd name="T39" fmla="*/ 553 h 628"/>
                    <a:gd name="T40" fmla="*/ 184 w 185"/>
                    <a:gd name="T41" fmla="*/ 565 h 628"/>
                    <a:gd name="T42" fmla="*/ 184 w 185"/>
                    <a:gd name="T43" fmla="*/ 572 h 628"/>
                    <a:gd name="T44" fmla="*/ 138 w 185"/>
                    <a:gd name="T45" fmla="*/ 561 h 628"/>
                    <a:gd name="T46" fmla="*/ 132 w 185"/>
                    <a:gd name="T47" fmla="*/ 554 h 628"/>
                    <a:gd name="T48" fmla="*/ 127 w 185"/>
                    <a:gd name="T49" fmla="*/ 561 h 628"/>
                    <a:gd name="T50" fmla="*/ 123 w 185"/>
                    <a:gd name="T51" fmla="*/ 561 h 628"/>
                    <a:gd name="T52" fmla="*/ 117 w 185"/>
                    <a:gd name="T53" fmla="*/ 535 h 628"/>
                    <a:gd name="T54" fmla="*/ 112 w 185"/>
                    <a:gd name="T55" fmla="*/ 416 h 628"/>
                    <a:gd name="T56" fmla="*/ 103 w 185"/>
                    <a:gd name="T57" fmla="*/ 416 h 628"/>
                    <a:gd name="T58" fmla="*/ 77 w 185"/>
                    <a:gd name="T59" fmla="*/ 521 h 628"/>
                    <a:gd name="T60" fmla="*/ 77 w 185"/>
                    <a:gd name="T61" fmla="*/ 587 h 628"/>
                    <a:gd name="T62" fmla="*/ 66 w 185"/>
                    <a:gd name="T63" fmla="*/ 619 h 628"/>
                    <a:gd name="T64" fmla="*/ 57 w 185"/>
                    <a:gd name="T65" fmla="*/ 627 h 628"/>
                    <a:gd name="T66" fmla="*/ 51 w 185"/>
                    <a:gd name="T67" fmla="*/ 609 h 628"/>
                    <a:gd name="T68" fmla="*/ 58 w 185"/>
                    <a:gd name="T69" fmla="*/ 590 h 628"/>
                    <a:gd name="T70" fmla="*/ 66 w 185"/>
                    <a:gd name="T71" fmla="*/ 550 h 628"/>
                    <a:gd name="T72" fmla="*/ 68 w 185"/>
                    <a:gd name="T73" fmla="*/ 399 h 628"/>
                    <a:gd name="T74" fmla="*/ 77 w 185"/>
                    <a:gd name="T75" fmla="*/ 252 h 628"/>
                    <a:gd name="T76" fmla="*/ 61 w 185"/>
                    <a:gd name="T77" fmla="*/ 240 h 628"/>
                    <a:gd name="T78" fmla="*/ 61 w 185"/>
                    <a:gd name="T79" fmla="*/ 218 h 628"/>
                    <a:gd name="T80" fmla="*/ 61 w 185"/>
                    <a:gd name="T81" fmla="*/ 179 h 628"/>
                    <a:gd name="T82" fmla="*/ 40 w 185"/>
                    <a:gd name="T83" fmla="*/ 189 h 628"/>
                    <a:gd name="T84" fmla="*/ 58 w 185"/>
                    <a:gd name="T85" fmla="*/ 214 h 628"/>
                    <a:gd name="T86" fmla="*/ 58 w 185"/>
                    <a:gd name="T87" fmla="*/ 237 h 628"/>
                    <a:gd name="T88" fmla="*/ 39 w 185"/>
                    <a:gd name="T89" fmla="*/ 222 h 628"/>
                    <a:gd name="T90" fmla="*/ 29 w 185"/>
                    <a:gd name="T91" fmla="*/ 208 h 628"/>
                    <a:gd name="T92" fmla="*/ 20 w 185"/>
                    <a:gd name="T93" fmla="*/ 211 h 628"/>
                    <a:gd name="T94" fmla="*/ 0 w 185"/>
                    <a:gd name="T95" fmla="*/ 187 h 628"/>
                    <a:gd name="T96" fmla="*/ 0 w 185"/>
                    <a:gd name="T97" fmla="*/ 179 h 628"/>
                    <a:gd name="T98" fmla="*/ 10 w 185"/>
                    <a:gd name="T99" fmla="*/ 175 h 628"/>
                    <a:gd name="T100" fmla="*/ 34 w 185"/>
                    <a:gd name="T101" fmla="*/ 147 h 628"/>
                    <a:gd name="T102" fmla="*/ 58 w 185"/>
                    <a:gd name="T103" fmla="*/ 123 h 628"/>
                    <a:gd name="T104" fmla="*/ 89 w 185"/>
                    <a:gd name="T105" fmla="*/ 95 h 628"/>
                    <a:gd name="T106" fmla="*/ 112 w 185"/>
                    <a:gd name="T107" fmla="*/ 86 h 628"/>
                    <a:gd name="T108" fmla="*/ 112 w 185"/>
                    <a:gd name="T109" fmla="*/ 66 h 628"/>
                    <a:gd name="T110" fmla="*/ 103 w 185"/>
                    <a:gd name="T111" fmla="*/ 56 h 628"/>
                    <a:gd name="T112" fmla="*/ 103 w 185"/>
                    <a:gd name="T113" fmla="*/ 31 h 628"/>
                    <a:gd name="T114" fmla="*/ 97 w 185"/>
                    <a:gd name="T115" fmla="*/ 26 h 628"/>
                    <a:gd name="T116" fmla="*/ 112 w 185"/>
                    <a:gd name="T117" fmla="*/ 8 h 62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85" h="628">
                      <a:moveTo>
                        <a:pt x="112" y="8"/>
                      </a:moveTo>
                      <a:lnTo>
                        <a:pt x="149" y="0"/>
                      </a:lnTo>
                      <a:lnTo>
                        <a:pt x="162" y="15"/>
                      </a:lnTo>
                      <a:lnTo>
                        <a:pt x="169" y="10"/>
                      </a:lnTo>
                      <a:lnTo>
                        <a:pt x="178" y="38"/>
                      </a:lnTo>
                      <a:lnTo>
                        <a:pt x="158" y="55"/>
                      </a:lnTo>
                      <a:lnTo>
                        <a:pt x="157" y="69"/>
                      </a:lnTo>
                      <a:lnTo>
                        <a:pt x="152" y="71"/>
                      </a:lnTo>
                      <a:lnTo>
                        <a:pt x="149" y="85"/>
                      </a:lnTo>
                      <a:lnTo>
                        <a:pt x="134" y="88"/>
                      </a:lnTo>
                      <a:lnTo>
                        <a:pt x="134" y="94"/>
                      </a:lnTo>
                      <a:lnTo>
                        <a:pt x="158" y="112"/>
                      </a:lnTo>
                      <a:lnTo>
                        <a:pt x="178" y="202"/>
                      </a:lnTo>
                      <a:lnTo>
                        <a:pt x="162" y="226"/>
                      </a:lnTo>
                      <a:lnTo>
                        <a:pt x="162" y="390"/>
                      </a:lnTo>
                      <a:lnTo>
                        <a:pt x="143" y="397"/>
                      </a:lnTo>
                      <a:lnTo>
                        <a:pt x="140" y="423"/>
                      </a:lnTo>
                      <a:lnTo>
                        <a:pt x="132" y="493"/>
                      </a:lnTo>
                      <a:lnTo>
                        <a:pt x="132" y="530"/>
                      </a:lnTo>
                      <a:lnTo>
                        <a:pt x="162" y="553"/>
                      </a:lnTo>
                      <a:lnTo>
                        <a:pt x="184" y="565"/>
                      </a:lnTo>
                      <a:lnTo>
                        <a:pt x="184" y="572"/>
                      </a:lnTo>
                      <a:lnTo>
                        <a:pt x="138" y="561"/>
                      </a:lnTo>
                      <a:lnTo>
                        <a:pt x="132" y="554"/>
                      </a:lnTo>
                      <a:lnTo>
                        <a:pt x="127" y="561"/>
                      </a:lnTo>
                      <a:lnTo>
                        <a:pt x="123" y="561"/>
                      </a:lnTo>
                      <a:lnTo>
                        <a:pt x="117" y="535"/>
                      </a:lnTo>
                      <a:lnTo>
                        <a:pt x="112" y="416"/>
                      </a:lnTo>
                      <a:lnTo>
                        <a:pt x="103" y="416"/>
                      </a:lnTo>
                      <a:lnTo>
                        <a:pt x="77" y="521"/>
                      </a:lnTo>
                      <a:lnTo>
                        <a:pt x="77" y="587"/>
                      </a:lnTo>
                      <a:lnTo>
                        <a:pt x="66" y="619"/>
                      </a:lnTo>
                      <a:lnTo>
                        <a:pt x="57" y="627"/>
                      </a:lnTo>
                      <a:lnTo>
                        <a:pt x="51" y="609"/>
                      </a:lnTo>
                      <a:lnTo>
                        <a:pt x="58" y="590"/>
                      </a:lnTo>
                      <a:lnTo>
                        <a:pt x="66" y="550"/>
                      </a:lnTo>
                      <a:lnTo>
                        <a:pt x="68" y="399"/>
                      </a:lnTo>
                      <a:lnTo>
                        <a:pt x="77" y="252"/>
                      </a:lnTo>
                      <a:lnTo>
                        <a:pt x="61" y="240"/>
                      </a:lnTo>
                      <a:lnTo>
                        <a:pt x="61" y="218"/>
                      </a:lnTo>
                      <a:lnTo>
                        <a:pt x="61" y="179"/>
                      </a:lnTo>
                      <a:lnTo>
                        <a:pt x="40" y="189"/>
                      </a:lnTo>
                      <a:lnTo>
                        <a:pt x="58" y="214"/>
                      </a:lnTo>
                      <a:lnTo>
                        <a:pt x="58" y="237"/>
                      </a:lnTo>
                      <a:lnTo>
                        <a:pt x="39" y="222"/>
                      </a:lnTo>
                      <a:lnTo>
                        <a:pt x="29" y="208"/>
                      </a:lnTo>
                      <a:lnTo>
                        <a:pt x="20" y="211"/>
                      </a:lnTo>
                      <a:lnTo>
                        <a:pt x="0" y="187"/>
                      </a:lnTo>
                      <a:lnTo>
                        <a:pt x="0" y="179"/>
                      </a:lnTo>
                      <a:lnTo>
                        <a:pt x="10" y="175"/>
                      </a:lnTo>
                      <a:lnTo>
                        <a:pt x="34" y="147"/>
                      </a:lnTo>
                      <a:lnTo>
                        <a:pt x="58" y="123"/>
                      </a:lnTo>
                      <a:lnTo>
                        <a:pt x="89" y="95"/>
                      </a:lnTo>
                      <a:lnTo>
                        <a:pt x="112" y="86"/>
                      </a:lnTo>
                      <a:lnTo>
                        <a:pt x="112" y="66"/>
                      </a:lnTo>
                      <a:lnTo>
                        <a:pt x="103" y="56"/>
                      </a:lnTo>
                      <a:lnTo>
                        <a:pt x="103" y="31"/>
                      </a:lnTo>
                      <a:lnTo>
                        <a:pt x="97" y="26"/>
                      </a:lnTo>
                      <a:lnTo>
                        <a:pt x="112" y="8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0" name="Freeform 56"/>
                <p:cNvSpPr>
                  <a:spLocks/>
                </p:cNvSpPr>
                <p:nvPr/>
              </p:nvSpPr>
              <p:spPr bwMode="auto">
                <a:xfrm>
                  <a:off x="2430" y="2134"/>
                  <a:ext cx="178" cy="778"/>
                </a:xfrm>
                <a:custGeom>
                  <a:avLst/>
                  <a:gdLst>
                    <a:gd name="T0" fmla="*/ 42 w 178"/>
                    <a:gd name="T1" fmla="*/ 16 h 778"/>
                    <a:gd name="T2" fmla="*/ 42 w 178"/>
                    <a:gd name="T3" fmla="*/ 35 h 778"/>
                    <a:gd name="T4" fmla="*/ 45 w 178"/>
                    <a:gd name="T5" fmla="*/ 41 h 778"/>
                    <a:gd name="T6" fmla="*/ 37 w 178"/>
                    <a:gd name="T7" fmla="*/ 56 h 778"/>
                    <a:gd name="T8" fmla="*/ 42 w 178"/>
                    <a:gd name="T9" fmla="*/ 60 h 778"/>
                    <a:gd name="T10" fmla="*/ 40 w 178"/>
                    <a:gd name="T11" fmla="*/ 66 h 778"/>
                    <a:gd name="T12" fmla="*/ 46 w 178"/>
                    <a:gd name="T13" fmla="*/ 88 h 778"/>
                    <a:gd name="T14" fmla="*/ 46 w 178"/>
                    <a:gd name="T15" fmla="*/ 92 h 778"/>
                    <a:gd name="T16" fmla="*/ 15 w 178"/>
                    <a:gd name="T17" fmla="*/ 113 h 778"/>
                    <a:gd name="T18" fmla="*/ 0 w 178"/>
                    <a:gd name="T19" fmla="*/ 273 h 778"/>
                    <a:gd name="T20" fmla="*/ 19 w 178"/>
                    <a:gd name="T21" fmla="*/ 301 h 778"/>
                    <a:gd name="T22" fmla="*/ 12 w 178"/>
                    <a:gd name="T23" fmla="*/ 388 h 778"/>
                    <a:gd name="T24" fmla="*/ 25 w 178"/>
                    <a:gd name="T25" fmla="*/ 398 h 778"/>
                    <a:gd name="T26" fmla="*/ 30 w 178"/>
                    <a:gd name="T27" fmla="*/ 534 h 778"/>
                    <a:gd name="T28" fmla="*/ 38 w 178"/>
                    <a:gd name="T29" fmla="*/ 672 h 778"/>
                    <a:gd name="T30" fmla="*/ 35 w 178"/>
                    <a:gd name="T31" fmla="*/ 680 h 778"/>
                    <a:gd name="T32" fmla="*/ 4 w 178"/>
                    <a:gd name="T33" fmla="*/ 706 h 778"/>
                    <a:gd name="T34" fmla="*/ 8 w 178"/>
                    <a:gd name="T35" fmla="*/ 711 h 778"/>
                    <a:gd name="T36" fmla="*/ 19 w 178"/>
                    <a:gd name="T37" fmla="*/ 715 h 778"/>
                    <a:gd name="T38" fmla="*/ 37 w 178"/>
                    <a:gd name="T39" fmla="*/ 711 h 778"/>
                    <a:gd name="T40" fmla="*/ 55 w 178"/>
                    <a:gd name="T41" fmla="*/ 701 h 778"/>
                    <a:gd name="T42" fmla="*/ 70 w 178"/>
                    <a:gd name="T43" fmla="*/ 695 h 778"/>
                    <a:gd name="T44" fmla="*/ 70 w 178"/>
                    <a:gd name="T45" fmla="*/ 719 h 778"/>
                    <a:gd name="T46" fmla="*/ 76 w 178"/>
                    <a:gd name="T47" fmla="*/ 720 h 778"/>
                    <a:gd name="T48" fmla="*/ 66 w 178"/>
                    <a:gd name="T49" fmla="*/ 739 h 778"/>
                    <a:gd name="T50" fmla="*/ 71 w 178"/>
                    <a:gd name="T51" fmla="*/ 773 h 778"/>
                    <a:gd name="T52" fmla="*/ 81 w 178"/>
                    <a:gd name="T53" fmla="*/ 777 h 778"/>
                    <a:gd name="T54" fmla="*/ 101 w 178"/>
                    <a:gd name="T55" fmla="*/ 750 h 778"/>
                    <a:gd name="T56" fmla="*/ 101 w 178"/>
                    <a:gd name="T57" fmla="*/ 730 h 778"/>
                    <a:gd name="T58" fmla="*/ 107 w 178"/>
                    <a:gd name="T59" fmla="*/ 728 h 778"/>
                    <a:gd name="T60" fmla="*/ 114 w 178"/>
                    <a:gd name="T61" fmla="*/ 551 h 778"/>
                    <a:gd name="T62" fmla="*/ 107 w 178"/>
                    <a:gd name="T63" fmla="*/ 534 h 778"/>
                    <a:gd name="T64" fmla="*/ 127 w 178"/>
                    <a:gd name="T65" fmla="*/ 415 h 778"/>
                    <a:gd name="T66" fmla="*/ 140 w 178"/>
                    <a:gd name="T67" fmla="*/ 410 h 778"/>
                    <a:gd name="T68" fmla="*/ 144 w 178"/>
                    <a:gd name="T69" fmla="*/ 287 h 778"/>
                    <a:gd name="T70" fmla="*/ 177 w 178"/>
                    <a:gd name="T71" fmla="*/ 273 h 778"/>
                    <a:gd name="T72" fmla="*/ 163 w 178"/>
                    <a:gd name="T73" fmla="*/ 140 h 778"/>
                    <a:gd name="T74" fmla="*/ 113 w 178"/>
                    <a:gd name="T75" fmla="*/ 103 h 778"/>
                    <a:gd name="T76" fmla="*/ 100 w 178"/>
                    <a:gd name="T77" fmla="*/ 91 h 778"/>
                    <a:gd name="T78" fmla="*/ 99 w 178"/>
                    <a:gd name="T79" fmla="*/ 78 h 778"/>
                    <a:gd name="T80" fmla="*/ 104 w 178"/>
                    <a:gd name="T81" fmla="*/ 69 h 778"/>
                    <a:gd name="T82" fmla="*/ 110 w 178"/>
                    <a:gd name="T83" fmla="*/ 62 h 778"/>
                    <a:gd name="T84" fmla="*/ 115 w 178"/>
                    <a:gd name="T85" fmla="*/ 52 h 778"/>
                    <a:gd name="T86" fmla="*/ 119 w 178"/>
                    <a:gd name="T87" fmla="*/ 44 h 778"/>
                    <a:gd name="T88" fmla="*/ 119 w 178"/>
                    <a:gd name="T89" fmla="*/ 34 h 778"/>
                    <a:gd name="T90" fmla="*/ 115 w 178"/>
                    <a:gd name="T91" fmla="*/ 25 h 778"/>
                    <a:gd name="T92" fmla="*/ 109 w 178"/>
                    <a:gd name="T93" fmla="*/ 14 h 778"/>
                    <a:gd name="T94" fmla="*/ 100 w 178"/>
                    <a:gd name="T95" fmla="*/ 6 h 778"/>
                    <a:gd name="T96" fmla="*/ 90 w 178"/>
                    <a:gd name="T97" fmla="*/ 2 h 778"/>
                    <a:gd name="T98" fmla="*/ 77 w 178"/>
                    <a:gd name="T99" fmla="*/ 0 h 778"/>
                    <a:gd name="T100" fmla="*/ 66 w 178"/>
                    <a:gd name="T101" fmla="*/ 2 h 778"/>
                    <a:gd name="T102" fmla="*/ 55 w 178"/>
                    <a:gd name="T103" fmla="*/ 5 h 778"/>
                    <a:gd name="T104" fmla="*/ 42 w 178"/>
                    <a:gd name="T105" fmla="*/ 16 h 77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78" h="778">
                      <a:moveTo>
                        <a:pt x="42" y="16"/>
                      </a:moveTo>
                      <a:lnTo>
                        <a:pt x="42" y="35"/>
                      </a:lnTo>
                      <a:lnTo>
                        <a:pt x="45" y="41"/>
                      </a:lnTo>
                      <a:lnTo>
                        <a:pt x="37" y="56"/>
                      </a:lnTo>
                      <a:lnTo>
                        <a:pt x="42" y="60"/>
                      </a:lnTo>
                      <a:lnTo>
                        <a:pt x="40" y="66"/>
                      </a:lnTo>
                      <a:lnTo>
                        <a:pt x="46" y="88"/>
                      </a:lnTo>
                      <a:lnTo>
                        <a:pt x="46" y="92"/>
                      </a:lnTo>
                      <a:lnTo>
                        <a:pt x="15" y="113"/>
                      </a:lnTo>
                      <a:lnTo>
                        <a:pt x="0" y="273"/>
                      </a:lnTo>
                      <a:lnTo>
                        <a:pt x="19" y="301"/>
                      </a:lnTo>
                      <a:lnTo>
                        <a:pt x="12" y="388"/>
                      </a:lnTo>
                      <a:lnTo>
                        <a:pt x="25" y="398"/>
                      </a:lnTo>
                      <a:lnTo>
                        <a:pt x="30" y="534"/>
                      </a:lnTo>
                      <a:lnTo>
                        <a:pt x="38" y="672"/>
                      </a:lnTo>
                      <a:lnTo>
                        <a:pt x="35" y="680"/>
                      </a:lnTo>
                      <a:lnTo>
                        <a:pt x="4" y="706"/>
                      </a:lnTo>
                      <a:lnTo>
                        <a:pt x="8" y="711"/>
                      </a:lnTo>
                      <a:lnTo>
                        <a:pt x="19" y="715"/>
                      </a:lnTo>
                      <a:lnTo>
                        <a:pt x="37" y="711"/>
                      </a:lnTo>
                      <a:lnTo>
                        <a:pt x="55" y="701"/>
                      </a:lnTo>
                      <a:lnTo>
                        <a:pt x="70" y="695"/>
                      </a:lnTo>
                      <a:lnTo>
                        <a:pt x="70" y="719"/>
                      </a:lnTo>
                      <a:lnTo>
                        <a:pt x="76" y="720"/>
                      </a:lnTo>
                      <a:lnTo>
                        <a:pt x="66" y="739"/>
                      </a:lnTo>
                      <a:lnTo>
                        <a:pt x="71" y="773"/>
                      </a:lnTo>
                      <a:lnTo>
                        <a:pt x="81" y="777"/>
                      </a:lnTo>
                      <a:lnTo>
                        <a:pt x="101" y="750"/>
                      </a:lnTo>
                      <a:lnTo>
                        <a:pt x="101" y="730"/>
                      </a:lnTo>
                      <a:lnTo>
                        <a:pt x="107" y="728"/>
                      </a:lnTo>
                      <a:lnTo>
                        <a:pt x="114" y="551"/>
                      </a:lnTo>
                      <a:lnTo>
                        <a:pt x="107" y="534"/>
                      </a:lnTo>
                      <a:lnTo>
                        <a:pt x="127" y="415"/>
                      </a:lnTo>
                      <a:lnTo>
                        <a:pt x="140" y="410"/>
                      </a:lnTo>
                      <a:lnTo>
                        <a:pt x="144" y="287"/>
                      </a:lnTo>
                      <a:lnTo>
                        <a:pt x="177" y="273"/>
                      </a:lnTo>
                      <a:lnTo>
                        <a:pt x="163" y="140"/>
                      </a:lnTo>
                      <a:lnTo>
                        <a:pt x="113" y="103"/>
                      </a:lnTo>
                      <a:lnTo>
                        <a:pt x="100" y="91"/>
                      </a:lnTo>
                      <a:lnTo>
                        <a:pt x="99" y="78"/>
                      </a:lnTo>
                      <a:lnTo>
                        <a:pt x="104" y="69"/>
                      </a:lnTo>
                      <a:lnTo>
                        <a:pt x="110" y="62"/>
                      </a:lnTo>
                      <a:lnTo>
                        <a:pt x="115" y="52"/>
                      </a:lnTo>
                      <a:lnTo>
                        <a:pt x="119" y="44"/>
                      </a:lnTo>
                      <a:lnTo>
                        <a:pt x="119" y="34"/>
                      </a:lnTo>
                      <a:lnTo>
                        <a:pt x="115" y="25"/>
                      </a:lnTo>
                      <a:lnTo>
                        <a:pt x="109" y="14"/>
                      </a:lnTo>
                      <a:lnTo>
                        <a:pt x="100" y="6"/>
                      </a:lnTo>
                      <a:lnTo>
                        <a:pt x="90" y="2"/>
                      </a:lnTo>
                      <a:lnTo>
                        <a:pt x="77" y="0"/>
                      </a:lnTo>
                      <a:lnTo>
                        <a:pt x="66" y="2"/>
                      </a:lnTo>
                      <a:lnTo>
                        <a:pt x="55" y="5"/>
                      </a:lnTo>
                      <a:lnTo>
                        <a:pt x="42" y="1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1" name="Freeform 57"/>
                <p:cNvSpPr>
                  <a:spLocks/>
                </p:cNvSpPr>
                <p:nvPr/>
              </p:nvSpPr>
              <p:spPr bwMode="auto">
                <a:xfrm>
                  <a:off x="4658" y="2042"/>
                  <a:ext cx="187" cy="607"/>
                </a:xfrm>
                <a:custGeom>
                  <a:avLst/>
                  <a:gdLst>
                    <a:gd name="T0" fmla="*/ 117 w 187"/>
                    <a:gd name="T1" fmla="*/ 0 h 607"/>
                    <a:gd name="T2" fmla="*/ 76 w 187"/>
                    <a:gd name="T3" fmla="*/ 19 h 607"/>
                    <a:gd name="T4" fmla="*/ 75 w 187"/>
                    <a:gd name="T5" fmla="*/ 60 h 607"/>
                    <a:gd name="T6" fmla="*/ 55 w 187"/>
                    <a:gd name="T7" fmla="*/ 79 h 607"/>
                    <a:gd name="T8" fmla="*/ 12 w 187"/>
                    <a:gd name="T9" fmla="*/ 101 h 607"/>
                    <a:gd name="T10" fmla="*/ 5 w 187"/>
                    <a:gd name="T11" fmla="*/ 218 h 607"/>
                    <a:gd name="T12" fmla="*/ 35 w 187"/>
                    <a:gd name="T13" fmla="*/ 319 h 607"/>
                    <a:gd name="T14" fmla="*/ 63 w 187"/>
                    <a:gd name="T15" fmla="*/ 395 h 607"/>
                    <a:gd name="T16" fmla="*/ 58 w 187"/>
                    <a:gd name="T17" fmla="*/ 576 h 607"/>
                    <a:gd name="T18" fmla="*/ 63 w 187"/>
                    <a:gd name="T19" fmla="*/ 584 h 607"/>
                    <a:gd name="T20" fmla="*/ 93 w 187"/>
                    <a:gd name="T21" fmla="*/ 603 h 607"/>
                    <a:gd name="T22" fmla="*/ 109 w 187"/>
                    <a:gd name="T23" fmla="*/ 606 h 607"/>
                    <a:gd name="T24" fmla="*/ 120 w 187"/>
                    <a:gd name="T25" fmla="*/ 601 h 607"/>
                    <a:gd name="T26" fmla="*/ 114 w 187"/>
                    <a:gd name="T27" fmla="*/ 591 h 607"/>
                    <a:gd name="T28" fmla="*/ 99 w 187"/>
                    <a:gd name="T29" fmla="*/ 576 h 607"/>
                    <a:gd name="T30" fmla="*/ 105 w 187"/>
                    <a:gd name="T31" fmla="*/ 570 h 607"/>
                    <a:gd name="T32" fmla="*/ 142 w 187"/>
                    <a:gd name="T33" fmla="*/ 582 h 607"/>
                    <a:gd name="T34" fmla="*/ 146 w 187"/>
                    <a:gd name="T35" fmla="*/ 574 h 607"/>
                    <a:gd name="T36" fmla="*/ 142 w 187"/>
                    <a:gd name="T37" fmla="*/ 567 h 607"/>
                    <a:gd name="T38" fmla="*/ 131 w 187"/>
                    <a:gd name="T39" fmla="*/ 556 h 607"/>
                    <a:gd name="T40" fmla="*/ 144 w 187"/>
                    <a:gd name="T41" fmla="*/ 497 h 607"/>
                    <a:gd name="T42" fmla="*/ 157 w 187"/>
                    <a:gd name="T43" fmla="*/ 332 h 607"/>
                    <a:gd name="T44" fmla="*/ 163 w 187"/>
                    <a:gd name="T45" fmla="*/ 300 h 607"/>
                    <a:gd name="T46" fmla="*/ 151 w 187"/>
                    <a:gd name="T47" fmla="*/ 234 h 607"/>
                    <a:gd name="T48" fmla="*/ 160 w 187"/>
                    <a:gd name="T49" fmla="*/ 233 h 607"/>
                    <a:gd name="T50" fmla="*/ 168 w 187"/>
                    <a:gd name="T51" fmla="*/ 230 h 607"/>
                    <a:gd name="T52" fmla="*/ 175 w 187"/>
                    <a:gd name="T53" fmla="*/ 226 h 607"/>
                    <a:gd name="T54" fmla="*/ 180 w 187"/>
                    <a:gd name="T55" fmla="*/ 221 h 607"/>
                    <a:gd name="T56" fmla="*/ 186 w 187"/>
                    <a:gd name="T57" fmla="*/ 212 h 607"/>
                    <a:gd name="T58" fmla="*/ 181 w 187"/>
                    <a:gd name="T59" fmla="*/ 180 h 607"/>
                    <a:gd name="T60" fmla="*/ 136 w 187"/>
                    <a:gd name="T61" fmla="*/ 104 h 607"/>
                    <a:gd name="T62" fmla="*/ 120 w 187"/>
                    <a:gd name="T63" fmla="*/ 82 h 607"/>
                    <a:gd name="T64" fmla="*/ 140 w 187"/>
                    <a:gd name="T65" fmla="*/ 68 h 607"/>
                    <a:gd name="T66" fmla="*/ 140 w 187"/>
                    <a:gd name="T67" fmla="*/ 64 h 607"/>
                    <a:gd name="T68" fmla="*/ 147 w 187"/>
                    <a:gd name="T69" fmla="*/ 57 h 607"/>
                    <a:gd name="T70" fmla="*/ 146 w 187"/>
                    <a:gd name="T71" fmla="*/ 40 h 607"/>
                    <a:gd name="T72" fmla="*/ 149 w 187"/>
                    <a:gd name="T73" fmla="*/ 22 h 60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87" h="607">
                      <a:moveTo>
                        <a:pt x="140" y="7"/>
                      </a:moveTo>
                      <a:lnTo>
                        <a:pt x="117" y="0"/>
                      </a:lnTo>
                      <a:lnTo>
                        <a:pt x="93" y="4"/>
                      </a:lnTo>
                      <a:lnTo>
                        <a:pt x="76" y="19"/>
                      </a:lnTo>
                      <a:lnTo>
                        <a:pt x="70" y="38"/>
                      </a:lnTo>
                      <a:lnTo>
                        <a:pt x="75" y="60"/>
                      </a:lnTo>
                      <a:lnTo>
                        <a:pt x="67" y="73"/>
                      </a:lnTo>
                      <a:lnTo>
                        <a:pt x="55" y="79"/>
                      </a:lnTo>
                      <a:lnTo>
                        <a:pt x="22" y="93"/>
                      </a:lnTo>
                      <a:lnTo>
                        <a:pt x="12" y="101"/>
                      </a:lnTo>
                      <a:lnTo>
                        <a:pt x="0" y="198"/>
                      </a:lnTo>
                      <a:lnTo>
                        <a:pt x="5" y="218"/>
                      </a:lnTo>
                      <a:lnTo>
                        <a:pt x="39" y="226"/>
                      </a:lnTo>
                      <a:lnTo>
                        <a:pt x="35" y="319"/>
                      </a:lnTo>
                      <a:lnTo>
                        <a:pt x="58" y="328"/>
                      </a:lnTo>
                      <a:lnTo>
                        <a:pt x="63" y="395"/>
                      </a:lnTo>
                      <a:lnTo>
                        <a:pt x="59" y="512"/>
                      </a:lnTo>
                      <a:lnTo>
                        <a:pt x="58" y="576"/>
                      </a:lnTo>
                      <a:lnTo>
                        <a:pt x="63" y="578"/>
                      </a:lnTo>
                      <a:lnTo>
                        <a:pt x="63" y="584"/>
                      </a:lnTo>
                      <a:lnTo>
                        <a:pt x="81" y="595"/>
                      </a:lnTo>
                      <a:lnTo>
                        <a:pt x="93" y="603"/>
                      </a:lnTo>
                      <a:lnTo>
                        <a:pt x="100" y="606"/>
                      </a:lnTo>
                      <a:lnTo>
                        <a:pt x="109" y="606"/>
                      </a:lnTo>
                      <a:lnTo>
                        <a:pt x="118" y="604"/>
                      </a:lnTo>
                      <a:lnTo>
                        <a:pt x="120" y="601"/>
                      </a:lnTo>
                      <a:lnTo>
                        <a:pt x="118" y="596"/>
                      </a:lnTo>
                      <a:lnTo>
                        <a:pt x="114" y="591"/>
                      </a:lnTo>
                      <a:lnTo>
                        <a:pt x="107" y="583"/>
                      </a:lnTo>
                      <a:lnTo>
                        <a:pt x="99" y="576"/>
                      </a:lnTo>
                      <a:lnTo>
                        <a:pt x="105" y="578"/>
                      </a:lnTo>
                      <a:lnTo>
                        <a:pt x="105" y="570"/>
                      </a:lnTo>
                      <a:lnTo>
                        <a:pt x="131" y="582"/>
                      </a:lnTo>
                      <a:lnTo>
                        <a:pt x="142" y="582"/>
                      </a:lnTo>
                      <a:lnTo>
                        <a:pt x="146" y="578"/>
                      </a:lnTo>
                      <a:lnTo>
                        <a:pt x="146" y="574"/>
                      </a:lnTo>
                      <a:lnTo>
                        <a:pt x="145" y="571"/>
                      </a:lnTo>
                      <a:lnTo>
                        <a:pt x="142" y="567"/>
                      </a:lnTo>
                      <a:lnTo>
                        <a:pt x="136" y="561"/>
                      </a:lnTo>
                      <a:lnTo>
                        <a:pt x="131" y="556"/>
                      </a:lnTo>
                      <a:lnTo>
                        <a:pt x="138" y="555"/>
                      </a:lnTo>
                      <a:lnTo>
                        <a:pt x="144" y="497"/>
                      </a:lnTo>
                      <a:lnTo>
                        <a:pt x="146" y="407"/>
                      </a:lnTo>
                      <a:lnTo>
                        <a:pt x="157" y="332"/>
                      </a:lnTo>
                      <a:lnTo>
                        <a:pt x="160" y="311"/>
                      </a:lnTo>
                      <a:lnTo>
                        <a:pt x="163" y="300"/>
                      </a:lnTo>
                      <a:lnTo>
                        <a:pt x="155" y="255"/>
                      </a:lnTo>
                      <a:lnTo>
                        <a:pt x="151" y="234"/>
                      </a:lnTo>
                      <a:lnTo>
                        <a:pt x="157" y="236"/>
                      </a:lnTo>
                      <a:lnTo>
                        <a:pt x="160" y="233"/>
                      </a:lnTo>
                      <a:lnTo>
                        <a:pt x="163" y="233"/>
                      </a:lnTo>
                      <a:lnTo>
                        <a:pt x="168" y="230"/>
                      </a:lnTo>
                      <a:lnTo>
                        <a:pt x="173" y="230"/>
                      </a:lnTo>
                      <a:lnTo>
                        <a:pt x="175" y="226"/>
                      </a:lnTo>
                      <a:lnTo>
                        <a:pt x="178" y="225"/>
                      </a:lnTo>
                      <a:lnTo>
                        <a:pt x="180" y="221"/>
                      </a:lnTo>
                      <a:lnTo>
                        <a:pt x="184" y="218"/>
                      </a:lnTo>
                      <a:lnTo>
                        <a:pt x="186" y="212"/>
                      </a:lnTo>
                      <a:lnTo>
                        <a:pt x="177" y="192"/>
                      </a:lnTo>
                      <a:lnTo>
                        <a:pt x="181" y="180"/>
                      </a:lnTo>
                      <a:lnTo>
                        <a:pt x="163" y="192"/>
                      </a:lnTo>
                      <a:lnTo>
                        <a:pt x="136" y="104"/>
                      </a:lnTo>
                      <a:lnTo>
                        <a:pt x="116" y="86"/>
                      </a:lnTo>
                      <a:lnTo>
                        <a:pt x="120" y="82"/>
                      </a:lnTo>
                      <a:lnTo>
                        <a:pt x="138" y="79"/>
                      </a:lnTo>
                      <a:lnTo>
                        <a:pt x="140" y="68"/>
                      </a:lnTo>
                      <a:lnTo>
                        <a:pt x="133" y="65"/>
                      </a:lnTo>
                      <a:lnTo>
                        <a:pt x="140" y="64"/>
                      </a:lnTo>
                      <a:lnTo>
                        <a:pt x="140" y="60"/>
                      </a:lnTo>
                      <a:lnTo>
                        <a:pt x="147" y="57"/>
                      </a:lnTo>
                      <a:lnTo>
                        <a:pt x="142" y="43"/>
                      </a:lnTo>
                      <a:lnTo>
                        <a:pt x="146" y="40"/>
                      </a:lnTo>
                      <a:lnTo>
                        <a:pt x="144" y="22"/>
                      </a:lnTo>
                      <a:lnTo>
                        <a:pt x="149" y="22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2" name="Freeform 58"/>
                <p:cNvSpPr>
                  <a:spLocks/>
                </p:cNvSpPr>
                <p:nvPr/>
              </p:nvSpPr>
              <p:spPr bwMode="auto">
                <a:xfrm>
                  <a:off x="2617" y="2146"/>
                  <a:ext cx="166" cy="811"/>
                </a:xfrm>
                <a:custGeom>
                  <a:avLst/>
                  <a:gdLst>
                    <a:gd name="T0" fmla="*/ 108 w 166"/>
                    <a:gd name="T1" fmla="*/ 12 h 811"/>
                    <a:gd name="T2" fmla="*/ 69 w 166"/>
                    <a:gd name="T3" fmla="*/ 0 h 811"/>
                    <a:gd name="T4" fmla="*/ 40 w 166"/>
                    <a:gd name="T5" fmla="*/ 0 h 811"/>
                    <a:gd name="T6" fmla="*/ 14 w 166"/>
                    <a:gd name="T7" fmla="*/ 7 h 811"/>
                    <a:gd name="T8" fmla="*/ 4 w 166"/>
                    <a:gd name="T9" fmla="*/ 35 h 811"/>
                    <a:gd name="T10" fmla="*/ 4 w 166"/>
                    <a:gd name="T11" fmla="*/ 59 h 811"/>
                    <a:gd name="T12" fmla="*/ 18 w 166"/>
                    <a:gd name="T13" fmla="*/ 87 h 811"/>
                    <a:gd name="T14" fmla="*/ 30 w 166"/>
                    <a:gd name="T15" fmla="*/ 87 h 811"/>
                    <a:gd name="T16" fmla="*/ 14 w 166"/>
                    <a:gd name="T17" fmla="*/ 119 h 811"/>
                    <a:gd name="T18" fmla="*/ 0 w 166"/>
                    <a:gd name="T19" fmla="*/ 174 h 811"/>
                    <a:gd name="T20" fmla="*/ 0 w 166"/>
                    <a:gd name="T21" fmla="*/ 221 h 811"/>
                    <a:gd name="T22" fmla="*/ 4 w 166"/>
                    <a:gd name="T23" fmla="*/ 280 h 811"/>
                    <a:gd name="T24" fmla="*/ 14 w 166"/>
                    <a:gd name="T25" fmla="*/ 338 h 811"/>
                    <a:gd name="T26" fmla="*/ 33 w 166"/>
                    <a:gd name="T27" fmla="*/ 341 h 811"/>
                    <a:gd name="T28" fmla="*/ 33 w 166"/>
                    <a:gd name="T29" fmla="*/ 358 h 811"/>
                    <a:gd name="T30" fmla="*/ 43 w 166"/>
                    <a:gd name="T31" fmla="*/ 365 h 811"/>
                    <a:gd name="T32" fmla="*/ 43 w 166"/>
                    <a:gd name="T33" fmla="*/ 424 h 811"/>
                    <a:gd name="T34" fmla="*/ 53 w 166"/>
                    <a:gd name="T35" fmla="*/ 435 h 811"/>
                    <a:gd name="T36" fmla="*/ 53 w 166"/>
                    <a:gd name="T37" fmla="*/ 544 h 811"/>
                    <a:gd name="T38" fmla="*/ 53 w 166"/>
                    <a:gd name="T39" fmla="*/ 613 h 811"/>
                    <a:gd name="T40" fmla="*/ 38 w 166"/>
                    <a:gd name="T41" fmla="*/ 689 h 811"/>
                    <a:gd name="T42" fmla="*/ 32 w 166"/>
                    <a:gd name="T43" fmla="*/ 788 h 811"/>
                    <a:gd name="T44" fmla="*/ 49 w 166"/>
                    <a:gd name="T45" fmla="*/ 795 h 811"/>
                    <a:gd name="T46" fmla="*/ 49 w 166"/>
                    <a:gd name="T47" fmla="*/ 807 h 811"/>
                    <a:gd name="T48" fmla="*/ 77 w 166"/>
                    <a:gd name="T49" fmla="*/ 807 h 811"/>
                    <a:gd name="T50" fmla="*/ 82 w 166"/>
                    <a:gd name="T51" fmla="*/ 803 h 811"/>
                    <a:gd name="T52" fmla="*/ 93 w 166"/>
                    <a:gd name="T53" fmla="*/ 803 h 811"/>
                    <a:gd name="T54" fmla="*/ 93 w 166"/>
                    <a:gd name="T55" fmla="*/ 810 h 811"/>
                    <a:gd name="T56" fmla="*/ 113 w 166"/>
                    <a:gd name="T57" fmla="*/ 807 h 811"/>
                    <a:gd name="T58" fmla="*/ 156 w 166"/>
                    <a:gd name="T59" fmla="*/ 803 h 811"/>
                    <a:gd name="T60" fmla="*/ 156 w 166"/>
                    <a:gd name="T61" fmla="*/ 796 h 811"/>
                    <a:gd name="T62" fmla="*/ 117 w 166"/>
                    <a:gd name="T63" fmla="*/ 780 h 811"/>
                    <a:gd name="T64" fmla="*/ 117 w 166"/>
                    <a:gd name="T65" fmla="*/ 766 h 811"/>
                    <a:gd name="T66" fmla="*/ 152 w 166"/>
                    <a:gd name="T67" fmla="*/ 759 h 811"/>
                    <a:gd name="T68" fmla="*/ 152 w 166"/>
                    <a:gd name="T69" fmla="*/ 749 h 811"/>
                    <a:gd name="T70" fmla="*/ 128 w 166"/>
                    <a:gd name="T71" fmla="*/ 734 h 811"/>
                    <a:gd name="T72" fmla="*/ 128 w 166"/>
                    <a:gd name="T73" fmla="*/ 624 h 811"/>
                    <a:gd name="T74" fmla="*/ 136 w 166"/>
                    <a:gd name="T75" fmla="*/ 523 h 811"/>
                    <a:gd name="T76" fmla="*/ 134 w 166"/>
                    <a:gd name="T77" fmla="*/ 422 h 811"/>
                    <a:gd name="T78" fmla="*/ 132 w 166"/>
                    <a:gd name="T79" fmla="*/ 365 h 811"/>
                    <a:gd name="T80" fmla="*/ 136 w 166"/>
                    <a:gd name="T81" fmla="*/ 348 h 811"/>
                    <a:gd name="T82" fmla="*/ 136 w 166"/>
                    <a:gd name="T83" fmla="*/ 268 h 811"/>
                    <a:gd name="T84" fmla="*/ 165 w 166"/>
                    <a:gd name="T85" fmla="*/ 251 h 811"/>
                    <a:gd name="T86" fmla="*/ 165 w 166"/>
                    <a:gd name="T87" fmla="*/ 240 h 811"/>
                    <a:gd name="T88" fmla="*/ 103 w 166"/>
                    <a:gd name="T89" fmla="*/ 131 h 811"/>
                    <a:gd name="T90" fmla="*/ 72 w 166"/>
                    <a:gd name="T91" fmla="*/ 117 h 811"/>
                    <a:gd name="T92" fmla="*/ 77 w 166"/>
                    <a:gd name="T93" fmla="*/ 110 h 811"/>
                    <a:gd name="T94" fmla="*/ 97 w 166"/>
                    <a:gd name="T95" fmla="*/ 105 h 811"/>
                    <a:gd name="T96" fmla="*/ 97 w 166"/>
                    <a:gd name="T97" fmla="*/ 99 h 811"/>
                    <a:gd name="T98" fmla="*/ 103 w 166"/>
                    <a:gd name="T99" fmla="*/ 95 h 811"/>
                    <a:gd name="T100" fmla="*/ 103 w 166"/>
                    <a:gd name="T101" fmla="*/ 87 h 811"/>
                    <a:gd name="T102" fmla="*/ 108 w 166"/>
                    <a:gd name="T103" fmla="*/ 84 h 811"/>
                    <a:gd name="T104" fmla="*/ 103 w 166"/>
                    <a:gd name="T105" fmla="*/ 80 h 811"/>
                    <a:gd name="T106" fmla="*/ 107 w 166"/>
                    <a:gd name="T107" fmla="*/ 77 h 811"/>
                    <a:gd name="T108" fmla="*/ 97 w 166"/>
                    <a:gd name="T109" fmla="*/ 59 h 811"/>
                    <a:gd name="T110" fmla="*/ 103 w 166"/>
                    <a:gd name="T111" fmla="*/ 49 h 811"/>
                    <a:gd name="T112" fmla="*/ 97 w 166"/>
                    <a:gd name="T113" fmla="*/ 38 h 811"/>
                    <a:gd name="T114" fmla="*/ 107 w 166"/>
                    <a:gd name="T115" fmla="*/ 30 h 811"/>
                    <a:gd name="T116" fmla="*/ 108 w 166"/>
                    <a:gd name="T117" fmla="*/ 12 h 8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66" h="811">
                      <a:moveTo>
                        <a:pt x="108" y="12"/>
                      </a:moveTo>
                      <a:lnTo>
                        <a:pt x="69" y="0"/>
                      </a:lnTo>
                      <a:lnTo>
                        <a:pt x="40" y="0"/>
                      </a:lnTo>
                      <a:lnTo>
                        <a:pt x="14" y="7"/>
                      </a:lnTo>
                      <a:lnTo>
                        <a:pt x="4" y="35"/>
                      </a:lnTo>
                      <a:lnTo>
                        <a:pt x="4" y="59"/>
                      </a:lnTo>
                      <a:lnTo>
                        <a:pt x="18" y="87"/>
                      </a:lnTo>
                      <a:lnTo>
                        <a:pt x="30" y="87"/>
                      </a:lnTo>
                      <a:lnTo>
                        <a:pt x="14" y="119"/>
                      </a:lnTo>
                      <a:lnTo>
                        <a:pt x="0" y="174"/>
                      </a:lnTo>
                      <a:lnTo>
                        <a:pt x="0" y="221"/>
                      </a:lnTo>
                      <a:lnTo>
                        <a:pt x="4" y="280"/>
                      </a:lnTo>
                      <a:lnTo>
                        <a:pt x="14" y="338"/>
                      </a:lnTo>
                      <a:lnTo>
                        <a:pt x="33" y="341"/>
                      </a:lnTo>
                      <a:lnTo>
                        <a:pt x="33" y="358"/>
                      </a:lnTo>
                      <a:lnTo>
                        <a:pt x="43" y="365"/>
                      </a:lnTo>
                      <a:lnTo>
                        <a:pt x="43" y="424"/>
                      </a:lnTo>
                      <a:lnTo>
                        <a:pt x="53" y="435"/>
                      </a:lnTo>
                      <a:lnTo>
                        <a:pt x="53" y="544"/>
                      </a:lnTo>
                      <a:lnTo>
                        <a:pt x="53" y="613"/>
                      </a:lnTo>
                      <a:lnTo>
                        <a:pt x="38" y="689"/>
                      </a:lnTo>
                      <a:lnTo>
                        <a:pt x="32" y="788"/>
                      </a:lnTo>
                      <a:lnTo>
                        <a:pt x="49" y="795"/>
                      </a:lnTo>
                      <a:lnTo>
                        <a:pt x="49" y="807"/>
                      </a:lnTo>
                      <a:lnTo>
                        <a:pt x="77" y="807"/>
                      </a:lnTo>
                      <a:lnTo>
                        <a:pt x="82" y="803"/>
                      </a:lnTo>
                      <a:lnTo>
                        <a:pt x="93" y="803"/>
                      </a:lnTo>
                      <a:lnTo>
                        <a:pt x="93" y="810"/>
                      </a:lnTo>
                      <a:lnTo>
                        <a:pt x="113" y="807"/>
                      </a:lnTo>
                      <a:lnTo>
                        <a:pt x="156" y="803"/>
                      </a:lnTo>
                      <a:lnTo>
                        <a:pt x="156" y="796"/>
                      </a:lnTo>
                      <a:lnTo>
                        <a:pt x="117" y="780"/>
                      </a:lnTo>
                      <a:lnTo>
                        <a:pt x="117" y="766"/>
                      </a:lnTo>
                      <a:lnTo>
                        <a:pt x="152" y="759"/>
                      </a:lnTo>
                      <a:lnTo>
                        <a:pt x="152" y="749"/>
                      </a:lnTo>
                      <a:lnTo>
                        <a:pt x="128" y="734"/>
                      </a:lnTo>
                      <a:lnTo>
                        <a:pt x="128" y="624"/>
                      </a:lnTo>
                      <a:lnTo>
                        <a:pt x="136" y="523"/>
                      </a:lnTo>
                      <a:lnTo>
                        <a:pt x="134" y="422"/>
                      </a:lnTo>
                      <a:lnTo>
                        <a:pt x="132" y="365"/>
                      </a:lnTo>
                      <a:lnTo>
                        <a:pt x="136" y="348"/>
                      </a:lnTo>
                      <a:lnTo>
                        <a:pt x="136" y="268"/>
                      </a:lnTo>
                      <a:lnTo>
                        <a:pt x="165" y="251"/>
                      </a:lnTo>
                      <a:lnTo>
                        <a:pt x="165" y="240"/>
                      </a:lnTo>
                      <a:lnTo>
                        <a:pt x="103" y="131"/>
                      </a:lnTo>
                      <a:lnTo>
                        <a:pt x="72" y="117"/>
                      </a:lnTo>
                      <a:lnTo>
                        <a:pt x="77" y="110"/>
                      </a:lnTo>
                      <a:lnTo>
                        <a:pt x="97" y="105"/>
                      </a:lnTo>
                      <a:lnTo>
                        <a:pt x="97" y="99"/>
                      </a:lnTo>
                      <a:lnTo>
                        <a:pt x="103" y="95"/>
                      </a:lnTo>
                      <a:lnTo>
                        <a:pt x="103" y="87"/>
                      </a:lnTo>
                      <a:lnTo>
                        <a:pt x="108" y="84"/>
                      </a:lnTo>
                      <a:lnTo>
                        <a:pt x="103" y="80"/>
                      </a:lnTo>
                      <a:lnTo>
                        <a:pt x="107" y="77"/>
                      </a:lnTo>
                      <a:lnTo>
                        <a:pt x="97" y="59"/>
                      </a:lnTo>
                      <a:lnTo>
                        <a:pt x="103" y="49"/>
                      </a:lnTo>
                      <a:lnTo>
                        <a:pt x="97" y="38"/>
                      </a:lnTo>
                      <a:lnTo>
                        <a:pt x="107" y="30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3" name="Freeform 59"/>
                <p:cNvSpPr>
                  <a:spLocks/>
                </p:cNvSpPr>
                <p:nvPr/>
              </p:nvSpPr>
              <p:spPr bwMode="auto">
                <a:xfrm>
                  <a:off x="2771" y="2258"/>
                  <a:ext cx="242" cy="835"/>
                </a:xfrm>
                <a:custGeom>
                  <a:avLst/>
                  <a:gdLst>
                    <a:gd name="T0" fmla="*/ 93 w 242"/>
                    <a:gd name="T1" fmla="*/ 11 h 835"/>
                    <a:gd name="T2" fmla="*/ 81 w 242"/>
                    <a:gd name="T3" fmla="*/ 57 h 835"/>
                    <a:gd name="T4" fmla="*/ 89 w 242"/>
                    <a:gd name="T5" fmla="*/ 62 h 835"/>
                    <a:gd name="T6" fmla="*/ 97 w 242"/>
                    <a:gd name="T7" fmla="*/ 80 h 835"/>
                    <a:gd name="T8" fmla="*/ 108 w 242"/>
                    <a:gd name="T9" fmla="*/ 108 h 835"/>
                    <a:gd name="T10" fmla="*/ 97 w 242"/>
                    <a:gd name="T11" fmla="*/ 114 h 835"/>
                    <a:gd name="T12" fmla="*/ 43 w 242"/>
                    <a:gd name="T13" fmla="*/ 156 h 835"/>
                    <a:gd name="T14" fmla="*/ 7 w 242"/>
                    <a:gd name="T15" fmla="*/ 409 h 835"/>
                    <a:gd name="T16" fmla="*/ 0 w 242"/>
                    <a:gd name="T17" fmla="*/ 452 h 835"/>
                    <a:gd name="T18" fmla="*/ 15 w 242"/>
                    <a:gd name="T19" fmla="*/ 477 h 835"/>
                    <a:gd name="T20" fmla="*/ 26 w 242"/>
                    <a:gd name="T21" fmla="*/ 483 h 835"/>
                    <a:gd name="T22" fmla="*/ 26 w 242"/>
                    <a:gd name="T23" fmla="*/ 444 h 835"/>
                    <a:gd name="T24" fmla="*/ 26 w 242"/>
                    <a:gd name="T25" fmla="*/ 464 h 835"/>
                    <a:gd name="T26" fmla="*/ 39 w 242"/>
                    <a:gd name="T27" fmla="*/ 450 h 835"/>
                    <a:gd name="T28" fmla="*/ 46 w 242"/>
                    <a:gd name="T29" fmla="*/ 418 h 835"/>
                    <a:gd name="T30" fmla="*/ 78 w 242"/>
                    <a:gd name="T31" fmla="*/ 636 h 835"/>
                    <a:gd name="T32" fmla="*/ 93 w 242"/>
                    <a:gd name="T33" fmla="*/ 769 h 835"/>
                    <a:gd name="T34" fmla="*/ 85 w 242"/>
                    <a:gd name="T35" fmla="*/ 828 h 835"/>
                    <a:gd name="T36" fmla="*/ 124 w 242"/>
                    <a:gd name="T37" fmla="*/ 820 h 835"/>
                    <a:gd name="T38" fmla="*/ 113 w 242"/>
                    <a:gd name="T39" fmla="*/ 744 h 835"/>
                    <a:gd name="T40" fmla="*/ 128 w 242"/>
                    <a:gd name="T41" fmla="*/ 642 h 835"/>
                    <a:gd name="T42" fmla="*/ 132 w 242"/>
                    <a:gd name="T43" fmla="*/ 742 h 835"/>
                    <a:gd name="T44" fmla="*/ 139 w 242"/>
                    <a:gd name="T45" fmla="*/ 812 h 835"/>
                    <a:gd name="T46" fmla="*/ 171 w 242"/>
                    <a:gd name="T47" fmla="*/ 814 h 835"/>
                    <a:gd name="T48" fmla="*/ 183 w 242"/>
                    <a:gd name="T49" fmla="*/ 636 h 835"/>
                    <a:gd name="T50" fmla="*/ 197 w 242"/>
                    <a:gd name="T51" fmla="*/ 619 h 835"/>
                    <a:gd name="T52" fmla="*/ 234 w 242"/>
                    <a:gd name="T53" fmla="*/ 636 h 835"/>
                    <a:gd name="T54" fmla="*/ 214 w 242"/>
                    <a:gd name="T55" fmla="*/ 425 h 835"/>
                    <a:gd name="T56" fmla="*/ 218 w 242"/>
                    <a:gd name="T57" fmla="*/ 384 h 835"/>
                    <a:gd name="T58" fmla="*/ 214 w 242"/>
                    <a:gd name="T59" fmla="*/ 280 h 835"/>
                    <a:gd name="T60" fmla="*/ 160 w 242"/>
                    <a:gd name="T61" fmla="*/ 140 h 835"/>
                    <a:gd name="T62" fmla="*/ 160 w 242"/>
                    <a:gd name="T63" fmla="*/ 91 h 835"/>
                    <a:gd name="T64" fmla="*/ 171 w 242"/>
                    <a:gd name="T65" fmla="*/ 83 h 835"/>
                    <a:gd name="T66" fmla="*/ 183 w 242"/>
                    <a:gd name="T67" fmla="*/ 69 h 835"/>
                    <a:gd name="T68" fmla="*/ 175 w 242"/>
                    <a:gd name="T69" fmla="*/ 11 h 835"/>
                    <a:gd name="T70" fmla="*/ 146 w 242"/>
                    <a:gd name="T71" fmla="*/ 3 h 835"/>
                    <a:gd name="T72" fmla="*/ 121 w 242"/>
                    <a:gd name="T73" fmla="*/ 6 h 83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2" h="835">
                      <a:moveTo>
                        <a:pt x="121" y="6"/>
                      </a:moveTo>
                      <a:lnTo>
                        <a:pt x="93" y="11"/>
                      </a:lnTo>
                      <a:lnTo>
                        <a:pt x="81" y="43"/>
                      </a:lnTo>
                      <a:lnTo>
                        <a:pt x="81" y="57"/>
                      </a:lnTo>
                      <a:lnTo>
                        <a:pt x="93" y="57"/>
                      </a:lnTo>
                      <a:lnTo>
                        <a:pt x="89" y="62"/>
                      </a:lnTo>
                      <a:lnTo>
                        <a:pt x="93" y="66"/>
                      </a:lnTo>
                      <a:lnTo>
                        <a:pt x="97" y="80"/>
                      </a:lnTo>
                      <a:lnTo>
                        <a:pt x="100" y="82"/>
                      </a:lnTo>
                      <a:lnTo>
                        <a:pt x="108" y="108"/>
                      </a:lnTo>
                      <a:lnTo>
                        <a:pt x="108" y="114"/>
                      </a:lnTo>
                      <a:lnTo>
                        <a:pt x="97" y="114"/>
                      </a:lnTo>
                      <a:lnTo>
                        <a:pt x="77" y="146"/>
                      </a:lnTo>
                      <a:lnTo>
                        <a:pt x="43" y="156"/>
                      </a:lnTo>
                      <a:lnTo>
                        <a:pt x="26" y="181"/>
                      </a:lnTo>
                      <a:lnTo>
                        <a:pt x="7" y="409"/>
                      </a:lnTo>
                      <a:lnTo>
                        <a:pt x="15" y="412"/>
                      </a:lnTo>
                      <a:lnTo>
                        <a:pt x="0" y="452"/>
                      </a:lnTo>
                      <a:lnTo>
                        <a:pt x="7" y="477"/>
                      </a:lnTo>
                      <a:lnTo>
                        <a:pt x="15" y="477"/>
                      </a:lnTo>
                      <a:lnTo>
                        <a:pt x="19" y="483"/>
                      </a:lnTo>
                      <a:lnTo>
                        <a:pt x="26" y="483"/>
                      </a:lnTo>
                      <a:lnTo>
                        <a:pt x="22" y="459"/>
                      </a:lnTo>
                      <a:lnTo>
                        <a:pt x="26" y="444"/>
                      </a:lnTo>
                      <a:lnTo>
                        <a:pt x="30" y="456"/>
                      </a:lnTo>
                      <a:lnTo>
                        <a:pt x="26" y="464"/>
                      </a:lnTo>
                      <a:lnTo>
                        <a:pt x="31" y="469"/>
                      </a:lnTo>
                      <a:lnTo>
                        <a:pt x="39" y="450"/>
                      </a:lnTo>
                      <a:lnTo>
                        <a:pt x="33" y="416"/>
                      </a:lnTo>
                      <a:lnTo>
                        <a:pt x="46" y="418"/>
                      </a:lnTo>
                      <a:lnTo>
                        <a:pt x="39" y="624"/>
                      </a:lnTo>
                      <a:lnTo>
                        <a:pt x="78" y="636"/>
                      </a:lnTo>
                      <a:lnTo>
                        <a:pt x="97" y="757"/>
                      </a:lnTo>
                      <a:lnTo>
                        <a:pt x="93" y="769"/>
                      </a:lnTo>
                      <a:lnTo>
                        <a:pt x="85" y="819"/>
                      </a:lnTo>
                      <a:lnTo>
                        <a:pt x="85" y="828"/>
                      </a:lnTo>
                      <a:lnTo>
                        <a:pt x="113" y="834"/>
                      </a:lnTo>
                      <a:lnTo>
                        <a:pt x="124" y="820"/>
                      </a:lnTo>
                      <a:lnTo>
                        <a:pt x="117" y="776"/>
                      </a:lnTo>
                      <a:lnTo>
                        <a:pt x="113" y="744"/>
                      </a:lnTo>
                      <a:lnTo>
                        <a:pt x="124" y="641"/>
                      </a:lnTo>
                      <a:lnTo>
                        <a:pt x="128" y="642"/>
                      </a:lnTo>
                      <a:lnTo>
                        <a:pt x="139" y="679"/>
                      </a:lnTo>
                      <a:lnTo>
                        <a:pt x="132" y="742"/>
                      </a:lnTo>
                      <a:lnTo>
                        <a:pt x="124" y="747"/>
                      </a:lnTo>
                      <a:lnTo>
                        <a:pt x="139" y="812"/>
                      </a:lnTo>
                      <a:lnTo>
                        <a:pt x="166" y="819"/>
                      </a:lnTo>
                      <a:lnTo>
                        <a:pt x="171" y="814"/>
                      </a:lnTo>
                      <a:lnTo>
                        <a:pt x="151" y="749"/>
                      </a:lnTo>
                      <a:lnTo>
                        <a:pt x="183" y="636"/>
                      </a:lnTo>
                      <a:lnTo>
                        <a:pt x="197" y="627"/>
                      </a:lnTo>
                      <a:lnTo>
                        <a:pt x="197" y="619"/>
                      </a:lnTo>
                      <a:lnTo>
                        <a:pt x="226" y="621"/>
                      </a:lnTo>
                      <a:lnTo>
                        <a:pt x="234" y="636"/>
                      </a:lnTo>
                      <a:lnTo>
                        <a:pt x="241" y="627"/>
                      </a:lnTo>
                      <a:lnTo>
                        <a:pt x="214" y="425"/>
                      </a:lnTo>
                      <a:lnTo>
                        <a:pt x="218" y="426"/>
                      </a:lnTo>
                      <a:lnTo>
                        <a:pt x="218" y="384"/>
                      </a:lnTo>
                      <a:lnTo>
                        <a:pt x="222" y="379"/>
                      </a:lnTo>
                      <a:lnTo>
                        <a:pt x="214" y="280"/>
                      </a:lnTo>
                      <a:lnTo>
                        <a:pt x="206" y="163"/>
                      </a:lnTo>
                      <a:lnTo>
                        <a:pt x="160" y="140"/>
                      </a:lnTo>
                      <a:lnTo>
                        <a:pt x="147" y="114"/>
                      </a:lnTo>
                      <a:lnTo>
                        <a:pt x="160" y="91"/>
                      </a:lnTo>
                      <a:lnTo>
                        <a:pt x="166" y="94"/>
                      </a:lnTo>
                      <a:lnTo>
                        <a:pt x="171" y="83"/>
                      </a:lnTo>
                      <a:lnTo>
                        <a:pt x="171" y="70"/>
                      </a:lnTo>
                      <a:lnTo>
                        <a:pt x="183" y="69"/>
                      </a:lnTo>
                      <a:lnTo>
                        <a:pt x="186" y="36"/>
                      </a:lnTo>
                      <a:lnTo>
                        <a:pt x="175" y="11"/>
                      </a:lnTo>
                      <a:lnTo>
                        <a:pt x="163" y="3"/>
                      </a:lnTo>
                      <a:lnTo>
                        <a:pt x="146" y="3"/>
                      </a:lnTo>
                      <a:lnTo>
                        <a:pt x="133" y="0"/>
                      </a:lnTo>
                      <a:lnTo>
                        <a:pt x="121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4" name="Freeform 60"/>
                <p:cNvSpPr>
                  <a:spLocks/>
                </p:cNvSpPr>
                <p:nvPr/>
              </p:nvSpPr>
              <p:spPr bwMode="auto">
                <a:xfrm>
                  <a:off x="4083" y="2250"/>
                  <a:ext cx="268" cy="851"/>
                </a:xfrm>
                <a:custGeom>
                  <a:avLst/>
                  <a:gdLst>
                    <a:gd name="T0" fmla="*/ 163 w 268"/>
                    <a:gd name="T1" fmla="*/ 11 h 851"/>
                    <a:gd name="T2" fmla="*/ 176 w 268"/>
                    <a:gd name="T3" fmla="*/ 58 h 851"/>
                    <a:gd name="T4" fmla="*/ 167 w 268"/>
                    <a:gd name="T5" fmla="*/ 63 h 851"/>
                    <a:gd name="T6" fmla="*/ 159 w 268"/>
                    <a:gd name="T7" fmla="*/ 81 h 851"/>
                    <a:gd name="T8" fmla="*/ 145 w 268"/>
                    <a:gd name="T9" fmla="*/ 110 h 851"/>
                    <a:gd name="T10" fmla="*/ 159 w 268"/>
                    <a:gd name="T11" fmla="*/ 116 h 851"/>
                    <a:gd name="T12" fmla="*/ 219 w 268"/>
                    <a:gd name="T13" fmla="*/ 159 h 851"/>
                    <a:gd name="T14" fmla="*/ 258 w 268"/>
                    <a:gd name="T15" fmla="*/ 417 h 851"/>
                    <a:gd name="T16" fmla="*/ 267 w 268"/>
                    <a:gd name="T17" fmla="*/ 461 h 851"/>
                    <a:gd name="T18" fmla="*/ 250 w 268"/>
                    <a:gd name="T19" fmla="*/ 486 h 851"/>
                    <a:gd name="T20" fmla="*/ 237 w 268"/>
                    <a:gd name="T21" fmla="*/ 492 h 851"/>
                    <a:gd name="T22" fmla="*/ 237 w 268"/>
                    <a:gd name="T23" fmla="*/ 453 h 851"/>
                    <a:gd name="T24" fmla="*/ 237 w 268"/>
                    <a:gd name="T25" fmla="*/ 472 h 851"/>
                    <a:gd name="T26" fmla="*/ 223 w 268"/>
                    <a:gd name="T27" fmla="*/ 458 h 851"/>
                    <a:gd name="T28" fmla="*/ 215 w 268"/>
                    <a:gd name="T29" fmla="*/ 426 h 851"/>
                    <a:gd name="T30" fmla="*/ 180 w 268"/>
                    <a:gd name="T31" fmla="*/ 648 h 851"/>
                    <a:gd name="T32" fmla="*/ 163 w 268"/>
                    <a:gd name="T33" fmla="*/ 784 h 851"/>
                    <a:gd name="T34" fmla="*/ 172 w 268"/>
                    <a:gd name="T35" fmla="*/ 845 h 851"/>
                    <a:gd name="T36" fmla="*/ 129 w 268"/>
                    <a:gd name="T37" fmla="*/ 836 h 851"/>
                    <a:gd name="T38" fmla="*/ 141 w 268"/>
                    <a:gd name="T39" fmla="*/ 759 h 851"/>
                    <a:gd name="T40" fmla="*/ 124 w 268"/>
                    <a:gd name="T41" fmla="*/ 655 h 851"/>
                    <a:gd name="T42" fmla="*/ 120 w 268"/>
                    <a:gd name="T43" fmla="*/ 756 h 851"/>
                    <a:gd name="T44" fmla="*/ 112 w 268"/>
                    <a:gd name="T45" fmla="*/ 827 h 851"/>
                    <a:gd name="T46" fmla="*/ 77 w 268"/>
                    <a:gd name="T47" fmla="*/ 831 h 851"/>
                    <a:gd name="T48" fmla="*/ 63 w 268"/>
                    <a:gd name="T49" fmla="*/ 648 h 851"/>
                    <a:gd name="T50" fmla="*/ 48 w 268"/>
                    <a:gd name="T51" fmla="*/ 631 h 851"/>
                    <a:gd name="T52" fmla="*/ 8 w 268"/>
                    <a:gd name="T53" fmla="*/ 648 h 851"/>
                    <a:gd name="T54" fmla="*/ 30 w 268"/>
                    <a:gd name="T55" fmla="*/ 433 h 851"/>
                    <a:gd name="T56" fmla="*/ 25 w 268"/>
                    <a:gd name="T57" fmla="*/ 392 h 851"/>
                    <a:gd name="T58" fmla="*/ 29 w 268"/>
                    <a:gd name="T59" fmla="*/ 285 h 851"/>
                    <a:gd name="T60" fmla="*/ 89 w 268"/>
                    <a:gd name="T61" fmla="*/ 143 h 851"/>
                    <a:gd name="T62" fmla="*/ 89 w 268"/>
                    <a:gd name="T63" fmla="*/ 93 h 851"/>
                    <a:gd name="T64" fmla="*/ 77 w 268"/>
                    <a:gd name="T65" fmla="*/ 84 h 851"/>
                    <a:gd name="T66" fmla="*/ 63 w 268"/>
                    <a:gd name="T67" fmla="*/ 70 h 851"/>
                    <a:gd name="T68" fmla="*/ 72 w 268"/>
                    <a:gd name="T69" fmla="*/ 11 h 851"/>
                    <a:gd name="T70" fmla="*/ 105 w 268"/>
                    <a:gd name="T71" fmla="*/ 2 h 851"/>
                    <a:gd name="T72" fmla="*/ 132 w 268"/>
                    <a:gd name="T73" fmla="*/ 6 h 85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851">
                      <a:moveTo>
                        <a:pt x="132" y="6"/>
                      </a:moveTo>
                      <a:lnTo>
                        <a:pt x="163" y="11"/>
                      </a:lnTo>
                      <a:lnTo>
                        <a:pt x="176" y="44"/>
                      </a:lnTo>
                      <a:lnTo>
                        <a:pt x="176" y="58"/>
                      </a:lnTo>
                      <a:lnTo>
                        <a:pt x="163" y="58"/>
                      </a:lnTo>
                      <a:lnTo>
                        <a:pt x="167" y="63"/>
                      </a:lnTo>
                      <a:lnTo>
                        <a:pt x="163" y="67"/>
                      </a:lnTo>
                      <a:lnTo>
                        <a:pt x="159" y="81"/>
                      </a:lnTo>
                      <a:lnTo>
                        <a:pt x="154" y="83"/>
                      </a:lnTo>
                      <a:lnTo>
                        <a:pt x="145" y="110"/>
                      </a:lnTo>
                      <a:lnTo>
                        <a:pt x="145" y="116"/>
                      </a:lnTo>
                      <a:lnTo>
                        <a:pt x="159" y="116"/>
                      </a:lnTo>
                      <a:lnTo>
                        <a:pt x="181" y="148"/>
                      </a:lnTo>
                      <a:lnTo>
                        <a:pt x="219" y="159"/>
                      </a:lnTo>
                      <a:lnTo>
                        <a:pt x="237" y="185"/>
                      </a:lnTo>
                      <a:lnTo>
                        <a:pt x="258" y="417"/>
                      </a:lnTo>
                      <a:lnTo>
                        <a:pt x="249" y="420"/>
                      </a:lnTo>
                      <a:lnTo>
                        <a:pt x="267" y="461"/>
                      </a:lnTo>
                      <a:lnTo>
                        <a:pt x="258" y="486"/>
                      </a:lnTo>
                      <a:lnTo>
                        <a:pt x="250" y="486"/>
                      </a:lnTo>
                      <a:lnTo>
                        <a:pt x="245" y="492"/>
                      </a:lnTo>
                      <a:lnTo>
                        <a:pt x="237" y="492"/>
                      </a:lnTo>
                      <a:lnTo>
                        <a:pt x="241" y="468"/>
                      </a:lnTo>
                      <a:lnTo>
                        <a:pt x="237" y="453"/>
                      </a:lnTo>
                      <a:lnTo>
                        <a:pt x="233" y="465"/>
                      </a:lnTo>
                      <a:lnTo>
                        <a:pt x="237" y="472"/>
                      </a:lnTo>
                      <a:lnTo>
                        <a:pt x="232" y="478"/>
                      </a:lnTo>
                      <a:lnTo>
                        <a:pt x="223" y="458"/>
                      </a:lnTo>
                      <a:lnTo>
                        <a:pt x="229" y="424"/>
                      </a:lnTo>
                      <a:lnTo>
                        <a:pt x="215" y="426"/>
                      </a:lnTo>
                      <a:lnTo>
                        <a:pt x="223" y="637"/>
                      </a:lnTo>
                      <a:lnTo>
                        <a:pt x="180" y="648"/>
                      </a:lnTo>
                      <a:lnTo>
                        <a:pt x="159" y="771"/>
                      </a:lnTo>
                      <a:lnTo>
                        <a:pt x="163" y="784"/>
                      </a:lnTo>
                      <a:lnTo>
                        <a:pt x="172" y="835"/>
                      </a:lnTo>
                      <a:lnTo>
                        <a:pt x="172" y="845"/>
                      </a:lnTo>
                      <a:lnTo>
                        <a:pt x="141" y="850"/>
                      </a:lnTo>
                      <a:lnTo>
                        <a:pt x="129" y="836"/>
                      </a:lnTo>
                      <a:lnTo>
                        <a:pt x="136" y="791"/>
                      </a:lnTo>
                      <a:lnTo>
                        <a:pt x="141" y="759"/>
                      </a:lnTo>
                      <a:lnTo>
                        <a:pt x="128" y="654"/>
                      </a:lnTo>
                      <a:lnTo>
                        <a:pt x="124" y="655"/>
                      </a:lnTo>
                      <a:lnTo>
                        <a:pt x="112" y="692"/>
                      </a:lnTo>
                      <a:lnTo>
                        <a:pt x="120" y="756"/>
                      </a:lnTo>
                      <a:lnTo>
                        <a:pt x="129" y="762"/>
                      </a:lnTo>
                      <a:lnTo>
                        <a:pt x="112" y="827"/>
                      </a:lnTo>
                      <a:lnTo>
                        <a:pt x="81" y="836"/>
                      </a:lnTo>
                      <a:lnTo>
                        <a:pt x="77" y="831"/>
                      </a:lnTo>
                      <a:lnTo>
                        <a:pt x="98" y="763"/>
                      </a:lnTo>
                      <a:lnTo>
                        <a:pt x="63" y="648"/>
                      </a:lnTo>
                      <a:lnTo>
                        <a:pt x="48" y="639"/>
                      </a:lnTo>
                      <a:lnTo>
                        <a:pt x="48" y="631"/>
                      </a:lnTo>
                      <a:lnTo>
                        <a:pt x="17" y="633"/>
                      </a:lnTo>
                      <a:lnTo>
                        <a:pt x="8" y="648"/>
                      </a:lnTo>
                      <a:lnTo>
                        <a:pt x="0" y="639"/>
                      </a:lnTo>
                      <a:lnTo>
                        <a:pt x="30" y="433"/>
                      </a:lnTo>
                      <a:lnTo>
                        <a:pt x="25" y="434"/>
                      </a:lnTo>
                      <a:lnTo>
                        <a:pt x="25" y="392"/>
                      </a:lnTo>
                      <a:lnTo>
                        <a:pt x="20" y="386"/>
                      </a:lnTo>
                      <a:lnTo>
                        <a:pt x="29" y="285"/>
                      </a:lnTo>
                      <a:lnTo>
                        <a:pt x="39" y="166"/>
                      </a:lnTo>
                      <a:lnTo>
                        <a:pt x="89" y="143"/>
                      </a:lnTo>
                      <a:lnTo>
                        <a:pt x="103" y="116"/>
                      </a:lnTo>
                      <a:lnTo>
                        <a:pt x="89" y="93"/>
                      </a:lnTo>
                      <a:lnTo>
                        <a:pt x="81" y="95"/>
                      </a:lnTo>
                      <a:lnTo>
                        <a:pt x="77" y="84"/>
                      </a:lnTo>
                      <a:lnTo>
                        <a:pt x="77" y="71"/>
                      </a:lnTo>
                      <a:lnTo>
                        <a:pt x="63" y="70"/>
                      </a:lnTo>
                      <a:lnTo>
                        <a:pt x="60" y="36"/>
                      </a:lnTo>
                      <a:lnTo>
                        <a:pt x="72" y="11"/>
                      </a:lnTo>
                      <a:lnTo>
                        <a:pt x="85" y="2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32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781" name="Freeform 61"/>
              <p:cNvSpPr>
                <a:spLocks/>
              </p:cNvSpPr>
              <p:nvPr/>
            </p:nvSpPr>
            <p:spPr bwMode="auto">
              <a:xfrm>
                <a:off x="3183" y="2118"/>
                <a:ext cx="134" cy="601"/>
              </a:xfrm>
              <a:custGeom>
                <a:avLst/>
                <a:gdLst>
                  <a:gd name="T0" fmla="*/ 30 w 134"/>
                  <a:gd name="T1" fmla="*/ 11 h 601"/>
                  <a:gd name="T2" fmla="*/ 30 w 134"/>
                  <a:gd name="T3" fmla="*/ 27 h 601"/>
                  <a:gd name="T4" fmla="*/ 33 w 134"/>
                  <a:gd name="T5" fmla="*/ 31 h 601"/>
                  <a:gd name="T6" fmla="*/ 27 w 134"/>
                  <a:gd name="T7" fmla="*/ 42 h 601"/>
                  <a:gd name="T8" fmla="*/ 30 w 134"/>
                  <a:gd name="T9" fmla="*/ 46 h 601"/>
                  <a:gd name="T10" fmla="*/ 30 w 134"/>
                  <a:gd name="T11" fmla="*/ 51 h 601"/>
                  <a:gd name="T12" fmla="*/ 34 w 134"/>
                  <a:gd name="T13" fmla="*/ 67 h 601"/>
                  <a:gd name="T14" fmla="*/ 34 w 134"/>
                  <a:gd name="T15" fmla="*/ 70 h 601"/>
                  <a:gd name="T16" fmla="*/ 10 w 134"/>
                  <a:gd name="T17" fmla="*/ 86 h 601"/>
                  <a:gd name="T18" fmla="*/ 0 w 134"/>
                  <a:gd name="T19" fmla="*/ 211 h 601"/>
                  <a:gd name="T20" fmla="*/ 13 w 134"/>
                  <a:gd name="T21" fmla="*/ 232 h 601"/>
                  <a:gd name="T22" fmla="*/ 8 w 134"/>
                  <a:gd name="T23" fmla="*/ 300 h 601"/>
                  <a:gd name="T24" fmla="*/ 17 w 134"/>
                  <a:gd name="T25" fmla="*/ 307 h 601"/>
                  <a:gd name="T26" fmla="*/ 22 w 134"/>
                  <a:gd name="T27" fmla="*/ 413 h 601"/>
                  <a:gd name="T28" fmla="*/ 28 w 134"/>
                  <a:gd name="T29" fmla="*/ 519 h 601"/>
                  <a:gd name="T30" fmla="*/ 25 w 134"/>
                  <a:gd name="T31" fmla="*/ 525 h 601"/>
                  <a:gd name="T32" fmla="*/ 2 w 134"/>
                  <a:gd name="T33" fmla="*/ 545 h 601"/>
                  <a:gd name="T34" fmla="*/ 5 w 134"/>
                  <a:gd name="T35" fmla="*/ 548 h 601"/>
                  <a:gd name="T36" fmla="*/ 13 w 134"/>
                  <a:gd name="T37" fmla="*/ 553 h 601"/>
                  <a:gd name="T38" fmla="*/ 28 w 134"/>
                  <a:gd name="T39" fmla="*/ 548 h 601"/>
                  <a:gd name="T40" fmla="*/ 41 w 134"/>
                  <a:gd name="T41" fmla="*/ 541 h 601"/>
                  <a:gd name="T42" fmla="*/ 52 w 134"/>
                  <a:gd name="T43" fmla="*/ 537 h 601"/>
                  <a:gd name="T44" fmla="*/ 52 w 134"/>
                  <a:gd name="T45" fmla="*/ 555 h 601"/>
                  <a:gd name="T46" fmla="*/ 57 w 134"/>
                  <a:gd name="T47" fmla="*/ 555 h 601"/>
                  <a:gd name="T48" fmla="*/ 49 w 134"/>
                  <a:gd name="T49" fmla="*/ 571 h 601"/>
                  <a:gd name="T50" fmla="*/ 53 w 134"/>
                  <a:gd name="T51" fmla="*/ 596 h 601"/>
                  <a:gd name="T52" fmla="*/ 61 w 134"/>
                  <a:gd name="T53" fmla="*/ 600 h 601"/>
                  <a:gd name="T54" fmla="*/ 75 w 134"/>
                  <a:gd name="T55" fmla="*/ 579 h 601"/>
                  <a:gd name="T56" fmla="*/ 75 w 134"/>
                  <a:gd name="T57" fmla="*/ 563 h 601"/>
                  <a:gd name="T58" fmla="*/ 79 w 134"/>
                  <a:gd name="T59" fmla="*/ 562 h 601"/>
                  <a:gd name="T60" fmla="*/ 85 w 134"/>
                  <a:gd name="T61" fmla="*/ 425 h 601"/>
                  <a:gd name="T62" fmla="*/ 79 w 134"/>
                  <a:gd name="T63" fmla="*/ 412 h 601"/>
                  <a:gd name="T64" fmla="*/ 95 w 134"/>
                  <a:gd name="T65" fmla="*/ 320 h 601"/>
                  <a:gd name="T66" fmla="*/ 105 w 134"/>
                  <a:gd name="T67" fmla="*/ 316 h 601"/>
                  <a:gd name="T68" fmla="*/ 108 w 134"/>
                  <a:gd name="T69" fmla="*/ 221 h 601"/>
                  <a:gd name="T70" fmla="*/ 133 w 134"/>
                  <a:gd name="T71" fmla="*/ 210 h 601"/>
                  <a:gd name="T72" fmla="*/ 123 w 134"/>
                  <a:gd name="T73" fmla="*/ 107 h 601"/>
                  <a:gd name="T74" fmla="*/ 84 w 134"/>
                  <a:gd name="T75" fmla="*/ 79 h 601"/>
                  <a:gd name="T76" fmla="*/ 75 w 134"/>
                  <a:gd name="T77" fmla="*/ 69 h 601"/>
                  <a:gd name="T78" fmla="*/ 75 w 134"/>
                  <a:gd name="T79" fmla="*/ 60 h 601"/>
                  <a:gd name="T80" fmla="*/ 78 w 134"/>
                  <a:gd name="T81" fmla="*/ 53 h 601"/>
                  <a:gd name="T82" fmla="*/ 82 w 134"/>
                  <a:gd name="T83" fmla="*/ 47 h 601"/>
                  <a:gd name="T84" fmla="*/ 86 w 134"/>
                  <a:gd name="T85" fmla="*/ 40 h 601"/>
                  <a:gd name="T86" fmla="*/ 89 w 134"/>
                  <a:gd name="T87" fmla="*/ 33 h 601"/>
                  <a:gd name="T88" fmla="*/ 89 w 134"/>
                  <a:gd name="T89" fmla="*/ 26 h 601"/>
                  <a:gd name="T90" fmla="*/ 86 w 134"/>
                  <a:gd name="T91" fmla="*/ 18 h 601"/>
                  <a:gd name="T92" fmla="*/ 82 w 134"/>
                  <a:gd name="T93" fmla="*/ 10 h 601"/>
                  <a:gd name="T94" fmla="*/ 75 w 134"/>
                  <a:gd name="T95" fmla="*/ 4 h 601"/>
                  <a:gd name="T96" fmla="*/ 67 w 134"/>
                  <a:gd name="T97" fmla="*/ 0 h 601"/>
                  <a:gd name="T98" fmla="*/ 58 w 134"/>
                  <a:gd name="T99" fmla="*/ 0 h 601"/>
                  <a:gd name="T100" fmla="*/ 49 w 134"/>
                  <a:gd name="T101" fmla="*/ 1 h 601"/>
                  <a:gd name="T102" fmla="*/ 41 w 134"/>
                  <a:gd name="T103" fmla="*/ 4 h 601"/>
                  <a:gd name="T104" fmla="*/ 30 w 134"/>
                  <a:gd name="T105" fmla="*/ 11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4" h="601">
                    <a:moveTo>
                      <a:pt x="30" y="11"/>
                    </a:moveTo>
                    <a:lnTo>
                      <a:pt x="30" y="27"/>
                    </a:lnTo>
                    <a:lnTo>
                      <a:pt x="33" y="31"/>
                    </a:lnTo>
                    <a:lnTo>
                      <a:pt x="27" y="42"/>
                    </a:lnTo>
                    <a:lnTo>
                      <a:pt x="30" y="46"/>
                    </a:lnTo>
                    <a:lnTo>
                      <a:pt x="30" y="51"/>
                    </a:lnTo>
                    <a:lnTo>
                      <a:pt x="34" y="67"/>
                    </a:lnTo>
                    <a:lnTo>
                      <a:pt x="34" y="70"/>
                    </a:lnTo>
                    <a:lnTo>
                      <a:pt x="10" y="86"/>
                    </a:lnTo>
                    <a:lnTo>
                      <a:pt x="0" y="211"/>
                    </a:lnTo>
                    <a:lnTo>
                      <a:pt x="13" y="232"/>
                    </a:lnTo>
                    <a:lnTo>
                      <a:pt x="8" y="300"/>
                    </a:lnTo>
                    <a:lnTo>
                      <a:pt x="17" y="307"/>
                    </a:lnTo>
                    <a:lnTo>
                      <a:pt x="22" y="413"/>
                    </a:lnTo>
                    <a:lnTo>
                      <a:pt x="28" y="519"/>
                    </a:lnTo>
                    <a:lnTo>
                      <a:pt x="25" y="525"/>
                    </a:lnTo>
                    <a:lnTo>
                      <a:pt x="2" y="545"/>
                    </a:lnTo>
                    <a:lnTo>
                      <a:pt x="5" y="548"/>
                    </a:lnTo>
                    <a:lnTo>
                      <a:pt x="13" y="553"/>
                    </a:lnTo>
                    <a:lnTo>
                      <a:pt x="28" y="548"/>
                    </a:lnTo>
                    <a:lnTo>
                      <a:pt x="41" y="541"/>
                    </a:lnTo>
                    <a:lnTo>
                      <a:pt x="52" y="537"/>
                    </a:lnTo>
                    <a:lnTo>
                      <a:pt x="52" y="555"/>
                    </a:lnTo>
                    <a:lnTo>
                      <a:pt x="57" y="555"/>
                    </a:lnTo>
                    <a:lnTo>
                      <a:pt x="49" y="571"/>
                    </a:lnTo>
                    <a:lnTo>
                      <a:pt x="53" y="596"/>
                    </a:lnTo>
                    <a:lnTo>
                      <a:pt x="61" y="600"/>
                    </a:lnTo>
                    <a:lnTo>
                      <a:pt x="75" y="579"/>
                    </a:lnTo>
                    <a:lnTo>
                      <a:pt x="75" y="563"/>
                    </a:lnTo>
                    <a:lnTo>
                      <a:pt x="79" y="562"/>
                    </a:lnTo>
                    <a:lnTo>
                      <a:pt x="85" y="425"/>
                    </a:lnTo>
                    <a:lnTo>
                      <a:pt x="79" y="412"/>
                    </a:lnTo>
                    <a:lnTo>
                      <a:pt x="95" y="320"/>
                    </a:lnTo>
                    <a:lnTo>
                      <a:pt x="105" y="316"/>
                    </a:lnTo>
                    <a:lnTo>
                      <a:pt x="108" y="221"/>
                    </a:lnTo>
                    <a:lnTo>
                      <a:pt x="133" y="210"/>
                    </a:lnTo>
                    <a:lnTo>
                      <a:pt x="123" y="107"/>
                    </a:lnTo>
                    <a:lnTo>
                      <a:pt x="84" y="79"/>
                    </a:lnTo>
                    <a:lnTo>
                      <a:pt x="75" y="69"/>
                    </a:lnTo>
                    <a:lnTo>
                      <a:pt x="75" y="60"/>
                    </a:lnTo>
                    <a:lnTo>
                      <a:pt x="78" y="53"/>
                    </a:lnTo>
                    <a:lnTo>
                      <a:pt x="82" y="47"/>
                    </a:lnTo>
                    <a:lnTo>
                      <a:pt x="86" y="40"/>
                    </a:lnTo>
                    <a:lnTo>
                      <a:pt x="89" y="33"/>
                    </a:lnTo>
                    <a:lnTo>
                      <a:pt x="89" y="26"/>
                    </a:lnTo>
                    <a:lnTo>
                      <a:pt x="86" y="18"/>
                    </a:lnTo>
                    <a:lnTo>
                      <a:pt x="82" y="10"/>
                    </a:lnTo>
                    <a:lnTo>
                      <a:pt x="75" y="4"/>
                    </a:lnTo>
                    <a:lnTo>
                      <a:pt x="67" y="0"/>
                    </a:lnTo>
                    <a:lnTo>
                      <a:pt x="58" y="0"/>
                    </a:lnTo>
                    <a:lnTo>
                      <a:pt x="49" y="1"/>
                    </a:lnTo>
                    <a:lnTo>
                      <a:pt x="41" y="4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782" name="Group 62"/>
              <p:cNvGrpSpPr>
                <a:grpSpLocks/>
              </p:cNvGrpSpPr>
              <p:nvPr/>
            </p:nvGrpSpPr>
            <p:grpSpPr bwMode="auto">
              <a:xfrm>
                <a:off x="3210" y="2435"/>
                <a:ext cx="893" cy="924"/>
                <a:chOff x="3210" y="2435"/>
                <a:chExt cx="893" cy="924"/>
              </a:xfrm>
            </p:grpSpPr>
            <p:sp>
              <p:nvSpPr>
                <p:cNvPr id="32783" name="Freeform 63"/>
                <p:cNvSpPr>
                  <a:spLocks/>
                </p:cNvSpPr>
                <p:nvPr/>
              </p:nvSpPr>
              <p:spPr bwMode="auto">
                <a:xfrm>
                  <a:off x="3503" y="2438"/>
                  <a:ext cx="268" cy="919"/>
                </a:xfrm>
                <a:custGeom>
                  <a:avLst/>
                  <a:gdLst>
                    <a:gd name="T0" fmla="*/ 104 w 268"/>
                    <a:gd name="T1" fmla="*/ 13 h 919"/>
                    <a:gd name="T2" fmla="*/ 91 w 268"/>
                    <a:gd name="T3" fmla="*/ 63 h 919"/>
                    <a:gd name="T4" fmla="*/ 100 w 268"/>
                    <a:gd name="T5" fmla="*/ 68 h 919"/>
                    <a:gd name="T6" fmla="*/ 108 w 268"/>
                    <a:gd name="T7" fmla="*/ 88 h 919"/>
                    <a:gd name="T8" fmla="*/ 121 w 268"/>
                    <a:gd name="T9" fmla="*/ 119 h 919"/>
                    <a:gd name="T10" fmla="*/ 108 w 268"/>
                    <a:gd name="T11" fmla="*/ 125 h 919"/>
                    <a:gd name="T12" fmla="*/ 48 w 268"/>
                    <a:gd name="T13" fmla="*/ 172 h 919"/>
                    <a:gd name="T14" fmla="*/ 9 w 268"/>
                    <a:gd name="T15" fmla="*/ 451 h 919"/>
                    <a:gd name="T16" fmla="*/ 0 w 268"/>
                    <a:gd name="T17" fmla="*/ 498 h 919"/>
                    <a:gd name="T18" fmla="*/ 17 w 268"/>
                    <a:gd name="T19" fmla="*/ 525 h 919"/>
                    <a:gd name="T20" fmla="*/ 30 w 268"/>
                    <a:gd name="T21" fmla="*/ 531 h 919"/>
                    <a:gd name="T22" fmla="*/ 30 w 268"/>
                    <a:gd name="T23" fmla="*/ 489 h 919"/>
                    <a:gd name="T24" fmla="*/ 30 w 268"/>
                    <a:gd name="T25" fmla="*/ 510 h 919"/>
                    <a:gd name="T26" fmla="*/ 44 w 268"/>
                    <a:gd name="T27" fmla="*/ 494 h 919"/>
                    <a:gd name="T28" fmla="*/ 52 w 268"/>
                    <a:gd name="T29" fmla="*/ 460 h 919"/>
                    <a:gd name="T30" fmla="*/ 87 w 268"/>
                    <a:gd name="T31" fmla="*/ 700 h 919"/>
                    <a:gd name="T32" fmla="*/ 104 w 268"/>
                    <a:gd name="T33" fmla="*/ 846 h 919"/>
                    <a:gd name="T34" fmla="*/ 95 w 268"/>
                    <a:gd name="T35" fmla="*/ 911 h 919"/>
                    <a:gd name="T36" fmla="*/ 138 w 268"/>
                    <a:gd name="T37" fmla="*/ 902 h 919"/>
                    <a:gd name="T38" fmla="*/ 125 w 268"/>
                    <a:gd name="T39" fmla="*/ 819 h 919"/>
                    <a:gd name="T40" fmla="*/ 142 w 268"/>
                    <a:gd name="T41" fmla="*/ 707 h 919"/>
                    <a:gd name="T42" fmla="*/ 147 w 268"/>
                    <a:gd name="T43" fmla="*/ 816 h 919"/>
                    <a:gd name="T44" fmla="*/ 155 w 268"/>
                    <a:gd name="T45" fmla="*/ 893 h 919"/>
                    <a:gd name="T46" fmla="*/ 190 w 268"/>
                    <a:gd name="T47" fmla="*/ 896 h 919"/>
                    <a:gd name="T48" fmla="*/ 203 w 268"/>
                    <a:gd name="T49" fmla="*/ 700 h 919"/>
                    <a:gd name="T50" fmla="*/ 219 w 268"/>
                    <a:gd name="T51" fmla="*/ 682 h 919"/>
                    <a:gd name="T52" fmla="*/ 259 w 268"/>
                    <a:gd name="T53" fmla="*/ 700 h 919"/>
                    <a:gd name="T54" fmla="*/ 237 w 268"/>
                    <a:gd name="T55" fmla="*/ 468 h 919"/>
                    <a:gd name="T56" fmla="*/ 242 w 268"/>
                    <a:gd name="T57" fmla="*/ 423 h 919"/>
                    <a:gd name="T58" fmla="*/ 238 w 268"/>
                    <a:gd name="T59" fmla="*/ 308 h 919"/>
                    <a:gd name="T60" fmla="*/ 178 w 268"/>
                    <a:gd name="T61" fmla="*/ 154 h 919"/>
                    <a:gd name="T62" fmla="*/ 177 w 268"/>
                    <a:gd name="T63" fmla="*/ 100 h 919"/>
                    <a:gd name="T64" fmla="*/ 190 w 268"/>
                    <a:gd name="T65" fmla="*/ 90 h 919"/>
                    <a:gd name="T66" fmla="*/ 203 w 268"/>
                    <a:gd name="T67" fmla="*/ 75 h 919"/>
                    <a:gd name="T68" fmla="*/ 194 w 268"/>
                    <a:gd name="T69" fmla="*/ 13 h 919"/>
                    <a:gd name="T70" fmla="*/ 162 w 268"/>
                    <a:gd name="T71" fmla="*/ 4 h 919"/>
                    <a:gd name="T72" fmla="*/ 135 w 268"/>
                    <a:gd name="T73" fmla="*/ 7 h 91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919">
                      <a:moveTo>
                        <a:pt x="135" y="7"/>
                      </a:moveTo>
                      <a:lnTo>
                        <a:pt x="104" y="13"/>
                      </a:lnTo>
                      <a:lnTo>
                        <a:pt x="91" y="48"/>
                      </a:lnTo>
                      <a:lnTo>
                        <a:pt x="91" y="63"/>
                      </a:lnTo>
                      <a:lnTo>
                        <a:pt x="104" y="63"/>
                      </a:lnTo>
                      <a:lnTo>
                        <a:pt x="100" y="68"/>
                      </a:lnTo>
                      <a:lnTo>
                        <a:pt x="104" y="72"/>
                      </a:lnTo>
                      <a:lnTo>
                        <a:pt x="108" y="88"/>
                      </a:lnTo>
                      <a:lnTo>
                        <a:pt x="112" y="90"/>
                      </a:lnTo>
                      <a:lnTo>
                        <a:pt x="121" y="119"/>
                      </a:lnTo>
                      <a:lnTo>
                        <a:pt x="121" y="125"/>
                      </a:lnTo>
                      <a:lnTo>
                        <a:pt x="108" y="125"/>
                      </a:lnTo>
                      <a:lnTo>
                        <a:pt x="86" y="160"/>
                      </a:lnTo>
                      <a:lnTo>
                        <a:pt x="48" y="172"/>
                      </a:lnTo>
                      <a:lnTo>
                        <a:pt x="30" y="199"/>
                      </a:lnTo>
                      <a:lnTo>
                        <a:pt x="9" y="451"/>
                      </a:lnTo>
                      <a:lnTo>
                        <a:pt x="18" y="453"/>
                      </a:lnTo>
                      <a:lnTo>
                        <a:pt x="0" y="498"/>
                      </a:lnTo>
                      <a:lnTo>
                        <a:pt x="9" y="525"/>
                      </a:lnTo>
                      <a:lnTo>
                        <a:pt x="17" y="525"/>
                      </a:lnTo>
                      <a:lnTo>
                        <a:pt x="22" y="531"/>
                      </a:lnTo>
                      <a:lnTo>
                        <a:pt x="30" y="531"/>
                      </a:lnTo>
                      <a:lnTo>
                        <a:pt x="26" y="505"/>
                      </a:lnTo>
                      <a:lnTo>
                        <a:pt x="30" y="489"/>
                      </a:lnTo>
                      <a:lnTo>
                        <a:pt x="34" y="501"/>
                      </a:lnTo>
                      <a:lnTo>
                        <a:pt x="30" y="510"/>
                      </a:lnTo>
                      <a:lnTo>
                        <a:pt x="35" y="516"/>
                      </a:lnTo>
                      <a:lnTo>
                        <a:pt x="44" y="494"/>
                      </a:lnTo>
                      <a:lnTo>
                        <a:pt x="38" y="458"/>
                      </a:lnTo>
                      <a:lnTo>
                        <a:pt x="52" y="460"/>
                      </a:lnTo>
                      <a:lnTo>
                        <a:pt x="44" y="688"/>
                      </a:lnTo>
                      <a:lnTo>
                        <a:pt x="87" y="700"/>
                      </a:lnTo>
                      <a:lnTo>
                        <a:pt x="108" y="832"/>
                      </a:lnTo>
                      <a:lnTo>
                        <a:pt x="104" y="846"/>
                      </a:lnTo>
                      <a:lnTo>
                        <a:pt x="95" y="901"/>
                      </a:lnTo>
                      <a:lnTo>
                        <a:pt x="95" y="911"/>
                      </a:lnTo>
                      <a:lnTo>
                        <a:pt x="125" y="918"/>
                      </a:lnTo>
                      <a:lnTo>
                        <a:pt x="138" y="902"/>
                      </a:lnTo>
                      <a:lnTo>
                        <a:pt x="131" y="853"/>
                      </a:lnTo>
                      <a:lnTo>
                        <a:pt x="125" y="819"/>
                      </a:lnTo>
                      <a:lnTo>
                        <a:pt x="138" y="706"/>
                      </a:lnTo>
                      <a:lnTo>
                        <a:pt x="142" y="707"/>
                      </a:lnTo>
                      <a:lnTo>
                        <a:pt x="155" y="747"/>
                      </a:lnTo>
                      <a:lnTo>
                        <a:pt x="147" y="816"/>
                      </a:lnTo>
                      <a:lnTo>
                        <a:pt x="138" y="822"/>
                      </a:lnTo>
                      <a:lnTo>
                        <a:pt x="155" y="893"/>
                      </a:lnTo>
                      <a:lnTo>
                        <a:pt x="185" y="902"/>
                      </a:lnTo>
                      <a:lnTo>
                        <a:pt x="190" y="896"/>
                      </a:lnTo>
                      <a:lnTo>
                        <a:pt x="168" y="823"/>
                      </a:lnTo>
                      <a:lnTo>
                        <a:pt x="203" y="700"/>
                      </a:lnTo>
                      <a:lnTo>
                        <a:pt x="219" y="691"/>
                      </a:lnTo>
                      <a:lnTo>
                        <a:pt x="219" y="682"/>
                      </a:lnTo>
                      <a:lnTo>
                        <a:pt x="250" y="684"/>
                      </a:lnTo>
                      <a:lnTo>
                        <a:pt x="259" y="700"/>
                      </a:lnTo>
                      <a:lnTo>
                        <a:pt x="267" y="691"/>
                      </a:lnTo>
                      <a:lnTo>
                        <a:pt x="237" y="468"/>
                      </a:lnTo>
                      <a:lnTo>
                        <a:pt x="242" y="469"/>
                      </a:lnTo>
                      <a:lnTo>
                        <a:pt x="242" y="423"/>
                      </a:lnTo>
                      <a:lnTo>
                        <a:pt x="246" y="416"/>
                      </a:lnTo>
                      <a:lnTo>
                        <a:pt x="238" y="308"/>
                      </a:lnTo>
                      <a:lnTo>
                        <a:pt x="228" y="179"/>
                      </a:lnTo>
                      <a:lnTo>
                        <a:pt x="178" y="154"/>
                      </a:lnTo>
                      <a:lnTo>
                        <a:pt x="163" y="125"/>
                      </a:lnTo>
                      <a:lnTo>
                        <a:pt x="177" y="100"/>
                      </a:lnTo>
                      <a:lnTo>
                        <a:pt x="185" y="103"/>
                      </a:lnTo>
                      <a:lnTo>
                        <a:pt x="190" y="90"/>
                      </a:lnTo>
                      <a:lnTo>
                        <a:pt x="190" y="77"/>
                      </a:lnTo>
                      <a:lnTo>
                        <a:pt x="203" y="75"/>
                      </a:lnTo>
                      <a:lnTo>
                        <a:pt x="207" y="39"/>
                      </a:lnTo>
                      <a:lnTo>
                        <a:pt x="194" y="13"/>
                      </a:lnTo>
                      <a:lnTo>
                        <a:pt x="181" y="4"/>
                      </a:lnTo>
                      <a:lnTo>
                        <a:pt x="162" y="4"/>
                      </a:lnTo>
                      <a:lnTo>
                        <a:pt x="148" y="0"/>
                      </a:lnTo>
                      <a:lnTo>
                        <a:pt x="135" y="7"/>
                      </a:lnTo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4" name="Freeform 64"/>
                <p:cNvSpPr>
                  <a:spLocks/>
                </p:cNvSpPr>
                <p:nvPr/>
              </p:nvSpPr>
              <p:spPr bwMode="auto">
                <a:xfrm>
                  <a:off x="3833" y="2435"/>
                  <a:ext cx="270" cy="921"/>
                </a:xfrm>
                <a:custGeom>
                  <a:avLst/>
                  <a:gdLst>
                    <a:gd name="T0" fmla="*/ 100 w 270"/>
                    <a:gd name="T1" fmla="*/ 0 h 921"/>
                    <a:gd name="T2" fmla="*/ 159 w 270"/>
                    <a:gd name="T3" fmla="*/ 30 h 921"/>
                    <a:gd name="T4" fmla="*/ 160 w 270"/>
                    <a:gd name="T5" fmla="*/ 92 h 921"/>
                    <a:gd name="T6" fmla="*/ 188 w 270"/>
                    <a:gd name="T7" fmla="*/ 121 h 921"/>
                    <a:gd name="T8" fmla="*/ 249 w 270"/>
                    <a:gd name="T9" fmla="*/ 155 h 921"/>
                    <a:gd name="T10" fmla="*/ 261 w 270"/>
                    <a:gd name="T11" fmla="*/ 331 h 921"/>
                    <a:gd name="T12" fmla="*/ 219 w 270"/>
                    <a:gd name="T13" fmla="*/ 483 h 921"/>
                    <a:gd name="T14" fmla="*/ 177 w 270"/>
                    <a:gd name="T15" fmla="*/ 599 h 921"/>
                    <a:gd name="T16" fmla="*/ 185 w 270"/>
                    <a:gd name="T17" fmla="*/ 874 h 921"/>
                    <a:gd name="T18" fmla="*/ 177 w 270"/>
                    <a:gd name="T19" fmla="*/ 885 h 921"/>
                    <a:gd name="T20" fmla="*/ 135 w 270"/>
                    <a:gd name="T21" fmla="*/ 915 h 921"/>
                    <a:gd name="T22" fmla="*/ 112 w 270"/>
                    <a:gd name="T23" fmla="*/ 920 h 921"/>
                    <a:gd name="T24" fmla="*/ 96 w 270"/>
                    <a:gd name="T25" fmla="*/ 912 h 921"/>
                    <a:gd name="T26" fmla="*/ 105 w 270"/>
                    <a:gd name="T27" fmla="*/ 896 h 921"/>
                    <a:gd name="T28" fmla="*/ 126 w 270"/>
                    <a:gd name="T29" fmla="*/ 873 h 921"/>
                    <a:gd name="T30" fmla="*/ 117 w 270"/>
                    <a:gd name="T31" fmla="*/ 865 h 921"/>
                    <a:gd name="T32" fmla="*/ 64 w 270"/>
                    <a:gd name="T33" fmla="*/ 882 h 921"/>
                    <a:gd name="T34" fmla="*/ 59 w 270"/>
                    <a:gd name="T35" fmla="*/ 871 h 921"/>
                    <a:gd name="T36" fmla="*/ 64 w 270"/>
                    <a:gd name="T37" fmla="*/ 860 h 921"/>
                    <a:gd name="T38" fmla="*/ 81 w 270"/>
                    <a:gd name="T39" fmla="*/ 843 h 921"/>
                    <a:gd name="T40" fmla="*/ 62 w 270"/>
                    <a:gd name="T41" fmla="*/ 754 h 921"/>
                    <a:gd name="T42" fmla="*/ 44 w 270"/>
                    <a:gd name="T43" fmla="*/ 503 h 921"/>
                    <a:gd name="T44" fmla="*/ 35 w 270"/>
                    <a:gd name="T45" fmla="*/ 454 h 921"/>
                    <a:gd name="T46" fmla="*/ 50 w 270"/>
                    <a:gd name="T47" fmla="*/ 355 h 921"/>
                    <a:gd name="T48" fmla="*/ 38 w 270"/>
                    <a:gd name="T49" fmla="*/ 354 h 921"/>
                    <a:gd name="T50" fmla="*/ 28 w 270"/>
                    <a:gd name="T51" fmla="*/ 350 h 921"/>
                    <a:gd name="T52" fmla="*/ 17 w 270"/>
                    <a:gd name="T53" fmla="*/ 343 h 921"/>
                    <a:gd name="T54" fmla="*/ 11 w 270"/>
                    <a:gd name="T55" fmla="*/ 336 h 921"/>
                    <a:gd name="T56" fmla="*/ 0 w 270"/>
                    <a:gd name="T57" fmla="*/ 323 h 921"/>
                    <a:gd name="T58" fmla="*/ 8 w 270"/>
                    <a:gd name="T59" fmla="*/ 273 h 921"/>
                    <a:gd name="T60" fmla="*/ 73 w 270"/>
                    <a:gd name="T61" fmla="*/ 158 h 921"/>
                    <a:gd name="T62" fmla="*/ 96 w 270"/>
                    <a:gd name="T63" fmla="*/ 125 h 921"/>
                    <a:gd name="T64" fmla="*/ 68 w 270"/>
                    <a:gd name="T65" fmla="*/ 103 h 921"/>
                    <a:gd name="T66" fmla="*/ 66 w 270"/>
                    <a:gd name="T67" fmla="*/ 98 h 921"/>
                    <a:gd name="T68" fmla="*/ 58 w 270"/>
                    <a:gd name="T69" fmla="*/ 88 h 921"/>
                    <a:gd name="T70" fmla="*/ 59 w 270"/>
                    <a:gd name="T71" fmla="*/ 62 h 921"/>
                    <a:gd name="T72" fmla="*/ 55 w 270"/>
                    <a:gd name="T73" fmla="*/ 33 h 92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70" h="921">
                      <a:moveTo>
                        <a:pt x="67" y="12"/>
                      </a:moveTo>
                      <a:lnTo>
                        <a:pt x="100" y="0"/>
                      </a:lnTo>
                      <a:lnTo>
                        <a:pt x="135" y="7"/>
                      </a:lnTo>
                      <a:lnTo>
                        <a:pt x="159" y="30"/>
                      </a:lnTo>
                      <a:lnTo>
                        <a:pt x="168" y="58"/>
                      </a:lnTo>
                      <a:lnTo>
                        <a:pt x="160" y="92"/>
                      </a:lnTo>
                      <a:lnTo>
                        <a:pt x="172" y="111"/>
                      </a:lnTo>
                      <a:lnTo>
                        <a:pt x="188" y="121"/>
                      </a:lnTo>
                      <a:lnTo>
                        <a:pt x="236" y="141"/>
                      </a:lnTo>
                      <a:lnTo>
                        <a:pt x="249" y="155"/>
                      </a:lnTo>
                      <a:lnTo>
                        <a:pt x="269" y="301"/>
                      </a:lnTo>
                      <a:lnTo>
                        <a:pt x="261" y="331"/>
                      </a:lnTo>
                      <a:lnTo>
                        <a:pt x="211" y="343"/>
                      </a:lnTo>
                      <a:lnTo>
                        <a:pt x="219" y="483"/>
                      </a:lnTo>
                      <a:lnTo>
                        <a:pt x="185" y="496"/>
                      </a:lnTo>
                      <a:lnTo>
                        <a:pt x="177" y="599"/>
                      </a:lnTo>
                      <a:lnTo>
                        <a:pt x="184" y="776"/>
                      </a:lnTo>
                      <a:lnTo>
                        <a:pt x="185" y="874"/>
                      </a:lnTo>
                      <a:lnTo>
                        <a:pt x="177" y="877"/>
                      </a:lnTo>
                      <a:lnTo>
                        <a:pt x="177" y="885"/>
                      </a:lnTo>
                      <a:lnTo>
                        <a:pt x="151" y="903"/>
                      </a:lnTo>
                      <a:lnTo>
                        <a:pt x="135" y="915"/>
                      </a:lnTo>
                      <a:lnTo>
                        <a:pt x="124" y="919"/>
                      </a:lnTo>
                      <a:lnTo>
                        <a:pt x="112" y="920"/>
                      </a:lnTo>
                      <a:lnTo>
                        <a:pt x="99" y="916"/>
                      </a:lnTo>
                      <a:lnTo>
                        <a:pt x="96" y="912"/>
                      </a:lnTo>
                      <a:lnTo>
                        <a:pt x="99" y="905"/>
                      </a:lnTo>
                      <a:lnTo>
                        <a:pt x="105" y="896"/>
                      </a:lnTo>
                      <a:lnTo>
                        <a:pt x="114" y="884"/>
                      </a:lnTo>
                      <a:lnTo>
                        <a:pt x="126" y="873"/>
                      </a:lnTo>
                      <a:lnTo>
                        <a:pt x="117" y="877"/>
                      </a:lnTo>
                      <a:lnTo>
                        <a:pt x="117" y="865"/>
                      </a:lnTo>
                      <a:lnTo>
                        <a:pt x="80" y="882"/>
                      </a:lnTo>
                      <a:lnTo>
                        <a:pt x="64" y="882"/>
                      </a:lnTo>
                      <a:lnTo>
                        <a:pt x="59" y="877"/>
                      </a:lnTo>
                      <a:lnTo>
                        <a:pt x="59" y="871"/>
                      </a:lnTo>
                      <a:lnTo>
                        <a:pt x="61" y="866"/>
                      </a:lnTo>
                      <a:lnTo>
                        <a:pt x="64" y="860"/>
                      </a:lnTo>
                      <a:lnTo>
                        <a:pt x="73" y="851"/>
                      </a:lnTo>
                      <a:lnTo>
                        <a:pt x="81" y="843"/>
                      </a:lnTo>
                      <a:lnTo>
                        <a:pt x="71" y="841"/>
                      </a:lnTo>
                      <a:lnTo>
                        <a:pt x="62" y="754"/>
                      </a:lnTo>
                      <a:lnTo>
                        <a:pt x="59" y="617"/>
                      </a:lnTo>
                      <a:lnTo>
                        <a:pt x="44" y="503"/>
                      </a:lnTo>
                      <a:lnTo>
                        <a:pt x="39" y="472"/>
                      </a:lnTo>
                      <a:lnTo>
                        <a:pt x="35" y="454"/>
                      </a:lnTo>
                      <a:lnTo>
                        <a:pt x="46" y="386"/>
                      </a:lnTo>
                      <a:lnTo>
                        <a:pt x="50" y="355"/>
                      </a:lnTo>
                      <a:lnTo>
                        <a:pt x="43" y="359"/>
                      </a:lnTo>
                      <a:lnTo>
                        <a:pt x="38" y="354"/>
                      </a:lnTo>
                      <a:lnTo>
                        <a:pt x="35" y="354"/>
                      </a:lnTo>
                      <a:lnTo>
                        <a:pt x="28" y="350"/>
                      </a:lnTo>
                      <a:lnTo>
                        <a:pt x="20" y="350"/>
                      </a:lnTo>
                      <a:lnTo>
                        <a:pt x="17" y="343"/>
                      </a:lnTo>
                      <a:lnTo>
                        <a:pt x="13" y="342"/>
                      </a:lnTo>
                      <a:lnTo>
                        <a:pt x="11" y="336"/>
                      </a:lnTo>
                      <a:lnTo>
                        <a:pt x="4" y="331"/>
                      </a:lnTo>
                      <a:lnTo>
                        <a:pt x="0" y="323"/>
                      </a:lnTo>
                      <a:lnTo>
                        <a:pt x="15" y="292"/>
                      </a:lnTo>
                      <a:lnTo>
                        <a:pt x="8" y="273"/>
                      </a:lnTo>
                      <a:lnTo>
                        <a:pt x="34" y="292"/>
                      </a:lnTo>
                      <a:lnTo>
                        <a:pt x="73" y="158"/>
                      </a:lnTo>
                      <a:lnTo>
                        <a:pt x="102" y="132"/>
                      </a:lnTo>
                      <a:lnTo>
                        <a:pt x="96" y="125"/>
                      </a:lnTo>
                      <a:lnTo>
                        <a:pt x="71" y="121"/>
                      </a:lnTo>
                      <a:lnTo>
                        <a:pt x="68" y="103"/>
                      </a:lnTo>
                      <a:lnTo>
                        <a:pt x="76" y="99"/>
                      </a:lnTo>
                      <a:lnTo>
                        <a:pt x="66" y="98"/>
                      </a:lnTo>
                      <a:lnTo>
                        <a:pt x="68" y="91"/>
                      </a:lnTo>
                      <a:lnTo>
                        <a:pt x="58" y="88"/>
                      </a:lnTo>
                      <a:lnTo>
                        <a:pt x="65" y="66"/>
                      </a:lnTo>
                      <a:lnTo>
                        <a:pt x="59" y="62"/>
                      </a:lnTo>
                      <a:lnTo>
                        <a:pt x="62" y="34"/>
                      </a:lnTo>
                      <a:lnTo>
                        <a:pt x="55" y="33"/>
                      </a:lnTo>
                      <a:lnTo>
                        <a:pt x="67" y="12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85" name="Freeform 65"/>
                <p:cNvSpPr>
                  <a:spLocks/>
                </p:cNvSpPr>
                <p:nvPr/>
              </p:nvSpPr>
              <p:spPr bwMode="auto">
                <a:xfrm>
                  <a:off x="3210" y="2435"/>
                  <a:ext cx="192" cy="924"/>
                </a:xfrm>
                <a:custGeom>
                  <a:avLst/>
                  <a:gdLst>
                    <a:gd name="T0" fmla="*/ 124 w 192"/>
                    <a:gd name="T1" fmla="*/ 14 h 924"/>
                    <a:gd name="T2" fmla="*/ 80 w 192"/>
                    <a:gd name="T3" fmla="*/ 0 h 924"/>
                    <a:gd name="T4" fmla="*/ 46 w 192"/>
                    <a:gd name="T5" fmla="*/ 0 h 924"/>
                    <a:gd name="T6" fmla="*/ 17 w 192"/>
                    <a:gd name="T7" fmla="*/ 8 h 924"/>
                    <a:gd name="T8" fmla="*/ 5 w 192"/>
                    <a:gd name="T9" fmla="*/ 39 h 924"/>
                    <a:gd name="T10" fmla="*/ 5 w 192"/>
                    <a:gd name="T11" fmla="*/ 67 h 924"/>
                    <a:gd name="T12" fmla="*/ 22 w 192"/>
                    <a:gd name="T13" fmla="*/ 100 h 924"/>
                    <a:gd name="T14" fmla="*/ 35 w 192"/>
                    <a:gd name="T15" fmla="*/ 99 h 924"/>
                    <a:gd name="T16" fmla="*/ 16 w 192"/>
                    <a:gd name="T17" fmla="*/ 137 h 924"/>
                    <a:gd name="T18" fmla="*/ 0 w 192"/>
                    <a:gd name="T19" fmla="*/ 197 h 924"/>
                    <a:gd name="T20" fmla="*/ 0 w 192"/>
                    <a:gd name="T21" fmla="*/ 251 h 924"/>
                    <a:gd name="T22" fmla="*/ 5 w 192"/>
                    <a:gd name="T23" fmla="*/ 318 h 924"/>
                    <a:gd name="T24" fmla="*/ 17 w 192"/>
                    <a:gd name="T25" fmla="*/ 384 h 924"/>
                    <a:gd name="T26" fmla="*/ 39 w 192"/>
                    <a:gd name="T27" fmla="*/ 388 h 924"/>
                    <a:gd name="T28" fmla="*/ 39 w 192"/>
                    <a:gd name="T29" fmla="*/ 407 h 924"/>
                    <a:gd name="T30" fmla="*/ 51 w 192"/>
                    <a:gd name="T31" fmla="*/ 415 h 924"/>
                    <a:gd name="T32" fmla="*/ 51 w 192"/>
                    <a:gd name="T33" fmla="*/ 482 h 924"/>
                    <a:gd name="T34" fmla="*/ 62 w 192"/>
                    <a:gd name="T35" fmla="*/ 495 h 924"/>
                    <a:gd name="T36" fmla="*/ 62 w 192"/>
                    <a:gd name="T37" fmla="*/ 620 h 924"/>
                    <a:gd name="T38" fmla="*/ 62 w 192"/>
                    <a:gd name="T39" fmla="*/ 698 h 924"/>
                    <a:gd name="T40" fmla="*/ 45 w 192"/>
                    <a:gd name="T41" fmla="*/ 785 h 924"/>
                    <a:gd name="T42" fmla="*/ 38 w 192"/>
                    <a:gd name="T43" fmla="*/ 898 h 924"/>
                    <a:gd name="T44" fmla="*/ 58 w 192"/>
                    <a:gd name="T45" fmla="*/ 906 h 924"/>
                    <a:gd name="T46" fmla="*/ 58 w 192"/>
                    <a:gd name="T47" fmla="*/ 919 h 924"/>
                    <a:gd name="T48" fmla="*/ 90 w 192"/>
                    <a:gd name="T49" fmla="*/ 919 h 924"/>
                    <a:gd name="T50" fmla="*/ 95 w 192"/>
                    <a:gd name="T51" fmla="*/ 914 h 924"/>
                    <a:gd name="T52" fmla="*/ 107 w 192"/>
                    <a:gd name="T53" fmla="*/ 914 h 924"/>
                    <a:gd name="T54" fmla="*/ 107 w 192"/>
                    <a:gd name="T55" fmla="*/ 923 h 924"/>
                    <a:gd name="T56" fmla="*/ 131 w 192"/>
                    <a:gd name="T57" fmla="*/ 919 h 924"/>
                    <a:gd name="T58" fmla="*/ 180 w 192"/>
                    <a:gd name="T59" fmla="*/ 914 h 924"/>
                    <a:gd name="T60" fmla="*/ 180 w 192"/>
                    <a:gd name="T61" fmla="*/ 907 h 924"/>
                    <a:gd name="T62" fmla="*/ 135 w 192"/>
                    <a:gd name="T63" fmla="*/ 889 h 924"/>
                    <a:gd name="T64" fmla="*/ 135 w 192"/>
                    <a:gd name="T65" fmla="*/ 873 h 924"/>
                    <a:gd name="T66" fmla="*/ 175 w 192"/>
                    <a:gd name="T67" fmla="*/ 865 h 924"/>
                    <a:gd name="T68" fmla="*/ 175 w 192"/>
                    <a:gd name="T69" fmla="*/ 853 h 924"/>
                    <a:gd name="T70" fmla="*/ 147 w 192"/>
                    <a:gd name="T71" fmla="*/ 837 h 924"/>
                    <a:gd name="T72" fmla="*/ 147 w 192"/>
                    <a:gd name="T73" fmla="*/ 711 h 924"/>
                    <a:gd name="T74" fmla="*/ 158 w 192"/>
                    <a:gd name="T75" fmla="*/ 596 h 924"/>
                    <a:gd name="T76" fmla="*/ 154 w 192"/>
                    <a:gd name="T77" fmla="*/ 480 h 924"/>
                    <a:gd name="T78" fmla="*/ 153 w 192"/>
                    <a:gd name="T79" fmla="*/ 415 h 924"/>
                    <a:gd name="T80" fmla="*/ 157 w 192"/>
                    <a:gd name="T81" fmla="*/ 395 h 924"/>
                    <a:gd name="T82" fmla="*/ 157 w 192"/>
                    <a:gd name="T83" fmla="*/ 305 h 924"/>
                    <a:gd name="T84" fmla="*/ 190 w 192"/>
                    <a:gd name="T85" fmla="*/ 285 h 924"/>
                    <a:gd name="T86" fmla="*/ 191 w 192"/>
                    <a:gd name="T87" fmla="*/ 273 h 924"/>
                    <a:gd name="T88" fmla="*/ 119 w 192"/>
                    <a:gd name="T89" fmla="*/ 150 h 924"/>
                    <a:gd name="T90" fmla="*/ 84 w 192"/>
                    <a:gd name="T91" fmla="*/ 133 h 924"/>
                    <a:gd name="T92" fmla="*/ 89 w 192"/>
                    <a:gd name="T93" fmla="*/ 125 h 924"/>
                    <a:gd name="T94" fmla="*/ 112 w 192"/>
                    <a:gd name="T95" fmla="*/ 121 h 924"/>
                    <a:gd name="T96" fmla="*/ 112 w 192"/>
                    <a:gd name="T97" fmla="*/ 112 h 924"/>
                    <a:gd name="T98" fmla="*/ 119 w 192"/>
                    <a:gd name="T99" fmla="*/ 109 h 924"/>
                    <a:gd name="T100" fmla="*/ 119 w 192"/>
                    <a:gd name="T101" fmla="*/ 100 h 924"/>
                    <a:gd name="T102" fmla="*/ 124 w 192"/>
                    <a:gd name="T103" fmla="*/ 95 h 924"/>
                    <a:gd name="T104" fmla="*/ 119 w 192"/>
                    <a:gd name="T105" fmla="*/ 91 h 924"/>
                    <a:gd name="T106" fmla="*/ 123 w 192"/>
                    <a:gd name="T107" fmla="*/ 88 h 924"/>
                    <a:gd name="T108" fmla="*/ 112 w 192"/>
                    <a:gd name="T109" fmla="*/ 67 h 924"/>
                    <a:gd name="T110" fmla="*/ 119 w 192"/>
                    <a:gd name="T111" fmla="*/ 55 h 924"/>
                    <a:gd name="T112" fmla="*/ 112 w 192"/>
                    <a:gd name="T113" fmla="*/ 43 h 924"/>
                    <a:gd name="T114" fmla="*/ 123 w 192"/>
                    <a:gd name="T115" fmla="*/ 35 h 924"/>
                    <a:gd name="T116" fmla="*/ 124 w 192"/>
                    <a:gd name="T117" fmla="*/ 14 h 92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92" h="924">
                      <a:moveTo>
                        <a:pt x="124" y="14"/>
                      </a:moveTo>
                      <a:lnTo>
                        <a:pt x="80" y="0"/>
                      </a:lnTo>
                      <a:lnTo>
                        <a:pt x="46" y="0"/>
                      </a:lnTo>
                      <a:lnTo>
                        <a:pt x="17" y="8"/>
                      </a:lnTo>
                      <a:lnTo>
                        <a:pt x="5" y="39"/>
                      </a:lnTo>
                      <a:lnTo>
                        <a:pt x="5" y="67"/>
                      </a:lnTo>
                      <a:lnTo>
                        <a:pt x="22" y="100"/>
                      </a:lnTo>
                      <a:lnTo>
                        <a:pt x="35" y="99"/>
                      </a:lnTo>
                      <a:lnTo>
                        <a:pt x="16" y="137"/>
                      </a:lnTo>
                      <a:lnTo>
                        <a:pt x="0" y="197"/>
                      </a:lnTo>
                      <a:lnTo>
                        <a:pt x="0" y="251"/>
                      </a:lnTo>
                      <a:lnTo>
                        <a:pt x="5" y="318"/>
                      </a:lnTo>
                      <a:lnTo>
                        <a:pt x="17" y="384"/>
                      </a:lnTo>
                      <a:lnTo>
                        <a:pt x="39" y="388"/>
                      </a:lnTo>
                      <a:lnTo>
                        <a:pt x="39" y="407"/>
                      </a:lnTo>
                      <a:lnTo>
                        <a:pt x="51" y="415"/>
                      </a:lnTo>
                      <a:lnTo>
                        <a:pt x="51" y="482"/>
                      </a:lnTo>
                      <a:lnTo>
                        <a:pt x="62" y="495"/>
                      </a:lnTo>
                      <a:lnTo>
                        <a:pt x="62" y="620"/>
                      </a:lnTo>
                      <a:lnTo>
                        <a:pt x="62" y="698"/>
                      </a:lnTo>
                      <a:lnTo>
                        <a:pt x="45" y="785"/>
                      </a:lnTo>
                      <a:lnTo>
                        <a:pt x="38" y="898"/>
                      </a:lnTo>
                      <a:lnTo>
                        <a:pt x="58" y="906"/>
                      </a:lnTo>
                      <a:lnTo>
                        <a:pt x="58" y="919"/>
                      </a:lnTo>
                      <a:lnTo>
                        <a:pt x="90" y="919"/>
                      </a:lnTo>
                      <a:lnTo>
                        <a:pt x="95" y="914"/>
                      </a:lnTo>
                      <a:lnTo>
                        <a:pt x="107" y="914"/>
                      </a:lnTo>
                      <a:lnTo>
                        <a:pt x="107" y="923"/>
                      </a:lnTo>
                      <a:lnTo>
                        <a:pt x="131" y="919"/>
                      </a:lnTo>
                      <a:lnTo>
                        <a:pt x="180" y="914"/>
                      </a:lnTo>
                      <a:lnTo>
                        <a:pt x="180" y="907"/>
                      </a:lnTo>
                      <a:lnTo>
                        <a:pt x="135" y="889"/>
                      </a:lnTo>
                      <a:lnTo>
                        <a:pt x="135" y="873"/>
                      </a:lnTo>
                      <a:lnTo>
                        <a:pt x="175" y="865"/>
                      </a:lnTo>
                      <a:lnTo>
                        <a:pt x="175" y="853"/>
                      </a:lnTo>
                      <a:lnTo>
                        <a:pt x="147" y="837"/>
                      </a:lnTo>
                      <a:lnTo>
                        <a:pt x="147" y="711"/>
                      </a:lnTo>
                      <a:lnTo>
                        <a:pt x="158" y="596"/>
                      </a:lnTo>
                      <a:lnTo>
                        <a:pt x="154" y="480"/>
                      </a:lnTo>
                      <a:lnTo>
                        <a:pt x="153" y="415"/>
                      </a:lnTo>
                      <a:lnTo>
                        <a:pt x="157" y="395"/>
                      </a:lnTo>
                      <a:lnTo>
                        <a:pt x="157" y="305"/>
                      </a:lnTo>
                      <a:lnTo>
                        <a:pt x="190" y="285"/>
                      </a:lnTo>
                      <a:lnTo>
                        <a:pt x="191" y="273"/>
                      </a:lnTo>
                      <a:lnTo>
                        <a:pt x="119" y="150"/>
                      </a:lnTo>
                      <a:lnTo>
                        <a:pt x="84" y="133"/>
                      </a:lnTo>
                      <a:lnTo>
                        <a:pt x="89" y="125"/>
                      </a:lnTo>
                      <a:lnTo>
                        <a:pt x="112" y="121"/>
                      </a:lnTo>
                      <a:lnTo>
                        <a:pt x="112" y="112"/>
                      </a:lnTo>
                      <a:lnTo>
                        <a:pt x="119" y="109"/>
                      </a:lnTo>
                      <a:lnTo>
                        <a:pt x="119" y="100"/>
                      </a:lnTo>
                      <a:lnTo>
                        <a:pt x="124" y="95"/>
                      </a:lnTo>
                      <a:lnTo>
                        <a:pt x="119" y="91"/>
                      </a:lnTo>
                      <a:lnTo>
                        <a:pt x="123" y="88"/>
                      </a:lnTo>
                      <a:lnTo>
                        <a:pt x="112" y="67"/>
                      </a:lnTo>
                      <a:lnTo>
                        <a:pt x="119" y="55"/>
                      </a:lnTo>
                      <a:lnTo>
                        <a:pt x="112" y="43"/>
                      </a:lnTo>
                      <a:lnTo>
                        <a:pt x="123" y="35"/>
                      </a:lnTo>
                      <a:lnTo>
                        <a:pt x="124" y="14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66" name="Text Box 66"/>
            <p:cNvSpPr txBox="1">
              <a:spLocks noChangeArrowheads="1"/>
            </p:cNvSpPr>
            <p:nvPr/>
          </p:nvSpPr>
          <p:spPr bwMode="auto">
            <a:xfrm>
              <a:off x="3140" y="1200"/>
              <a:ext cx="5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latin typeface="Arial" charset="0"/>
                </a:rPr>
                <a:t>总体</a:t>
              </a:r>
            </a:p>
          </p:txBody>
        </p:sp>
        <p:sp>
          <p:nvSpPr>
            <p:cNvPr id="32777" name="Oval 67"/>
            <p:cNvSpPr>
              <a:spLocks noChangeArrowheads="1"/>
            </p:cNvSpPr>
            <p:nvPr/>
          </p:nvSpPr>
          <p:spPr bwMode="auto">
            <a:xfrm>
              <a:off x="2112" y="1200"/>
              <a:ext cx="2448" cy="1488"/>
            </a:xfrm>
            <a:prstGeom prst="ellipse">
              <a:avLst/>
            </a:prstGeom>
            <a:noFill/>
            <a:ln w="19050">
              <a:solidFill>
                <a:srgbClr val="FFFFA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6868" name="AutoShape 68"/>
          <p:cNvSpPr>
            <a:spLocks noChangeArrowheads="1"/>
          </p:cNvSpPr>
          <p:nvPr/>
        </p:nvSpPr>
        <p:spPr bwMode="auto">
          <a:xfrm rot="-1095897" flipH="1" flipV="1">
            <a:off x="7283450" y="2243138"/>
            <a:ext cx="1250950" cy="2590800"/>
          </a:xfrm>
          <a:prstGeom prst="curvedRightArrow">
            <a:avLst>
              <a:gd name="adj1" fmla="val 41556"/>
              <a:gd name="adj2" fmla="val 8284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" name="文本框 68"/>
          <p:cNvSpPr txBox="1"/>
          <p:nvPr/>
        </p:nvSpPr>
        <p:spPr>
          <a:xfrm>
            <a:off x="5812910" y="1230740"/>
            <a:ext cx="3529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总体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Population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所关心的所有元素的</a:t>
            </a:r>
            <a:r>
              <a:rPr lang="zh-CN" altLang="en-US" sz="2400" dirty="0" smtClean="0">
                <a:solidFill>
                  <a:srgbClr val="C00000"/>
                </a:solidFill>
              </a:rPr>
              <a:t>集合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513806" y="6274852"/>
            <a:ext cx="440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样本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Sample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</a:rPr>
              <a:t>总体的</a:t>
            </a:r>
            <a:r>
              <a:rPr lang="zh-CN" altLang="en-US" sz="2400" dirty="0" smtClean="0">
                <a:solidFill>
                  <a:srgbClr val="C00000"/>
                </a:solidFill>
              </a:rPr>
              <a:t>一部分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054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参数与</a:t>
            </a:r>
            <a:r>
              <a:rPr lang="zh-CN" altLang="en-US" sz="3200" dirty="0" smtClean="0"/>
              <a:t>统计量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sz="half" idx="2"/>
          </p:nvPr>
        </p:nvSpPr>
        <p:spPr>
          <a:xfrm>
            <a:off x="467544" y="1692498"/>
            <a:ext cx="4040188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参数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parameter</a:t>
            </a:r>
            <a:r>
              <a:rPr lang="zh-CN" altLang="en-US" sz="2800" dirty="0" smtClean="0"/>
              <a:t>）是对一个总体特征的度量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统计量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statistic</a:t>
            </a:r>
            <a:r>
              <a:rPr lang="zh-CN" altLang="en-US" sz="2800" dirty="0" smtClean="0"/>
              <a:t>）是由样本计算所得的数值，是描述样本特征的数量</a:t>
            </a:r>
            <a:endParaRPr lang="zh-CN" altLang="en-US" sz="28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变量与数据</a:t>
            </a:r>
            <a:endParaRPr lang="zh-CN" altLang="en-US" sz="32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4655369" y="1692498"/>
            <a:ext cx="4041775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变量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variable</a:t>
            </a:r>
            <a:r>
              <a:rPr lang="zh-CN" altLang="en-US" sz="2800" dirty="0" smtClean="0"/>
              <a:t>）是确定研究目的后所观测的试验指标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800" dirty="0" smtClean="0"/>
              <a:t>或资料（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）：变量的观察结果，也称为变量值或观测值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78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生物统计学与数理统计的差别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为什么要开设生物统计学？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课程要求与考核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4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3229"/>
            <a:ext cx="6858000" cy="475059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概念：统计量</a:t>
            </a:r>
            <a:r>
              <a:rPr lang="en-US" altLang="zh-CN" b="1" dirty="0">
                <a:solidFill>
                  <a:srgbClr val="FF0000"/>
                </a:solidFill>
                <a:ea typeface="隶书" panose="02010509060101010101" pitchFamily="49" charset="-122"/>
              </a:rPr>
              <a:t>(statistic)</a:t>
            </a:r>
            <a:endParaRPr lang="zh-CN" altLang="en-US" b="1" dirty="0">
              <a:solidFill>
                <a:srgbClr val="00CCFF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46636"/>
            <a:ext cx="6858000" cy="43541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zh-CN" altLang="en-US" sz="3300" b="1" dirty="0">
                <a:solidFill>
                  <a:srgbClr val="0000FF"/>
                </a:solidFill>
                <a:ea typeface="隶书" panose="02010509060101010101" pitchFamily="49" charset="-122"/>
              </a:rPr>
              <a:t>可用来描述定量变量的数据。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3300" b="1" u="sng" dirty="0">
                <a:solidFill>
                  <a:srgbClr val="0000FF"/>
                </a:solidFill>
                <a:ea typeface="隶书" panose="02010509060101010101" pitchFamily="49" charset="-122"/>
              </a:rPr>
              <a:t>任何样本的函数，只要不包含总体的未知参数，都称为</a:t>
            </a:r>
            <a:r>
              <a:rPr lang="zh-CN" altLang="en-US" sz="3300" b="1" u="sng" dirty="0">
                <a:solidFill>
                  <a:srgbClr val="FF0000"/>
                </a:solidFill>
                <a:ea typeface="隶书" panose="02010509060101010101" pitchFamily="49" charset="-122"/>
              </a:rPr>
              <a:t>统计量</a:t>
            </a:r>
            <a:r>
              <a:rPr lang="en-US" altLang="zh-CN" sz="3300" b="1" u="sng" dirty="0">
                <a:solidFill>
                  <a:srgbClr val="FF0000"/>
                </a:solidFill>
                <a:ea typeface="隶书" panose="02010509060101010101" pitchFamily="49" charset="-122"/>
              </a:rPr>
              <a:t>(statistic)</a:t>
            </a:r>
            <a:r>
              <a:rPr lang="zh-CN" altLang="en-US" sz="3300" b="1" u="sng" dirty="0">
                <a:solidFill>
                  <a:srgbClr val="0000FF"/>
                </a:solidFill>
                <a:ea typeface="隶书" panose="02010509060101010101" pitchFamily="49" charset="-122"/>
              </a:rPr>
              <a:t>。</a:t>
            </a:r>
          </a:p>
          <a:p>
            <a:pPr marL="457200" indent="-457200">
              <a:lnSpc>
                <a:spcPct val="80000"/>
              </a:lnSpc>
            </a:pPr>
            <a:r>
              <a:rPr lang="zh-CN" altLang="en-US" sz="3300" b="1" dirty="0">
                <a:solidFill>
                  <a:srgbClr val="0000FF"/>
                </a:solidFill>
                <a:ea typeface="隶书" panose="02010509060101010101" pitchFamily="49" charset="-122"/>
              </a:rPr>
              <a:t>统计量也是随机变量</a:t>
            </a:r>
            <a:endParaRPr lang="en-US" altLang="zh-CN" sz="3300" b="1" dirty="0">
              <a:solidFill>
                <a:srgbClr val="0000FF"/>
              </a:solidFill>
              <a:ea typeface="隶书" panose="02010509060101010101" pitchFamily="49" charset="-122"/>
            </a:endParaRPr>
          </a:p>
          <a:p>
            <a:pPr marL="457200" indent="-457200">
              <a:lnSpc>
                <a:spcPct val="80000"/>
              </a:lnSpc>
            </a:pPr>
            <a:r>
              <a:rPr lang="zh-CN" altLang="en-US" sz="3300" b="1" dirty="0">
                <a:solidFill>
                  <a:srgbClr val="0000FF"/>
                </a:solidFill>
                <a:ea typeface="隶书" panose="02010509060101010101" pitchFamily="49" charset="-122"/>
              </a:rPr>
              <a:t>统计量可作为总体参数的估计。一些统计量还可以用来检验样本和假设的总体是否一致。</a:t>
            </a:r>
          </a:p>
          <a:p>
            <a:pPr marL="457200" indent="-457200">
              <a:lnSpc>
                <a:spcPct val="80000"/>
              </a:lnSpc>
            </a:pPr>
            <a:endParaRPr lang="zh-CN" altLang="en-US" sz="3300" b="1" dirty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2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因素</a:t>
            </a:r>
            <a:r>
              <a:rPr lang="zh-CN" altLang="en-US" sz="3200" dirty="0" smtClean="0"/>
              <a:t>与水平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sz="half" idx="2"/>
          </p:nvPr>
        </p:nvSpPr>
        <p:spPr>
          <a:xfrm>
            <a:off x="467544" y="1692498"/>
            <a:ext cx="4040188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因素或因子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factor</a:t>
            </a:r>
            <a:r>
              <a:rPr lang="zh-CN" altLang="en-US" sz="2800" dirty="0" smtClean="0"/>
              <a:t>）影响试验指标的原因或原因组合。可分为可控因素和非控因素，或称为固定因素和随机因素。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水平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level</a:t>
            </a:r>
            <a:r>
              <a:rPr lang="zh-CN" altLang="en-US" sz="2800" dirty="0" smtClean="0"/>
              <a:t>）每个因素的不同状态。</a:t>
            </a:r>
            <a:endParaRPr lang="zh-CN" altLang="en-US" sz="28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处理</a:t>
            </a:r>
            <a:r>
              <a:rPr lang="zh-CN" altLang="en-US" sz="3200" dirty="0" smtClean="0"/>
              <a:t>与重复</a:t>
            </a:r>
            <a:endParaRPr lang="zh-CN" altLang="en-US" sz="32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4655369" y="1692498"/>
            <a:ext cx="4041775" cy="395128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处理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treatment</a:t>
            </a:r>
            <a:r>
              <a:rPr lang="zh-CN" altLang="en-US" sz="2800" dirty="0" smtClean="0"/>
              <a:t>）是指给予的某种外部干预或措施。分为单因素处理和多因素处理。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重复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repitition</a:t>
            </a:r>
            <a:r>
              <a:rPr lang="zh-CN" altLang="en-US" sz="2800" dirty="0" smtClean="0"/>
              <a:t>）是指将一个处理实施在多个试验单位上。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81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描述统计与推断统计的关系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156592" y="3505200"/>
            <a:ext cx="2183160" cy="995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反映客观现象的数据</a:t>
            </a:r>
            <a:endParaRPr kumimoji="1" lang="zh-CN" altLang="en-US" sz="24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4191000" y="4495800"/>
            <a:ext cx="2741613" cy="1431925"/>
            <a:chOff x="2640" y="2928"/>
            <a:chExt cx="1727" cy="902"/>
          </a:xfrm>
        </p:grpSpPr>
        <p:sp>
          <p:nvSpPr>
            <p:cNvPr id="77829" name="Oval 5"/>
            <p:cNvSpPr>
              <a:spLocks noChangeArrowheads="1"/>
            </p:cNvSpPr>
            <p:nvPr/>
          </p:nvSpPr>
          <p:spPr bwMode="auto">
            <a:xfrm>
              <a:off x="2784" y="3120"/>
              <a:ext cx="1583" cy="71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总体内在的数量规律性</a:t>
              </a:r>
            </a:p>
          </p:txBody>
        </p:sp>
        <p:sp>
          <p:nvSpPr>
            <p:cNvPr id="33813" name="Line 6"/>
            <p:cNvSpPr>
              <a:spLocks noChangeShapeType="1"/>
            </p:cNvSpPr>
            <p:nvPr/>
          </p:nvSpPr>
          <p:spPr bwMode="auto">
            <a:xfrm>
              <a:off x="2640" y="2928"/>
              <a:ext cx="576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5486400" y="3276600"/>
            <a:ext cx="3276600" cy="1600200"/>
            <a:chOff x="3456" y="2160"/>
            <a:chExt cx="2064" cy="1008"/>
          </a:xfrm>
        </p:grpSpPr>
        <p:sp>
          <p:nvSpPr>
            <p:cNvPr id="33809" name="Text Box 8"/>
            <p:cNvSpPr txBox="1">
              <a:spLocks noChangeArrowheads="1"/>
            </p:cNvSpPr>
            <p:nvPr/>
          </p:nvSpPr>
          <p:spPr bwMode="auto">
            <a:xfrm>
              <a:off x="4080" y="2160"/>
              <a:ext cx="1440" cy="751"/>
            </a:xfrm>
            <a:prstGeom prst="rect">
              <a:avLst/>
            </a:prstGeom>
            <a:solidFill>
              <a:srgbClr val="009E8F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1600" b="1"/>
                <a:t>推断统计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1600" b="1"/>
                <a:t>（利用样本信息和概率论对总体的数量特征进行估计和检验等）</a:t>
              </a:r>
              <a:endParaRPr kumimoji="1" lang="zh-CN" altLang="en-US" sz="1600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3456" y="254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 flipH="1">
              <a:off x="4176" y="2928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35" name="Group 11"/>
          <p:cNvGrpSpPr>
            <a:grpSpLocks/>
          </p:cNvGrpSpPr>
          <p:nvPr/>
        </p:nvGrpSpPr>
        <p:grpSpPr bwMode="auto">
          <a:xfrm>
            <a:off x="4648200" y="1676400"/>
            <a:ext cx="2667000" cy="2133600"/>
            <a:chOff x="2880" y="1200"/>
            <a:chExt cx="1680" cy="1344"/>
          </a:xfrm>
        </p:grpSpPr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2880" y="1200"/>
              <a:ext cx="1680" cy="597"/>
            </a:xfrm>
            <a:prstGeom prst="rect">
              <a:avLst/>
            </a:prstGeom>
            <a:solidFill>
              <a:srgbClr val="D15978"/>
            </a:solidFill>
            <a:ln>
              <a:noFill/>
            </a:ln>
            <a:effectLst>
              <a:outerShdw dist="107763" dir="189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1600" b="1"/>
                <a:t>概率论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1600" b="1"/>
                <a:t>（包括分布理论、大数定律和中心极限定理等）</a:t>
              </a:r>
              <a:endParaRPr kumimoji="1" lang="zh-CN" altLang="en-US" sz="1600"/>
            </a:p>
          </p:txBody>
        </p:sp>
        <p:sp>
          <p:nvSpPr>
            <p:cNvPr id="33808" name="Line 13"/>
            <p:cNvSpPr>
              <a:spLocks noChangeShapeType="1"/>
            </p:cNvSpPr>
            <p:nvPr/>
          </p:nvSpPr>
          <p:spPr bwMode="auto">
            <a:xfrm>
              <a:off x="3744" y="1776"/>
              <a:ext cx="0" cy="768"/>
            </a:xfrm>
            <a:prstGeom prst="line">
              <a:avLst/>
            </a:prstGeom>
            <a:noFill/>
            <a:ln w="19050">
              <a:solidFill>
                <a:srgbClr val="FF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222104" y="3505200"/>
            <a:ext cx="2286000" cy="947738"/>
          </a:xfrm>
          <a:prstGeom prst="rect">
            <a:avLst/>
          </a:prstGeom>
          <a:solidFill>
            <a:srgbClr val="009E8F"/>
          </a:solidFill>
          <a:ln>
            <a:noFill/>
          </a:ln>
          <a:effectLst>
            <a:outerShdw dist="107763" dir="189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1600" b="1">
                <a:latin typeface="Arial" charset="0"/>
              </a:rPr>
              <a:t>描述统计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zh-CN" altLang="en-US" sz="1600" b="1">
                <a:latin typeface="Arial" charset="0"/>
              </a:rPr>
              <a:t>（统计数据的搜集、整理、显示和分析等</a:t>
            </a:r>
            <a:r>
              <a:rPr kumimoji="1" lang="zh-CN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）</a:t>
            </a:r>
          </a:p>
        </p:txBody>
      </p: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2133600" y="4114800"/>
            <a:ext cx="1143000" cy="366713"/>
            <a:chOff x="1344" y="2688"/>
            <a:chExt cx="720" cy="231"/>
          </a:xfrm>
        </p:grpSpPr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>
              <a:off x="1440" y="2688"/>
              <a:ext cx="576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1344" y="268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总体数据</a:t>
              </a:r>
              <a:endPara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77842" name="Group 18"/>
          <p:cNvGrpSpPr>
            <a:grpSpLocks/>
          </p:cNvGrpSpPr>
          <p:nvPr/>
        </p:nvGrpSpPr>
        <p:grpSpPr bwMode="auto">
          <a:xfrm>
            <a:off x="2204864" y="3429000"/>
            <a:ext cx="1143000" cy="457200"/>
            <a:chOff x="1392" y="2256"/>
            <a:chExt cx="720" cy="288"/>
          </a:xfrm>
        </p:grpSpPr>
        <p:sp>
          <p:nvSpPr>
            <p:cNvPr id="33803" name="Line 19"/>
            <p:cNvSpPr>
              <a:spLocks noChangeShapeType="1"/>
            </p:cNvSpPr>
            <p:nvPr/>
          </p:nvSpPr>
          <p:spPr bwMode="auto">
            <a:xfrm>
              <a:off x="1440" y="25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1392" y="225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样本数据</a:t>
              </a:r>
              <a:endPara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3802" name="Text Box 21"/>
          <p:cNvSpPr txBox="1">
            <a:spLocks noChangeArrowheads="1"/>
          </p:cNvSpPr>
          <p:nvPr/>
        </p:nvSpPr>
        <p:spPr bwMode="auto">
          <a:xfrm>
            <a:off x="2971800" y="6096000"/>
            <a:ext cx="4419600" cy="396875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000" b="1"/>
              <a:t>统计学探索现象数量规律性的过程</a:t>
            </a:r>
          </a:p>
        </p:txBody>
      </p:sp>
    </p:spTree>
    <p:extLst>
      <p:ext uri="{BB962C8B-B14F-4D97-AF65-F5344CB8AC3E}">
        <p14:creationId xmlns:p14="http://schemas.microsoft.com/office/powerpoint/2010/main" val="3983759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0" y="1412776"/>
            <a:ext cx="817395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资料的搜集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777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数据是怎样得到的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在自然的未被控制的条件下观测到的数据，称为</a:t>
            </a:r>
            <a:r>
              <a:rPr lang="zh-CN" altLang="en-US" b="1" dirty="0">
                <a:solidFill>
                  <a:srgbClr val="FF0000"/>
                </a:solidFill>
                <a:ea typeface="隶书" panose="02010509060101010101" pitchFamily="49" charset="-122"/>
              </a:rPr>
              <a:t>观测数据</a:t>
            </a:r>
            <a:r>
              <a:rPr lang="en-US" altLang="zh-CN" b="1" dirty="0">
                <a:solidFill>
                  <a:srgbClr val="FF0000"/>
                </a:solidFill>
                <a:ea typeface="隶书" panose="02010509060101010101" pitchFamily="49" charset="-122"/>
              </a:rPr>
              <a:t>(observational data)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在人工干预和操作情况下收集的数据就称为</a:t>
            </a:r>
            <a:r>
              <a:rPr lang="zh-CN" altLang="en-US" b="1" dirty="0">
                <a:solidFill>
                  <a:srgbClr val="FF0000"/>
                </a:solidFill>
                <a:ea typeface="隶书" panose="02010509060101010101" pitchFamily="49" charset="-122"/>
              </a:rPr>
              <a:t>试验数据</a:t>
            </a:r>
            <a:r>
              <a:rPr lang="en-US" altLang="zh-CN" b="1" dirty="0">
                <a:solidFill>
                  <a:srgbClr val="FF0000"/>
                </a:solidFill>
                <a:ea typeface="隶书" panose="02010509060101010101" pitchFamily="49" charset="-122"/>
              </a:rPr>
              <a:t>(experimental data)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常见的试验设计方法主要有对比设计、随机区组设计、拉丁方设计、裂区设计、正交设计等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0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086600" cy="1123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统计调查方式</a:t>
            </a:r>
          </a:p>
        </p:txBody>
      </p:sp>
      <p:sp>
        <p:nvSpPr>
          <p:cNvPr id="95235" name="AutoShape 3"/>
          <p:cNvSpPr>
            <a:spLocks noGrp="1" noChangeArrowheads="1"/>
          </p:cNvSpPr>
          <p:nvPr>
            <p:ph idx="1"/>
          </p:nvPr>
        </p:nvSpPr>
        <p:spPr>
          <a:xfrm>
            <a:off x="2614613" y="1684338"/>
            <a:ext cx="3754437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lIns="90488" tIns="44450" rIns="90488" bIns="44450">
            <a:flatTx/>
          </a:bodyPr>
          <a:lstStyle/>
          <a:p>
            <a:pPr algn="ctr" eaLnBrk="1" hangingPunct="1">
              <a:buFontTx/>
              <a:buNone/>
            </a:pPr>
            <a:r>
              <a:rPr lang="zh-CN" altLang="en-US" sz="3500" b="1" smtClean="0">
                <a:solidFill>
                  <a:srgbClr val="FF0000"/>
                </a:solidFill>
                <a:ea typeface="黑体" panose="02010609060101010101" pitchFamily="49" charset="-122"/>
              </a:rPr>
              <a:t>统计调查方式</a:t>
            </a:r>
            <a:endParaRPr lang="zh-CN" altLang="en-US" sz="3500" b="1" smtClean="0">
              <a:solidFill>
                <a:srgbClr val="FFFFFF"/>
              </a:solidFill>
            </a:endParaRPr>
          </a:p>
        </p:txBody>
      </p:sp>
      <p:grpSp>
        <p:nvGrpSpPr>
          <p:cNvPr id="140292" name="Group 4"/>
          <p:cNvGrpSpPr>
            <a:grpSpLocks/>
          </p:cNvGrpSpPr>
          <p:nvPr/>
        </p:nvGrpSpPr>
        <p:grpSpPr bwMode="auto">
          <a:xfrm>
            <a:off x="1371600" y="2743200"/>
            <a:ext cx="3124200" cy="2971800"/>
            <a:chOff x="864" y="1728"/>
            <a:chExt cx="1968" cy="1872"/>
          </a:xfrm>
        </p:grpSpPr>
        <p:sp>
          <p:nvSpPr>
            <p:cNvPr id="95248" name="Text Box 5"/>
            <p:cNvSpPr txBox="1">
              <a:spLocks noChangeArrowheads="1"/>
            </p:cNvSpPr>
            <p:nvPr/>
          </p:nvSpPr>
          <p:spPr bwMode="auto">
            <a:xfrm>
              <a:off x="864" y="2544"/>
              <a:ext cx="480" cy="1056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普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15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en-US" sz="1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查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5249" name="Line 6"/>
            <p:cNvSpPr>
              <a:spLocks noChangeShapeType="1"/>
            </p:cNvSpPr>
            <p:nvPr/>
          </p:nvSpPr>
          <p:spPr bwMode="auto">
            <a:xfrm>
              <a:off x="2832" y="1728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1152" y="1968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8"/>
            <p:cNvSpPr>
              <a:spLocks noChangeShapeType="1"/>
            </p:cNvSpPr>
            <p:nvPr/>
          </p:nvSpPr>
          <p:spPr bwMode="auto">
            <a:xfrm>
              <a:off x="1152" y="19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297" name="Group 9"/>
          <p:cNvGrpSpPr>
            <a:grpSpLocks/>
          </p:cNvGrpSpPr>
          <p:nvPr/>
        </p:nvGrpSpPr>
        <p:grpSpPr bwMode="auto">
          <a:xfrm>
            <a:off x="3048000" y="3124200"/>
            <a:ext cx="762000" cy="2667000"/>
            <a:chOff x="1920" y="1968"/>
            <a:chExt cx="480" cy="1680"/>
          </a:xfrm>
        </p:grpSpPr>
        <p:sp>
          <p:nvSpPr>
            <p:cNvPr id="95246" name="Text Box 10"/>
            <p:cNvSpPr txBox="1">
              <a:spLocks noChangeArrowheads="1"/>
            </p:cNvSpPr>
            <p:nvPr/>
          </p:nvSpPr>
          <p:spPr bwMode="auto">
            <a:xfrm>
              <a:off x="1920" y="2544"/>
              <a:ext cx="480" cy="110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抽样调查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5247" name="Line 11"/>
            <p:cNvSpPr>
              <a:spLocks noChangeShapeType="1"/>
            </p:cNvSpPr>
            <p:nvPr/>
          </p:nvSpPr>
          <p:spPr bwMode="auto">
            <a:xfrm>
              <a:off x="2208" y="19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4495800" y="3124200"/>
            <a:ext cx="1219200" cy="2667000"/>
            <a:chOff x="2832" y="1968"/>
            <a:chExt cx="768" cy="1680"/>
          </a:xfrm>
        </p:grpSpPr>
        <p:sp>
          <p:nvSpPr>
            <p:cNvPr id="140301" name="Text Box 13"/>
            <p:cNvSpPr txBox="1">
              <a:spLocks noChangeArrowheads="1"/>
            </p:cNvSpPr>
            <p:nvPr/>
          </p:nvSpPr>
          <p:spPr bwMode="auto">
            <a:xfrm>
              <a:off x="3120" y="2544"/>
              <a:ext cx="480" cy="110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2" charset="-122"/>
                </a:rPr>
                <a:t>统计报表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95244" name="Line 14"/>
            <p:cNvSpPr>
              <a:spLocks noChangeShapeType="1"/>
            </p:cNvSpPr>
            <p:nvPr/>
          </p:nvSpPr>
          <p:spPr bwMode="auto">
            <a:xfrm>
              <a:off x="3408" y="19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Line 15"/>
            <p:cNvSpPr>
              <a:spLocks noChangeShapeType="1"/>
            </p:cNvSpPr>
            <p:nvPr/>
          </p:nvSpPr>
          <p:spPr bwMode="auto">
            <a:xfrm>
              <a:off x="2832" y="196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0304" name="Group 16"/>
          <p:cNvGrpSpPr>
            <a:grpSpLocks/>
          </p:cNvGrpSpPr>
          <p:nvPr/>
        </p:nvGrpSpPr>
        <p:grpSpPr bwMode="auto">
          <a:xfrm>
            <a:off x="5410200" y="3124200"/>
            <a:ext cx="2133600" cy="2667000"/>
            <a:chOff x="3408" y="1968"/>
            <a:chExt cx="1344" cy="1680"/>
          </a:xfrm>
        </p:grpSpPr>
        <p:sp>
          <p:nvSpPr>
            <p:cNvPr id="95240" name="Text Box 17"/>
            <p:cNvSpPr txBox="1">
              <a:spLocks noChangeArrowheads="1"/>
            </p:cNvSpPr>
            <p:nvPr/>
          </p:nvSpPr>
          <p:spPr bwMode="auto">
            <a:xfrm>
              <a:off x="4224" y="2544"/>
              <a:ext cx="528" cy="110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重点调查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典型调查</a:t>
              </a:r>
            </a:p>
          </p:txBody>
        </p:sp>
        <p:sp>
          <p:nvSpPr>
            <p:cNvPr id="95241" name="Line 18"/>
            <p:cNvSpPr>
              <a:spLocks noChangeShapeType="1"/>
            </p:cNvSpPr>
            <p:nvPr/>
          </p:nvSpPr>
          <p:spPr bwMode="auto">
            <a:xfrm>
              <a:off x="4512" y="19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Line 19"/>
            <p:cNvSpPr>
              <a:spLocks noChangeShapeType="1"/>
            </p:cNvSpPr>
            <p:nvPr/>
          </p:nvSpPr>
          <p:spPr bwMode="auto">
            <a:xfrm>
              <a:off x="3408" y="196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09262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普查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449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3000" smtClean="0"/>
              <a:t>为特定目的专门组织的非经常性全面调查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4000"/>
              </a:spcBef>
              <a:buFontTx/>
              <a:buNone/>
            </a:pPr>
            <a:r>
              <a:rPr lang="en-US" altLang="zh-CN" sz="3000" smtClean="0"/>
              <a:t>2.	</a:t>
            </a:r>
            <a:r>
              <a:rPr lang="zh-CN" altLang="en-US" sz="3000" smtClean="0"/>
              <a:t>通常是一次性或周期性的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4000"/>
              </a:spcBef>
              <a:buFontTx/>
              <a:buNone/>
            </a:pPr>
            <a:r>
              <a:rPr lang="en-US" altLang="zh-CN" sz="3000" smtClean="0"/>
              <a:t>3.	</a:t>
            </a:r>
            <a:r>
              <a:rPr lang="zh-CN" altLang="en-US" sz="3000" smtClean="0"/>
              <a:t>一般需要规定统一的标准调查时间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4000"/>
              </a:spcBef>
              <a:buFontTx/>
              <a:buNone/>
            </a:pPr>
            <a:r>
              <a:rPr lang="en-US" altLang="zh-CN" sz="3000" smtClean="0"/>
              <a:t>4.	</a:t>
            </a:r>
            <a:r>
              <a:rPr lang="zh-CN" altLang="en-US" sz="3000" smtClean="0"/>
              <a:t>数据的规范化程度较高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5"/>
            </a:pPr>
            <a:r>
              <a:rPr lang="zh-CN" altLang="en-US" sz="3000" smtClean="0"/>
              <a:t>应用范围比较狭窄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5"/>
            </a:pPr>
            <a:endParaRPr lang="zh-CN" altLang="en-US" sz="3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5"/>
            </a:pPr>
            <a:endParaRPr lang="zh-CN" altLang="en-US" sz="30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5"/>
            </a:pPr>
            <a:endParaRPr lang="zh-CN" altLang="en-US" sz="30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sz="3000" smtClean="0"/>
              <a:t>如：人口普查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4419600" y="3962400"/>
            <a:ext cx="4191000" cy="2286000"/>
            <a:chOff x="2736" y="2448"/>
            <a:chExt cx="2640" cy="1392"/>
          </a:xfrm>
        </p:grpSpPr>
        <p:grpSp>
          <p:nvGrpSpPr>
            <p:cNvPr id="97285" name="Group 5"/>
            <p:cNvGrpSpPr>
              <a:grpSpLocks/>
            </p:cNvGrpSpPr>
            <p:nvPr/>
          </p:nvGrpSpPr>
          <p:grpSpPr bwMode="auto">
            <a:xfrm>
              <a:off x="2880" y="2688"/>
              <a:ext cx="2296" cy="1107"/>
              <a:chOff x="2643" y="2411"/>
              <a:chExt cx="2296" cy="1107"/>
            </a:xfrm>
          </p:grpSpPr>
          <p:grpSp>
            <p:nvGrpSpPr>
              <p:cNvPr id="97288" name="Group 6"/>
              <p:cNvGrpSpPr>
                <a:grpSpLocks/>
              </p:cNvGrpSpPr>
              <p:nvPr/>
            </p:nvGrpSpPr>
            <p:grpSpPr bwMode="auto">
              <a:xfrm>
                <a:off x="2786" y="2411"/>
                <a:ext cx="1878" cy="252"/>
                <a:chOff x="2580" y="1923"/>
                <a:chExt cx="1976" cy="327"/>
              </a:xfrm>
            </p:grpSpPr>
            <p:sp>
              <p:nvSpPr>
                <p:cNvPr id="97313" name="Freeform 7"/>
                <p:cNvSpPr>
                  <a:spLocks/>
                </p:cNvSpPr>
                <p:nvPr/>
              </p:nvSpPr>
              <p:spPr bwMode="auto">
                <a:xfrm>
                  <a:off x="2759" y="1992"/>
                  <a:ext cx="38" cy="210"/>
                </a:xfrm>
                <a:custGeom>
                  <a:avLst/>
                  <a:gdLst>
                    <a:gd name="T0" fmla="*/ 24 w 38"/>
                    <a:gd name="T1" fmla="*/ 2 h 210"/>
                    <a:gd name="T2" fmla="*/ 16 w 38"/>
                    <a:gd name="T3" fmla="*/ 0 h 210"/>
                    <a:gd name="T4" fmla="*/ 8 w 38"/>
                    <a:gd name="T5" fmla="*/ 0 h 210"/>
                    <a:gd name="T6" fmla="*/ 2 w 38"/>
                    <a:gd name="T7" fmla="*/ 1 h 210"/>
                    <a:gd name="T8" fmla="*/ 1 w 38"/>
                    <a:gd name="T9" fmla="*/ 9 h 210"/>
                    <a:gd name="T10" fmla="*/ 1 w 38"/>
                    <a:gd name="T11" fmla="*/ 14 h 210"/>
                    <a:gd name="T12" fmla="*/ 4 w 38"/>
                    <a:gd name="T13" fmla="*/ 22 h 210"/>
                    <a:gd name="T14" fmla="*/ 7 w 38"/>
                    <a:gd name="T15" fmla="*/ 22 h 210"/>
                    <a:gd name="T16" fmla="*/ 2 w 38"/>
                    <a:gd name="T17" fmla="*/ 31 h 210"/>
                    <a:gd name="T18" fmla="*/ 0 w 38"/>
                    <a:gd name="T19" fmla="*/ 44 h 210"/>
                    <a:gd name="T20" fmla="*/ 0 w 38"/>
                    <a:gd name="T21" fmla="*/ 57 h 210"/>
                    <a:gd name="T22" fmla="*/ 1 w 38"/>
                    <a:gd name="T23" fmla="*/ 72 h 210"/>
                    <a:gd name="T24" fmla="*/ 2 w 38"/>
                    <a:gd name="T25" fmla="*/ 87 h 210"/>
                    <a:gd name="T26" fmla="*/ 7 w 38"/>
                    <a:gd name="T27" fmla="*/ 88 h 210"/>
                    <a:gd name="T28" fmla="*/ 7 w 38"/>
                    <a:gd name="T29" fmla="*/ 92 h 210"/>
                    <a:gd name="T30" fmla="*/ 10 w 38"/>
                    <a:gd name="T31" fmla="*/ 94 h 210"/>
                    <a:gd name="T32" fmla="*/ 10 w 38"/>
                    <a:gd name="T33" fmla="*/ 110 h 210"/>
                    <a:gd name="T34" fmla="*/ 12 w 38"/>
                    <a:gd name="T35" fmla="*/ 112 h 210"/>
                    <a:gd name="T36" fmla="*/ 12 w 38"/>
                    <a:gd name="T37" fmla="*/ 141 h 210"/>
                    <a:gd name="T38" fmla="*/ 12 w 38"/>
                    <a:gd name="T39" fmla="*/ 158 h 210"/>
                    <a:gd name="T40" fmla="*/ 8 w 38"/>
                    <a:gd name="T41" fmla="*/ 178 h 210"/>
                    <a:gd name="T42" fmla="*/ 7 w 38"/>
                    <a:gd name="T43" fmla="*/ 204 h 210"/>
                    <a:gd name="T44" fmla="*/ 11 w 38"/>
                    <a:gd name="T45" fmla="*/ 206 h 210"/>
                    <a:gd name="T46" fmla="*/ 11 w 38"/>
                    <a:gd name="T47" fmla="*/ 209 h 210"/>
                    <a:gd name="T48" fmla="*/ 17 w 38"/>
                    <a:gd name="T49" fmla="*/ 209 h 210"/>
                    <a:gd name="T50" fmla="*/ 18 w 38"/>
                    <a:gd name="T51" fmla="*/ 208 h 210"/>
                    <a:gd name="T52" fmla="*/ 21 w 38"/>
                    <a:gd name="T53" fmla="*/ 208 h 210"/>
                    <a:gd name="T54" fmla="*/ 21 w 38"/>
                    <a:gd name="T55" fmla="*/ 209 h 210"/>
                    <a:gd name="T56" fmla="*/ 25 w 38"/>
                    <a:gd name="T57" fmla="*/ 209 h 210"/>
                    <a:gd name="T58" fmla="*/ 35 w 38"/>
                    <a:gd name="T59" fmla="*/ 208 h 210"/>
                    <a:gd name="T60" fmla="*/ 35 w 38"/>
                    <a:gd name="T61" fmla="*/ 206 h 210"/>
                    <a:gd name="T62" fmla="*/ 26 w 38"/>
                    <a:gd name="T63" fmla="*/ 202 h 210"/>
                    <a:gd name="T64" fmla="*/ 26 w 38"/>
                    <a:gd name="T65" fmla="*/ 198 h 210"/>
                    <a:gd name="T66" fmla="*/ 35 w 38"/>
                    <a:gd name="T67" fmla="*/ 196 h 210"/>
                    <a:gd name="T68" fmla="*/ 35 w 38"/>
                    <a:gd name="T69" fmla="*/ 194 h 210"/>
                    <a:gd name="T70" fmla="*/ 29 w 38"/>
                    <a:gd name="T71" fmla="*/ 190 h 210"/>
                    <a:gd name="T72" fmla="*/ 29 w 38"/>
                    <a:gd name="T73" fmla="*/ 161 h 210"/>
                    <a:gd name="T74" fmla="*/ 30 w 38"/>
                    <a:gd name="T75" fmla="*/ 135 h 210"/>
                    <a:gd name="T76" fmla="*/ 30 w 38"/>
                    <a:gd name="T77" fmla="*/ 109 h 210"/>
                    <a:gd name="T78" fmla="*/ 30 w 38"/>
                    <a:gd name="T79" fmla="*/ 94 h 210"/>
                    <a:gd name="T80" fmla="*/ 30 w 38"/>
                    <a:gd name="T81" fmla="*/ 90 h 210"/>
                    <a:gd name="T82" fmla="*/ 30 w 38"/>
                    <a:gd name="T83" fmla="*/ 69 h 210"/>
                    <a:gd name="T84" fmla="*/ 37 w 38"/>
                    <a:gd name="T85" fmla="*/ 64 h 210"/>
                    <a:gd name="T86" fmla="*/ 37 w 38"/>
                    <a:gd name="T87" fmla="*/ 62 h 210"/>
                    <a:gd name="T88" fmla="*/ 23 w 38"/>
                    <a:gd name="T89" fmla="*/ 33 h 210"/>
                    <a:gd name="T90" fmla="*/ 16 w 38"/>
                    <a:gd name="T91" fmla="*/ 30 h 210"/>
                    <a:gd name="T92" fmla="*/ 17 w 38"/>
                    <a:gd name="T93" fmla="*/ 28 h 210"/>
                    <a:gd name="T94" fmla="*/ 21 w 38"/>
                    <a:gd name="T95" fmla="*/ 26 h 210"/>
                    <a:gd name="T96" fmla="*/ 21 w 38"/>
                    <a:gd name="T97" fmla="*/ 25 h 210"/>
                    <a:gd name="T98" fmla="*/ 23 w 38"/>
                    <a:gd name="T99" fmla="*/ 24 h 210"/>
                    <a:gd name="T100" fmla="*/ 23 w 38"/>
                    <a:gd name="T101" fmla="*/ 22 h 210"/>
                    <a:gd name="T102" fmla="*/ 24 w 38"/>
                    <a:gd name="T103" fmla="*/ 21 h 210"/>
                    <a:gd name="T104" fmla="*/ 23 w 38"/>
                    <a:gd name="T105" fmla="*/ 20 h 210"/>
                    <a:gd name="T106" fmla="*/ 24 w 38"/>
                    <a:gd name="T107" fmla="*/ 19 h 210"/>
                    <a:gd name="T108" fmla="*/ 21 w 38"/>
                    <a:gd name="T109" fmla="*/ 14 h 210"/>
                    <a:gd name="T110" fmla="*/ 23 w 38"/>
                    <a:gd name="T111" fmla="*/ 12 h 210"/>
                    <a:gd name="T112" fmla="*/ 21 w 38"/>
                    <a:gd name="T113" fmla="*/ 9 h 210"/>
                    <a:gd name="T114" fmla="*/ 24 w 38"/>
                    <a:gd name="T115" fmla="*/ 7 h 210"/>
                    <a:gd name="T116" fmla="*/ 24 w 38"/>
                    <a:gd name="T117" fmla="*/ 2 h 21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0">
                      <a:moveTo>
                        <a:pt x="24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4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2"/>
                      </a:lnTo>
                      <a:lnTo>
                        <a:pt x="12" y="141"/>
                      </a:lnTo>
                      <a:lnTo>
                        <a:pt x="12" y="158"/>
                      </a:lnTo>
                      <a:lnTo>
                        <a:pt x="8" y="178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09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5" y="196"/>
                      </a:lnTo>
                      <a:lnTo>
                        <a:pt x="35" y="194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4"/>
                      </a:lnTo>
                      <a:lnTo>
                        <a:pt x="37" y="62"/>
                      </a:lnTo>
                      <a:lnTo>
                        <a:pt x="23" y="33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6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9"/>
                      </a:lnTo>
                      <a:lnTo>
                        <a:pt x="24" y="7"/>
                      </a:lnTo>
                      <a:lnTo>
                        <a:pt x="24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4" name="Freeform 8"/>
                <p:cNvSpPr>
                  <a:spLocks/>
                </p:cNvSpPr>
                <p:nvPr/>
              </p:nvSpPr>
              <p:spPr bwMode="auto">
                <a:xfrm>
                  <a:off x="2580" y="1998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5 h 241"/>
                    <a:gd name="T6" fmla="*/ 61 w 68"/>
                    <a:gd name="T7" fmla="*/ 3 h 241"/>
                    <a:gd name="T8" fmla="*/ 64 w 68"/>
                    <a:gd name="T9" fmla="*/ 14 h 241"/>
                    <a:gd name="T10" fmla="*/ 57 w 68"/>
                    <a:gd name="T11" fmla="*/ 20 h 241"/>
                    <a:gd name="T12" fmla="*/ 56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2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4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1 h 241"/>
                    <a:gd name="T32" fmla="*/ 50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2 h 241"/>
                    <a:gd name="T38" fmla="*/ 59 w 68"/>
                    <a:gd name="T39" fmla="*/ 211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4 w 68"/>
                    <a:gd name="T51" fmla="*/ 215 h 241"/>
                    <a:gd name="T52" fmla="*/ 42 w 68"/>
                    <a:gd name="T53" fmla="*/ 204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6 h 241"/>
                    <a:gd name="T76" fmla="*/ 21 w 68"/>
                    <a:gd name="T77" fmla="*/ 91 h 241"/>
                    <a:gd name="T78" fmla="*/ 21 w 68"/>
                    <a:gd name="T79" fmla="*/ 83 h 241"/>
                    <a:gd name="T80" fmla="*/ 21 w 68"/>
                    <a:gd name="T81" fmla="*/ 68 h 241"/>
                    <a:gd name="T82" fmla="*/ 14 w 68"/>
                    <a:gd name="T83" fmla="*/ 72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0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6 h 241"/>
                    <a:gd name="T106" fmla="*/ 40 w 68"/>
                    <a:gd name="T107" fmla="*/ 32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5"/>
                      </a:lnTo>
                      <a:lnTo>
                        <a:pt x="61" y="3"/>
                      </a:lnTo>
                      <a:lnTo>
                        <a:pt x="64" y="14"/>
                      </a:lnTo>
                      <a:lnTo>
                        <a:pt x="57" y="20"/>
                      </a:lnTo>
                      <a:lnTo>
                        <a:pt x="56" y="26"/>
                      </a:lnTo>
                      <a:lnTo>
                        <a:pt x="55" y="27"/>
                      </a:lnTo>
                      <a:lnTo>
                        <a:pt x="54" y="32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4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1"/>
                      </a:lnTo>
                      <a:lnTo>
                        <a:pt x="50" y="162"/>
                      </a:lnTo>
                      <a:lnTo>
                        <a:pt x="48" y="189"/>
                      </a:lnTo>
                      <a:lnTo>
                        <a:pt x="48" y="202"/>
                      </a:lnTo>
                      <a:lnTo>
                        <a:pt x="59" y="211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4" y="215"/>
                      </a:lnTo>
                      <a:lnTo>
                        <a:pt x="42" y="204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6"/>
                      </a:lnTo>
                      <a:lnTo>
                        <a:pt x="21" y="91"/>
                      </a:lnTo>
                      <a:lnTo>
                        <a:pt x="21" y="83"/>
                      </a:lnTo>
                      <a:lnTo>
                        <a:pt x="21" y="68"/>
                      </a:lnTo>
                      <a:lnTo>
                        <a:pt x="14" y="72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0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6"/>
                      </a:lnTo>
                      <a:lnTo>
                        <a:pt x="40" y="32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5" name="Freeform 9"/>
                <p:cNvSpPr>
                  <a:spLocks/>
                </p:cNvSpPr>
                <p:nvPr/>
              </p:nvSpPr>
              <p:spPr bwMode="auto">
                <a:xfrm>
                  <a:off x="2876" y="2006"/>
                  <a:ext cx="46" cy="173"/>
                </a:xfrm>
                <a:custGeom>
                  <a:avLst/>
                  <a:gdLst>
                    <a:gd name="T0" fmla="*/ 27 w 46"/>
                    <a:gd name="T1" fmla="*/ 2 h 173"/>
                    <a:gd name="T2" fmla="*/ 37 w 46"/>
                    <a:gd name="T3" fmla="*/ 0 h 173"/>
                    <a:gd name="T4" fmla="*/ 41 w 46"/>
                    <a:gd name="T5" fmla="*/ 4 h 173"/>
                    <a:gd name="T6" fmla="*/ 42 w 46"/>
                    <a:gd name="T7" fmla="*/ 2 h 173"/>
                    <a:gd name="T8" fmla="*/ 44 w 46"/>
                    <a:gd name="T9" fmla="*/ 11 h 173"/>
                    <a:gd name="T10" fmla="*/ 39 w 46"/>
                    <a:gd name="T11" fmla="*/ 14 h 173"/>
                    <a:gd name="T12" fmla="*/ 39 w 46"/>
                    <a:gd name="T13" fmla="*/ 19 h 173"/>
                    <a:gd name="T14" fmla="*/ 38 w 46"/>
                    <a:gd name="T15" fmla="*/ 19 h 173"/>
                    <a:gd name="T16" fmla="*/ 37 w 46"/>
                    <a:gd name="T17" fmla="*/ 24 h 173"/>
                    <a:gd name="T18" fmla="*/ 33 w 46"/>
                    <a:gd name="T19" fmla="*/ 24 h 173"/>
                    <a:gd name="T20" fmla="*/ 33 w 46"/>
                    <a:gd name="T21" fmla="*/ 26 h 173"/>
                    <a:gd name="T22" fmla="*/ 39 w 46"/>
                    <a:gd name="T23" fmla="*/ 31 h 173"/>
                    <a:gd name="T24" fmla="*/ 44 w 46"/>
                    <a:gd name="T25" fmla="*/ 55 h 173"/>
                    <a:gd name="T26" fmla="*/ 41 w 46"/>
                    <a:gd name="T27" fmla="*/ 62 h 173"/>
                    <a:gd name="T28" fmla="*/ 41 w 46"/>
                    <a:gd name="T29" fmla="*/ 107 h 173"/>
                    <a:gd name="T30" fmla="*/ 36 w 46"/>
                    <a:gd name="T31" fmla="*/ 109 h 173"/>
                    <a:gd name="T32" fmla="*/ 35 w 46"/>
                    <a:gd name="T33" fmla="*/ 117 h 173"/>
                    <a:gd name="T34" fmla="*/ 33 w 46"/>
                    <a:gd name="T35" fmla="*/ 136 h 173"/>
                    <a:gd name="T36" fmla="*/ 33 w 46"/>
                    <a:gd name="T37" fmla="*/ 146 h 173"/>
                    <a:gd name="T38" fmla="*/ 41 w 46"/>
                    <a:gd name="T39" fmla="*/ 153 h 173"/>
                    <a:gd name="T40" fmla="*/ 45 w 46"/>
                    <a:gd name="T41" fmla="*/ 156 h 173"/>
                    <a:gd name="T42" fmla="*/ 45 w 46"/>
                    <a:gd name="T43" fmla="*/ 158 h 173"/>
                    <a:gd name="T44" fmla="*/ 34 w 46"/>
                    <a:gd name="T45" fmla="*/ 155 h 173"/>
                    <a:gd name="T46" fmla="*/ 33 w 46"/>
                    <a:gd name="T47" fmla="*/ 153 h 173"/>
                    <a:gd name="T48" fmla="*/ 31 w 46"/>
                    <a:gd name="T49" fmla="*/ 155 h 173"/>
                    <a:gd name="T50" fmla="*/ 31 w 46"/>
                    <a:gd name="T51" fmla="*/ 155 h 173"/>
                    <a:gd name="T52" fmla="*/ 29 w 46"/>
                    <a:gd name="T53" fmla="*/ 147 h 173"/>
                    <a:gd name="T54" fmla="*/ 27 w 46"/>
                    <a:gd name="T55" fmla="*/ 115 h 173"/>
                    <a:gd name="T56" fmla="*/ 25 w 46"/>
                    <a:gd name="T57" fmla="*/ 115 h 173"/>
                    <a:gd name="T58" fmla="*/ 19 w 46"/>
                    <a:gd name="T59" fmla="*/ 143 h 173"/>
                    <a:gd name="T60" fmla="*/ 19 w 46"/>
                    <a:gd name="T61" fmla="*/ 161 h 173"/>
                    <a:gd name="T62" fmla="*/ 16 w 46"/>
                    <a:gd name="T63" fmla="*/ 171 h 173"/>
                    <a:gd name="T64" fmla="*/ 14 w 46"/>
                    <a:gd name="T65" fmla="*/ 172 h 173"/>
                    <a:gd name="T66" fmla="*/ 12 w 46"/>
                    <a:gd name="T67" fmla="*/ 168 h 173"/>
                    <a:gd name="T68" fmla="*/ 14 w 46"/>
                    <a:gd name="T69" fmla="*/ 163 h 173"/>
                    <a:gd name="T70" fmla="*/ 16 w 46"/>
                    <a:gd name="T71" fmla="*/ 151 h 173"/>
                    <a:gd name="T72" fmla="*/ 17 w 46"/>
                    <a:gd name="T73" fmla="*/ 110 h 173"/>
                    <a:gd name="T74" fmla="*/ 19 w 46"/>
                    <a:gd name="T75" fmla="*/ 70 h 173"/>
                    <a:gd name="T76" fmla="*/ 15 w 46"/>
                    <a:gd name="T77" fmla="*/ 66 h 173"/>
                    <a:gd name="T78" fmla="*/ 15 w 46"/>
                    <a:gd name="T79" fmla="*/ 60 h 173"/>
                    <a:gd name="T80" fmla="*/ 15 w 46"/>
                    <a:gd name="T81" fmla="*/ 49 h 173"/>
                    <a:gd name="T82" fmla="*/ 10 w 46"/>
                    <a:gd name="T83" fmla="*/ 52 h 173"/>
                    <a:gd name="T84" fmla="*/ 14 w 46"/>
                    <a:gd name="T85" fmla="*/ 58 h 173"/>
                    <a:gd name="T86" fmla="*/ 14 w 46"/>
                    <a:gd name="T87" fmla="*/ 65 h 173"/>
                    <a:gd name="T88" fmla="*/ 10 w 46"/>
                    <a:gd name="T89" fmla="*/ 61 h 173"/>
                    <a:gd name="T90" fmla="*/ 8 w 46"/>
                    <a:gd name="T91" fmla="*/ 57 h 173"/>
                    <a:gd name="T92" fmla="*/ 4 w 46"/>
                    <a:gd name="T93" fmla="*/ 58 h 173"/>
                    <a:gd name="T94" fmla="*/ 0 w 46"/>
                    <a:gd name="T95" fmla="*/ 52 h 173"/>
                    <a:gd name="T96" fmla="*/ 0 w 46"/>
                    <a:gd name="T97" fmla="*/ 49 h 173"/>
                    <a:gd name="T98" fmla="*/ 3 w 46"/>
                    <a:gd name="T99" fmla="*/ 48 h 173"/>
                    <a:gd name="T100" fmla="*/ 8 w 46"/>
                    <a:gd name="T101" fmla="*/ 40 h 173"/>
                    <a:gd name="T102" fmla="*/ 14 w 46"/>
                    <a:gd name="T103" fmla="*/ 34 h 173"/>
                    <a:gd name="T104" fmla="*/ 22 w 46"/>
                    <a:gd name="T105" fmla="*/ 26 h 173"/>
                    <a:gd name="T106" fmla="*/ 27 w 46"/>
                    <a:gd name="T107" fmla="*/ 24 h 173"/>
                    <a:gd name="T108" fmla="*/ 27 w 46"/>
                    <a:gd name="T109" fmla="*/ 18 h 173"/>
                    <a:gd name="T110" fmla="*/ 25 w 46"/>
                    <a:gd name="T111" fmla="*/ 15 h 173"/>
                    <a:gd name="T112" fmla="*/ 25 w 46"/>
                    <a:gd name="T113" fmla="*/ 9 h 173"/>
                    <a:gd name="T114" fmla="*/ 24 w 46"/>
                    <a:gd name="T115" fmla="*/ 7 h 173"/>
                    <a:gd name="T116" fmla="*/ 27 w 46"/>
                    <a:gd name="T117" fmla="*/ 2 h 17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6" h="173">
                      <a:moveTo>
                        <a:pt x="27" y="2"/>
                      </a:moveTo>
                      <a:lnTo>
                        <a:pt x="37" y="0"/>
                      </a:lnTo>
                      <a:lnTo>
                        <a:pt x="41" y="4"/>
                      </a:lnTo>
                      <a:lnTo>
                        <a:pt x="42" y="2"/>
                      </a:lnTo>
                      <a:lnTo>
                        <a:pt x="44" y="11"/>
                      </a:lnTo>
                      <a:lnTo>
                        <a:pt x="39" y="14"/>
                      </a:lnTo>
                      <a:lnTo>
                        <a:pt x="39" y="19"/>
                      </a:lnTo>
                      <a:lnTo>
                        <a:pt x="38" y="19"/>
                      </a:lnTo>
                      <a:lnTo>
                        <a:pt x="37" y="24"/>
                      </a:lnTo>
                      <a:lnTo>
                        <a:pt x="33" y="24"/>
                      </a:lnTo>
                      <a:lnTo>
                        <a:pt x="33" y="26"/>
                      </a:lnTo>
                      <a:lnTo>
                        <a:pt x="39" y="31"/>
                      </a:lnTo>
                      <a:lnTo>
                        <a:pt x="44" y="55"/>
                      </a:lnTo>
                      <a:lnTo>
                        <a:pt x="41" y="62"/>
                      </a:lnTo>
                      <a:lnTo>
                        <a:pt x="41" y="107"/>
                      </a:lnTo>
                      <a:lnTo>
                        <a:pt x="36" y="109"/>
                      </a:lnTo>
                      <a:lnTo>
                        <a:pt x="35" y="117"/>
                      </a:lnTo>
                      <a:lnTo>
                        <a:pt x="33" y="136"/>
                      </a:lnTo>
                      <a:lnTo>
                        <a:pt x="33" y="146"/>
                      </a:lnTo>
                      <a:lnTo>
                        <a:pt x="41" y="153"/>
                      </a:lnTo>
                      <a:lnTo>
                        <a:pt x="45" y="156"/>
                      </a:lnTo>
                      <a:lnTo>
                        <a:pt x="45" y="158"/>
                      </a:lnTo>
                      <a:lnTo>
                        <a:pt x="34" y="155"/>
                      </a:lnTo>
                      <a:lnTo>
                        <a:pt x="33" y="153"/>
                      </a:lnTo>
                      <a:lnTo>
                        <a:pt x="31" y="155"/>
                      </a:lnTo>
                      <a:lnTo>
                        <a:pt x="29" y="147"/>
                      </a:lnTo>
                      <a:lnTo>
                        <a:pt x="27" y="115"/>
                      </a:lnTo>
                      <a:lnTo>
                        <a:pt x="25" y="115"/>
                      </a:lnTo>
                      <a:lnTo>
                        <a:pt x="19" y="143"/>
                      </a:lnTo>
                      <a:lnTo>
                        <a:pt x="19" y="161"/>
                      </a:lnTo>
                      <a:lnTo>
                        <a:pt x="16" y="171"/>
                      </a:lnTo>
                      <a:lnTo>
                        <a:pt x="14" y="172"/>
                      </a:lnTo>
                      <a:lnTo>
                        <a:pt x="12" y="168"/>
                      </a:lnTo>
                      <a:lnTo>
                        <a:pt x="14" y="163"/>
                      </a:lnTo>
                      <a:lnTo>
                        <a:pt x="16" y="151"/>
                      </a:lnTo>
                      <a:lnTo>
                        <a:pt x="17" y="110"/>
                      </a:lnTo>
                      <a:lnTo>
                        <a:pt x="19" y="70"/>
                      </a:lnTo>
                      <a:lnTo>
                        <a:pt x="15" y="66"/>
                      </a:lnTo>
                      <a:lnTo>
                        <a:pt x="15" y="60"/>
                      </a:lnTo>
                      <a:lnTo>
                        <a:pt x="15" y="49"/>
                      </a:lnTo>
                      <a:lnTo>
                        <a:pt x="10" y="52"/>
                      </a:lnTo>
                      <a:lnTo>
                        <a:pt x="14" y="58"/>
                      </a:lnTo>
                      <a:lnTo>
                        <a:pt x="14" y="65"/>
                      </a:lnTo>
                      <a:lnTo>
                        <a:pt x="10" y="61"/>
                      </a:lnTo>
                      <a:lnTo>
                        <a:pt x="8" y="57"/>
                      </a:lnTo>
                      <a:lnTo>
                        <a:pt x="4" y="58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3" y="48"/>
                      </a:lnTo>
                      <a:lnTo>
                        <a:pt x="8" y="40"/>
                      </a:lnTo>
                      <a:lnTo>
                        <a:pt x="14" y="34"/>
                      </a:lnTo>
                      <a:lnTo>
                        <a:pt x="22" y="26"/>
                      </a:lnTo>
                      <a:lnTo>
                        <a:pt x="27" y="24"/>
                      </a:lnTo>
                      <a:lnTo>
                        <a:pt x="27" y="18"/>
                      </a:lnTo>
                      <a:lnTo>
                        <a:pt x="25" y="15"/>
                      </a:lnTo>
                      <a:lnTo>
                        <a:pt x="25" y="9"/>
                      </a:lnTo>
                      <a:lnTo>
                        <a:pt x="24" y="7"/>
                      </a:lnTo>
                      <a:lnTo>
                        <a:pt x="27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6" name="Freeform 10"/>
                <p:cNvSpPr>
                  <a:spLocks/>
                </p:cNvSpPr>
                <p:nvPr/>
              </p:nvSpPr>
              <p:spPr bwMode="auto">
                <a:xfrm>
                  <a:off x="2967" y="1992"/>
                  <a:ext cx="38" cy="212"/>
                </a:xfrm>
                <a:custGeom>
                  <a:avLst/>
                  <a:gdLst>
                    <a:gd name="T0" fmla="*/ 25 w 38"/>
                    <a:gd name="T1" fmla="*/ 2 h 212"/>
                    <a:gd name="T2" fmla="*/ 16 w 38"/>
                    <a:gd name="T3" fmla="*/ 0 h 212"/>
                    <a:gd name="T4" fmla="*/ 8 w 38"/>
                    <a:gd name="T5" fmla="*/ 0 h 212"/>
                    <a:gd name="T6" fmla="*/ 2 w 38"/>
                    <a:gd name="T7" fmla="*/ 1 h 212"/>
                    <a:gd name="T8" fmla="*/ 1 w 38"/>
                    <a:gd name="T9" fmla="*/ 9 h 212"/>
                    <a:gd name="T10" fmla="*/ 1 w 38"/>
                    <a:gd name="T11" fmla="*/ 15 h 212"/>
                    <a:gd name="T12" fmla="*/ 4 w 38"/>
                    <a:gd name="T13" fmla="*/ 22 h 212"/>
                    <a:gd name="T14" fmla="*/ 7 w 38"/>
                    <a:gd name="T15" fmla="*/ 22 h 212"/>
                    <a:gd name="T16" fmla="*/ 2 w 38"/>
                    <a:gd name="T17" fmla="*/ 31 h 212"/>
                    <a:gd name="T18" fmla="*/ 0 w 38"/>
                    <a:gd name="T19" fmla="*/ 44 h 212"/>
                    <a:gd name="T20" fmla="*/ 0 w 38"/>
                    <a:gd name="T21" fmla="*/ 57 h 212"/>
                    <a:gd name="T22" fmla="*/ 1 w 38"/>
                    <a:gd name="T23" fmla="*/ 72 h 212"/>
                    <a:gd name="T24" fmla="*/ 2 w 38"/>
                    <a:gd name="T25" fmla="*/ 88 h 212"/>
                    <a:gd name="T26" fmla="*/ 7 w 38"/>
                    <a:gd name="T27" fmla="*/ 88 h 212"/>
                    <a:gd name="T28" fmla="*/ 7 w 38"/>
                    <a:gd name="T29" fmla="*/ 92 h 212"/>
                    <a:gd name="T30" fmla="*/ 10 w 38"/>
                    <a:gd name="T31" fmla="*/ 94 h 212"/>
                    <a:gd name="T32" fmla="*/ 10 w 38"/>
                    <a:gd name="T33" fmla="*/ 110 h 212"/>
                    <a:gd name="T34" fmla="*/ 12 w 38"/>
                    <a:gd name="T35" fmla="*/ 114 h 212"/>
                    <a:gd name="T36" fmla="*/ 12 w 38"/>
                    <a:gd name="T37" fmla="*/ 142 h 212"/>
                    <a:gd name="T38" fmla="*/ 12 w 38"/>
                    <a:gd name="T39" fmla="*/ 160 h 212"/>
                    <a:gd name="T40" fmla="*/ 8 w 38"/>
                    <a:gd name="T41" fmla="*/ 180 h 212"/>
                    <a:gd name="T42" fmla="*/ 7 w 38"/>
                    <a:gd name="T43" fmla="*/ 206 h 212"/>
                    <a:gd name="T44" fmla="*/ 11 w 38"/>
                    <a:gd name="T45" fmla="*/ 208 h 212"/>
                    <a:gd name="T46" fmla="*/ 11 w 38"/>
                    <a:gd name="T47" fmla="*/ 211 h 212"/>
                    <a:gd name="T48" fmla="*/ 17 w 38"/>
                    <a:gd name="T49" fmla="*/ 211 h 212"/>
                    <a:gd name="T50" fmla="*/ 18 w 38"/>
                    <a:gd name="T51" fmla="*/ 210 h 212"/>
                    <a:gd name="T52" fmla="*/ 21 w 38"/>
                    <a:gd name="T53" fmla="*/ 210 h 212"/>
                    <a:gd name="T54" fmla="*/ 21 w 38"/>
                    <a:gd name="T55" fmla="*/ 211 h 212"/>
                    <a:gd name="T56" fmla="*/ 25 w 38"/>
                    <a:gd name="T57" fmla="*/ 211 h 212"/>
                    <a:gd name="T58" fmla="*/ 35 w 38"/>
                    <a:gd name="T59" fmla="*/ 210 h 212"/>
                    <a:gd name="T60" fmla="*/ 35 w 38"/>
                    <a:gd name="T61" fmla="*/ 208 h 212"/>
                    <a:gd name="T62" fmla="*/ 27 w 38"/>
                    <a:gd name="T63" fmla="*/ 204 h 212"/>
                    <a:gd name="T64" fmla="*/ 27 w 38"/>
                    <a:gd name="T65" fmla="*/ 200 h 212"/>
                    <a:gd name="T66" fmla="*/ 35 w 38"/>
                    <a:gd name="T67" fmla="*/ 198 h 212"/>
                    <a:gd name="T68" fmla="*/ 35 w 38"/>
                    <a:gd name="T69" fmla="*/ 196 h 212"/>
                    <a:gd name="T70" fmla="*/ 29 w 38"/>
                    <a:gd name="T71" fmla="*/ 192 h 212"/>
                    <a:gd name="T72" fmla="*/ 29 w 38"/>
                    <a:gd name="T73" fmla="*/ 163 h 212"/>
                    <a:gd name="T74" fmla="*/ 30 w 38"/>
                    <a:gd name="T75" fmla="*/ 137 h 212"/>
                    <a:gd name="T76" fmla="*/ 30 w 38"/>
                    <a:gd name="T77" fmla="*/ 110 h 212"/>
                    <a:gd name="T78" fmla="*/ 30 w 38"/>
                    <a:gd name="T79" fmla="*/ 94 h 212"/>
                    <a:gd name="T80" fmla="*/ 30 w 38"/>
                    <a:gd name="T81" fmla="*/ 91 h 212"/>
                    <a:gd name="T82" fmla="*/ 30 w 38"/>
                    <a:gd name="T83" fmla="*/ 69 h 212"/>
                    <a:gd name="T84" fmla="*/ 37 w 38"/>
                    <a:gd name="T85" fmla="*/ 65 h 212"/>
                    <a:gd name="T86" fmla="*/ 37 w 38"/>
                    <a:gd name="T87" fmla="*/ 62 h 212"/>
                    <a:gd name="T88" fmla="*/ 23 w 38"/>
                    <a:gd name="T89" fmla="*/ 34 h 212"/>
                    <a:gd name="T90" fmla="*/ 16 w 38"/>
                    <a:gd name="T91" fmla="*/ 30 h 212"/>
                    <a:gd name="T92" fmla="*/ 17 w 38"/>
                    <a:gd name="T93" fmla="*/ 28 h 212"/>
                    <a:gd name="T94" fmla="*/ 22 w 38"/>
                    <a:gd name="T95" fmla="*/ 26 h 212"/>
                    <a:gd name="T96" fmla="*/ 22 w 38"/>
                    <a:gd name="T97" fmla="*/ 25 h 212"/>
                    <a:gd name="T98" fmla="*/ 23 w 38"/>
                    <a:gd name="T99" fmla="*/ 24 h 212"/>
                    <a:gd name="T100" fmla="*/ 23 w 38"/>
                    <a:gd name="T101" fmla="*/ 22 h 212"/>
                    <a:gd name="T102" fmla="*/ 25 w 38"/>
                    <a:gd name="T103" fmla="*/ 21 h 212"/>
                    <a:gd name="T104" fmla="*/ 23 w 38"/>
                    <a:gd name="T105" fmla="*/ 20 h 212"/>
                    <a:gd name="T106" fmla="*/ 24 w 38"/>
                    <a:gd name="T107" fmla="*/ 19 h 212"/>
                    <a:gd name="T108" fmla="*/ 22 w 38"/>
                    <a:gd name="T109" fmla="*/ 15 h 212"/>
                    <a:gd name="T110" fmla="*/ 23 w 38"/>
                    <a:gd name="T111" fmla="*/ 12 h 212"/>
                    <a:gd name="T112" fmla="*/ 22 w 38"/>
                    <a:gd name="T113" fmla="*/ 9 h 212"/>
                    <a:gd name="T114" fmla="*/ 24 w 38"/>
                    <a:gd name="T115" fmla="*/ 7 h 212"/>
                    <a:gd name="T116" fmla="*/ 25 w 38"/>
                    <a:gd name="T117" fmla="*/ 2 h 21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2">
                      <a:moveTo>
                        <a:pt x="25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5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8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4"/>
                      </a:lnTo>
                      <a:lnTo>
                        <a:pt x="12" y="142"/>
                      </a:lnTo>
                      <a:lnTo>
                        <a:pt x="12" y="160"/>
                      </a:lnTo>
                      <a:lnTo>
                        <a:pt x="8" y="180"/>
                      </a:lnTo>
                      <a:lnTo>
                        <a:pt x="7" y="206"/>
                      </a:lnTo>
                      <a:lnTo>
                        <a:pt x="11" y="208"/>
                      </a:lnTo>
                      <a:lnTo>
                        <a:pt x="11" y="211"/>
                      </a:lnTo>
                      <a:lnTo>
                        <a:pt x="17" y="211"/>
                      </a:lnTo>
                      <a:lnTo>
                        <a:pt x="18" y="210"/>
                      </a:lnTo>
                      <a:lnTo>
                        <a:pt x="21" y="210"/>
                      </a:lnTo>
                      <a:lnTo>
                        <a:pt x="21" y="211"/>
                      </a:lnTo>
                      <a:lnTo>
                        <a:pt x="25" y="211"/>
                      </a:lnTo>
                      <a:lnTo>
                        <a:pt x="35" y="210"/>
                      </a:lnTo>
                      <a:lnTo>
                        <a:pt x="35" y="208"/>
                      </a:lnTo>
                      <a:lnTo>
                        <a:pt x="27" y="204"/>
                      </a:lnTo>
                      <a:lnTo>
                        <a:pt x="27" y="200"/>
                      </a:lnTo>
                      <a:lnTo>
                        <a:pt x="35" y="198"/>
                      </a:lnTo>
                      <a:lnTo>
                        <a:pt x="35" y="196"/>
                      </a:lnTo>
                      <a:lnTo>
                        <a:pt x="29" y="192"/>
                      </a:lnTo>
                      <a:lnTo>
                        <a:pt x="29" y="163"/>
                      </a:lnTo>
                      <a:lnTo>
                        <a:pt x="30" y="137"/>
                      </a:lnTo>
                      <a:lnTo>
                        <a:pt x="30" y="110"/>
                      </a:lnTo>
                      <a:lnTo>
                        <a:pt x="30" y="94"/>
                      </a:lnTo>
                      <a:lnTo>
                        <a:pt x="30" y="91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2" y="26"/>
                      </a:lnTo>
                      <a:lnTo>
                        <a:pt x="22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5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2" y="15"/>
                      </a:lnTo>
                      <a:lnTo>
                        <a:pt x="23" y="12"/>
                      </a:lnTo>
                      <a:lnTo>
                        <a:pt x="22" y="9"/>
                      </a:lnTo>
                      <a:lnTo>
                        <a:pt x="24" y="7"/>
                      </a:lnTo>
                      <a:lnTo>
                        <a:pt x="25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7317" name="Group 11"/>
                <p:cNvGrpSpPr>
                  <a:grpSpLocks/>
                </p:cNvGrpSpPr>
                <p:nvPr/>
              </p:nvGrpSpPr>
              <p:grpSpPr bwMode="auto">
                <a:xfrm>
                  <a:off x="3758" y="1962"/>
                  <a:ext cx="124" cy="275"/>
                  <a:chOff x="3758" y="1962"/>
                  <a:chExt cx="124" cy="275"/>
                </a:xfrm>
              </p:grpSpPr>
              <p:sp>
                <p:nvSpPr>
                  <p:cNvPr id="97323" name="Freeform 12"/>
                  <p:cNvSpPr>
                    <a:spLocks/>
                  </p:cNvSpPr>
                  <p:nvPr/>
                </p:nvSpPr>
                <p:spPr bwMode="auto">
                  <a:xfrm>
                    <a:off x="3805" y="1962"/>
                    <a:ext cx="77" cy="275"/>
                  </a:xfrm>
                  <a:custGeom>
                    <a:avLst/>
                    <a:gdLst>
                      <a:gd name="T0" fmla="*/ 30 w 77"/>
                      <a:gd name="T1" fmla="*/ 3 h 275"/>
                      <a:gd name="T2" fmla="*/ 14 w 77"/>
                      <a:gd name="T3" fmla="*/ 0 h 275"/>
                      <a:gd name="T4" fmla="*/ 9 w 77"/>
                      <a:gd name="T5" fmla="*/ 7 h 275"/>
                      <a:gd name="T6" fmla="*/ 6 w 77"/>
                      <a:gd name="T7" fmla="*/ 4 h 275"/>
                      <a:gd name="T8" fmla="*/ 2 w 77"/>
                      <a:gd name="T9" fmla="*/ 16 h 275"/>
                      <a:gd name="T10" fmla="*/ 10 w 77"/>
                      <a:gd name="T11" fmla="*/ 24 h 275"/>
                      <a:gd name="T12" fmla="*/ 11 w 77"/>
                      <a:gd name="T13" fmla="*/ 30 h 275"/>
                      <a:gd name="T14" fmla="*/ 13 w 77"/>
                      <a:gd name="T15" fmla="*/ 31 h 275"/>
                      <a:gd name="T16" fmla="*/ 14 w 77"/>
                      <a:gd name="T17" fmla="*/ 37 h 275"/>
                      <a:gd name="T18" fmla="*/ 21 w 77"/>
                      <a:gd name="T19" fmla="*/ 38 h 275"/>
                      <a:gd name="T20" fmla="*/ 21 w 77"/>
                      <a:gd name="T21" fmla="*/ 40 h 275"/>
                      <a:gd name="T22" fmla="*/ 10 w 77"/>
                      <a:gd name="T23" fmla="*/ 49 h 275"/>
                      <a:gd name="T24" fmla="*/ 2 w 77"/>
                      <a:gd name="T25" fmla="*/ 88 h 275"/>
                      <a:gd name="T26" fmla="*/ 9 w 77"/>
                      <a:gd name="T27" fmla="*/ 98 h 275"/>
                      <a:gd name="T28" fmla="*/ 9 w 77"/>
                      <a:gd name="T29" fmla="*/ 171 h 275"/>
                      <a:gd name="T30" fmla="*/ 16 w 77"/>
                      <a:gd name="T31" fmla="*/ 173 h 275"/>
                      <a:gd name="T32" fmla="*/ 18 w 77"/>
                      <a:gd name="T33" fmla="*/ 185 h 275"/>
                      <a:gd name="T34" fmla="*/ 22 w 77"/>
                      <a:gd name="T35" fmla="*/ 216 h 275"/>
                      <a:gd name="T36" fmla="*/ 22 w 77"/>
                      <a:gd name="T37" fmla="*/ 232 h 275"/>
                      <a:gd name="T38" fmla="*/ 9 w 77"/>
                      <a:gd name="T39" fmla="*/ 242 h 275"/>
                      <a:gd name="T40" fmla="*/ 0 w 77"/>
                      <a:gd name="T41" fmla="*/ 247 h 275"/>
                      <a:gd name="T42" fmla="*/ 0 w 77"/>
                      <a:gd name="T43" fmla="*/ 251 h 275"/>
                      <a:gd name="T44" fmla="*/ 19 w 77"/>
                      <a:gd name="T45" fmla="*/ 246 h 275"/>
                      <a:gd name="T46" fmla="*/ 22 w 77"/>
                      <a:gd name="T47" fmla="*/ 242 h 275"/>
                      <a:gd name="T48" fmla="*/ 24 w 77"/>
                      <a:gd name="T49" fmla="*/ 246 h 275"/>
                      <a:gd name="T50" fmla="*/ 25 w 77"/>
                      <a:gd name="T51" fmla="*/ 246 h 275"/>
                      <a:gd name="T52" fmla="*/ 28 w 77"/>
                      <a:gd name="T53" fmla="*/ 234 h 275"/>
                      <a:gd name="T54" fmla="*/ 30 w 77"/>
                      <a:gd name="T55" fmla="*/ 182 h 275"/>
                      <a:gd name="T56" fmla="*/ 33 w 77"/>
                      <a:gd name="T57" fmla="*/ 182 h 275"/>
                      <a:gd name="T58" fmla="*/ 44 w 77"/>
                      <a:gd name="T59" fmla="*/ 228 h 275"/>
                      <a:gd name="T60" fmla="*/ 44 w 77"/>
                      <a:gd name="T61" fmla="*/ 257 h 275"/>
                      <a:gd name="T62" fmla="*/ 49 w 77"/>
                      <a:gd name="T63" fmla="*/ 271 h 275"/>
                      <a:gd name="T64" fmla="*/ 53 w 77"/>
                      <a:gd name="T65" fmla="*/ 274 h 275"/>
                      <a:gd name="T66" fmla="*/ 55 w 77"/>
                      <a:gd name="T67" fmla="*/ 266 h 275"/>
                      <a:gd name="T68" fmla="*/ 52 w 77"/>
                      <a:gd name="T69" fmla="*/ 258 h 275"/>
                      <a:gd name="T70" fmla="*/ 49 w 77"/>
                      <a:gd name="T71" fmla="*/ 240 h 275"/>
                      <a:gd name="T72" fmla="*/ 48 w 77"/>
                      <a:gd name="T73" fmla="*/ 175 h 275"/>
                      <a:gd name="T74" fmla="*/ 45 w 77"/>
                      <a:gd name="T75" fmla="*/ 110 h 275"/>
                      <a:gd name="T76" fmla="*/ 52 w 77"/>
                      <a:gd name="T77" fmla="*/ 105 h 275"/>
                      <a:gd name="T78" fmla="*/ 52 w 77"/>
                      <a:gd name="T79" fmla="*/ 95 h 275"/>
                      <a:gd name="T80" fmla="*/ 52 w 77"/>
                      <a:gd name="T81" fmla="*/ 78 h 275"/>
                      <a:gd name="T82" fmla="*/ 60 w 77"/>
                      <a:gd name="T83" fmla="*/ 83 h 275"/>
                      <a:gd name="T84" fmla="*/ 52 w 77"/>
                      <a:gd name="T85" fmla="*/ 93 h 275"/>
                      <a:gd name="T86" fmla="*/ 52 w 77"/>
                      <a:gd name="T87" fmla="*/ 103 h 275"/>
                      <a:gd name="T88" fmla="*/ 60 w 77"/>
                      <a:gd name="T89" fmla="*/ 97 h 275"/>
                      <a:gd name="T90" fmla="*/ 64 w 77"/>
                      <a:gd name="T91" fmla="*/ 90 h 275"/>
                      <a:gd name="T92" fmla="*/ 68 w 77"/>
                      <a:gd name="T93" fmla="*/ 92 h 275"/>
                      <a:gd name="T94" fmla="*/ 76 w 77"/>
                      <a:gd name="T95" fmla="*/ 81 h 275"/>
                      <a:gd name="T96" fmla="*/ 76 w 77"/>
                      <a:gd name="T97" fmla="*/ 78 h 275"/>
                      <a:gd name="T98" fmla="*/ 72 w 77"/>
                      <a:gd name="T99" fmla="*/ 76 h 275"/>
                      <a:gd name="T100" fmla="*/ 62 w 77"/>
                      <a:gd name="T101" fmla="*/ 64 h 275"/>
                      <a:gd name="T102" fmla="*/ 52 w 77"/>
                      <a:gd name="T103" fmla="*/ 53 h 275"/>
                      <a:gd name="T104" fmla="*/ 39 w 77"/>
                      <a:gd name="T105" fmla="*/ 41 h 275"/>
                      <a:gd name="T106" fmla="*/ 30 w 77"/>
                      <a:gd name="T107" fmla="*/ 37 h 275"/>
                      <a:gd name="T108" fmla="*/ 30 w 77"/>
                      <a:gd name="T109" fmla="*/ 29 h 275"/>
                      <a:gd name="T110" fmla="*/ 33 w 77"/>
                      <a:gd name="T111" fmla="*/ 24 h 275"/>
                      <a:gd name="T112" fmla="*/ 33 w 77"/>
                      <a:gd name="T113" fmla="*/ 14 h 275"/>
                      <a:gd name="T114" fmla="*/ 36 w 77"/>
                      <a:gd name="T115" fmla="*/ 11 h 275"/>
                      <a:gd name="T116" fmla="*/ 30 w 77"/>
                      <a:gd name="T117" fmla="*/ 3 h 27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7" h="275">
                        <a:moveTo>
                          <a:pt x="30" y="3"/>
                        </a:moveTo>
                        <a:lnTo>
                          <a:pt x="14" y="0"/>
                        </a:lnTo>
                        <a:lnTo>
                          <a:pt x="9" y="7"/>
                        </a:lnTo>
                        <a:lnTo>
                          <a:pt x="6" y="4"/>
                        </a:lnTo>
                        <a:lnTo>
                          <a:pt x="2" y="16"/>
                        </a:lnTo>
                        <a:lnTo>
                          <a:pt x="10" y="24"/>
                        </a:lnTo>
                        <a:lnTo>
                          <a:pt x="11" y="30"/>
                        </a:lnTo>
                        <a:lnTo>
                          <a:pt x="13" y="31"/>
                        </a:lnTo>
                        <a:lnTo>
                          <a:pt x="14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10" y="49"/>
                        </a:lnTo>
                        <a:lnTo>
                          <a:pt x="2" y="88"/>
                        </a:lnTo>
                        <a:lnTo>
                          <a:pt x="9" y="98"/>
                        </a:lnTo>
                        <a:lnTo>
                          <a:pt x="9" y="171"/>
                        </a:lnTo>
                        <a:lnTo>
                          <a:pt x="16" y="173"/>
                        </a:lnTo>
                        <a:lnTo>
                          <a:pt x="18" y="185"/>
                        </a:lnTo>
                        <a:lnTo>
                          <a:pt x="22" y="216"/>
                        </a:lnTo>
                        <a:lnTo>
                          <a:pt x="22" y="232"/>
                        </a:lnTo>
                        <a:lnTo>
                          <a:pt x="9" y="242"/>
                        </a:lnTo>
                        <a:lnTo>
                          <a:pt x="0" y="247"/>
                        </a:lnTo>
                        <a:lnTo>
                          <a:pt x="0" y="251"/>
                        </a:lnTo>
                        <a:lnTo>
                          <a:pt x="19" y="246"/>
                        </a:lnTo>
                        <a:lnTo>
                          <a:pt x="22" y="242"/>
                        </a:lnTo>
                        <a:lnTo>
                          <a:pt x="24" y="246"/>
                        </a:lnTo>
                        <a:lnTo>
                          <a:pt x="25" y="246"/>
                        </a:lnTo>
                        <a:lnTo>
                          <a:pt x="28" y="234"/>
                        </a:lnTo>
                        <a:lnTo>
                          <a:pt x="30" y="182"/>
                        </a:lnTo>
                        <a:lnTo>
                          <a:pt x="33" y="182"/>
                        </a:lnTo>
                        <a:lnTo>
                          <a:pt x="44" y="228"/>
                        </a:lnTo>
                        <a:lnTo>
                          <a:pt x="44" y="257"/>
                        </a:lnTo>
                        <a:lnTo>
                          <a:pt x="49" y="271"/>
                        </a:lnTo>
                        <a:lnTo>
                          <a:pt x="53" y="274"/>
                        </a:lnTo>
                        <a:lnTo>
                          <a:pt x="55" y="266"/>
                        </a:lnTo>
                        <a:lnTo>
                          <a:pt x="52" y="258"/>
                        </a:lnTo>
                        <a:lnTo>
                          <a:pt x="49" y="240"/>
                        </a:lnTo>
                        <a:lnTo>
                          <a:pt x="48" y="175"/>
                        </a:lnTo>
                        <a:lnTo>
                          <a:pt x="45" y="110"/>
                        </a:lnTo>
                        <a:lnTo>
                          <a:pt x="52" y="105"/>
                        </a:lnTo>
                        <a:lnTo>
                          <a:pt x="52" y="95"/>
                        </a:lnTo>
                        <a:lnTo>
                          <a:pt x="52" y="78"/>
                        </a:lnTo>
                        <a:lnTo>
                          <a:pt x="60" y="83"/>
                        </a:lnTo>
                        <a:lnTo>
                          <a:pt x="52" y="93"/>
                        </a:lnTo>
                        <a:lnTo>
                          <a:pt x="52" y="103"/>
                        </a:lnTo>
                        <a:lnTo>
                          <a:pt x="60" y="97"/>
                        </a:lnTo>
                        <a:lnTo>
                          <a:pt x="64" y="90"/>
                        </a:lnTo>
                        <a:lnTo>
                          <a:pt x="68" y="92"/>
                        </a:lnTo>
                        <a:lnTo>
                          <a:pt x="76" y="81"/>
                        </a:lnTo>
                        <a:lnTo>
                          <a:pt x="76" y="78"/>
                        </a:lnTo>
                        <a:lnTo>
                          <a:pt x="72" y="76"/>
                        </a:lnTo>
                        <a:lnTo>
                          <a:pt x="62" y="64"/>
                        </a:lnTo>
                        <a:lnTo>
                          <a:pt x="52" y="53"/>
                        </a:lnTo>
                        <a:lnTo>
                          <a:pt x="39" y="41"/>
                        </a:lnTo>
                        <a:lnTo>
                          <a:pt x="30" y="37"/>
                        </a:lnTo>
                        <a:lnTo>
                          <a:pt x="30" y="29"/>
                        </a:lnTo>
                        <a:lnTo>
                          <a:pt x="33" y="24"/>
                        </a:lnTo>
                        <a:lnTo>
                          <a:pt x="33" y="14"/>
                        </a:lnTo>
                        <a:lnTo>
                          <a:pt x="36" y="11"/>
                        </a:lnTo>
                        <a:lnTo>
                          <a:pt x="30" y="3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24" name="Freeform 13"/>
                  <p:cNvSpPr>
                    <a:spLocks/>
                  </p:cNvSpPr>
                  <p:nvPr/>
                </p:nvSpPr>
                <p:spPr bwMode="auto">
                  <a:xfrm>
                    <a:off x="3758" y="1963"/>
                    <a:ext cx="54" cy="264"/>
                  </a:xfrm>
                  <a:custGeom>
                    <a:avLst/>
                    <a:gdLst>
                      <a:gd name="T0" fmla="*/ 41 w 54"/>
                      <a:gd name="T1" fmla="*/ 5 h 264"/>
                      <a:gd name="T2" fmla="*/ 41 w 54"/>
                      <a:gd name="T3" fmla="*/ 12 h 264"/>
                      <a:gd name="T4" fmla="*/ 40 w 54"/>
                      <a:gd name="T5" fmla="*/ 14 h 264"/>
                      <a:gd name="T6" fmla="*/ 43 w 54"/>
                      <a:gd name="T7" fmla="*/ 19 h 264"/>
                      <a:gd name="T8" fmla="*/ 41 w 54"/>
                      <a:gd name="T9" fmla="*/ 20 h 264"/>
                      <a:gd name="T10" fmla="*/ 41 w 54"/>
                      <a:gd name="T11" fmla="*/ 22 h 264"/>
                      <a:gd name="T12" fmla="*/ 40 w 54"/>
                      <a:gd name="T13" fmla="*/ 30 h 264"/>
                      <a:gd name="T14" fmla="*/ 49 w 54"/>
                      <a:gd name="T15" fmla="*/ 38 h 264"/>
                      <a:gd name="T16" fmla="*/ 53 w 54"/>
                      <a:gd name="T17" fmla="*/ 92 h 264"/>
                      <a:gd name="T18" fmla="*/ 48 w 54"/>
                      <a:gd name="T19" fmla="*/ 102 h 264"/>
                      <a:gd name="T20" fmla="*/ 50 w 54"/>
                      <a:gd name="T21" fmla="*/ 131 h 264"/>
                      <a:gd name="T22" fmla="*/ 47 w 54"/>
                      <a:gd name="T23" fmla="*/ 135 h 264"/>
                      <a:gd name="T24" fmla="*/ 44 w 54"/>
                      <a:gd name="T25" fmla="*/ 181 h 264"/>
                      <a:gd name="T26" fmla="*/ 42 w 54"/>
                      <a:gd name="T27" fmla="*/ 228 h 264"/>
                      <a:gd name="T28" fmla="*/ 43 w 54"/>
                      <a:gd name="T29" fmla="*/ 230 h 264"/>
                      <a:gd name="T30" fmla="*/ 53 w 54"/>
                      <a:gd name="T31" fmla="*/ 239 h 264"/>
                      <a:gd name="T32" fmla="*/ 51 w 54"/>
                      <a:gd name="T33" fmla="*/ 241 h 264"/>
                      <a:gd name="T34" fmla="*/ 48 w 54"/>
                      <a:gd name="T35" fmla="*/ 242 h 264"/>
                      <a:gd name="T36" fmla="*/ 43 w 54"/>
                      <a:gd name="T37" fmla="*/ 241 h 264"/>
                      <a:gd name="T38" fmla="*/ 36 w 54"/>
                      <a:gd name="T39" fmla="*/ 237 h 264"/>
                      <a:gd name="T40" fmla="*/ 32 w 54"/>
                      <a:gd name="T41" fmla="*/ 235 h 264"/>
                      <a:gd name="T42" fmla="*/ 32 w 54"/>
                      <a:gd name="T43" fmla="*/ 244 h 264"/>
                      <a:gd name="T44" fmla="*/ 30 w 54"/>
                      <a:gd name="T45" fmla="*/ 244 h 264"/>
                      <a:gd name="T46" fmla="*/ 34 w 54"/>
                      <a:gd name="T47" fmla="*/ 250 h 264"/>
                      <a:gd name="T48" fmla="*/ 32 w 54"/>
                      <a:gd name="T49" fmla="*/ 261 h 264"/>
                      <a:gd name="T50" fmla="*/ 29 w 54"/>
                      <a:gd name="T51" fmla="*/ 263 h 264"/>
                      <a:gd name="T52" fmla="*/ 23 w 54"/>
                      <a:gd name="T53" fmla="*/ 254 h 264"/>
                      <a:gd name="T54" fmla="*/ 23 w 54"/>
                      <a:gd name="T55" fmla="*/ 247 h 264"/>
                      <a:gd name="T56" fmla="*/ 21 w 54"/>
                      <a:gd name="T57" fmla="*/ 246 h 264"/>
                      <a:gd name="T58" fmla="*/ 19 w 54"/>
                      <a:gd name="T59" fmla="*/ 186 h 264"/>
                      <a:gd name="T60" fmla="*/ 21 w 54"/>
                      <a:gd name="T61" fmla="*/ 181 h 264"/>
                      <a:gd name="T62" fmla="*/ 15 w 54"/>
                      <a:gd name="T63" fmla="*/ 140 h 264"/>
                      <a:gd name="T64" fmla="*/ 10 w 54"/>
                      <a:gd name="T65" fmla="*/ 139 h 264"/>
                      <a:gd name="T66" fmla="*/ 10 w 54"/>
                      <a:gd name="T67" fmla="*/ 97 h 264"/>
                      <a:gd name="T68" fmla="*/ 0 w 54"/>
                      <a:gd name="T69" fmla="*/ 92 h 264"/>
                      <a:gd name="T70" fmla="*/ 3 w 54"/>
                      <a:gd name="T71" fmla="*/ 47 h 264"/>
                      <a:gd name="T72" fmla="*/ 19 w 54"/>
                      <a:gd name="T73" fmla="*/ 35 h 264"/>
                      <a:gd name="T74" fmla="*/ 23 w 54"/>
                      <a:gd name="T75" fmla="*/ 30 h 264"/>
                      <a:gd name="T76" fmla="*/ 23 w 54"/>
                      <a:gd name="T77" fmla="*/ 26 h 264"/>
                      <a:gd name="T78" fmla="*/ 22 w 54"/>
                      <a:gd name="T79" fmla="*/ 23 h 264"/>
                      <a:gd name="T80" fmla="*/ 20 w 54"/>
                      <a:gd name="T81" fmla="*/ 21 h 264"/>
                      <a:gd name="T82" fmla="*/ 18 w 54"/>
                      <a:gd name="T83" fmla="*/ 17 h 264"/>
                      <a:gd name="T84" fmla="*/ 17 w 54"/>
                      <a:gd name="T85" fmla="*/ 15 h 264"/>
                      <a:gd name="T86" fmla="*/ 17 w 54"/>
                      <a:gd name="T87" fmla="*/ 12 h 264"/>
                      <a:gd name="T88" fmla="*/ 18 w 54"/>
                      <a:gd name="T89" fmla="*/ 8 h 264"/>
                      <a:gd name="T90" fmla="*/ 21 w 54"/>
                      <a:gd name="T91" fmla="*/ 4 h 264"/>
                      <a:gd name="T92" fmla="*/ 23 w 54"/>
                      <a:gd name="T93" fmla="*/ 1 h 264"/>
                      <a:gd name="T94" fmla="*/ 27 w 54"/>
                      <a:gd name="T95" fmla="*/ 0 h 264"/>
                      <a:gd name="T96" fmla="*/ 30 w 54"/>
                      <a:gd name="T97" fmla="*/ 0 h 264"/>
                      <a:gd name="T98" fmla="*/ 34 w 54"/>
                      <a:gd name="T99" fmla="*/ 0 h 264"/>
                      <a:gd name="T100" fmla="*/ 36 w 54"/>
                      <a:gd name="T101" fmla="*/ 1 h 264"/>
                      <a:gd name="T102" fmla="*/ 41 w 54"/>
                      <a:gd name="T103" fmla="*/ 5 h 264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54" h="264">
                        <a:moveTo>
                          <a:pt x="41" y="5"/>
                        </a:moveTo>
                        <a:lnTo>
                          <a:pt x="41" y="12"/>
                        </a:lnTo>
                        <a:lnTo>
                          <a:pt x="40" y="14"/>
                        </a:lnTo>
                        <a:lnTo>
                          <a:pt x="43" y="19"/>
                        </a:lnTo>
                        <a:lnTo>
                          <a:pt x="41" y="20"/>
                        </a:lnTo>
                        <a:lnTo>
                          <a:pt x="41" y="22"/>
                        </a:lnTo>
                        <a:lnTo>
                          <a:pt x="40" y="30"/>
                        </a:lnTo>
                        <a:lnTo>
                          <a:pt x="49" y="38"/>
                        </a:lnTo>
                        <a:lnTo>
                          <a:pt x="53" y="92"/>
                        </a:lnTo>
                        <a:lnTo>
                          <a:pt x="48" y="102"/>
                        </a:lnTo>
                        <a:lnTo>
                          <a:pt x="50" y="131"/>
                        </a:lnTo>
                        <a:lnTo>
                          <a:pt x="47" y="135"/>
                        </a:lnTo>
                        <a:lnTo>
                          <a:pt x="44" y="181"/>
                        </a:lnTo>
                        <a:lnTo>
                          <a:pt x="42" y="228"/>
                        </a:lnTo>
                        <a:lnTo>
                          <a:pt x="43" y="230"/>
                        </a:lnTo>
                        <a:lnTo>
                          <a:pt x="53" y="239"/>
                        </a:lnTo>
                        <a:lnTo>
                          <a:pt x="51" y="241"/>
                        </a:lnTo>
                        <a:lnTo>
                          <a:pt x="48" y="242"/>
                        </a:lnTo>
                        <a:lnTo>
                          <a:pt x="43" y="241"/>
                        </a:lnTo>
                        <a:lnTo>
                          <a:pt x="36" y="237"/>
                        </a:lnTo>
                        <a:lnTo>
                          <a:pt x="32" y="235"/>
                        </a:lnTo>
                        <a:lnTo>
                          <a:pt x="32" y="244"/>
                        </a:lnTo>
                        <a:lnTo>
                          <a:pt x="30" y="244"/>
                        </a:lnTo>
                        <a:lnTo>
                          <a:pt x="34" y="250"/>
                        </a:lnTo>
                        <a:lnTo>
                          <a:pt x="32" y="261"/>
                        </a:lnTo>
                        <a:lnTo>
                          <a:pt x="29" y="263"/>
                        </a:lnTo>
                        <a:lnTo>
                          <a:pt x="23" y="254"/>
                        </a:lnTo>
                        <a:lnTo>
                          <a:pt x="23" y="247"/>
                        </a:lnTo>
                        <a:lnTo>
                          <a:pt x="21" y="246"/>
                        </a:lnTo>
                        <a:lnTo>
                          <a:pt x="19" y="186"/>
                        </a:lnTo>
                        <a:lnTo>
                          <a:pt x="21" y="181"/>
                        </a:lnTo>
                        <a:lnTo>
                          <a:pt x="15" y="140"/>
                        </a:lnTo>
                        <a:lnTo>
                          <a:pt x="10" y="139"/>
                        </a:lnTo>
                        <a:lnTo>
                          <a:pt x="10" y="97"/>
                        </a:lnTo>
                        <a:lnTo>
                          <a:pt x="0" y="92"/>
                        </a:lnTo>
                        <a:lnTo>
                          <a:pt x="3" y="47"/>
                        </a:lnTo>
                        <a:lnTo>
                          <a:pt x="19" y="35"/>
                        </a:lnTo>
                        <a:lnTo>
                          <a:pt x="23" y="30"/>
                        </a:lnTo>
                        <a:lnTo>
                          <a:pt x="23" y="26"/>
                        </a:lnTo>
                        <a:lnTo>
                          <a:pt x="22" y="23"/>
                        </a:lnTo>
                        <a:lnTo>
                          <a:pt x="20" y="21"/>
                        </a:lnTo>
                        <a:lnTo>
                          <a:pt x="18" y="17"/>
                        </a:lnTo>
                        <a:lnTo>
                          <a:pt x="17" y="15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1" y="4"/>
                        </a:lnTo>
                        <a:lnTo>
                          <a:pt x="23" y="1"/>
                        </a:lnTo>
                        <a:lnTo>
                          <a:pt x="27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6" y="1"/>
                        </a:lnTo>
                        <a:lnTo>
                          <a:pt x="41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318" name="Freeform 14"/>
                <p:cNvSpPr>
                  <a:spLocks/>
                </p:cNvSpPr>
                <p:nvPr/>
              </p:nvSpPr>
              <p:spPr bwMode="auto">
                <a:xfrm>
                  <a:off x="4322" y="1981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6 h 241"/>
                    <a:gd name="T6" fmla="*/ 61 w 68"/>
                    <a:gd name="T7" fmla="*/ 4 h 241"/>
                    <a:gd name="T8" fmla="*/ 65 w 68"/>
                    <a:gd name="T9" fmla="*/ 15 h 241"/>
                    <a:gd name="T10" fmla="*/ 57 w 68"/>
                    <a:gd name="T11" fmla="*/ 21 h 241"/>
                    <a:gd name="T12" fmla="*/ 57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3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5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2 h 241"/>
                    <a:gd name="T32" fmla="*/ 51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3 h 241"/>
                    <a:gd name="T38" fmla="*/ 59 w 68"/>
                    <a:gd name="T39" fmla="*/ 212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5 w 68"/>
                    <a:gd name="T51" fmla="*/ 215 h 241"/>
                    <a:gd name="T52" fmla="*/ 43 w 68"/>
                    <a:gd name="T53" fmla="*/ 205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7 h 241"/>
                    <a:gd name="T76" fmla="*/ 22 w 68"/>
                    <a:gd name="T77" fmla="*/ 92 h 241"/>
                    <a:gd name="T78" fmla="*/ 22 w 68"/>
                    <a:gd name="T79" fmla="*/ 83 h 241"/>
                    <a:gd name="T80" fmla="*/ 22 w 68"/>
                    <a:gd name="T81" fmla="*/ 68 h 241"/>
                    <a:gd name="T82" fmla="*/ 14 w 68"/>
                    <a:gd name="T83" fmla="*/ 73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1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7 h 241"/>
                    <a:gd name="T106" fmla="*/ 40 w 68"/>
                    <a:gd name="T107" fmla="*/ 33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6"/>
                      </a:lnTo>
                      <a:lnTo>
                        <a:pt x="61" y="4"/>
                      </a:lnTo>
                      <a:lnTo>
                        <a:pt x="65" y="15"/>
                      </a:lnTo>
                      <a:lnTo>
                        <a:pt x="57" y="21"/>
                      </a:lnTo>
                      <a:lnTo>
                        <a:pt x="57" y="26"/>
                      </a:lnTo>
                      <a:lnTo>
                        <a:pt x="55" y="27"/>
                      </a:lnTo>
                      <a:lnTo>
                        <a:pt x="54" y="33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5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2"/>
                      </a:lnTo>
                      <a:lnTo>
                        <a:pt x="51" y="162"/>
                      </a:lnTo>
                      <a:lnTo>
                        <a:pt x="48" y="189"/>
                      </a:lnTo>
                      <a:lnTo>
                        <a:pt x="48" y="203"/>
                      </a:lnTo>
                      <a:lnTo>
                        <a:pt x="59" y="212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5" y="215"/>
                      </a:lnTo>
                      <a:lnTo>
                        <a:pt x="43" y="205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7"/>
                      </a:lnTo>
                      <a:lnTo>
                        <a:pt x="22" y="92"/>
                      </a:lnTo>
                      <a:lnTo>
                        <a:pt x="22" y="83"/>
                      </a:lnTo>
                      <a:lnTo>
                        <a:pt x="22" y="68"/>
                      </a:lnTo>
                      <a:lnTo>
                        <a:pt x="14" y="73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1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7"/>
                      </a:lnTo>
                      <a:lnTo>
                        <a:pt x="40" y="33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9" name="Freeform 15"/>
                <p:cNvSpPr>
                  <a:spLocks/>
                </p:cNvSpPr>
                <p:nvPr/>
              </p:nvSpPr>
              <p:spPr bwMode="auto">
                <a:xfrm>
                  <a:off x="4518" y="1925"/>
                  <a:ext cx="38" cy="211"/>
                </a:xfrm>
                <a:custGeom>
                  <a:avLst/>
                  <a:gdLst>
                    <a:gd name="T0" fmla="*/ 24 w 38"/>
                    <a:gd name="T1" fmla="*/ 3 h 211"/>
                    <a:gd name="T2" fmla="*/ 16 w 38"/>
                    <a:gd name="T3" fmla="*/ 0 h 211"/>
                    <a:gd name="T4" fmla="*/ 8 w 38"/>
                    <a:gd name="T5" fmla="*/ 0 h 211"/>
                    <a:gd name="T6" fmla="*/ 2 w 38"/>
                    <a:gd name="T7" fmla="*/ 1 h 211"/>
                    <a:gd name="T8" fmla="*/ 0 w 38"/>
                    <a:gd name="T9" fmla="*/ 9 h 211"/>
                    <a:gd name="T10" fmla="*/ 0 w 38"/>
                    <a:gd name="T11" fmla="*/ 14 h 211"/>
                    <a:gd name="T12" fmla="*/ 4 w 38"/>
                    <a:gd name="T13" fmla="*/ 22 h 211"/>
                    <a:gd name="T14" fmla="*/ 6 w 38"/>
                    <a:gd name="T15" fmla="*/ 22 h 211"/>
                    <a:gd name="T16" fmla="*/ 2 w 38"/>
                    <a:gd name="T17" fmla="*/ 31 h 211"/>
                    <a:gd name="T18" fmla="*/ 0 w 38"/>
                    <a:gd name="T19" fmla="*/ 44 h 211"/>
                    <a:gd name="T20" fmla="*/ 0 w 38"/>
                    <a:gd name="T21" fmla="*/ 57 h 211"/>
                    <a:gd name="T22" fmla="*/ 0 w 38"/>
                    <a:gd name="T23" fmla="*/ 72 h 211"/>
                    <a:gd name="T24" fmla="*/ 2 w 38"/>
                    <a:gd name="T25" fmla="*/ 87 h 211"/>
                    <a:gd name="T26" fmla="*/ 7 w 38"/>
                    <a:gd name="T27" fmla="*/ 88 h 211"/>
                    <a:gd name="T28" fmla="*/ 7 w 38"/>
                    <a:gd name="T29" fmla="*/ 92 h 211"/>
                    <a:gd name="T30" fmla="*/ 10 w 38"/>
                    <a:gd name="T31" fmla="*/ 94 h 211"/>
                    <a:gd name="T32" fmla="*/ 10 w 38"/>
                    <a:gd name="T33" fmla="*/ 110 h 211"/>
                    <a:gd name="T34" fmla="*/ 12 w 38"/>
                    <a:gd name="T35" fmla="*/ 113 h 211"/>
                    <a:gd name="T36" fmla="*/ 12 w 38"/>
                    <a:gd name="T37" fmla="*/ 141 h 211"/>
                    <a:gd name="T38" fmla="*/ 12 w 38"/>
                    <a:gd name="T39" fmla="*/ 159 h 211"/>
                    <a:gd name="T40" fmla="*/ 8 w 38"/>
                    <a:gd name="T41" fmla="*/ 179 h 211"/>
                    <a:gd name="T42" fmla="*/ 7 w 38"/>
                    <a:gd name="T43" fmla="*/ 204 h 211"/>
                    <a:gd name="T44" fmla="*/ 11 w 38"/>
                    <a:gd name="T45" fmla="*/ 206 h 211"/>
                    <a:gd name="T46" fmla="*/ 11 w 38"/>
                    <a:gd name="T47" fmla="*/ 209 h 211"/>
                    <a:gd name="T48" fmla="*/ 17 w 38"/>
                    <a:gd name="T49" fmla="*/ 209 h 211"/>
                    <a:gd name="T50" fmla="*/ 18 w 38"/>
                    <a:gd name="T51" fmla="*/ 208 h 211"/>
                    <a:gd name="T52" fmla="*/ 21 w 38"/>
                    <a:gd name="T53" fmla="*/ 208 h 211"/>
                    <a:gd name="T54" fmla="*/ 21 w 38"/>
                    <a:gd name="T55" fmla="*/ 210 h 211"/>
                    <a:gd name="T56" fmla="*/ 25 w 38"/>
                    <a:gd name="T57" fmla="*/ 209 h 211"/>
                    <a:gd name="T58" fmla="*/ 35 w 38"/>
                    <a:gd name="T59" fmla="*/ 208 h 211"/>
                    <a:gd name="T60" fmla="*/ 35 w 38"/>
                    <a:gd name="T61" fmla="*/ 206 h 211"/>
                    <a:gd name="T62" fmla="*/ 26 w 38"/>
                    <a:gd name="T63" fmla="*/ 202 h 211"/>
                    <a:gd name="T64" fmla="*/ 26 w 38"/>
                    <a:gd name="T65" fmla="*/ 198 h 211"/>
                    <a:gd name="T66" fmla="*/ 34 w 38"/>
                    <a:gd name="T67" fmla="*/ 197 h 211"/>
                    <a:gd name="T68" fmla="*/ 34 w 38"/>
                    <a:gd name="T69" fmla="*/ 195 h 211"/>
                    <a:gd name="T70" fmla="*/ 29 w 38"/>
                    <a:gd name="T71" fmla="*/ 190 h 211"/>
                    <a:gd name="T72" fmla="*/ 29 w 38"/>
                    <a:gd name="T73" fmla="*/ 161 h 211"/>
                    <a:gd name="T74" fmla="*/ 30 w 38"/>
                    <a:gd name="T75" fmla="*/ 135 h 211"/>
                    <a:gd name="T76" fmla="*/ 30 w 38"/>
                    <a:gd name="T77" fmla="*/ 109 h 211"/>
                    <a:gd name="T78" fmla="*/ 30 w 38"/>
                    <a:gd name="T79" fmla="*/ 94 h 211"/>
                    <a:gd name="T80" fmla="*/ 30 w 38"/>
                    <a:gd name="T81" fmla="*/ 90 h 211"/>
                    <a:gd name="T82" fmla="*/ 30 w 38"/>
                    <a:gd name="T83" fmla="*/ 69 h 211"/>
                    <a:gd name="T84" fmla="*/ 37 w 38"/>
                    <a:gd name="T85" fmla="*/ 65 h 211"/>
                    <a:gd name="T86" fmla="*/ 37 w 38"/>
                    <a:gd name="T87" fmla="*/ 62 h 211"/>
                    <a:gd name="T88" fmla="*/ 23 w 38"/>
                    <a:gd name="T89" fmla="*/ 34 h 211"/>
                    <a:gd name="T90" fmla="*/ 16 w 38"/>
                    <a:gd name="T91" fmla="*/ 30 h 211"/>
                    <a:gd name="T92" fmla="*/ 17 w 38"/>
                    <a:gd name="T93" fmla="*/ 28 h 211"/>
                    <a:gd name="T94" fmla="*/ 21 w 38"/>
                    <a:gd name="T95" fmla="*/ 27 h 211"/>
                    <a:gd name="T96" fmla="*/ 21 w 38"/>
                    <a:gd name="T97" fmla="*/ 25 h 211"/>
                    <a:gd name="T98" fmla="*/ 23 w 38"/>
                    <a:gd name="T99" fmla="*/ 24 h 211"/>
                    <a:gd name="T100" fmla="*/ 23 w 38"/>
                    <a:gd name="T101" fmla="*/ 22 h 211"/>
                    <a:gd name="T102" fmla="*/ 24 w 38"/>
                    <a:gd name="T103" fmla="*/ 21 h 211"/>
                    <a:gd name="T104" fmla="*/ 23 w 38"/>
                    <a:gd name="T105" fmla="*/ 20 h 211"/>
                    <a:gd name="T106" fmla="*/ 24 w 38"/>
                    <a:gd name="T107" fmla="*/ 19 h 211"/>
                    <a:gd name="T108" fmla="*/ 21 w 38"/>
                    <a:gd name="T109" fmla="*/ 14 h 211"/>
                    <a:gd name="T110" fmla="*/ 23 w 38"/>
                    <a:gd name="T111" fmla="*/ 12 h 211"/>
                    <a:gd name="T112" fmla="*/ 21 w 38"/>
                    <a:gd name="T113" fmla="*/ 10 h 211"/>
                    <a:gd name="T114" fmla="*/ 24 w 38"/>
                    <a:gd name="T115" fmla="*/ 7 h 211"/>
                    <a:gd name="T116" fmla="*/ 24 w 38"/>
                    <a:gd name="T117" fmla="*/ 3 h 2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1">
                      <a:moveTo>
                        <a:pt x="24" y="3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6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0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3"/>
                      </a:lnTo>
                      <a:lnTo>
                        <a:pt x="12" y="141"/>
                      </a:lnTo>
                      <a:lnTo>
                        <a:pt x="12" y="159"/>
                      </a:lnTo>
                      <a:lnTo>
                        <a:pt x="8" y="179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10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4" y="197"/>
                      </a:lnTo>
                      <a:lnTo>
                        <a:pt x="34" y="195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7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20" name="Freeform 16"/>
                <p:cNvSpPr>
                  <a:spLocks/>
                </p:cNvSpPr>
                <p:nvPr/>
              </p:nvSpPr>
              <p:spPr bwMode="auto">
                <a:xfrm>
                  <a:off x="3391" y="1923"/>
                  <a:ext cx="51" cy="190"/>
                </a:xfrm>
                <a:custGeom>
                  <a:avLst/>
                  <a:gdLst>
                    <a:gd name="T0" fmla="*/ 30 w 51"/>
                    <a:gd name="T1" fmla="*/ 2 h 190"/>
                    <a:gd name="T2" fmla="*/ 41 w 51"/>
                    <a:gd name="T3" fmla="*/ 0 h 190"/>
                    <a:gd name="T4" fmla="*/ 45 w 51"/>
                    <a:gd name="T5" fmla="*/ 4 h 190"/>
                    <a:gd name="T6" fmla="*/ 46 w 51"/>
                    <a:gd name="T7" fmla="*/ 2 h 190"/>
                    <a:gd name="T8" fmla="*/ 49 w 51"/>
                    <a:gd name="T9" fmla="*/ 11 h 190"/>
                    <a:gd name="T10" fmla="*/ 43 w 51"/>
                    <a:gd name="T11" fmla="*/ 15 h 190"/>
                    <a:gd name="T12" fmla="*/ 43 w 51"/>
                    <a:gd name="T13" fmla="*/ 20 h 190"/>
                    <a:gd name="T14" fmla="*/ 41 w 51"/>
                    <a:gd name="T15" fmla="*/ 20 h 190"/>
                    <a:gd name="T16" fmla="*/ 41 w 51"/>
                    <a:gd name="T17" fmla="*/ 25 h 190"/>
                    <a:gd name="T18" fmla="*/ 36 w 51"/>
                    <a:gd name="T19" fmla="*/ 26 h 190"/>
                    <a:gd name="T20" fmla="*/ 36 w 51"/>
                    <a:gd name="T21" fmla="*/ 28 h 190"/>
                    <a:gd name="T22" fmla="*/ 43 w 51"/>
                    <a:gd name="T23" fmla="*/ 33 h 190"/>
                    <a:gd name="T24" fmla="*/ 49 w 51"/>
                    <a:gd name="T25" fmla="*/ 60 h 190"/>
                    <a:gd name="T26" fmla="*/ 45 w 51"/>
                    <a:gd name="T27" fmla="*/ 68 h 190"/>
                    <a:gd name="T28" fmla="*/ 45 w 51"/>
                    <a:gd name="T29" fmla="*/ 117 h 190"/>
                    <a:gd name="T30" fmla="*/ 39 w 51"/>
                    <a:gd name="T31" fmla="*/ 119 h 190"/>
                    <a:gd name="T32" fmla="*/ 38 w 51"/>
                    <a:gd name="T33" fmla="*/ 128 h 190"/>
                    <a:gd name="T34" fmla="*/ 36 w 51"/>
                    <a:gd name="T35" fmla="*/ 149 h 190"/>
                    <a:gd name="T36" fmla="*/ 36 w 51"/>
                    <a:gd name="T37" fmla="*/ 160 h 190"/>
                    <a:gd name="T38" fmla="*/ 45 w 51"/>
                    <a:gd name="T39" fmla="*/ 167 h 190"/>
                    <a:gd name="T40" fmla="*/ 50 w 51"/>
                    <a:gd name="T41" fmla="*/ 171 h 190"/>
                    <a:gd name="T42" fmla="*/ 50 w 51"/>
                    <a:gd name="T43" fmla="*/ 173 h 190"/>
                    <a:gd name="T44" fmla="*/ 37 w 51"/>
                    <a:gd name="T45" fmla="*/ 169 h 190"/>
                    <a:gd name="T46" fmla="*/ 36 w 51"/>
                    <a:gd name="T47" fmla="*/ 167 h 190"/>
                    <a:gd name="T48" fmla="*/ 34 w 51"/>
                    <a:gd name="T49" fmla="*/ 169 h 190"/>
                    <a:gd name="T50" fmla="*/ 34 w 51"/>
                    <a:gd name="T51" fmla="*/ 169 h 190"/>
                    <a:gd name="T52" fmla="*/ 32 w 51"/>
                    <a:gd name="T53" fmla="*/ 161 h 190"/>
                    <a:gd name="T54" fmla="*/ 30 w 51"/>
                    <a:gd name="T55" fmla="*/ 125 h 190"/>
                    <a:gd name="T56" fmla="*/ 28 w 51"/>
                    <a:gd name="T57" fmla="*/ 125 h 190"/>
                    <a:gd name="T58" fmla="*/ 20 w 51"/>
                    <a:gd name="T59" fmla="*/ 157 h 190"/>
                    <a:gd name="T60" fmla="*/ 20 w 51"/>
                    <a:gd name="T61" fmla="*/ 177 h 190"/>
                    <a:gd name="T62" fmla="*/ 17 w 51"/>
                    <a:gd name="T63" fmla="*/ 187 h 190"/>
                    <a:gd name="T64" fmla="*/ 15 w 51"/>
                    <a:gd name="T65" fmla="*/ 189 h 190"/>
                    <a:gd name="T66" fmla="*/ 14 w 51"/>
                    <a:gd name="T67" fmla="*/ 184 h 190"/>
                    <a:gd name="T68" fmla="*/ 16 w 51"/>
                    <a:gd name="T69" fmla="*/ 178 h 190"/>
                    <a:gd name="T70" fmla="*/ 17 w 51"/>
                    <a:gd name="T71" fmla="*/ 165 h 190"/>
                    <a:gd name="T72" fmla="*/ 17 w 51"/>
                    <a:gd name="T73" fmla="*/ 120 h 190"/>
                    <a:gd name="T74" fmla="*/ 20 w 51"/>
                    <a:gd name="T75" fmla="*/ 76 h 190"/>
                    <a:gd name="T76" fmla="*/ 16 w 51"/>
                    <a:gd name="T77" fmla="*/ 72 h 190"/>
                    <a:gd name="T78" fmla="*/ 16 w 51"/>
                    <a:gd name="T79" fmla="*/ 65 h 190"/>
                    <a:gd name="T80" fmla="*/ 16 w 51"/>
                    <a:gd name="T81" fmla="*/ 53 h 190"/>
                    <a:gd name="T82" fmla="*/ 10 w 51"/>
                    <a:gd name="T83" fmla="*/ 57 h 190"/>
                    <a:gd name="T84" fmla="*/ 16 w 51"/>
                    <a:gd name="T85" fmla="*/ 63 h 190"/>
                    <a:gd name="T86" fmla="*/ 16 w 51"/>
                    <a:gd name="T87" fmla="*/ 70 h 190"/>
                    <a:gd name="T88" fmla="*/ 10 w 51"/>
                    <a:gd name="T89" fmla="*/ 66 h 190"/>
                    <a:gd name="T90" fmla="*/ 8 w 51"/>
                    <a:gd name="T91" fmla="*/ 62 h 190"/>
                    <a:gd name="T92" fmla="*/ 4 w 51"/>
                    <a:gd name="T93" fmla="*/ 63 h 190"/>
                    <a:gd name="T94" fmla="*/ 0 w 51"/>
                    <a:gd name="T95" fmla="*/ 56 h 190"/>
                    <a:gd name="T96" fmla="*/ 0 w 51"/>
                    <a:gd name="T97" fmla="*/ 53 h 190"/>
                    <a:gd name="T98" fmla="*/ 2 w 51"/>
                    <a:gd name="T99" fmla="*/ 52 h 190"/>
                    <a:gd name="T100" fmla="*/ 9 w 51"/>
                    <a:gd name="T101" fmla="*/ 44 h 190"/>
                    <a:gd name="T102" fmla="*/ 16 w 51"/>
                    <a:gd name="T103" fmla="*/ 36 h 190"/>
                    <a:gd name="T104" fmla="*/ 24 w 51"/>
                    <a:gd name="T105" fmla="*/ 29 h 190"/>
                    <a:gd name="T106" fmla="*/ 30 w 51"/>
                    <a:gd name="T107" fmla="*/ 25 h 190"/>
                    <a:gd name="T108" fmla="*/ 30 w 51"/>
                    <a:gd name="T109" fmla="*/ 19 h 190"/>
                    <a:gd name="T110" fmla="*/ 28 w 51"/>
                    <a:gd name="T111" fmla="*/ 16 h 190"/>
                    <a:gd name="T112" fmla="*/ 28 w 51"/>
                    <a:gd name="T113" fmla="*/ 9 h 190"/>
                    <a:gd name="T114" fmla="*/ 26 w 51"/>
                    <a:gd name="T115" fmla="*/ 7 h 190"/>
                    <a:gd name="T116" fmla="*/ 30 w 51"/>
                    <a:gd name="T117" fmla="*/ 2 h 1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1" h="190">
                      <a:moveTo>
                        <a:pt x="30" y="2"/>
                      </a:moveTo>
                      <a:lnTo>
                        <a:pt x="41" y="0"/>
                      </a:lnTo>
                      <a:lnTo>
                        <a:pt x="45" y="4"/>
                      </a:lnTo>
                      <a:lnTo>
                        <a:pt x="46" y="2"/>
                      </a:lnTo>
                      <a:lnTo>
                        <a:pt x="49" y="11"/>
                      </a:lnTo>
                      <a:lnTo>
                        <a:pt x="43" y="15"/>
                      </a:lnTo>
                      <a:lnTo>
                        <a:pt x="43" y="20"/>
                      </a:lnTo>
                      <a:lnTo>
                        <a:pt x="41" y="20"/>
                      </a:lnTo>
                      <a:lnTo>
                        <a:pt x="41" y="25"/>
                      </a:lnTo>
                      <a:lnTo>
                        <a:pt x="36" y="26"/>
                      </a:lnTo>
                      <a:lnTo>
                        <a:pt x="36" y="28"/>
                      </a:lnTo>
                      <a:lnTo>
                        <a:pt x="43" y="33"/>
                      </a:lnTo>
                      <a:lnTo>
                        <a:pt x="49" y="60"/>
                      </a:lnTo>
                      <a:lnTo>
                        <a:pt x="45" y="68"/>
                      </a:lnTo>
                      <a:lnTo>
                        <a:pt x="45" y="117"/>
                      </a:lnTo>
                      <a:lnTo>
                        <a:pt x="39" y="119"/>
                      </a:lnTo>
                      <a:lnTo>
                        <a:pt x="38" y="128"/>
                      </a:lnTo>
                      <a:lnTo>
                        <a:pt x="36" y="149"/>
                      </a:lnTo>
                      <a:lnTo>
                        <a:pt x="36" y="160"/>
                      </a:lnTo>
                      <a:lnTo>
                        <a:pt x="45" y="167"/>
                      </a:lnTo>
                      <a:lnTo>
                        <a:pt x="50" y="171"/>
                      </a:lnTo>
                      <a:lnTo>
                        <a:pt x="50" y="173"/>
                      </a:lnTo>
                      <a:lnTo>
                        <a:pt x="37" y="169"/>
                      </a:lnTo>
                      <a:lnTo>
                        <a:pt x="36" y="167"/>
                      </a:lnTo>
                      <a:lnTo>
                        <a:pt x="34" y="169"/>
                      </a:lnTo>
                      <a:lnTo>
                        <a:pt x="32" y="161"/>
                      </a:lnTo>
                      <a:lnTo>
                        <a:pt x="30" y="125"/>
                      </a:lnTo>
                      <a:lnTo>
                        <a:pt x="28" y="125"/>
                      </a:lnTo>
                      <a:lnTo>
                        <a:pt x="20" y="157"/>
                      </a:lnTo>
                      <a:lnTo>
                        <a:pt x="20" y="177"/>
                      </a:lnTo>
                      <a:lnTo>
                        <a:pt x="17" y="187"/>
                      </a:lnTo>
                      <a:lnTo>
                        <a:pt x="15" y="189"/>
                      </a:lnTo>
                      <a:lnTo>
                        <a:pt x="14" y="184"/>
                      </a:lnTo>
                      <a:lnTo>
                        <a:pt x="16" y="178"/>
                      </a:lnTo>
                      <a:lnTo>
                        <a:pt x="17" y="165"/>
                      </a:lnTo>
                      <a:lnTo>
                        <a:pt x="17" y="120"/>
                      </a:lnTo>
                      <a:lnTo>
                        <a:pt x="20" y="76"/>
                      </a:lnTo>
                      <a:lnTo>
                        <a:pt x="16" y="72"/>
                      </a:lnTo>
                      <a:lnTo>
                        <a:pt x="16" y="65"/>
                      </a:lnTo>
                      <a:lnTo>
                        <a:pt x="16" y="53"/>
                      </a:lnTo>
                      <a:lnTo>
                        <a:pt x="10" y="57"/>
                      </a:lnTo>
                      <a:lnTo>
                        <a:pt x="16" y="63"/>
                      </a:lnTo>
                      <a:lnTo>
                        <a:pt x="16" y="70"/>
                      </a:lnTo>
                      <a:lnTo>
                        <a:pt x="10" y="66"/>
                      </a:lnTo>
                      <a:lnTo>
                        <a:pt x="8" y="62"/>
                      </a:lnTo>
                      <a:lnTo>
                        <a:pt x="4" y="63"/>
                      </a:lnTo>
                      <a:lnTo>
                        <a:pt x="0" y="56"/>
                      </a:lnTo>
                      <a:lnTo>
                        <a:pt x="0" y="53"/>
                      </a:lnTo>
                      <a:lnTo>
                        <a:pt x="2" y="52"/>
                      </a:lnTo>
                      <a:lnTo>
                        <a:pt x="9" y="44"/>
                      </a:lnTo>
                      <a:lnTo>
                        <a:pt x="16" y="36"/>
                      </a:lnTo>
                      <a:lnTo>
                        <a:pt x="24" y="29"/>
                      </a:lnTo>
                      <a:lnTo>
                        <a:pt x="30" y="25"/>
                      </a:lnTo>
                      <a:lnTo>
                        <a:pt x="30" y="19"/>
                      </a:lnTo>
                      <a:lnTo>
                        <a:pt x="28" y="16"/>
                      </a:lnTo>
                      <a:lnTo>
                        <a:pt x="28" y="9"/>
                      </a:lnTo>
                      <a:lnTo>
                        <a:pt x="26" y="7"/>
                      </a:lnTo>
                      <a:lnTo>
                        <a:pt x="30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21" name="Freeform 17"/>
                <p:cNvSpPr>
                  <a:spLocks/>
                </p:cNvSpPr>
                <p:nvPr/>
              </p:nvSpPr>
              <p:spPr bwMode="auto">
                <a:xfrm>
                  <a:off x="3224" y="1976"/>
                  <a:ext cx="25" cy="134"/>
                </a:xfrm>
                <a:custGeom>
                  <a:avLst/>
                  <a:gdLst>
                    <a:gd name="T0" fmla="*/ 19 w 25"/>
                    <a:gd name="T1" fmla="*/ 2 h 134"/>
                    <a:gd name="T2" fmla="*/ 19 w 25"/>
                    <a:gd name="T3" fmla="*/ 6 h 134"/>
                    <a:gd name="T4" fmla="*/ 19 w 25"/>
                    <a:gd name="T5" fmla="*/ 7 h 134"/>
                    <a:gd name="T6" fmla="*/ 20 w 25"/>
                    <a:gd name="T7" fmla="*/ 8 h 134"/>
                    <a:gd name="T8" fmla="*/ 19 w 25"/>
                    <a:gd name="T9" fmla="*/ 9 h 134"/>
                    <a:gd name="T10" fmla="*/ 19 w 25"/>
                    <a:gd name="T11" fmla="*/ 10 h 134"/>
                    <a:gd name="T12" fmla="*/ 18 w 25"/>
                    <a:gd name="T13" fmla="*/ 14 h 134"/>
                    <a:gd name="T14" fmla="*/ 18 w 25"/>
                    <a:gd name="T15" fmla="*/ 15 h 134"/>
                    <a:gd name="T16" fmla="*/ 23 w 25"/>
                    <a:gd name="T17" fmla="*/ 19 h 134"/>
                    <a:gd name="T18" fmla="*/ 24 w 25"/>
                    <a:gd name="T19" fmla="*/ 46 h 134"/>
                    <a:gd name="T20" fmla="*/ 22 w 25"/>
                    <a:gd name="T21" fmla="*/ 51 h 134"/>
                    <a:gd name="T22" fmla="*/ 23 w 25"/>
                    <a:gd name="T23" fmla="*/ 66 h 134"/>
                    <a:gd name="T24" fmla="*/ 21 w 25"/>
                    <a:gd name="T25" fmla="*/ 68 h 134"/>
                    <a:gd name="T26" fmla="*/ 20 w 25"/>
                    <a:gd name="T27" fmla="*/ 91 h 134"/>
                    <a:gd name="T28" fmla="*/ 19 w 25"/>
                    <a:gd name="T29" fmla="*/ 115 h 134"/>
                    <a:gd name="T30" fmla="*/ 20 w 25"/>
                    <a:gd name="T31" fmla="*/ 116 h 134"/>
                    <a:gd name="T32" fmla="*/ 24 w 25"/>
                    <a:gd name="T33" fmla="*/ 121 h 134"/>
                    <a:gd name="T34" fmla="*/ 23 w 25"/>
                    <a:gd name="T35" fmla="*/ 122 h 134"/>
                    <a:gd name="T36" fmla="*/ 22 w 25"/>
                    <a:gd name="T37" fmla="*/ 123 h 134"/>
                    <a:gd name="T38" fmla="*/ 19 w 25"/>
                    <a:gd name="T39" fmla="*/ 122 h 134"/>
                    <a:gd name="T40" fmla="*/ 17 w 25"/>
                    <a:gd name="T41" fmla="*/ 120 h 134"/>
                    <a:gd name="T42" fmla="*/ 15 w 25"/>
                    <a:gd name="T43" fmla="*/ 119 h 134"/>
                    <a:gd name="T44" fmla="*/ 15 w 25"/>
                    <a:gd name="T45" fmla="*/ 123 h 134"/>
                    <a:gd name="T46" fmla="*/ 14 w 25"/>
                    <a:gd name="T47" fmla="*/ 123 h 134"/>
                    <a:gd name="T48" fmla="*/ 16 w 25"/>
                    <a:gd name="T49" fmla="*/ 127 h 134"/>
                    <a:gd name="T50" fmla="*/ 15 w 25"/>
                    <a:gd name="T51" fmla="*/ 132 h 134"/>
                    <a:gd name="T52" fmla="*/ 14 w 25"/>
                    <a:gd name="T53" fmla="*/ 133 h 134"/>
                    <a:gd name="T54" fmla="*/ 11 w 25"/>
                    <a:gd name="T55" fmla="*/ 128 h 134"/>
                    <a:gd name="T56" fmla="*/ 11 w 25"/>
                    <a:gd name="T57" fmla="*/ 125 h 134"/>
                    <a:gd name="T58" fmla="*/ 10 w 25"/>
                    <a:gd name="T59" fmla="*/ 125 h 134"/>
                    <a:gd name="T60" fmla="*/ 8 w 25"/>
                    <a:gd name="T61" fmla="*/ 94 h 134"/>
                    <a:gd name="T62" fmla="*/ 10 w 25"/>
                    <a:gd name="T63" fmla="*/ 91 h 134"/>
                    <a:gd name="T64" fmla="*/ 7 w 25"/>
                    <a:gd name="T65" fmla="*/ 71 h 134"/>
                    <a:gd name="T66" fmla="*/ 5 w 25"/>
                    <a:gd name="T67" fmla="*/ 70 h 134"/>
                    <a:gd name="T68" fmla="*/ 5 w 25"/>
                    <a:gd name="T69" fmla="*/ 49 h 134"/>
                    <a:gd name="T70" fmla="*/ 0 w 25"/>
                    <a:gd name="T71" fmla="*/ 46 h 134"/>
                    <a:gd name="T72" fmla="*/ 2 w 25"/>
                    <a:gd name="T73" fmla="*/ 24 h 134"/>
                    <a:gd name="T74" fmla="*/ 9 w 25"/>
                    <a:gd name="T75" fmla="*/ 17 h 134"/>
                    <a:gd name="T76" fmla="*/ 11 w 25"/>
                    <a:gd name="T77" fmla="*/ 15 h 134"/>
                    <a:gd name="T78" fmla="*/ 11 w 25"/>
                    <a:gd name="T79" fmla="*/ 12 h 134"/>
                    <a:gd name="T80" fmla="*/ 11 w 25"/>
                    <a:gd name="T81" fmla="*/ 11 h 134"/>
                    <a:gd name="T82" fmla="*/ 9 w 25"/>
                    <a:gd name="T83" fmla="*/ 10 h 134"/>
                    <a:gd name="T84" fmla="*/ 8 w 25"/>
                    <a:gd name="T85" fmla="*/ 8 h 134"/>
                    <a:gd name="T86" fmla="*/ 8 w 25"/>
                    <a:gd name="T87" fmla="*/ 7 h 134"/>
                    <a:gd name="T88" fmla="*/ 8 w 25"/>
                    <a:gd name="T89" fmla="*/ 5 h 134"/>
                    <a:gd name="T90" fmla="*/ 8 w 25"/>
                    <a:gd name="T91" fmla="*/ 4 h 134"/>
                    <a:gd name="T92" fmla="*/ 10 w 25"/>
                    <a:gd name="T93" fmla="*/ 2 h 134"/>
                    <a:gd name="T94" fmla="*/ 11 w 25"/>
                    <a:gd name="T95" fmla="*/ 0 h 134"/>
                    <a:gd name="T96" fmla="*/ 12 w 25"/>
                    <a:gd name="T97" fmla="*/ 0 h 134"/>
                    <a:gd name="T98" fmla="*/ 14 w 25"/>
                    <a:gd name="T99" fmla="*/ 0 h 134"/>
                    <a:gd name="T100" fmla="*/ 16 w 25"/>
                    <a:gd name="T101" fmla="*/ 0 h 134"/>
                    <a:gd name="T102" fmla="*/ 17 w 25"/>
                    <a:gd name="T103" fmla="*/ 0 h 134"/>
                    <a:gd name="T104" fmla="*/ 19 w 25"/>
                    <a:gd name="T105" fmla="*/ 2 h 13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25" h="134">
                      <a:moveTo>
                        <a:pt x="19" y="2"/>
                      </a:moveTo>
                      <a:lnTo>
                        <a:pt x="19" y="6"/>
                      </a:lnTo>
                      <a:lnTo>
                        <a:pt x="19" y="7"/>
                      </a:lnTo>
                      <a:lnTo>
                        <a:pt x="20" y="8"/>
                      </a:lnTo>
                      <a:lnTo>
                        <a:pt x="19" y="9"/>
                      </a:lnTo>
                      <a:lnTo>
                        <a:pt x="19" y="10"/>
                      </a:lnTo>
                      <a:lnTo>
                        <a:pt x="18" y="14"/>
                      </a:lnTo>
                      <a:lnTo>
                        <a:pt x="18" y="15"/>
                      </a:lnTo>
                      <a:lnTo>
                        <a:pt x="23" y="19"/>
                      </a:lnTo>
                      <a:lnTo>
                        <a:pt x="24" y="46"/>
                      </a:lnTo>
                      <a:lnTo>
                        <a:pt x="22" y="51"/>
                      </a:lnTo>
                      <a:lnTo>
                        <a:pt x="23" y="66"/>
                      </a:lnTo>
                      <a:lnTo>
                        <a:pt x="21" y="68"/>
                      </a:lnTo>
                      <a:lnTo>
                        <a:pt x="20" y="91"/>
                      </a:lnTo>
                      <a:lnTo>
                        <a:pt x="19" y="115"/>
                      </a:lnTo>
                      <a:lnTo>
                        <a:pt x="20" y="116"/>
                      </a:lnTo>
                      <a:lnTo>
                        <a:pt x="24" y="121"/>
                      </a:lnTo>
                      <a:lnTo>
                        <a:pt x="23" y="122"/>
                      </a:lnTo>
                      <a:lnTo>
                        <a:pt x="22" y="123"/>
                      </a:lnTo>
                      <a:lnTo>
                        <a:pt x="19" y="122"/>
                      </a:lnTo>
                      <a:lnTo>
                        <a:pt x="17" y="120"/>
                      </a:lnTo>
                      <a:lnTo>
                        <a:pt x="15" y="119"/>
                      </a:lnTo>
                      <a:lnTo>
                        <a:pt x="15" y="123"/>
                      </a:lnTo>
                      <a:lnTo>
                        <a:pt x="14" y="123"/>
                      </a:lnTo>
                      <a:lnTo>
                        <a:pt x="16" y="127"/>
                      </a:lnTo>
                      <a:lnTo>
                        <a:pt x="15" y="132"/>
                      </a:lnTo>
                      <a:lnTo>
                        <a:pt x="14" y="133"/>
                      </a:lnTo>
                      <a:lnTo>
                        <a:pt x="11" y="128"/>
                      </a:lnTo>
                      <a:lnTo>
                        <a:pt x="11" y="125"/>
                      </a:lnTo>
                      <a:lnTo>
                        <a:pt x="10" y="125"/>
                      </a:lnTo>
                      <a:lnTo>
                        <a:pt x="8" y="94"/>
                      </a:lnTo>
                      <a:lnTo>
                        <a:pt x="10" y="91"/>
                      </a:lnTo>
                      <a:lnTo>
                        <a:pt x="7" y="71"/>
                      </a:lnTo>
                      <a:lnTo>
                        <a:pt x="5" y="70"/>
                      </a:lnTo>
                      <a:lnTo>
                        <a:pt x="5" y="49"/>
                      </a:lnTo>
                      <a:lnTo>
                        <a:pt x="0" y="46"/>
                      </a:lnTo>
                      <a:lnTo>
                        <a:pt x="2" y="24"/>
                      </a:lnTo>
                      <a:lnTo>
                        <a:pt x="9" y="17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1" y="11"/>
                      </a:lnTo>
                      <a:lnTo>
                        <a:pt x="9" y="10"/>
                      </a:lnTo>
                      <a:lnTo>
                        <a:pt x="8" y="8"/>
                      </a:lnTo>
                      <a:lnTo>
                        <a:pt x="8" y="7"/>
                      </a:lnTo>
                      <a:lnTo>
                        <a:pt x="8" y="5"/>
                      </a:lnTo>
                      <a:lnTo>
                        <a:pt x="8" y="4"/>
                      </a:lnTo>
                      <a:lnTo>
                        <a:pt x="10" y="2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9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22" name="Freeform 18"/>
                <p:cNvSpPr>
                  <a:spLocks/>
                </p:cNvSpPr>
                <p:nvPr/>
              </p:nvSpPr>
              <p:spPr bwMode="auto">
                <a:xfrm>
                  <a:off x="3132" y="1996"/>
                  <a:ext cx="53" cy="254"/>
                </a:xfrm>
                <a:custGeom>
                  <a:avLst/>
                  <a:gdLst>
                    <a:gd name="T0" fmla="*/ 40 w 53"/>
                    <a:gd name="T1" fmla="*/ 5 h 254"/>
                    <a:gd name="T2" fmla="*/ 40 w 53"/>
                    <a:gd name="T3" fmla="*/ 12 h 254"/>
                    <a:gd name="T4" fmla="*/ 40 w 53"/>
                    <a:gd name="T5" fmla="*/ 14 h 254"/>
                    <a:gd name="T6" fmla="*/ 42 w 53"/>
                    <a:gd name="T7" fmla="*/ 18 h 254"/>
                    <a:gd name="T8" fmla="*/ 40 w 53"/>
                    <a:gd name="T9" fmla="*/ 20 h 254"/>
                    <a:gd name="T10" fmla="*/ 41 w 53"/>
                    <a:gd name="T11" fmla="*/ 22 h 254"/>
                    <a:gd name="T12" fmla="*/ 39 w 53"/>
                    <a:gd name="T13" fmla="*/ 29 h 254"/>
                    <a:gd name="T14" fmla="*/ 39 w 53"/>
                    <a:gd name="T15" fmla="*/ 30 h 254"/>
                    <a:gd name="T16" fmla="*/ 48 w 53"/>
                    <a:gd name="T17" fmla="*/ 37 h 254"/>
                    <a:gd name="T18" fmla="*/ 52 w 53"/>
                    <a:gd name="T19" fmla="*/ 89 h 254"/>
                    <a:gd name="T20" fmla="*/ 47 w 53"/>
                    <a:gd name="T21" fmla="*/ 98 h 254"/>
                    <a:gd name="T22" fmla="*/ 49 w 53"/>
                    <a:gd name="T23" fmla="*/ 127 h 254"/>
                    <a:gd name="T24" fmla="*/ 46 w 53"/>
                    <a:gd name="T25" fmla="*/ 129 h 254"/>
                    <a:gd name="T26" fmla="*/ 44 w 53"/>
                    <a:gd name="T27" fmla="*/ 174 h 254"/>
                    <a:gd name="T28" fmla="*/ 42 w 53"/>
                    <a:gd name="T29" fmla="*/ 219 h 254"/>
                    <a:gd name="T30" fmla="*/ 42 w 53"/>
                    <a:gd name="T31" fmla="*/ 221 h 254"/>
                    <a:gd name="T32" fmla="*/ 52 w 53"/>
                    <a:gd name="T33" fmla="*/ 230 h 254"/>
                    <a:gd name="T34" fmla="*/ 50 w 53"/>
                    <a:gd name="T35" fmla="*/ 231 h 254"/>
                    <a:gd name="T36" fmla="*/ 47 w 53"/>
                    <a:gd name="T37" fmla="*/ 233 h 254"/>
                    <a:gd name="T38" fmla="*/ 42 w 53"/>
                    <a:gd name="T39" fmla="*/ 231 h 254"/>
                    <a:gd name="T40" fmla="*/ 36 w 53"/>
                    <a:gd name="T41" fmla="*/ 228 h 254"/>
                    <a:gd name="T42" fmla="*/ 32 w 53"/>
                    <a:gd name="T43" fmla="*/ 227 h 254"/>
                    <a:gd name="T44" fmla="*/ 32 w 53"/>
                    <a:gd name="T45" fmla="*/ 234 h 254"/>
                    <a:gd name="T46" fmla="*/ 30 w 53"/>
                    <a:gd name="T47" fmla="*/ 234 h 254"/>
                    <a:gd name="T48" fmla="*/ 33 w 53"/>
                    <a:gd name="T49" fmla="*/ 240 h 254"/>
                    <a:gd name="T50" fmla="*/ 32 w 53"/>
                    <a:gd name="T51" fmla="*/ 251 h 254"/>
                    <a:gd name="T52" fmla="*/ 28 w 53"/>
                    <a:gd name="T53" fmla="*/ 253 h 254"/>
                    <a:gd name="T54" fmla="*/ 23 w 53"/>
                    <a:gd name="T55" fmla="*/ 244 h 254"/>
                    <a:gd name="T56" fmla="*/ 23 w 53"/>
                    <a:gd name="T57" fmla="*/ 237 h 254"/>
                    <a:gd name="T58" fmla="*/ 21 w 53"/>
                    <a:gd name="T59" fmla="*/ 237 h 254"/>
                    <a:gd name="T60" fmla="*/ 19 w 53"/>
                    <a:gd name="T61" fmla="*/ 179 h 254"/>
                    <a:gd name="T62" fmla="*/ 21 w 53"/>
                    <a:gd name="T63" fmla="*/ 174 h 254"/>
                    <a:gd name="T64" fmla="*/ 15 w 53"/>
                    <a:gd name="T65" fmla="*/ 135 h 254"/>
                    <a:gd name="T66" fmla="*/ 11 w 53"/>
                    <a:gd name="T67" fmla="*/ 134 h 254"/>
                    <a:gd name="T68" fmla="*/ 10 w 53"/>
                    <a:gd name="T69" fmla="*/ 93 h 254"/>
                    <a:gd name="T70" fmla="*/ 0 w 53"/>
                    <a:gd name="T71" fmla="*/ 89 h 254"/>
                    <a:gd name="T72" fmla="*/ 4 w 53"/>
                    <a:gd name="T73" fmla="*/ 46 h 254"/>
                    <a:gd name="T74" fmla="*/ 19 w 53"/>
                    <a:gd name="T75" fmla="*/ 34 h 254"/>
                    <a:gd name="T76" fmla="*/ 23 w 53"/>
                    <a:gd name="T77" fmla="*/ 30 h 254"/>
                    <a:gd name="T78" fmla="*/ 23 w 53"/>
                    <a:gd name="T79" fmla="*/ 25 h 254"/>
                    <a:gd name="T80" fmla="*/ 22 w 53"/>
                    <a:gd name="T81" fmla="*/ 22 h 254"/>
                    <a:gd name="T82" fmla="*/ 20 w 53"/>
                    <a:gd name="T83" fmla="*/ 20 h 254"/>
                    <a:gd name="T84" fmla="*/ 18 w 53"/>
                    <a:gd name="T85" fmla="*/ 17 h 254"/>
                    <a:gd name="T86" fmla="*/ 17 w 53"/>
                    <a:gd name="T87" fmla="*/ 14 h 254"/>
                    <a:gd name="T88" fmla="*/ 17 w 53"/>
                    <a:gd name="T89" fmla="*/ 12 h 254"/>
                    <a:gd name="T90" fmla="*/ 18 w 53"/>
                    <a:gd name="T91" fmla="*/ 8 h 254"/>
                    <a:gd name="T92" fmla="*/ 20 w 53"/>
                    <a:gd name="T93" fmla="*/ 5 h 254"/>
                    <a:gd name="T94" fmla="*/ 23 w 53"/>
                    <a:gd name="T95" fmla="*/ 2 h 254"/>
                    <a:gd name="T96" fmla="*/ 26 w 53"/>
                    <a:gd name="T97" fmla="*/ 0 h 254"/>
                    <a:gd name="T98" fmla="*/ 30 w 53"/>
                    <a:gd name="T99" fmla="*/ 0 h 254"/>
                    <a:gd name="T100" fmla="*/ 33 w 53"/>
                    <a:gd name="T101" fmla="*/ 1 h 254"/>
                    <a:gd name="T102" fmla="*/ 36 w 53"/>
                    <a:gd name="T103" fmla="*/ 2 h 254"/>
                    <a:gd name="T104" fmla="*/ 40 w 53"/>
                    <a:gd name="T105" fmla="*/ 5 h 25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3" h="254">
                      <a:moveTo>
                        <a:pt x="40" y="5"/>
                      </a:moveTo>
                      <a:lnTo>
                        <a:pt x="40" y="12"/>
                      </a:lnTo>
                      <a:lnTo>
                        <a:pt x="40" y="14"/>
                      </a:lnTo>
                      <a:lnTo>
                        <a:pt x="42" y="18"/>
                      </a:lnTo>
                      <a:lnTo>
                        <a:pt x="40" y="20"/>
                      </a:lnTo>
                      <a:lnTo>
                        <a:pt x="41" y="22"/>
                      </a:lnTo>
                      <a:lnTo>
                        <a:pt x="39" y="29"/>
                      </a:lnTo>
                      <a:lnTo>
                        <a:pt x="39" y="30"/>
                      </a:lnTo>
                      <a:lnTo>
                        <a:pt x="48" y="37"/>
                      </a:lnTo>
                      <a:lnTo>
                        <a:pt x="52" y="89"/>
                      </a:lnTo>
                      <a:lnTo>
                        <a:pt x="47" y="98"/>
                      </a:lnTo>
                      <a:lnTo>
                        <a:pt x="49" y="127"/>
                      </a:lnTo>
                      <a:lnTo>
                        <a:pt x="46" y="129"/>
                      </a:lnTo>
                      <a:lnTo>
                        <a:pt x="44" y="174"/>
                      </a:lnTo>
                      <a:lnTo>
                        <a:pt x="42" y="219"/>
                      </a:lnTo>
                      <a:lnTo>
                        <a:pt x="42" y="221"/>
                      </a:lnTo>
                      <a:lnTo>
                        <a:pt x="52" y="230"/>
                      </a:lnTo>
                      <a:lnTo>
                        <a:pt x="50" y="231"/>
                      </a:lnTo>
                      <a:lnTo>
                        <a:pt x="47" y="233"/>
                      </a:lnTo>
                      <a:lnTo>
                        <a:pt x="42" y="231"/>
                      </a:lnTo>
                      <a:lnTo>
                        <a:pt x="36" y="228"/>
                      </a:lnTo>
                      <a:lnTo>
                        <a:pt x="32" y="227"/>
                      </a:lnTo>
                      <a:lnTo>
                        <a:pt x="32" y="234"/>
                      </a:lnTo>
                      <a:lnTo>
                        <a:pt x="30" y="234"/>
                      </a:lnTo>
                      <a:lnTo>
                        <a:pt x="33" y="240"/>
                      </a:lnTo>
                      <a:lnTo>
                        <a:pt x="32" y="251"/>
                      </a:lnTo>
                      <a:lnTo>
                        <a:pt x="28" y="253"/>
                      </a:lnTo>
                      <a:lnTo>
                        <a:pt x="23" y="244"/>
                      </a:lnTo>
                      <a:lnTo>
                        <a:pt x="23" y="237"/>
                      </a:lnTo>
                      <a:lnTo>
                        <a:pt x="21" y="237"/>
                      </a:lnTo>
                      <a:lnTo>
                        <a:pt x="19" y="179"/>
                      </a:lnTo>
                      <a:lnTo>
                        <a:pt x="21" y="174"/>
                      </a:lnTo>
                      <a:lnTo>
                        <a:pt x="15" y="135"/>
                      </a:lnTo>
                      <a:lnTo>
                        <a:pt x="11" y="134"/>
                      </a:lnTo>
                      <a:lnTo>
                        <a:pt x="10" y="93"/>
                      </a:lnTo>
                      <a:lnTo>
                        <a:pt x="0" y="89"/>
                      </a:lnTo>
                      <a:lnTo>
                        <a:pt x="4" y="46"/>
                      </a:lnTo>
                      <a:lnTo>
                        <a:pt x="19" y="34"/>
                      </a:lnTo>
                      <a:lnTo>
                        <a:pt x="23" y="30"/>
                      </a:lnTo>
                      <a:lnTo>
                        <a:pt x="23" y="25"/>
                      </a:lnTo>
                      <a:lnTo>
                        <a:pt x="22" y="22"/>
                      </a:lnTo>
                      <a:lnTo>
                        <a:pt x="20" y="20"/>
                      </a:lnTo>
                      <a:lnTo>
                        <a:pt x="18" y="17"/>
                      </a:lnTo>
                      <a:lnTo>
                        <a:pt x="17" y="14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0" y="5"/>
                      </a:lnTo>
                      <a:lnTo>
                        <a:pt x="23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3" y="1"/>
                      </a:lnTo>
                      <a:lnTo>
                        <a:pt x="36" y="2"/>
                      </a:lnTo>
                      <a:lnTo>
                        <a:pt x="40" y="5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289" name="Group 19"/>
              <p:cNvGrpSpPr>
                <a:grpSpLocks/>
              </p:cNvGrpSpPr>
              <p:nvPr/>
            </p:nvGrpSpPr>
            <p:grpSpPr bwMode="auto">
              <a:xfrm>
                <a:off x="3074" y="2463"/>
                <a:ext cx="1647" cy="655"/>
                <a:chOff x="2883" y="1991"/>
                <a:chExt cx="1733" cy="849"/>
              </a:xfrm>
            </p:grpSpPr>
            <p:grpSp>
              <p:nvGrpSpPr>
                <p:cNvPr id="97305" name="Group 20"/>
                <p:cNvGrpSpPr>
                  <a:grpSpLocks/>
                </p:cNvGrpSpPr>
                <p:nvPr/>
              </p:nvGrpSpPr>
              <p:grpSpPr bwMode="auto">
                <a:xfrm>
                  <a:off x="3908" y="2026"/>
                  <a:ext cx="279" cy="603"/>
                  <a:chOff x="3908" y="2026"/>
                  <a:chExt cx="279" cy="603"/>
                </a:xfrm>
              </p:grpSpPr>
              <p:sp>
                <p:nvSpPr>
                  <p:cNvPr id="97311" name="Freeform 21"/>
                  <p:cNvSpPr>
                    <a:spLocks/>
                  </p:cNvSpPr>
                  <p:nvPr/>
                </p:nvSpPr>
                <p:spPr bwMode="auto">
                  <a:xfrm>
                    <a:off x="3908" y="2026"/>
                    <a:ext cx="176" cy="603"/>
                  </a:xfrm>
                  <a:custGeom>
                    <a:avLst/>
                    <a:gdLst>
                      <a:gd name="T0" fmla="*/ 107 w 176"/>
                      <a:gd name="T1" fmla="*/ 8 h 603"/>
                      <a:gd name="T2" fmla="*/ 141 w 176"/>
                      <a:gd name="T3" fmla="*/ 0 h 603"/>
                      <a:gd name="T4" fmla="*/ 154 w 176"/>
                      <a:gd name="T5" fmla="*/ 16 h 603"/>
                      <a:gd name="T6" fmla="*/ 160 w 176"/>
                      <a:gd name="T7" fmla="*/ 11 h 603"/>
                      <a:gd name="T8" fmla="*/ 169 w 176"/>
                      <a:gd name="T9" fmla="*/ 37 h 603"/>
                      <a:gd name="T10" fmla="*/ 150 w 176"/>
                      <a:gd name="T11" fmla="*/ 54 h 603"/>
                      <a:gd name="T12" fmla="*/ 149 w 176"/>
                      <a:gd name="T13" fmla="*/ 67 h 603"/>
                      <a:gd name="T14" fmla="*/ 144 w 176"/>
                      <a:gd name="T15" fmla="*/ 68 h 603"/>
                      <a:gd name="T16" fmla="*/ 141 w 176"/>
                      <a:gd name="T17" fmla="*/ 82 h 603"/>
                      <a:gd name="T18" fmla="*/ 127 w 176"/>
                      <a:gd name="T19" fmla="*/ 85 h 603"/>
                      <a:gd name="T20" fmla="*/ 127 w 176"/>
                      <a:gd name="T21" fmla="*/ 91 h 603"/>
                      <a:gd name="T22" fmla="*/ 150 w 176"/>
                      <a:gd name="T23" fmla="*/ 109 h 603"/>
                      <a:gd name="T24" fmla="*/ 169 w 176"/>
                      <a:gd name="T25" fmla="*/ 194 h 603"/>
                      <a:gd name="T26" fmla="*/ 154 w 176"/>
                      <a:gd name="T27" fmla="*/ 217 h 603"/>
                      <a:gd name="T28" fmla="*/ 154 w 176"/>
                      <a:gd name="T29" fmla="*/ 375 h 603"/>
                      <a:gd name="T30" fmla="*/ 136 w 176"/>
                      <a:gd name="T31" fmla="*/ 382 h 603"/>
                      <a:gd name="T32" fmla="*/ 133 w 176"/>
                      <a:gd name="T33" fmla="*/ 407 h 603"/>
                      <a:gd name="T34" fmla="*/ 125 w 176"/>
                      <a:gd name="T35" fmla="*/ 473 h 603"/>
                      <a:gd name="T36" fmla="*/ 125 w 176"/>
                      <a:gd name="T37" fmla="*/ 509 h 603"/>
                      <a:gd name="T38" fmla="*/ 154 w 176"/>
                      <a:gd name="T39" fmla="*/ 531 h 603"/>
                      <a:gd name="T40" fmla="*/ 175 w 176"/>
                      <a:gd name="T41" fmla="*/ 542 h 603"/>
                      <a:gd name="T42" fmla="*/ 175 w 176"/>
                      <a:gd name="T43" fmla="*/ 550 h 603"/>
                      <a:gd name="T44" fmla="*/ 131 w 176"/>
                      <a:gd name="T45" fmla="*/ 539 h 603"/>
                      <a:gd name="T46" fmla="*/ 125 w 176"/>
                      <a:gd name="T47" fmla="*/ 532 h 603"/>
                      <a:gd name="T48" fmla="*/ 121 w 176"/>
                      <a:gd name="T49" fmla="*/ 539 h 603"/>
                      <a:gd name="T50" fmla="*/ 116 w 176"/>
                      <a:gd name="T51" fmla="*/ 539 h 603"/>
                      <a:gd name="T52" fmla="*/ 111 w 176"/>
                      <a:gd name="T53" fmla="*/ 514 h 603"/>
                      <a:gd name="T54" fmla="*/ 107 w 176"/>
                      <a:gd name="T55" fmla="*/ 400 h 603"/>
                      <a:gd name="T56" fmla="*/ 98 w 176"/>
                      <a:gd name="T57" fmla="*/ 400 h 603"/>
                      <a:gd name="T58" fmla="*/ 73 w 176"/>
                      <a:gd name="T59" fmla="*/ 501 h 603"/>
                      <a:gd name="T60" fmla="*/ 73 w 176"/>
                      <a:gd name="T61" fmla="*/ 564 h 603"/>
                      <a:gd name="T62" fmla="*/ 63 w 176"/>
                      <a:gd name="T63" fmla="*/ 595 h 603"/>
                      <a:gd name="T64" fmla="*/ 54 w 176"/>
                      <a:gd name="T65" fmla="*/ 602 h 603"/>
                      <a:gd name="T66" fmla="*/ 48 w 176"/>
                      <a:gd name="T67" fmla="*/ 585 h 603"/>
                      <a:gd name="T68" fmla="*/ 55 w 176"/>
                      <a:gd name="T69" fmla="*/ 567 h 603"/>
                      <a:gd name="T70" fmla="*/ 63 w 176"/>
                      <a:gd name="T71" fmla="*/ 528 h 603"/>
                      <a:gd name="T72" fmla="*/ 64 w 176"/>
                      <a:gd name="T73" fmla="*/ 384 h 603"/>
                      <a:gd name="T74" fmla="*/ 72 w 176"/>
                      <a:gd name="T75" fmla="*/ 242 h 603"/>
                      <a:gd name="T76" fmla="*/ 57 w 176"/>
                      <a:gd name="T77" fmla="*/ 230 h 603"/>
                      <a:gd name="T78" fmla="*/ 57 w 176"/>
                      <a:gd name="T79" fmla="*/ 210 h 603"/>
                      <a:gd name="T80" fmla="*/ 57 w 176"/>
                      <a:gd name="T81" fmla="*/ 172 h 603"/>
                      <a:gd name="T82" fmla="*/ 38 w 176"/>
                      <a:gd name="T83" fmla="*/ 181 h 603"/>
                      <a:gd name="T84" fmla="*/ 55 w 176"/>
                      <a:gd name="T85" fmla="*/ 205 h 603"/>
                      <a:gd name="T86" fmla="*/ 55 w 176"/>
                      <a:gd name="T87" fmla="*/ 227 h 603"/>
                      <a:gd name="T88" fmla="*/ 37 w 176"/>
                      <a:gd name="T89" fmla="*/ 213 h 603"/>
                      <a:gd name="T90" fmla="*/ 28 w 176"/>
                      <a:gd name="T91" fmla="*/ 199 h 603"/>
                      <a:gd name="T92" fmla="*/ 19 w 176"/>
                      <a:gd name="T93" fmla="*/ 203 h 603"/>
                      <a:gd name="T94" fmla="*/ 0 w 176"/>
                      <a:gd name="T95" fmla="*/ 179 h 603"/>
                      <a:gd name="T96" fmla="*/ 0 w 176"/>
                      <a:gd name="T97" fmla="*/ 172 h 603"/>
                      <a:gd name="T98" fmla="*/ 10 w 176"/>
                      <a:gd name="T99" fmla="*/ 167 h 603"/>
                      <a:gd name="T100" fmla="*/ 32 w 176"/>
                      <a:gd name="T101" fmla="*/ 142 h 603"/>
                      <a:gd name="T102" fmla="*/ 55 w 176"/>
                      <a:gd name="T103" fmla="*/ 119 h 603"/>
                      <a:gd name="T104" fmla="*/ 84 w 176"/>
                      <a:gd name="T105" fmla="*/ 92 h 603"/>
                      <a:gd name="T106" fmla="*/ 107 w 176"/>
                      <a:gd name="T107" fmla="*/ 83 h 603"/>
                      <a:gd name="T108" fmla="*/ 107 w 176"/>
                      <a:gd name="T109" fmla="*/ 64 h 603"/>
                      <a:gd name="T110" fmla="*/ 98 w 176"/>
                      <a:gd name="T111" fmla="*/ 54 h 603"/>
                      <a:gd name="T112" fmla="*/ 98 w 176"/>
                      <a:gd name="T113" fmla="*/ 30 h 603"/>
                      <a:gd name="T114" fmla="*/ 92 w 176"/>
                      <a:gd name="T115" fmla="*/ 26 h 603"/>
                      <a:gd name="T116" fmla="*/ 107 w 176"/>
                      <a:gd name="T117" fmla="*/ 8 h 60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76" h="603">
                        <a:moveTo>
                          <a:pt x="107" y="8"/>
                        </a:moveTo>
                        <a:lnTo>
                          <a:pt x="141" y="0"/>
                        </a:lnTo>
                        <a:lnTo>
                          <a:pt x="154" y="16"/>
                        </a:lnTo>
                        <a:lnTo>
                          <a:pt x="160" y="11"/>
                        </a:lnTo>
                        <a:lnTo>
                          <a:pt x="169" y="37"/>
                        </a:lnTo>
                        <a:lnTo>
                          <a:pt x="150" y="54"/>
                        </a:lnTo>
                        <a:lnTo>
                          <a:pt x="149" y="67"/>
                        </a:lnTo>
                        <a:lnTo>
                          <a:pt x="144" y="68"/>
                        </a:lnTo>
                        <a:lnTo>
                          <a:pt x="141" y="82"/>
                        </a:lnTo>
                        <a:lnTo>
                          <a:pt x="127" y="85"/>
                        </a:lnTo>
                        <a:lnTo>
                          <a:pt x="127" y="91"/>
                        </a:lnTo>
                        <a:lnTo>
                          <a:pt x="150" y="109"/>
                        </a:lnTo>
                        <a:lnTo>
                          <a:pt x="169" y="194"/>
                        </a:lnTo>
                        <a:lnTo>
                          <a:pt x="154" y="217"/>
                        </a:lnTo>
                        <a:lnTo>
                          <a:pt x="154" y="375"/>
                        </a:lnTo>
                        <a:lnTo>
                          <a:pt x="136" y="382"/>
                        </a:lnTo>
                        <a:lnTo>
                          <a:pt x="133" y="407"/>
                        </a:lnTo>
                        <a:lnTo>
                          <a:pt x="125" y="473"/>
                        </a:lnTo>
                        <a:lnTo>
                          <a:pt x="125" y="509"/>
                        </a:lnTo>
                        <a:lnTo>
                          <a:pt x="154" y="531"/>
                        </a:lnTo>
                        <a:lnTo>
                          <a:pt x="175" y="542"/>
                        </a:lnTo>
                        <a:lnTo>
                          <a:pt x="175" y="550"/>
                        </a:lnTo>
                        <a:lnTo>
                          <a:pt x="131" y="539"/>
                        </a:lnTo>
                        <a:lnTo>
                          <a:pt x="125" y="532"/>
                        </a:lnTo>
                        <a:lnTo>
                          <a:pt x="121" y="539"/>
                        </a:lnTo>
                        <a:lnTo>
                          <a:pt x="116" y="539"/>
                        </a:lnTo>
                        <a:lnTo>
                          <a:pt x="111" y="514"/>
                        </a:lnTo>
                        <a:lnTo>
                          <a:pt x="107" y="400"/>
                        </a:lnTo>
                        <a:lnTo>
                          <a:pt x="98" y="400"/>
                        </a:lnTo>
                        <a:lnTo>
                          <a:pt x="73" y="501"/>
                        </a:lnTo>
                        <a:lnTo>
                          <a:pt x="73" y="564"/>
                        </a:lnTo>
                        <a:lnTo>
                          <a:pt x="63" y="595"/>
                        </a:lnTo>
                        <a:lnTo>
                          <a:pt x="54" y="602"/>
                        </a:lnTo>
                        <a:lnTo>
                          <a:pt x="48" y="585"/>
                        </a:lnTo>
                        <a:lnTo>
                          <a:pt x="55" y="567"/>
                        </a:lnTo>
                        <a:lnTo>
                          <a:pt x="63" y="528"/>
                        </a:lnTo>
                        <a:lnTo>
                          <a:pt x="64" y="384"/>
                        </a:lnTo>
                        <a:lnTo>
                          <a:pt x="72" y="242"/>
                        </a:lnTo>
                        <a:lnTo>
                          <a:pt x="57" y="230"/>
                        </a:lnTo>
                        <a:lnTo>
                          <a:pt x="57" y="210"/>
                        </a:lnTo>
                        <a:lnTo>
                          <a:pt x="57" y="172"/>
                        </a:lnTo>
                        <a:lnTo>
                          <a:pt x="38" y="181"/>
                        </a:lnTo>
                        <a:lnTo>
                          <a:pt x="55" y="205"/>
                        </a:lnTo>
                        <a:lnTo>
                          <a:pt x="55" y="227"/>
                        </a:lnTo>
                        <a:lnTo>
                          <a:pt x="37" y="213"/>
                        </a:lnTo>
                        <a:lnTo>
                          <a:pt x="28" y="199"/>
                        </a:lnTo>
                        <a:lnTo>
                          <a:pt x="19" y="203"/>
                        </a:lnTo>
                        <a:lnTo>
                          <a:pt x="0" y="179"/>
                        </a:lnTo>
                        <a:lnTo>
                          <a:pt x="0" y="172"/>
                        </a:lnTo>
                        <a:lnTo>
                          <a:pt x="10" y="167"/>
                        </a:lnTo>
                        <a:lnTo>
                          <a:pt x="32" y="142"/>
                        </a:lnTo>
                        <a:lnTo>
                          <a:pt x="55" y="119"/>
                        </a:lnTo>
                        <a:lnTo>
                          <a:pt x="84" y="92"/>
                        </a:lnTo>
                        <a:lnTo>
                          <a:pt x="107" y="83"/>
                        </a:lnTo>
                        <a:lnTo>
                          <a:pt x="107" y="64"/>
                        </a:lnTo>
                        <a:lnTo>
                          <a:pt x="98" y="54"/>
                        </a:lnTo>
                        <a:lnTo>
                          <a:pt x="98" y="30"/>
                        </a:lnTo>
                        <a:lnTo>
                          <a:pt x="92" y="26"/>
                        </a:lnTo>
                        <a:lnTo>
                          <a:pt x="107" y="8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12" name="Freeform 22"/>
                  <p:cNvSpPr>
                    <a:spLocks/>
                  </p:cNvSpPr>
                  <p:nvPr/>
                </p:nvSpPr>
                <p:spPr bwMode="auto">
                  <a:xfrm>
                    <a:off x="4059" y="2030"/>
                    <a:ext cx="128" cy="576"/>
                  </a:xfrm>
                  <a:custGeom>
                    <a:avLst/>
                    <a:gdLst>
                      <a:gd name="T0" fmla="*/ 30 w 128"/>
                      <a:gd name="T1" fmla="*/ 11 h 576"/>
                      <a:gd name="T2" fmla="*/ 30 w 128"/>
                      <a:gd name="T3" fmla="*/ 26 h 576"/>
                      <a:gd name="T4" fmla="*/ 32 w 128"/>
                      <a:gd name="T5" fmla="*/ 30 h 576"/>
                      <a:gd name="T6" fmla="*/ 26 w 128"/>
                      <a:gd name="T7" fmla="*/ 41 h 576"/>
                      <a:gd name="T8" fmla="*/ 30 w 128"/>
                      <a:gd name="T9" fmla="*/ 44 h 576"/>
                      <a:gd name="T10" fmla="*/ 29 w 128"/>
                      <a:gd name="T11" fmla="*/ 48 h 576"/>
                      <a:gd name="T12" fmla="*/ 32 w 128"/>
                      <a:gd name="T13" fmla="*/ 64 h 576"/>
                      <a:gd name="T14" fmla="*/ 32 w 128"/>
                      <a:gd name="T15" fmla="*/ 67 h 576"/>
                      <a:gd name="T16" fmla="*/ 10 w 128"/>
                      <a:gd name="T17" fmla="*/ 82 h 576"/>
                      <a:gd name="T18" fmla="*/ 0 w 128"/>
                      <a:gd name="T19" fmla="*/ 201 h 576"/>
                      <a:gd name="T20" fmla="*/ 13 w 128"/>
                      <a:gd name="T21" fmla="*/ 222 h 576"/>
                      <a:gd name="T22" fmla="*/ 8 w 128"/>
                      <a:gd name="T23" fmla="*/ 287 h 576"/>
                      <a:gd name="T24" fmla="*/ 17 w 128"/>
                      <a:gd name="T25" fmla="*/ 294 h 576"/>
                      <a:gd name="T26" fmla="*/ 21 w 128"/>
                      <a:gd name="T27" fmla="*/ 395 h 576"/>
                      <a:gd name="T28" fmla="*/ 27 w 128"/>
                      <a:gd name="T29" fmla="*/ 497 h 576"/>
                      <a:gd name="T30" fmla="*/ 25 w 128"/>
                      <a:gd name="T31" fmla="*/ 504 h 576"/>
                      <a:gd name="T32" fmla="*/ 3 w 128"/>
                      <a:gd name="T33" fmla="*/ 522 h 576"/>
                      <a:gd name="T34" fmla="*/ 5 w 128"/>
                      <a:gd name="T35" fmla="*/ 526 h 576"/>
                      <a:gd name="T36" fmla="*/ 13 w 128"/>
                      <a:gd name="T37" fmla="*/ 530 h 576"/>
                      <a:gd name="T38" fmla="*/ 27 w 128"/>
                      <a:gd name="T39" fmla="*/ 526 h 576"/>
                      <a:gd name="T40" fmla="*/ 40 w 128"/>
                      <a:gd name="T41" fmla="*/ 519 h 576"/>
                      <a:gd name="T42" fmla="*/ 50 w 128"/>
                      <a:gd name="T43" fmla="*/ 515 h 576"/>
                      <a:gd name="T44" fmla="*/ 50 w 128"/>
                      <a:gd name="T45" fmla="*/ 532 h 576"/>
                      <a:gd name="T46" fmla="*/ 55 w 128"/>
                      <a:gd name="T47" fmla="*/ 533 h 576"/>
                      <a:gd name="T48" fmla="*/ 47 w 128"/>
                      <a:gd name="T49" fmla="*/ 548 h 576"/>
                      <a:gd name="T50" fmla="*/ 51 w 128"/>
                      <a:gd name="T51" fmla="*/ 571 h 576"/>
                      <a:gd name="T52" fmla="*/ 58 w 128"/>
                      <a:gd name="T53" fmla="*/ 575 h 576"/>
                      <a:gd name="T54" fmla="*/ 71 w 128"/>
                      <a:gd name="T55" fmla="*/ 555 h 576"/>
                      <a:gd name="T56" fmla="*/ 71 w 128"/>
                      <a:gd name="T57" fmla="*/ 540 h 576"/>
                      <a:gd name="T58" fmla="*/ 76 w 128"/>
                      <a:gd name="T59" fmla="*/ 539 h 576"/>
                      <a:gd name="T60" fmla="*/ 82 w 128"/>
                      <a:gd name="T61" fmla="*/ 407 h 576"/>
                      <a:gd name="T62" fmla="*/ 76 w 128"/>
                      <a:gd name="T63" fmla="*/ 395 h 576"/>
                      <a:gd name="T64" fmla="*/ 91 w 128"/>
                      <a:gd name="T65" fmla="*/ 307 h 576"/>
                      <a:gd name="T66" fmla="*/ 100 w 128"/>
                      <a:gd name="T67" fmla="*/ 303 h 576"/>
                      <a:gd name="T68" fmla="*/ 103 w 128"/>
                      <a:gd name="T69" fmla="*/ 211 h 576"/>
                      <a:gd name="T70" fmla="*/ 127 w 128"/>
                      <a:gd name="T71" fmla="*/ 201 h 576"/>
                      <a:gd name="T72" fmla="*/ 117 w 128"/>
                      <a:gd name="T73" fmla="*/ 103 h 576"/>
                      <a:gd name="T74" fmla="*/ 81 w 128"/>
                      <a:gd name="T75" fmla="*/ 76 h 576"/>
                      <a:gd name="T76" fmla="*/ 71 w 128"/>
                      <a:gd name="T77" fmla="*/ 66 h 576"/>
                      <a:gd name="T78" fmla="*/ 71 w 128"/>
                      <a:gd name="T79" fmla="*/ 57 h 576"/>
                      <a:gd name="T80" fmla="*/ 75 w 128"/>
                      <a:gd name="T81" fmla="*/ 50 h 576"/>
                      <a:gd name="T82" fmla="*/ 79 w 128"/>
                      <a:gd name="T83" fmla="*/ 45 h 576"/>
                      <a:gd name="T84" fmla="*/ 83 w 128"/>
                      <a:gd name="T85" fmla="*/ 38 h 576"/>
                      <a:gd name="T86" fmla="*/ 85 w 128"/>
                      <a:gd name="T87" fmla="*/ 32 h 576"/>
                      <a:gd name="T88" fmla="*/ 85 w 128"/>
                      <a:gd name="T89" fmla="*/ 25 h 576"/>
                      <a:gd name="T90" fmla="*/ 83 w 128"/>
                      <a:gd name="T91" fmla="*/ 17 h 576"/>
                      <a:gd name="T92" fmla="*/ 78 w 128"/>
                      <a:gd name="T93" fmla="*/ 10 h 576"/>
                      <a:gd name="T94" fmla="*/ 71 w 128"/>
                      <a:gd name="T95" fmla="*/ 3 h 576"/>
                      <a:gd name="T96" fmla="*/ 64 w 128"/>
                      <a:gd name="T97" fmla="*/ 0 h 576"/>
                      <a:gd name="T98" fmla="*/ 56 w 128"/>
                      <a:gd name="T99" fmla="*/ 0 h 576"/>
                      <a:gd name="T100" fmla="*/ 47 w 128"/>
                      <a:gd name="T101" fmla="*/ 1 h 576"/>
                      <a:gd name="T102" fmla="*/ 40 w 128"/>
                      <a:gd name="T103" fmla="*/ 3 h 576"/>
                      <a:gd name="T104" fmla="*/ 30 w 128"/>
                      <a:gd name="T105" fmla="*/ 11 h 57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28" h="576">
                        <a:moveTo>
                          <a:pt x="30" y="11"/>
                        </a:moveTo>
                        <a:lnTo>
                          <a:pt x="30" y="26"/>
                        </a:lnTo>
                        <a:lnTo>
                          <a:pt x="32" y="30"/>
                        </a:lnTo>
                        <a:lnTo>
                          <a:pt x="26" y="41"/>
                        </a:lnTo>
                        <a:lnTo>
                          <a:pt x="30" y="44"/>
                        </a:lnTo>
                        <a:lnTo>
                          <a:pt x="29" y="48"/>
                        </a:lnTo>
                        <a:lnTo>
                          <a:pt x="32" y="64"/>
                        </a:lnTo>
                        <a:lnTo>
                          <a:pt x="32" y="67"/>
                        </a:lnTo>
                        <a:lnTo>
                          <a:pt x="10" y="82"/>
                        </a:lnTo>
                        <a:lnTo>
                          <a:pt x="0" y="201"/>
                        </a:lnTo>
                        <a:lnTo>
                          <a:pt x="13" y="222"/>
                        </a:lnTo>
                        <a:lnTo>
                          <a:pt x="8" y="287"/>
                        </a:lnTo>
                        <a:lnTo>
                          <a:pt x="17" y="294"/>
                        </a:lnTo>
                        <a:lnTo>
                          <a:pt x="21" y="395"/>
                        </a:lnTo>
                        <a:lnTo>
                          <a:pt x="27" y="497"/>
                        </a:lnTo>
                        <a:lnTo>
                          <a:pt x="25" y="504"/>
                        </a:lnTo>
                        <a:lnTo>
                          <a:pt x="3" y="522"/>
                        </a:lnTo>
                        <a:lnTo>
                          <a:pt x="5" y="526"/>
                        </a:lnTo>
                        <a:lnTo>
                          <a:pt x="13" y="530"/>
                        </a:lnTo>
                        <a:lnTo>
                          <a:pt x="27" y="526"/>
                        </a:lnTo>
                        <a:lnTo>
                          <a:pt x="40" y="519"/>
                        </a:lnTo>
                        <a:lnTo>
                          <a:pt x="50" y="515"/>
                        </a:lnTo>
                        <a:lnTo>
                          <a:pt x="50" y="532"/>
                        </a:lnTo>
                        <a:lnTo>
                          <a:pt x="55" y="533"/>
                        </a:lnTo>
                        <a:lnTo>
                          <a:pt x="47" y="548"/>
                        </a:lnTo>
                        <a:lnTo>
                          <a:pt x="51" y="571"/>
                        </a:lnTo>
                        <a:lnTo>
                          <a:pt x="58" y="575"/>
                        </a:lnTo>
                        <a:lnTo>
                          <a:pt x="71" y="555"/>
                        </a:lnTo>
                        <a:lnTo>
                          <a:pt x="71" y="540"/>
                        </a:lnTo>
                        <a:lnTo>
                          <a:pt x="76" y="539"/>
                        </a:lnTo>
                        <a:lnTo>
                          <a:pt x="82" y="407"/>
                        </a:lnTo>
                        <a:lnTo>
                          <a:pt x="76" y="395"/>
                        </a:lnTo>
                        <a:lnTo>
                          <a:pt x="91" y="307"/>
                        </a:lnTo>
                        <a:lnTo>
                          <a:pt x="100" y="303"/>
                        </a:lnTo>
                        <a:lnTo>
                          <a:pt x="103" y="211"/>
                        </a:lnTo>
                        <a:lnTo>
                          <a:pt x="127" y="201"/>
                        </a:lnTo>
                        <a:lnTo>
                          <a:pt x="117" y="103"/>
                        </a:lnTo>
                        <a:lnTo>
                          <a:pt x="81" y="76"/>
                        </a:lnTo>
                        <a:lnTo>
                          <a:pt x="71" y="66"/>
                        </a:lnTo>
                        <a:lnTo>
                          <a:pt x="71" y="57"/>
                        </a:lnTo>
                        <a:lnTo>
                          <a:pt x="75" y="50"/>
                        </a:lnTo>
                        <a:lnTo>
                          <a:pt x="79" y="45"/>
                        </a:lnTo>
                        <a:lnTo>
                          <a:pt x="83" y="38"/>
                        </a:lnTo>
                        <a:lnTo>
                          <a:pt x="85" y="32"/>
                        </a:lnTo>
                        <a:lnTo>
                          <a:pt x="85" y="25"/>
                        </a:lnTo>
                        <a:lnTo>
                          <a:pt x="83" y="17"/>
                        </a:lnTo>
                        <a:lnTo>
                          <a:pt x="78" y="10"/>
                        </a:lnTo>
                        <a:lnTo>
                          <a:pt x="71" y="3"/>
                        </a:lnTo>
                        <a:lnTo>
                          <a:pt x="64" y="0"/>
                        </a:lnTo>
                        <a:lnTo>
                          <a:pt x="56" y="0"/>
                        </a:lnTo>
                        <a:lnTo>
                          <a:pt x="47" y="1"/>
                        </a:lnTo>
                        <a:lnTo>
                          <a:pt x="40" y="3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306" name="Freeform 23"/>
                <p:cNvSpPr>
                  <a:spLocks/>
                </p:cNvSpPr>
                <p:nvPr/>
              </p:nvSpPr>
              <p:spPr bwMode="auto">
                <a:xfrm>
                  <a:off x="4471" y="2125"/>
                  <a:ext cx="145" cy="715"/>
                </a:xfrm>
                <a:custGeom>
                  <a:avLst/>
                  <a:gdLst>
                    <a:gd name="T0" fmla="*/ 51 w 145"/>
                    <a:gd name="T1" fmla="*/ 11 h 715"/>
                    <a:gd name="T2" fmla="*/ 84 w 145"/>
                    <a:gd name="T3" fmla="*/ 0 h 715"/>
                    <a:gd name="T4" fmla="*/ 110 w 145"/>
                    <a:gd name="T5" fmla="*/ 0 h 715"/>
                    <a:gd name="T6" fmla="*/ 132 w 145"/>
                    <a:gd name="T7" fmla="*/ 6 h 715"/>
                    <a:gd name="T8" fmla="*/ 141 w 145"/>
                    <a:gd name="T9" fmla="*/ 31 h 715"/>
                    <a:gd name="T10" fmla="*/ 141 w 145"/>
                    <a:gd name="T11" fmla="*/ 51 h 715"/>
                    <a:gd name="T12" fmla="*/ 128 w 145"/>
                    <a:gd name="T13" fmla="*/ 77 h 715"/>
                    <a:gd name="T14" fmla="*/ 118 w 145"/>
                    <a:gd name="T15" fmla="*/ 76 h 715"/>
                    <a:gd name="T16" fmla="*/ 133 w 145"/>
                    <a:gd name="T17" fmla="*/ 106 h 715"/>
                    <a:gd name="T18" fmla="*/ 144 w 145"/>
                    <a:gd name="T19" fmla="*/ 153 h 715"/>
                    <a:gd name="T20" fmla="*/ 144 w 145"/>
                    <a:gd name="T21" fmla="*/ 195 h 715"/>
                    <a:gd name="T22" fmla="*/ 141 w 145"/>
                    <a:gd name="T23" fmla="*/ 246 h 715"/>
                    <a:gd name="T24" fmla="*/ 132 w 145"/>
                    <a:gd name="T25" fmla="*/ 298 h 715"/>
                    <a:gd name="T26" fmla="*/ 116 w 145"/>
                    <a:gd name="T27" fmla="*/ 301 h 715"/>
                    <a:gd name="T28" fmla="*/ 116 w 145"/>
                    <a:gd name="T29" fmla="*/ 316 h 715"/>
                    <a:gd name="T30" fmla="*/ 107 w 145"/>
                    <a:gd name="T31" fmla="*/ 322 h 715"/>
                    <a:gd name="T32" fmla="*/ 107 w 145"/>
                    <a:gd name="T33" fmla="*/ 373 h 715"/>
                    <a:gd name="T34" fmla="*/ 98 w 145"/>
                    <a:gd name="T35" fmla="*/ 384 h 715"/>
                    <a:gd name="T36" fmla="*/ 98 w 145"/>
                    <a:gd name="T37" fmla="*/ 479 h 715"/>
                    <a:gd name="T38" fmla="*/ 98 w 145"/>
                    <a:gd name="T39" fmla="*/ 540 h 715"/>
                    <a:gd name="T40" fmla="*/ 111 w 145"/>
                    <a:gd name="T41" fmla="*/ 608 h 715"/>
                    <a:gd name="T42" fmla="*/ 116 w 145"/>
                    <a:gd name="T43" fmla="*/ 694 h 715"/>
                    <a:gd name="T44" fmla="*/ 101 w 145"/>
                    <a:gd name="T45" fmla="*/ 701 h 715"/>
                    <a:gd name="T46" fmla="*/ 101 w 145"/>
                    <a:gd name="T47" fmla="*/ 711 h 715"/>
                    <a:gd name="T48" fmla="*/ 77 w 145"/>
                    <a:gd name="T49" fmla="*/ 711 h 715"/>
                    <a:gd name="T50" fmla="*/ 73 w 145"/>
                    <a:gd name="T51" fmla="*/ 707 h 715"/>
                    <a:gd name="T52" fmla="*/ 63 w 145"/>
                    <a:gd name="T53" fmla="*/ 707 h 715"/>
                    <a:gd name="T54" fmla="*/ 63 w 145"/>
                    <a:gd name="T55" fmla="*/ 714 h 715"/>
                    <a:gd name="T56" fmla="*/ 45 w 145"/>
                    <a:gd name="T57" fmla="*/ 711 h 715"/>
                    <a:gd name="T58" fmla="*/ 8 w 145"/>
                    <a:gd name="T59" fmla="*/ 707 h 715"/>
                    <a:gd name="T60" fmla="*/ 8 w 145"/>
                    <a:gd name="T61" fmla="*/ 701 h 715"/>
                    <a:gd name="T62" fmla="*/ 43 w 145"/>
                    <a:gd name="T63" fmla="*/ 688 h 715"/>
                    <a:gd name="T64" fmla="*/ 43 w 145"/>
                    <a:gd name="T65" fmla="*/ 675 h 715"/>
                    <a:gd name="T66" fmla="*/ 12 w 145"/>
                    <a:gd name="T67" fmla="*/ 669 h 715"/>
                    <a:gd name="T68" fmla="*/ 12 w 145"/>
                    <a:gd name="T69" fmla="*/ 660 h 715"/>
                    <a:gd name="T70" fmla="*/ 33 w 145"/>
                    <a:gd name="T71" fmla="*/ 647 h 715"/>
                    <a:gd name="T72" fmla="*/ 33 w 145"/>
                    <a:gd name="T73" fmla="*/ 550 h 715"/>
                    <a:gd name="T74" fmla="*/ 25 w 145"/>
                    <a:gd name="T75" fmla="*/ 461 h 715"/>
                    <a:gd name="T76" fmla="*/ 27 w 145"/>
                    <a:gd name="T77" fmla="*/ 372 h 715"/>
                    <a:gd name="T78" fmla="*/ 28 w 145"/>
                    <a:gd name="T79" fmla="*/ 322 h 715"/>
                    <a:gd name="T80" fmla="*/ 26 w 145"/>
                    <a:gd name="T81" fmla="*/ 307 h 715"/>
                    <a:gd name="T82" fmla="*/ 26 w 145"/>
                    <a:gd name="T83" fmla="*/ 237 h 715"/>
                    <a:gd name="T84" fmla="*/ 0 w 145"/>
                    <a:gd name="T85" fmla="*/ 221 h 715"/>
                    <a:gd name="T86" fmla="*/ 0 w 145"/>
                    <a:gd name="T87" fmla="*/ 212 h 715"/>
                    <a:gd name="T88" fmla="*/ 55 w 145"/>
                    <a:gd name="T89" fmla="*/ 116 h 715"/>
                    <a:gd name="T90" fmla="*/ 81 w 145"/>
                    <a:gd name="T91" fmla="*/ 103 h 715"/>
                    <a:gd name="T92" fmla="*/ 78 w 145"/>
                    <a:gd name="T93" fmla="*/ 97 h 715"/>
                    <a:gd name="T94" fmla="*/ 60 w 145"/>
                    <a:gd name="T95" fmla="*/ 93 h 715"/>
                    <a:gd name="T96" fmla="*/ 60 w 145"/>
                    <a:gd name="T97" fmla="*/ 87 h 715"/>
                    <a:gd name="T98" fmla="*/ 55 w 145"/>
                    <a:gd name="T99" fmla="*/ 84 h 715"/>
                    <a:gd name="T100" fmla="*/ 55 w 145"/>
                    <a:gd name="T101" fmla="*/ 77 h 715"/>
                    <a:gd name="T102" fmla="*/ 51 w 145"/>
                    <a:gd name="T103" fmla="*/ 74 h 715"/>
                    <a:gd name="T104" fmla="*/ 55 w 145"/>
                    <a:gd name="T105" fmla="*/ 71 h 715"/>
                    <a:gd name="T106" fmla="*/ 51 w 145"/>
                    <a:gd name="T107" fmla="*/ 68 h 715"/>
                    <a:gd name="T108" fmla="*/ 60 w 145"/>
                    <a:gd name="T109" fmla="*/ 51 h 715"/>
                    <a:gd name="T110" fmla="*/ 55 w 145"/>
                    <a:gd name="T111" fmla="*/ 43 h 715"/>
                    <a:gd name="T112" fmla="*/ 60 w 145"/>
                    <a:gd name="T113" fmla="*/ 34 h 715"/>
                    <a:gd name="T114" fmla="*/ 51 w 145"/>
                    <a:gd name="T115" fmla="*/ 27 h 715"/>
                    <a:gd name="T116" fmla="*/ 51 w 145"/>
                    <a:gd name="T117" fmla="*/ 11 h 71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45" h="715">
                      <a:moveTo>
                        <a:pt x="51" y="11"/>
                      </a:moveTo>
                      <a:lnTo>
                        <a:pt x="84" y="0"/>
                      </a:lnTo>
                      <a:lnTo>
                        <a:pt x="110" y="0"/>
                      </a:lnTo>
                      <a:lnTo>
                        <a:pt x="132" y="6"/>
                      </a:lnTo>
                      <a:lnTo>
                        <a:pt x="141" y="31"/>
                      </a:lnTo>
                      <a:lnTo>
                        <a:pt x="141" y="51"/>
                      </a:lnTo>
                      <a:lnTo>
                        <a:pt x="128" y="77"/>
                      </a:lnTo>
                      <a:lnTo>
                        <a:pt x="118" y="76"/>
                      </a:lnTo>
                      <a:lnTo>
                        <a:pt x="133" y="106"/>
                      </a:lnTo>
                      <a:lnTo>
                        <a:pt x="144" y="153"/>
                      </a:lnTo>
                      <a:lnTo>
                        <a:pt x="144" y="195"/>
                      </a:lnTo>
                      <a:lnTo>
                        <a:pt x="141" y="246"/>
                      </a:lnTo>
                      <a:lnTo>
                        <a:pt x="132" y="298"/>
                      </a:lnTo>
                      <a:lnTo>
                        <a:pt x="116" y="301"/>
                      </a:lnTo>
                      <a:lnTo>
                        <a:pt x="116" y="316"/>
                      </a:lnTo>
                      <a:lnTo>
                        <a:pt x="107" y="322"/>
                      </a:lnTo>
                      <a:lnTo>
                        <a:pt x="107" y="373"/>
                      </a:lnTo>
                      <a:lnTo>
                        <a:pt x="98" y="384"/>
                      </a:lnTo>
                      <a:lnTo>
                        <a:pt x="98" y="479"/>
                      </a:lnTo>
                      <a:lnTo>
                        <a:pt x="98" y="540"/>
                      </a:lnTo>
                      <a:lnTo>
                        <a:pt x="111" y="608"/>
                      </a:lnTo>
                      <a:lnTo>
                        <a:pt x="116" y="694"/>
                      </a:lnTo>
                      <a:lnTo>
                        <a:pt x="101" y="701"/>
                      </a:lnTo>
                      <a:lnTo>
                        <a:pt x="101" y="711"/>
                      </a:lnTo>
                      <a:lnTo>
                        <a:pt x="77" y="711"/>
                      </a:lnTo>
                      <a:lnTo>
                        <a:pt x="73" y="707"/>
                      </a:lnTo>
                      <a:lnTo>
                        <a:pt x="63" y="707"/>
                      </a:lnTo>
                      <a:lnTo>
                        <a:pt x="63" y="714"/>
                      </a:lnTo>
                      <a:lnTo>
                        <a:pt x="45" y="711"/>
                      </a:lnTo>
                      <a:lnTo>
                        <a:pt x="8" y="707"/>
                      </a:lnTo>
                      <a:lnTo>
                        <a:pt x="8" y="701"/>
                      </a:lnTo>
                      <a:lnTo>
                        <a:pt x="43" y="688"/>
                      </a:lnTo>
                      <a:lnTo>
                        <a:pt x="43" y="675"/>
                      </a:lnTo>
                      <a:lnTo>
                        <a:pt x="12" y="669"/>
                      </a:lnTo>
                      <a:lnTo>
                        <a:pt x="12" y="660"/>
                      </a:lnTo>
                      <a:lnTo>
                        <a:pt x="33" y="647"/>
                      </a:lnTo>
                      <a:lnTo>
                        <a:pt x="33" y="550"/>
                      </a:lnTo>
                      <a:lnTo>
                        <a:pt x="25" y="461"/>
                      </a:lnTo>
                      <a:lnTo>
                        <a:pt x="27" y="372"/>
                      </a:lnTo>
                      <a:lnTo>
                        <a:pt x="28" y="322"/>
                      </a:lnTo>
                      <a:lnTo>
                        <a:pt x="26" y="307"/>
                      </a:lnTo>
                      <a:lnTo>
                        <a:pt x="26" y="237"/>
                      </a:lnTo>
                      <a:lnTo>
                        <a:pt x="0" y="221"/>
                      </a:lnTo>
                      <a:lnTo>
                        <a:pt x="0" y="212"/>
                      </a:lnTo>
                      <a:lnTo>
                        <a:pt x="55" y="116"/>
                      </a:lnTo>
                      <a:lnTo>
                        <a:pt x="81" y="103"/>
                      </a:lnTo>
                      <a:lnTo>
                        <a:pt x="78" y="97"/>
                      </a:lnTo>
                      <a:lnTo>
                        <a:pt x="60" y="93"/>
                      </a:lnTo>
                      <a:lnTo>
                        <a:pt x="60" y="87"/>
                      </a:lnTo>
                      <a:lnTo>
                        <a:pt x="55" y="84"/>
                      </a:lnTo>
                      <a:lnTo>
                        <a:pt x="55" y="77"/>
                      </a:lnTo>
                      <a:lnTo>
                        <a:pt x="51" y="74"/>
                      </a:lnTo>
                      <a:lnTo>
                        <a:pt x="55" y="71"/>
                      </a:lnTo>
                      <a:lnTo>
                        <a:pt x="51" y="68"/>
                      </a:lnTo>
                      <a:lnTo>
                        <a:pt x="60" y="51"/>
                      </a:lnTo>
                      <a:lnTo>
                        <a:pt x="55" y="43"/>
                      </a:lnTo>
                      <a:lnTo>
                        <a:pt x="60" y="34"/>
                      </a:lnTo>
                      <a:lnTo>
                        <a:pt x="51" y="27"/>
                      </a:lnTo>
                      <a:lnTo>
                        <a:pt x="51" y="1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7" name="Freeform 24"/>
                <p:cNvSpPr>
                  <a:spLocks/>
                </p:cNvSpPr>
                <p:nvPr/>
              </p:nvSpPr>
              <p:spPr bwMode="auto">
                <a:xfrm>
                  <a:off x="2883" y="2120"/>
                  <a:ext cx="106" cy="379"/>
                </a:xfrm>
                <a:custGeom>
                  <a:avLst/>
                  <a:gdLst>
                    <a:gd name="T0" fmla="*/ 41 w 106"/>
                    <a:gd name="T1" fmla="*/ 5 h 379"/>
                    <a:gd name="T2" fmla="*/ 36 w 106"/>
                    <a:gd name="T3" fmla="*/ 25 h 379"/>
                    <a:gd name="T4" fmla="*/ 39 w 106"/>
                    <a:gd name="T5" fmla="*/ 28 h 379"/>
                    <a:gd name="T6" fmla="*/ 43 w 106"/>
                    <a:gd name="T7" fmla="*/ 35 h 379"/>
                    <a:gd name="T8" fmla="*/ 47 w 106"/>
                    <a:gd name="T9" fmla="*/ 49 h 379"/>
                    <a:gd name="T10" fmla="*/ 43 w 106"/>
                    <a:gd name="T11" fmla="*/ 51 h 379"/>
                    <a:gd name="T12" fmla="*/ 19 w 106"/>
                    <a:gd name="T13" fmla="*/ 71 h 379"/>
                    <a:gd name="T14" fmla="*/ 4 w 106"/>
                    <a:gd name="T15" fmla="*/ 186 h 379"/>
                    <a:gd name="T16" fmla="*/ 0 w 106"/>
                    <a:gd name="T17" fmla="*/ 206 h 379"/>
                    <a:gd name="T18" fmla="*/ 7 w 106"/>
                    <a:gd name="T19" fmla="*/ 217 h 379"/>
                    <a:gd name="T20" fmla="*/ 11 w 106"/>
                    <a:gd name="T21" fmla="*/ 219 h 379"/>
                    <a:gd name="T22" fmla="*/ 11 w 106"/>
                    <a:gd name="T23" fmla="*/ 202 h 379"/>
                    <a:gd name="T24" fmla="*/ 11 w 106"/>
                    <a:gd name="T25" fmla="*/ 211 h 379"/>
                    <a:gd name="T26" fmla="*/ 18 w 106"/>
                    <a:gd name="T27" fmla="*/ 204 h 379"/>
                    <a:gd name="T28" fmla="*/ 20 w 106"/>
                    <a:gd name="T29" fmla="*/ 190 h 379"/>
                    <a:gd name="T30" fmla="*/ 34 w 106"/>
                    <a:gd name="T31" fmla="*/ 289 h 379"/>
                    <a:gd name="T32" fmla="*/ 41 w 106"/>
                    <a:gd name="T33" fmla="*/ 349 h 379"/>
                    <a:gd name="T34" fmla="*/ 37 w 106"/>
                    <a:gd name="T35" fmla="*/ 376 h 379"/>
                    <a:gd name="T36" fmla="*/ 54 w 106"/>
                    <a:gd name="T37" fmla="*/ 371 h 379"/>
                    <a:gd name="T38" fmla="*/ 49 w 106"/>
                    <a:gd name="T39" fmla="*/ 338 h 379"/>
                    <a:gd name="T40" fmla="*/ 56 w 106"/>
                    <a:gd name="T41" fmla="*/ 291 h 379"/>
                    <a:gd name="T42" fmla="*/ 58 w 106"/>
                    <a:gd name="T43" fmla="*/ 336 h 379"/>
                    <a:gd name="T44" fmla="*/ 61 w 106"/>
                    <a:gd name="T45" fmla="*/ 368 h 379"/>
                    <a:gd name="T46" fmla="*/ 75 w 106"/>
                    <a:gd name="T47" fmla="*/ 369 h 379"/>
                    <a:gd name="T48" fmla="*/ 80 w 106"/>
                    <a:gd name="T49" fmla="*/ 289 h 379"/>
                    <a:gd name="T50" fmla="*/ 86 w 106"/>
                    <a:gd name="T51" fmla="*/ 281 h 379"/>
                    <a:gd name="T52" fmla="*/ 102 w 106"/>
                    <a:gd name="T53" fmla="*/ 289 h 379"/>
                    <a:gd name="T54" fmla="*/ 94 w 106"/>
                    <a:gd name="T55" fmla="*/ 193 h 379"/>
                    <a:gd name="T56" fmla="*/ 96 w 106"/>
                    <a:gd name="T57" fmla="*/ 174 h 379"/>
                    <a:gd name="T58" fmla="*/ 94 w 106"/>
                    <a:gd name="T59" fmla="*/ 127 h 379"/>
                    <a:gd name="T60" fmla="*/ 71 w 106"/>
                    <a:gd name="T61" fmla="*/ 63 h 379"/>
                    <a:gd name="T62" fmla="*/ 70 w 106"/>
                    <a:gd name="T63" fmla="*/ 41 h 379"/>
                    <a:gd name="T64" fmla="*/ 75 w 106"/>
                    <a:gd name="T65" fmla="*/ 37 h 379"/>
                    <a:gd name="T66" fmla="*/ 80 w 106"/>
                    <a:gd name="T67" fmla="*/ 31 h 379"/>
                    <a:gd name="T68" fmla="*/ 77 w 106"/>
                    <a:gd name="T69" fmla="*/ 5 h 379"/>
                    <a:gd name="T70" fmla="*/ 64 w 106"/>
                    <a:gd name="T71" fmla="*/ 1 h 379"/>
                    <a:gd name="T72" fmla="*/ 53 w 106"/>
                    <a:gd name="T73" fmla="*/ 3 h 37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" h="379">
                      <a:moveTo>
                        <a:pt x="53" y="3"/>
                      </a:moveTo>
                      <a:lnTo>
                        <a:pt x="41" y="5"/>
                      </a:lnTo>
                      <a:lnTo>
                        <a:pt x="36" y="19"/>
                      </a:lnTo>
                      <a:lnTo>
                        <a:pt x="36" y="25"/>
                      </a:lnTo>
                      <a:lnTo>
                        <a:pt x="41" y="25"/>
                      </a:lnTo>
                      <a:lnTo>
                        <a:pt x="39" y="28"/>
                      </a:lnTo>
                      <a:lnTo>
                        <a:pt x="41" y="29"/>
                      </a:lnTo>
                      <a:lnTo>
                        <a:pt x="43" y="35"/>
                      </a:lnTo>
                      <a:lnTo>
                        <a:pt x="44" y="37"/>
                      </a:lnTo>
                      <a:lnTo>
                        <a:pt x="47" y="49"/>
                      </a:lnTo>
                      <a:lnTo>
                        <a:pt x="47" y="51"/>
                      </a:lnTo>
                      <a:lnTo>
                        <a:pt x="43" y="51"/>
                      </a:lnTo>
                      <a:lnTo>
                        <a:pt x="34" y="66"/>
                      </a:lnTo>
                      <a:lnTo>
                        <a:pt x="19" y="71"/>
                      </a:lnTo>
                      <a:lnTo>
                        <a:pt x="11" y="82"/>
                      </a:lnTo>
                      <a:lnTo>
                        <a:pt x="4" y="186"/>
                      </a:lnTo>
                      <a:lnTo>
                        <a:pt x="7" y="187"/>
                      </a:lnTo>
                      <a:lnTo>
                        <a:pt x="0" y="206"/>
                      </a:lnTo>
                      <a:lnTo>
                        <a:pt x="4" y="217"/>
                      </a:lnTo>
                      <a:lnTo>
                        <a:pt x="7" y="217"/>
                      </a:lnTo>
                      <a:lnTo>
                        <a:pt x="8" y="219"/>
                      </a:lnTo>
                      <a:lnTo>
                        <a:pt x="11" y="219"/>
                      </a:lnTo>
                      <a:lnTo>
                        <a:pt x="10" y="208"/>
                      </a:lnTo>
                      <a:lnTo>
                        <a:pt x="11" y="202"/>
                      </a:lnTo>
                      <a:lnTo>
                        <a:pt x="13" y="207"/>
                      </a:lnTo>
                      <a:lnTo>
                        <a:pt x="11" y="211"/>
                      </a:lnTo>
                      <a:lnTo>
                        <a:pt x="13" y="213"/>
                      </a:lnTo>
                      <a:lnTo>
                        <a:pt x="18" y="204"/>
                      </a:lnTo>
                      <a:lnTo>
                        <a:pt x="15" y="189"/>
                      </a:lnTo>
                      <a:lnTo>
                        <a:pt x="20" y="190"/>
                      </a:lnTo>
                      <a:lnTo>
                        <a:pt x="18" y="283"/>
                      </a:lnTo>
                      <a:lnTo>
                        <a:pt x="34" y="289"/>
                      </a:lnTo>
                      <a:lnTo>
                        <a:pt x="43" y="343"/>
                      </a:lnTo>
                      <a:lnTo>
                        <a:pt x="41" y="349"/>
                      </a:lnTo>
                      <a:lnTo>
                        <a:pt x="37" y="371"/>
                      </a:lnTo>
                      <a:lnTo>
                        <a:pt x="37" y="376"/>
                      </a:lnTo>
                      <a:lnTo>
                        <a:pt x="49" y="378"/>
                      </a:lnTo>
                      <a:lnTo>
                        <a:pt x="54" y="371"/>
                      </a:lnTo>
                      <a:lnTo>
                        <a:pt x="51" y="352"/>
                      </a:lnTo>
                      <a:lnTo>
                        <a:pt x="49" y="338"/>
                      </a:lnTo>
                      <a:lnTo>
                        <a:pt x="55" y="291"/>
                      </a:lnTo>
                      <a:lnTo>
                        <a:pt x="56" y="291"/>
                      </a:lnTo>
                      <a:lnTo>
                        <a:pt x="61" y="308"/>
                      </a:lnTo>
                      <a:lnTo>
                        <a:pt x="58" y="336"/>
                      </a:lnTo>
                      <a:lnTo>
                        <a:pt x="54" y="339"/>
                      </a:lnTo>
                      <a:lnTo>
                        <a:pt x="61" y="368"/>
                      </a:lnTo>
                      <a:lnTo>
                        <a:pt x="72" y="371"/>
                      </a:lnTo>
                      <a:lnTo>
                        <a:pt x="75" y="369"/>
                      </a:lnTo>
                      <a:lnTo>
                        <a:pt x="66" y="339"/>
                      </a:lnTo>
                      <a:lnTo>
                        <a:pt x="80" y="289"/>
                      </a:lnTo>
                      <a:lnTo>
                        <a:pt x="86" y="284"/>
                      </a:lnTo>
                      <a:lnTo>
                        <a:pt x="86" y="281"/>
                      </a:lnTo>
                      <a:lnTo>
                        <a:pt x="98" y="282"/>
                      </a:lnTo>
                      <a:lnTo>
                        <a:pt x="102" y="289"/>
                      </a:lnTo>
                      <a:lnTo>
                        <a:pt x="105" y="284"/>
                      </a:lnTo>
                      <a:lnTo>
                        <a:pt x="94" y="193"/>
                      </a:lnTo>
                      <a:lnTo>
                        <a:pt x="96" y="193"/>
                      </a:lnTo>
                      <a:lnTo>
                        <a:pt x="96" y="174"/>
                      </a:lnTo>
                      <a:lnTo>
                        <a:pt x="97" y="172"/>
                      </a:lnTo>
                      <a:lnTo>
                        <a:pt x="94" y="127"/>
                      </a:lnTo>
                      <a:lnTo>
                        <a:pt x="90" y="73"/>
                      </a:lnTo>
                      <a:lnTo>
                        <a:pt x="71" y="63"/>
                      </a:lnTo>
                      <a:lnTo>
                        <a:pt x="64" y="51"/>
                      </a:lnTo>
                      <a:lnTo>
                        <a:pt x="70" y="41"/>
                      </a:lnTo>
                      <a:lnTo>
                        <a:pt x="72" y="42"/>
                      </a:lnTo>
                      <a:lnTo>
                        <a:pt x="75" y="37"/>
                      </a:lnTo>
                      <a:lnTo>
                        <a:pt x="75" y="31"/>
                      </a:lnTo>
                      <a:lnTo>
                        <a:pt x="80" y="31"/>
                      </a:lnTo>
                      <a:lnTo>
                        <a:pt x="82" y="16"/>
                      </a:lnTo>
                      <a:lnTo>
                        <a:pt x="77" y="5"/>
                      </a:lnTo>
                      <a:lnTo>
                        <a:pt x="72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3" y="3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8" name="Freeform 25"/>
                <p:cNvSpPr>
                  <a:spLocks/>
                </p:cNvSpPr>
                <p:nvPr/>
              </p:nvSpPr>
              <p:spPr bwMode="auto">
                <a:xfrm>
                  <a:off x="3681" y="2029"/>
                  <a:ext cx="74" cy="377"/>
                </a:xfrm>
                <a:custGeom>
                  <a:avLst/>
                  <a:gdLst>
                    <a:gd name="T0" fmla="*/ 25 w 74"/>
                    <a:gd name="T1" fmla="*/ 5 h 377"/>
                    <a:gd name="T2" fmla="*/ 43 w 74"/>
                    <a:gd name="T3" fmla="*/ 0 h 377"/>
                    <a:gd name="T4" fmla="*/ 56 w 74"/>
                    <a:gd name="T5" fmla="*/ 0 h 377"/>
                    <a:gd name="T6" fmla="*/ 68 w 74"/>
                    <a:gd name="T7" fmla="*/ 3 h 377"/>
                    <a:gd name="T8" fmla="*/ 72 w 74"/>
                    <a:gd name="T9" fmla="*/ 16 h 377"/>
                    <a:gd name="T10" fmla="*/ 72 w 74"/>
                    <a:gd name="T11" fmla="*/ 27 h 377"/>
                    <a:gd name="T12" fmla="*/ 65 w 74"/>
                    <a:gd name="T13" fmla="*/ 40 h 377"/>
                    <a:gd name="T14" fmla="*/ 60 w 74"/>
                    <a:gd name="T15" fmla="*/ 40 h 377"/>
                    <a:gd name="T16" fmla="*/ 68 w 74"/>
                    <a:gd name="T17" fmla="*/ 56 h 377"/>
                    <a:gd name="T18" fmla="*/ 73 w 74"/>
                    <a:gd name="T19" fmla="*/ 80 h 377"/>
                    <a:gd name="T20" fmla="*/ 73 w 74"/>
                    <a:gd name="T21" fmla="*/ 102 h 377"/>
                    <a:gd name="T22" fmla="*/ 72 w 74"/>
                    <a:gd name="T23" fmla="*/ 129 h 377"/>
                    <a:gd name="T24" fmla="*/ 68 w 74"/>
                    <a:gd name="T25" fmla="*/ 156 h 377"/>
                    <a:gd name="T26" fmla="*/ 59 w 74"/>
                    <a:gd name="T27" fmla="*/ 158 h 377"/>
                    <a:gd name="T28" fmla="*/ 59 w 74"/>
                    <a:gd name="T29" fmla="*/ 165 h 377"/>
                    <a:gd name="T30" fmla="*/ 54 w 74"/>
                    <a:gd name="T31" fmla="*/ 169 h 377"/>
                    <a:gd name="T32" fmla="*/ 54 w 74"/>
                    <a:gd name="T33" fmla="*/ 197 h 377"/>
                    <a:gd name="T34" fmla="*/ 50 w 74"/>
                    <a:gd name="T35" fmla="*/ 202 h 377"/>
                    <a:gd name="T36" fmla="*/ 50 w 74"/>
                    <a:gd name="T37" fmla="*/ 253 h 377"/>
                    <a:gd name="T38" fmla="*/ 50 w 74"/>
                    <a:gd name="T39" fmla="*/ 285 h 377"/>
                    <a:gd name="T40" fmla="*/ 56 w 74"/>
                    <a:gd name="T41" fmla="*/ 320 h 377"/>
                    <a:gd name="T42" fmla="*/ 59 w 74"/>
                    <a:gd name="T43" fmla="*/ 366 h 377"/>
                    <a:gd name="T44" fmla="*/ 51 w 74"/>
                    <a:gd name="T45" fmla="*/ 370 h 377"/>
                    <a:gd name="T46" fmla="*/ 51 w 74"/>
                    <a:gd name="T47" fmla="*/ 376 h 377"/>
                    <a:gd name="T48" fmla="*/ 40 w 74"/>
                    <a:gd name="T49" fmla="*/ 376 h 377"/>
                    <a:gd name="T50" fmla="*/ 37 w 74"/>
                    <a:gd name="T51" fmla="*/ 373 h 377"/>
                    <a:gd name="T52" fmla="*/ 32 w 74"/>
                    <a:gd name="T53" fmla="*/ 373 h 377"/>
                    <a:gd name="T54" fmla="*/ 32 w 74"/>
                    <a:gd name="T55" fmla="*/ 376 h 377"/>
                    <a:gd name="T56" fmla="*/ 23 w 74"/>
                    <a:gd name="T57" fmla="*/ 376 h 377"/>
                    <a:gd name="T58" fmla="*/ 5 w 74"/>
                    <a:gd name="T59" fmla="*/ 373 h 377"/>
                    <a:gd name="T60" fmla="*/ 5 w 74"/>
                    <a:gd name="T61" fmla="*/ 370 h 377"/>
                    <a:gd name="T62" fmla="*/ 21 w 74"/>
                    <a:gd name="T63" fmla="*/ 363 h 377"/>
                    <a:gd name="T64" fmla="*/ 21 w 74"/>
                    <a:gd name="T65" fmla="*/ 356 h 377"/>
                    <a:gd name="T66" fmla="*/ 6 w 74"/>
                    <a:gd name="T67" fmla="*/ 353 h 377"/>
                    <a:gd name="T68" fmla="*/ 6 w 74"/>
                    <a:gd name="T69" fmla="*/ 349 h 377"/>
                    <a:gd name="T70" fmla="*/ 17 w 74"/>
                    <a:gd name="T71" fmla="*/ 342 h 377"/>
                    <a:gd name="T72" fmla="*/ 17 w 74"/>
                    <a:gd name="T73" fmla="*/ 290 h 377"/>
                    <a:gd name="T74" fmla="*/ 13 w 74"/>
                    <a:gd name="T75" fmla="*/ 243 h 377"/>
                    <a:gd name="T76" fmla="*/ 14 w 74"/>
                    <a:gd name="T77" fmla="*/ 196 h 377"/>
                    <a:gd name="T78" fmla="*/ 14 w 74"/>
                    <a:gd name="T79" fmla="*/ 169 h 377"/>
                    <a:gd name="T80" fmla="*/ 13 w 74"/>
                    <a:gd name="T81" fmla="*/ 161 h 377"/>
                    <a:gd name="T82" fmla="*/ 13 w 74"/>
                    <a:gd name="T83" fmla="*/ 124 h 377"/>
                    <a:gd name="T84" fmla="*/ 0 w 74"/>
                    <a:gd name="T85" fmla="*/ 116 h 377"/>
                    <a:gd name="T86" fmla="*/ 0 w 74"/>
                    <a:gd name="T87" fmla="*/ 112 h 377"/>
                    <a:gd name="T88" fmla="*/ 28 w 74"/>
                    <a:gd name="T89" fmla="*/ 61 h 377"/>
                    <a:gd name="T90" fmla="*/ 41 w 74"/>
                    <a:gd name="T91" fmla="*/ 54 h 377"/>
                    <a:gd name="T92" fmla="*/ 40 w 74"/>
                    <a:gd name="T93" fmla="*/ 51 h 377"/>
                    <a:gd name="T94" fmla="*/ 30 w 74"/>
                    <a:gd name="T95" fmla="*/ 49 h 377"/>
                    <a:gd name="T96" fmla="*/ 30 w 74"/>
                    <a:gd name="T97" fmla="*/ 46 h 377"/>
                    <a:gd name="T98" fmla="*/ 28 w 74"/>
                    <a:gd name="T99" fmla="*/ 44 h 377"/>
                    <a:gd name="T100" fmla="*/ 28 w 74"/>
                    <a:gd name="T101" fmla="*/ 40 h 377"/>
                    <a:gd name="T102" fmla="*/ 25 w 74"/>
                    <a:gd name="T103" fmla="*/ 39 h 377"/>
                    <a:gd name="T104" fmla="*/ 28 w 74"/>
                    <a:gd name="T105" fmla="*/ 37 h 377"/>
                    <a:gd name="T106" fmla="*/ 26 w 74"/>
                    <a:gd name="T107" fmla="*/ 35 h 377"/>
                    <a:gd name="T108" fmla="*/ 30 w 74"/>
                    <a:gd name="T109" fmla="*/ 27 h 377"/>
                    <a:gd name="T110" fmla="*/ 28 w 74"/>
                    <a:gd name="T111" fmla="*/ 22 h 377"/>
                    <a:gd name="T112" fmla="*/ 30 w 74"/>
                    <a:gd name="T113" fmla="*/ 18 h 377"/>
                    <a:gd name="T114" fmla="*/ 26 w 74"/>
                    <a:gd name="T115" fmla="*/ 14 h 377"/>
                    <a:gd name="T116" fmla="*/ 25 w 74"/>
                    <a:gd name="T117" fmla="*/ 5 h 37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74" h="377">
                      <a:moveTo>
                        <a:pt x="25" y="5"/>
                      </a:move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68" y="3"/>
                      </a:lnTo>
                      <a:lnTo>
                        <a:pt x="72" y="16"/>
                      </a:lnTo>
                      <a:lnTo>
                        <a:pt x="72" y="27"/>
                      </a:lnTo>
                      <a:lnTo>
                        <a:pt x="65" y="40"/>
                      </a:lnTo>
                      <a:lnTo>
                        <a:pt x="60" y="40"/>
                      </a:lnTo>
                      <a:lnTo>
                        <a:pt x="68" y="56"/>
                      </a:lnTo>
                      <a:lnTo>
                        <a:pt x="73" y="80"/>
                      </a:lnTo>
                      <a:lnTo>
                        <a:pt x="73" y="102"/>
                      </a:lnTo>
                      <a:lnTo>
                        <a:pt x="72" y="129"/>
                      </a:lnTo>
                      <a:lnTo>
                        <a:pt x="68" y="156"/>
                      </a:lnTo>
                      <a:lnTo>
                        <a:pt x="59" y="158"/>
                      </a:lnTo>
                      <a:lnTo>
                        <a:pt x="59" y="165"/>
                      </a:lnTo>
                      <a:lnTo>
                        <a:pt x="54" y="169"/>
                      </a:lnTo>
                      <a:lnTo>
                        <a:pt x="54" y="197"/>
                      </a:lnTo>
                      <a:lnTo>
                        <a:pt x="50" y="202"/>
                      </a:lnTo>
                      <a:lnTo>
                        <a:pt x="50" y="253"/>
                      </a:lnTo>
                      <a:lnTo>
                        <a:pt x="50" y="285"/>
                      </a:lnTo>
                      <a:lnTo>
                        <a:pt x="56" y="320"/>
                      </a:lnTo>
                      <a:lnTo>
                        <a:pt x="59" y="366"/>
                      </a:lnTo>
                      <a:lnTo>
                        <a:pt x="51" y="370"/>
                      </a:lnTo>
                      <a:lnTo>
                        <a:pt x="51" y="376"/>
                      </a:lnTo>
                      <a:lnTo>
                        <a:pt x="40" y="376"/>
                      </a:lnTo>
                      <a:lnTo>
                        <a:pt x="37" y="373"/>
                      </a:lnTo>
                      <a:lnTo>
                        <a:pt x="32" y="373"/>
                      </a:lnTo>
                      <a:lnTo>
                        <a:pt x="32" y="376"/>
                      </a:lnTo>
                      <a:lnTo>
                        <a:pt x="23" y="376"/>
                      </a:lnTo>
                      <a:lnTo>
                        <a:pt x="5" y="373"/>
                      </a:lnTo>
                      <a:lnTo>
                        <a:pt x="5" y="370"/>
                      </a:lnTo>
                      <a:lnTo>
                        <a:pt x="21" y="363"/>
                      </a:lnTo>
                      <a:lnTo>
                        <a:pt x="21" y="356"/>
                      </a:lnTo>
                      <a:lnTo>
                        <a:pt x="6" y="353"/>
                      </a:lnTo>
                      <a:lnTo>
                        <a:pt x="6" y="349"/>
                      </a:lnTo>
                      <a:lnTo>
                        <a:pt x="17" y="342"/>
                      </a:lnTo>
                      <a:lnTo>
                        <a:pt x="17" y="290"/>
                      </a:lnTo>
                      <a:lnTo>
                        <a:pt x="13" y="243"/>
                      </a:lnTo>
                      <a:lnTo>
                        <a:pt x="14" y="196"/>
                      </a:lnTo>
                      <a:lnTo>
                        <a:pt x="14" y="169"/>
                      </a:lnTo>
                      <a:lnTo>
                        <a:pt x="13" y="161"/>
                      </a:lnTo>
                      <a:lnTo>
                        <a:pt x="13" y="124"/>
                      </a:lnTo>
                      <a:lnTo>
                        <a:pt x="0" y="116"/>
                      </a:lnTo>
                      <a:lnTo>
                        <a:pt x="0" y="112"/>
                      </a:lnTo>
                      <a:lnTo>
                        <a:pt x="28" y="61"/>
                      </a:lnTo>
                      <a:lnTo>
                        <a:pt x="41" y="54"/>
                      </a:lnTo>
                      <a:lnTo>
                        <a:pt x="40" y="51"/>
                      </a:lnTo>
                      <a:lnTo>
                        <a:pt x="30" y="49"/>
                      </a:lnTo>
                      <a:lnTo>
                        <a:pt x="30" y="46"/>
                      </a:lnTo>
                      <a:lnTo>
                        <a:pt x="28" y="44"/>
                      </a:lnTo>
                      <a:lnTo>
                        <a:pt x="28" y="40"/>
                      </a:lnTo>
                      <a:lnTo>
                        <a:pt x="25" y="39"/>
                      </a:lnTo>
                      <a:lnTo>
                        <a:pt x="28" y="37"/>
                      </a:lnTo>
                      <a:lnTo>
                        <a:pt x="26" y="35"/>
                      </a:lnTo>
                      <a:lnTo>
                        <a:pt x="30" y="27"/>
                      </a:lnTo>
                      <a:lnTo>
                        <a:pt x="28" y="22"/>
                      </a:lnTo>
                      <a:lnTo>
                        <a:pt x="30" y="18"/>
                      </a:lnTo>
                      <a:lnTo>
                        <a:pt x="26" y="14"/>
                      </a:lnTo>
                      <a:lnTo>
                        <a:pt x="25" y="5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9" name="Freeform 26"/>
                <p:cNvSpPr>
                  <a:spLocks/>
                </p:cNvSpPr>
                <p:nvPr/>
              </p:nvSpPr>
              <p:spPr bwMode="auto">
                <a:xfrm>
                  <a:off x="3565" y="1991"/>
                  <a:ext cx="101" cy="337"/>
                </a:xfrm>
                <a:custGeom>
                  <a:avLst/>
                  <a:gdLst>
                    <a:gd name="T0" fmla="*/ 61 w 101"/>
                    <a:gd name="T1" fmla="*/ 4 h 337"/>
                    <a:gd name="T2" fmla="*/ 66 w 101"/>
                    <a:gd name="T3" fmla="*/ 22 h 337"/>
                    <a:gd name="T4" fmla="*/ 63 w 101"/>
                    <a:gd name="T5" fmla="*/ 24 h 337"/>
                    <a:gd name="T6" fmla="*/ 60 w 101"/>
                    <a:gd name="T7" fmla="*/ 31 h 337"/>
                    <a:gd name="T8" fmla="*/ 55 w 101"/>
                    <a:gd name="T9" fmla="*/ 43 h 337"/>
                    <a:gd name="T10" fmla="*/ 60 w 101"/>
                    <a:gd name="T11" fmla="*/ 45 h 337"/>
                    <a:gd name="T12" fmla="*/ 82 w 101"/>
                    <a:gd name="T13" fmla="*/ 63 h 337"/>
                    <a:gd name="T14" fmla="*/ 97 w 101"/>
                    <a:gd name="T15" fmla="*/ 164 h 337"/>
                    <a:gd name="T16" fmla="*/ 100 w 101"/>
                    <a:gd name="T17" fmla="*/ 182 h 337"/>
                    <a:gd name="T18" fmla="*/ 94 w 101"/>
                    <a:gd name="T19" fmla="*/ 191 h 337"/>
                    <a:gd name="T20" fmla="*/ 89 w 101"/>
                    <a:gd name="T21" fmla="*/ 194 h 337"/>
                    <a:gd name="T22" fmla="*/ 89 w 101"/>
                    <a:gd name="T23" fmla="*/ 178 h 337"/>
                    <a:gd name="T24" fmla="*/ 89 w 101"/>
                    <a:gd name="T25" fmla="*/ 187 h 337"/>
                    <a:gd name="T26" fmla="*/ 84 w 101"/>
                    <a:gd name="T27" fmla="*/ 181 h 337"/>
                    <a:gd name="T28" fmla="*/ 81 w 101"/>
                    <a:gd name="T29" fmla="*/ 168 h 337"/>
                    <a:gd name="T30" fmla="*/ 68 w 101"/>
                    <a:gd name="T31" fmla="*/ 255 h 337"/>
                    <a:gd name="T32" fmla="*/ 61 w 101"/>
                    <a:gd name="T33" fmla="*/ 310 h 337"/>
                    <a:gd name="T34" fmla="*/ 65 w 101"/>
                    <a:gd name="T35" fmla="*/ 333 h 337"/>
                    <a:gd name="T36" fmla="*/ 48 w 101"/>
                    <a:gd name="T37" fmla="*/ 330 h 337"/>
                    <a:gd name="T38" fmla="*/ 53 w 101"/>
                    <a:gd name="T39" fmla="*/ 300 h 337"/>
                    <a:gd name="T40" fmla="*/ 46 w 101"/>
                    <a:gd name="T41" fmla="*/ 258 h 337"/>
                    <a:gd name="T42" fmla="*/ 45 w 101"/>
                    <a:gd name="T43" fmla="*/ 298 h 337"/>
                    <a:gd name="T44" fmla="*/ 42 w 101"/>
                    <a:gd name="T45" fmla="*/ 327 h 337"/>
                    <a:gd name="T46" fmla="*/ 29 w 101"/>
                    <a:gd name="T47" fmla="*/ 328 h 337"/>
                    <a:gd name="T48" fmla="*/ 24 w 101"/>
                    <a:gd name="T49" fmla="*/ 255 h 337"/>
                    <a:gd name="T50" fmla="*/ 18 w 101"/>
                    <a:gd name="T51" fmla="*/ 249 h 337"/>
                    <a:gd name="T52" fmla="*/ 3 w 101"/>
                    <a:gd name="T53" fmla="*/ 255 h 337"/>
                    <a:gd name="T54" fmla="*/ 11 w 101"/>
                    <a:gd name="T55" fmla="*/ 171 h 337"/>
                    <a:gd name="T56" fmla="*/ 9 w 101"/>
                    <a:gd name="T57" fmla="*/ 154 h 337"/>
                    <a:gd name="T58" fmla="*/ 11 w 101"/>
                    <a:gd name="T59" fmla="*/ 112 h 337"/>
                    <a:gd name="T60" fmla="*/ 33 w 101"/>
                    <a:gd name="T61" fmla="*/ 56 h 337"/>
                    <a:gd name="T62" fmla="*/ 33 w 101"/>
                    <a:gd name="T63" fmla="*/ 36 h 337"/>
                    <a:gd name="T64" fmla="*/ 29 w 101"/>
                    <a:gd name="T65" fmla="*/ 32 h 337"/>
                    <a:gd name="T66" fmla="*/ 24 w 101"/>
                    <a:gd name="T67" fmla="*/ 27 h 337"/>
                    <a:gd name="T68" fmla="*/ 27 w 101"/>
                    <a:gd name="T69" fmla="*/ 4 h 337"/>
                    <a:gd name="T70" fmla="*/ 40 w 101"/>
                    <a:gd name="T71" fmla="*/ 1 h 337"/>
                    <a:gd name="T72" fmla="*/ 50 w 101"/>
                    <a:gd name="T73" fmla="*/ 2 h 3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1" h="337">
                      <a:moveTo>
                        <a:pt x="50" y="2"/>
                      </a:moveTo>
                      <a:lnTo>
                        <a:pt x="61" y="4"/>
                      </a:lnTo>
                      <a:lnTo>
                        <a:pt x="66" y="17"/>
                      </a:lnTo>
                      <a:lnTo>
                        <a:pt x="66" y="22"/>
                      </a:lnTo>
                      <a:lnTo>
                        <a:pt x="61" y="22"/>
                      </a:lnTo>
                      <a:lnTo>
                        <a:pt x="63" y="24"/>
                      </a:lnTo>
                      <a:lnTo>
                        <a:pt x="61" y="25"/>
                      </a:lnTo>
                      <a:lnTo>
                        <a:pt x="60" y="31"/>
                      </a:lnTo>
                      <a:lnTo>
                        <a:pt x="58" y="32"/>
                      </a:lnTo>
                      <a:lnTo>
                        <a:pt x="55" y="43"/>
                      </a:lnTo>
                      <a:lnTo>
                        <a:pt x="55" y="45"/>
                      </a:lnTo>
                      <a:lnTo>
                        <a:pt x="60" y="45"/>
                      </a:lnTo>
                      <a:lnTo>
                        <a:pt x="68" y="58"/>
                      </a:lnTo>
                      <a:lnTo>
                        <a:pt x="82" y="63"/>
                      </a:lnTo>
                      <a:lnTo>
                        <a:pt x="89" y="72"/>
                      </a:lnTo>
                      <a:lnTo>
                        <a:pt x="97" y="164"/>
                      </a:lnTo>
                      <a:lnTo>
                        <a:pt x="94" y="166"/>
                      </a:lnTo>
                      <a:lnTo>
                        <a:pt x="100" y="182"/>
                      </a:lnTo>
                      <a:lnTo>
                        <a:pt x="97" y="191"/>
                      </a:lnTo>
                      <a:lnTo>
                        <a:pt x="94" y="191"/>
                      </a:lnTo>
                      <a:lnTo>
                        <a:pt x="93" y="194"/>
                      </a:lnTo>
                      <a:lnTo>
                        <a:pt x="89" y="194"/>
                      </a:lnTo>
                      <a:lnTo>
                        <a:pt x="91" y="184"/>
                      </a:lnTo>
                      <a:lnTo>
                        <a:pt x="89" y="178"/>
                      </a:lnTo>
                      <a:lnTo>
                        <a:pt x="88" y="183"/>
                      </a:lnTo>
                      <a:lnTo>
                        <a:pt x="89" y="187"/>
                      </a:lnTo>
                      <a:lnTo>
                        <a:pt x="87" y="189"/>
                      </a:lnTo>
                      <a:lnTo>
                        <a:pt x="84" y="181"/>
                      </a:lnTo>
                      <a:lnTo>
                        <a:pt x="86" y="167"/>
                      </a:lnTo>
                      <a:lnTo>
                        <a:pt x="81" y="168"/>
                      </a:lnTo>
                      <a:lnTo>
                        <a:pt x="84" y="251"/>
                      </a:lnTo>
                      <a:lnTo>
                        <a:pt x="68" y="255"/>
                      </a:lnTo>
                      <a:lnTo>
                        <a:pt x="60" y="305"/>
                      </a:lnTo>
                      <a:lnTo>
                        <a:pt x="61" y="310"/>
                      </a:lnTo>
                      <a:lnTo>
                        <a:pt x="65" y="330"/>
                      </a:lnTo>
                      <a:lnTo>
                        <a:pt x="65" y="333"/>
                      </a:lnTo>
                      <a:lnTo>
                        <a:pt x="53" y="336"/>
                      </a:lnTo>
                      <a:lnTo>
                        <a:pt x="48" y="330"/>
                      </a:lnTo>
                      <a:lnTo>
                        <a:pt x="51" y="313"/>
                      </a:lnTo>
                      <a:lnTo>
                        <a:pt x="53" y="300"/>
                      </a:lnTo>
                      <a:lnTo>
                        <a:pt x="48" y="258"/>
                      </a:lnTo>
                      <a:lnTo>
                        <a:pt x="46" y="258"/>
                      </a:lnTo>
                      <a:lnTo>
                        <a:pt x="42" y="273"/>
                      </a:lnTo>
                      <a:lnTo>
                        <a:pt x="45" y="298"/>
                      </a:lnTo>
                      <a:lnTo>
                        <a:pt x="48" y="301"/>
                      </a:lnTo>
                      <a:lnTo>
                        <a:pt x="42" y="327"/>
                      </a:lnTo>
                      <a:lnTo>
                        <a:pt x="31" y="330"/>
                      </a:lnTo>
                      <a:lnTo>
                        <a:pt x="29" y="328"/>
                      </a:lnTo>
                      <a:lnTo>
                        <a:pt x="37" y="302"/>
                      </a:lnTo>
                      <a:lnTo>
                        <a:pt x="24" y="255"/>
                      </a:lnTo>
                      <a:lnTo>
                        <a:pt x="18" y="252"/>
                      </a:lnTo>
                      <a:lnTo>
                        <a:pt x="18" y="249"/>
                      </a:lnTo>
                      <a:lnTo>
                        <a:pt x="6" y="250"/>
                      </a:lnTo>
                      <a:lnTo>
                        <a:pt x="3" y="255"/>
                      </a:lnTo>
                      <a:lnTo>
                        <a:pt x="0" y="252"/>
                      </a:lnTo>
                      <a:lnTo>
                        <a:pt x="11" y="171"/>
                      </a:lnTo>
                      <a:lnTo>
                        <a:pt x="9" y="171"/>
                      </a:lnTo>
                      <a:lnTo>
                        <a:pt x="9" y="154"/>
                      </a:lnTo>
                      <a:lnTo>
                        <a:pt x="8" y="152"/>
                      </a:lnTo>
                      <a:lnTo>
                        <a:pt x="11" y="112"/>
                      </a:lnTo>
                      <a:lnTo>
                        <a:pt x="15" y="65"/>
                      </a:lnTo>
                      <a:lnTo>
                        <a:pt x="33" y="56"/>
                      </a:lnTo>
                      <a:lnTo>
                        <a:pt x="39" y="45"/>
                      </a:lnTo>
                      <a:lnTo>
                        <a:pt x="33" y="36"/>
                      </a:lnTo>
                      <a:lnTo>
                        <a:pt x="31" y="37"/>
                      </a:lnTo>
                      <a:lnTo>
                        <a:pt x="29" y="32"/>
                      </a:lnTo>
                      <a:lnTo>
                        <a:pt x="29" y="27"/>
                      </a:lnTo>
                      <a:lnTo>
                        <a:pt x="24" y="27"/>
                      </a:lnTo>
                      <a:lnTo>
                        <a:pt x="23" y="14"/>
                      </a:lnTo>
                      <a:lnTo>
                        <a:pt x="27" y="4"/>
                      </a:lnTo>
                      <a:lnTo>
                        <a:pt x="32" y="1"/>
                      </a:lnTo>
                      <a:lnTo>
                        <a:pt x="40" y="1"/>
                      </a:lnTo>
                      <a:lnTo>
                        <a:pt x="44" y="0"/>
                      </a:lnTo>
                      <a:lnTo>
                        <a:pt x="50" y="2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10" name="Freeform 27"/>
                <p:cNvSpPr>
                  <a:spLocks/>
                </p:cNvSpPr>
                <p:nvPr/>
              </p:nvSpPr>
              <p:spPr bwMode="auto">
                <a:xfrm>
                  <a:off x="3017" y="2020"/>
                  <a:ext cx="65" cy="237"/>
                </a:xfrm>
                <a:custGeom>
                  <a:avLst/>
                  <a:gdLst>
                    <a:gd name="T0" fmla="*/ 25 w 65"/>
                    <a:gd name="T1" fmla="*/ 3 h 237"/>
                    <a:gd name="T2" fmla="*/ 21 w 65"/>
                    <a:gd name="T3" fmla="*/ 15 h 237"/>
                    <a:gd name="T4" fmla="*/ 24 w 65"/>
                    <a:gd name="T5" fmla="*/ 17 h 237"/>
                    <a:gd name="T6" fmla="*/ 26 w 65"/>
                    <a:gd name="T7" fmla="*/ 22 h 237"/>
                    <a:gd name="T8" fmla="*/ 29 w 65"/>
                    <a:gd name="T9" fmla="*/ 30 h 237"/>
                    <a:gd name="T10" fmla="*/ 26 w 65"/>
                    <a:gd name="T11" fmla="*/ 32 h 237"/>
                    <a:gd name="T12" fmla="*/ 12 w 65"/>
                    <a:gd name="T13" fmla="*/ 44 h 237"/>
                    <a:gd name="T14" fmla="*/ 2 w 65"/>
                    <a:gd name="T15" fmla="*/ 116 h 237"/>
                    <a:gd name="T16" fmla="*/ 0 w 65"/>
                    <a:gd name="T17" fmla="*/ 128 h 237"/>
                    <a:gd name="T18" fmla="*/ 4 w 65"/>
                    <a:gd name="T19" fmla="*/ 135 h 237"/>
                    <a:gd name="T20" fmla="*/ 7 w 65"/>
                    <a:gd name="T21" fmla="*/ 136 h 237"/>
                    <a:gd name="T22" fmla="*/ 7 w 65"/>
                    <a:gd name="T23" fmla="*/ 126 h 237"/>
                    <a:gd name="T24" fmla="*/ 7 w 65"/>
                    <a:gd name="T25" fmla="*/ 131 h 237"/>
                    <a:gd name="T26" fmla="*/ 10 w 65"/>
                    <a:gd name="T27" fmla="*/ 128 h 237"/>
                    <a:gd name="T28" fmla="*/ 12 w 65"/>
                    <a:gd name="T29" fmla="*/ 118 h 237"/>
                    <a:gd name="T30" fmla="*/ 21 w 65"/>
                    <a:gd name="T31" fmla="*/ 180 h 237"/>
                    <a:gd name="T32" fmla="*/ 25 w 65"/>
                    <a:gd name="T33" fmla="*/ 218 h 237"/>
                    <a:gd name="T34" fmla="*/ 23 w 65"/>
                    <a:gd name="T35" fmla="*/ 234 h 237"/>
                    <a:gd name="T36" fmla="*/ 33 w 65"/>
                    <a:gd name="T37" fmla="*/ 232 h 237"/>
                    <a:gd name="T38" fmla="*/ 30 w 65"/>
                    <a:gd name="T39" fmla="*/ 211 h 237"/>
                    <a:gd name="T40" fmla="*/ 34 w 65"/>
                    <a:gd name="T41" fmla="*/ 182 h 237"/>
                    <a:gd name="T42" fmla="*/ 36 w 65"/>
                    <a:gd name="T43" fmla="*/ 209 h 237"/>
                    <a:gd name="T44" fmla="*/ 37 w 65"/>
                    <a:gd name="T45" fmla="*/ 229 h 237"/>
                    <a:gd name="T46" fmla="*/ 45 w 65"/>
                    <a:gd name="T47" fmla="*/ 230 h 237"/>
                    <a:gd name="T48" fmla="*/ 49 w 65"/>
                    <a:gd name="T49" fmla="*/ 180 h 237"/>
                    <a:gd name="T50" fmla="*/ 52 w 65"/>
                    <a:gd name="T51" fmla="*/ 175 h 237"/>
                    <a:gd name="T52" fmla="*/ 62 w 65"/>
                    <a:gd name="T53" fmla="*/ 180 h 237"/>
                    <a:gd name="T54" fmla="*/ 57 w 65"/>
                    <a:gd name="T55" fmla="*/ 120 h 237"/>
                    <a:gd name="T56" fmla="*/ 58 w 65"/>
                    <a:gd name="T57" fmla="*/ 108 h 237"/>
                    <a:gd name="T58" fmla="*/ 57 w 65"/>
                    <a:gd name="T59" fmla="*/ 79 h 237"/>
                    <a:gd name="T60" fmla="*/ 43 w 65"/>
                    <a:gd name="T61" fmla="*/ 39 h 237"/>
                    <a:gd name="T62" fmla="*/ 43 w 65"/>
                    <a:gd name="T63" fmla="*/ 26 h 237"/>
                    <a:gd name="T64" fmla="*/ 45 w 65"/>
                    <a:gd name="T65" fmla="*/ 23 h 237"/>
                    <a:gd name="T66" fmla="*/ 49 w 65"/>
                    <a:gd name="T67" fmla="*/ 19 h 237"/>
                    <a:gd name="T68" fmla="*/ 46 w 65"/>
                    <a:gd name="T69" fmla="*/ 3 h 237"/>
                    <a:gd name="T70" fmla="*/ 39 w 65"/>
                    <a:gd name="T71" fmla="*/ 1 h 237"/>
                    <a:gd name="T72" fmla="*/ 32 w 65"/>
                    <a:gd name="T73" fmla="*/ 1 h 2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5" h="237">
                      <a:moveTo>
                        <a:pt x="32" y="1"/>
                      </a:moveTo>
                      <a:lnTo>
                        <a:pt x="25" y="3"/>
                      </a:lnTo>
                      <a:lnTo>
                        <a:pt x="21" y="12"/>
                      </a:lnTo>
                      <a:lnTo>
                        <a:pt x="21" y="15"/>
                      </a:lnTo>
                      <a:lnTo>
                        <a:pt x="25" y="15"/>
                      </a:lnTo>
                      <a:lnTo>
                        <a:pt x="24" y="17"/>
                      </a:lnTo>
                      <a:lnTo>
                        <a:pt x="25" y="18"/>
                      </a:lnTo>
                      <a:lnTo>
                        <a:pt x="26" y="22"/>
                      </a:lnTo>
                      <a:lnTo>
                        <a:pt x="27" y="23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26" y="32"/>
                      </a:lnTo>
                      <a:lnTo>
                        <a:pt x="21" y="41"/>
                      </a:lnTo>
                      <a:lnTo>
                        <a:pt x="12" y="44"/>
                      </a:lnTo>
                      <a:lnTo>
                        <a:pt x="7" y="51"/>
                      </a:lnTo>
                      <a:lnTo>
                        <a:pt x="2" y="116"/>
                      </a:lnTo>
                      <a:lnTo>
                        <a:pt x="4" y="116"/>
                      </a:lnTo>
                      <a:lnTo>
                        <a:pt x="0" y="128"/>
                      </a:lnTo>
                      <a:lnTo>
                        <a:pt x="2" y="135"/>
                      </a:lnTo>
                      <a:lnTo>
                        <a:pt x="4" y="135"/>
                      </a:lnTo>
                      <a:lnTo>
                        <a:pt x="5" y="136"/>
                      </a:lnTo>
                      <a:lnTo>
                        <a:pt x="7" y="136"/>
                      </a:lnTo>
                      <a:lnTo>
                        <a:pt x="5" y="130"/>
                      </a:lnTo>
                      <a:lnTo>
                        <a:pt x="7" y="126"/>
                      </a:lnTo>
                      <a:lnTo>
                        <a:pt x="7" y="129"/>
                      </a:lnTo>
                      <a:lnTo>
                        <a:pt x="7" y="131"/>
                      </a:lnTo>
                      <a:lnTo>
                        <a:pt x="8" y="133"/>
                      </a:lnTo>
                      <a:lnTo>
                        <a:pt x="10" y="128"/>
                      </a:lnTo>
                      <a:lnTo>
                        <a:pt x="9" y="118"/>
                      </a:lnTo>
                      <a:lnTo>
                        <a:pt x="12" y="118"/>
                      </a:lnTo>
                      <a:lnTo>
                        <a:pt x="10" y="176"/>
                      </a:lnTo>
                      <a:lnTo>
                        <a:pt x="21" y="180"/>
                      </a:lnTo>
                      <a:lnTo>
                        <a:pt x="26" y="214"/>
                      </a:lnTo>
                      <a:lnTo>
                        <a:pt x="25" y="218"/>
                      </a:lnTo>
                      <a:lnTo>
                        <a:pt x="23" y="231"/>
                      </a:lnTo>
                      <a:lnTo>
                        <a:pt x="23" y="234"/>
                      </a:lnTo>
                      <a:lnTo>
                        <a:pt x="30" y="236"/>
                      </a:lnTo>
                      <a:lnTo>
                        <a:pt x="33" y="232"/>
                      </a:lnTo>
                      <a:lnTo>
                        <a:pt x="31" y="220"/>
                      </a:lnTo>
                      <a:lnTo>
                        <a:pt x="30" y="211"/>
                      </a:lnTo>
                      <a:lnTo>
                        <a:pt x="34" y="181"/>
                      </a:lnTo>
                      <a:lnTo>
                        <a:pt x="34" y="182"/>
                      </a:lnTo>
                      <a:lnTo>
                        <a:pt x="37" y="192"/>
                      </a:lnTo>
                      <a:lnTo>
                        <a:pt x="36" y="209"/>
                      </a:lnTo>
                      <a:lnTo>
                        <a:pt x="33" y="212"/>
                      </a:lnTo>
                      <a:lnTo>
                        <a:pt x="37" y="229"/>
                      </a:lnTo>
                      <a:lnTo>
                        <a:pt x="44" y="231"/>
                      </a:lnTo>
                      <a:lnTo>
                        <a:pt x="45" y="230"/>
                      </a:lnTo>
                      <a:lnTo>
                        <a:pt x="40" y="212"/>
                      </a:lnTo>
                      <a:lnTo>
                        <a:pt x="49" y="180"/>
                      </a:lnTo>
                      <a:lnTo>
                        <a:pt x="52" y="178"/>
                      </a:lnTo>
                      <a:lnTo>
                        <a:pt x="52" y="175"/>
                      </a:lnTo>
                      <a:lnTo>
                        <a:pt x="60" y="176"/>
                      </a:lnTo>
                      <a:lnTo>
                        <a:pt x="62" y="180"/>
                      </a:lnTo>
                      <a:lnTo>
                        <a:pt x="64" y="178"/>
                      </a:lnTo>
                      <a:lnTo>
                        <a:pt x="57" y="120"/>
                      </a:lnTo>
                      <a:lnTo>
                        <a:pt x="58" y="121"/>
                      </a:lnTo>
                      <a:lnTo>
                        <a:pt x="58" y="108"/>
                      </a:lnTo>
                      <a:lnTo>
                        <a:pt x="59" y="107"/>
                      </a:lnTo>
                      <a:lnTo>
                        <a:pt x="57" y="79"/>
                      </a:lnTo>
                      <a:lnTo>
                        <a:pt x="55" y="45"/>
                      </a:lnTo>
                      <a:lnTo>
                        <a:pt x="43" y="39"/>
                      </a:lnTo>
                      <a:lnTo>
                        <a:pt x="39" y="32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3"/>
                      </a:lnTo>
                      <a:lnTo>
                        <a:pt x="45" y="19"/>
                      </a:lnTo>
                      <a:lnTo>
                        <a:pt x="49" y="19"/>
                      </a:lnTo>
                      <a:lnTo>
                        <a:pt x="50" y="10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290" name="Group 28"/>
              <p:cNvGrpSpPr>
                <a:grpSpLocks/>
              </p:cNvGrpSpPr>
              <p:nvPr/>
            </p:nvGrpSpPr>
            <p:grpSpPr bwMode="auto">
              <a:xfrm>
                <a:off x="2643" y="2503"/>
                <a:ext cx="2296" cy="816"/>
                <a:chOff x="2430" y="2042"/>
                <a:chExt cx="2415" cy="1059"/>
              </a:xfrm>
            </p:grpSpPr>
            <p:sp>
              <p:nvSpPr>
                <p:cNvPr id="97296" name="Freeform 29"/>
                <p:cNvSpPr>
                  <a:spLocks/>
                </p:cNvSpPr>
                <p:nvPr/>
              </p:nvSpPr>
              <p:spPr bwMode="auto">
                <a:xfrm>
                  <a:off x="4331" y="2124"/>
                  <a:ext cx="210" cy="730"/>
                </a:xfrm>
                <a:custGeom>
                  <a:avLst/>
                  <a:gdLst>
                    <a:gd name="T0" fmla="*/ 81 w 210"/>
                    <a:gd name="T1" fmla="*/ 10 h 730"/>
                    <a:gd name="T2" fmla="*/ 70 w 210"/>
                    <a:gd name="T3" fmla="*/ 50 h 730"/>
                    <a:gd name="T4" fmla="*/ 77 w 210"/>
                    <a:gd name="T5" fmla="*/ 54 h 730"/>
                    <a:gd name="T6" fmla="*/ 84 w 210"/>
                    <a:gd name="T7" fmla="*/ 70 h 730"/>
                    <a:gd name="T8" fmla="*/ 94 w 210"/>
                    <a:gd name="T9" fmla="*/ 95 h 730"/>
                    <a:gd name="T10" fmla="*/ 84 w 210"/>
                    <a:gd name="T11" fmla="*/ 100 h 730"/>
                    <a:gd name="T12" fmla="*/ 37 w 210"/>
                    <a:gd name="T13" fmla="*/ 137 h 730"/>
                    <a:gd name="T14" fmla="*/ 7 w 210"/>
                    <a:gd name="T15" fmla="*/ 359 h 730"/>
                    <a:gd name="T16" fmla="*/ 0 w 210"/>
                    <a:gd name="T17" fmla="*/ 397 h 730"/>
                    <a:gd name="T18" fmla="*/ 13 w 210"/>
                    <a:gd name="T19" fmla="*/ 418 h 730"/>
                    <a:gd name="T20" fmla="*/ 22 w 210"/>
                    <a:gd name="T21" fmla="*/ 423 h 730"/>
                    <a:gd name="T22" fmla="*/ 22 w 210"/>
                    <a:gd name="T23" fmla="*/ 390 h 730"/>
                    <a:gd name="T24" fmla="*/ 22 w 210"/>
                    <a:gd name="T25" fmla="*/ 406 h 730"/>
                    <a:gd name="T26" fmla="*/ 33 w 210"/>
                    <a:gd name="T27" fmla="*/ 394 h 730"/>
                    <a:gd name="T28" fmla="*/ 40 w 210"/>
                    <a:gd name="T29" fmla="*/ 366 h 730"/>
                    <a:gd name="T30" fmla="*/ 68 w 210"/>
                    <a:gd name="T31" fmla="*/ 557 h 730"/>
                    <a:gd name="T32" fmla="*/ 81 w 210"/>
                    <a:gd name="T33" fmla="*/ 673 h 730"/>
                    <a:gd name="T34" fmla="*/ 74 w 210"/>
                    <a:gd name="T35" fmla="*/ 724 h 730"/>
                    <a:gd name="T36" fmla="*/ 108 w 210"/>
                    <a:gd name="T37" fmla="*/ 717 h 730"/>
                    <a:gd name="T38" fmla="*/ 98 w 210"/>
                    <a:gd name="T39" fmla="*/ 651 h 730"/>
                    <a:gd name="T40" fmla="*/ 111 w 210"/>
                    <a:gd name="T41" fmla="*/ 562 h 730"/>
                    <a:gd name="T42" fmla="*/ 115 w 210"/>
                    <a:gd name="T43" fmla="*/ 648 h 730"/>
                    <a:gd name="T44" fmla="*/ 121 w 210"/>
                    <a:gd name="T45" fmla="*/ 710 h 730"/>
                    <a:gd name="T46" fmla="*/ 149 w 210"/>
                    <a:gd name="T47" fmla="*/ 713 h 730"/>
                    <a:gd name="T48" fmla="*/ 159 w 210"/>
                    <a:gd name="T49" fmla="*/ 557 h 730"/>
                    <a:gd name="T50" fmla="*/ 171 w 210"/>
                    <a:gd name="T51" fmla="*/ 542 h 730"/>
                    <a:gd name="T52" fmla="*/ 203 w 210"/>
                    <a:gd name="T53" fmla="*/ 557 h 730"/>
                    <a:gd name="T54" fmla="*/ 186 w 210"/>
                    <a:gd name="T55" fmla="*/ 373 h 730"/>
                    <a:gd name="T56" fmla="*/ 189 w 210"/>
                    <a:gd name="T57" fmla="*/ 337 h 730"/>
                    <a:gd name="T58" fmla="*/ 186 w 210"/>
                    <a:gd name="T59" fmla="*/ 246 h 730"/>
                    <a:gd name="T60" fmla="*/ 139 w 210"/>
                    <a:gd name="T61" fmla="*/ 123 h 730"/>
                    <a:gd name="T62" fmla="*/ 139 w 210"/>
                    <a:gd name="T63" fmla="*/ 79 h 730"/>
                    <a:gd name="T64" fmla="*/ 149 w 210"/>
                    <a:gd name="T65" fmla="*/ 72 h 730"/>
                    <a:gd name="T66" fmla="*/ 159 w 210"/>
                    <a:gd name="T67" fmla="*/ 59 h 730"/>
                    <a:gd name="T68" fmla="*/ 152 w 210"/>
                    <a:gd name="T69" fmla="*/ 10 h 730"/>
                    <a:gd name="T70" fmla="*/ 126 w 210"/>
                    <a:gd name="T71" fmla="*/ 3 h 730"/>
                    <a:gd name="T72" fmla="*/ 106 w 210"/>
                    <a:gd name="T73" fmla="*/ 5 h 73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0" h="730">
                      <a:moveTo>
                        <a:pt x="106" y="5"/>
                      </a:moveTo>
                      <a:lnTo>
                        <a:pt x="81" y="10"/>
                      </a:lnTo>
                      <a:lnTo>
                        <a:pt x="70" y="38"/>
                      </a:lnTo>
                      <a:lnTo>
                        <a:pt x="70" y="50"/>
                      </a:lnTo>
                      <a:lnTo>
                        <a:pt x="81" y="50"/>
                      </a:lnTo>
                      <a:lnTo>
                        <a:pt x="77" y="54"/>
                      </a:lnTo>
                      <a:lnTo>
                        <a:pt x="81" y="57"/>
                      </a:lnTo>
                      <a:lnTo>
                        <a:pt x="84" y="70"/>
                      </a:lnTo>
                      <a:lnTo>
                        <a:pt x="88" y="71"/>
                      </a:lnTo>
                      <a:lnTo>
                        <a:pt x="94" y="95"/>
                      </a:lnTo>
                      <a:lnTo>
                        <a:pt x="94" y="100"/>
                      </a:lnTo>
                      <a:lnTo>
                        <a:pt x="84" y="100"/>
                      </a:lnTo>
                      <a:lnTo>
                        <a:pt x="67" y="127"/>
                      </a:lnTo>
                      <a:lnTo>
                        <a:pt x="37" y="137"/>
                      </a:lnTo>
                      <a:lnTo>
                        <a:pt x="22" y="159"/>
                      </a:lnTo>
                      <a:lnTo>
                        <a:pt x="7" y="359"/>
                      </a:lnTo>
                      <a:lnTo>
                        <a:pt x="13" y="361"/>
                      </a:lnTo>
                      <a:lnTo>
                        <a:pt x="0" y="397"/>
                      </a:lnTo>
                      <a:lnTo>
                        <a:pt x="7" y="418"/>
                      </a:lnTo>
                      <a:lnTo>
                        <a:pt x="13" y="418"/>
                      </a:lnTo>
                      <a:lnTo>
                        <a:pt x="16" y="423"/>
                      </a:lnTo>
                      <a:lnTo>
                        <a:pt x="22" y="423"/>
                      </a:lnTo>
                      <a:lnTo>
                        <a:pt x="19" y="402"/>
                      </a:lnTo>
                      <a:lnTo>
                        <a:pt x="22" y="390"/>
                      </a:lnTo>
                      <a:lnTo>
                        <a:pt x="26" y="399"/>
                      </a:lnTo>
                      <a:lnTo>
                        <a:pt x="22" y="406"/>
                      </a:lnTo>
                      <a:lnTo>
                        <a:pt x="26" y="410"/>
                      </a:lnTo>
                      <a:lnTo>
                        <a:pt x="33" y="394"/>
                      </a:lnTo>
                      <a:lnTo>
                        <a:pt x="29" y="365"/>
                      </a:lnTo>
                      <a:lnTo>
                        <a:pt x="40" y="366"/>
                      </a:lnTo>
                      <a:lnTo>
                        <a:pt x="33" y="547"/>
                      </a:lnTo>
                      <a:lnTo>
                        <a:pt x="68" y="557"/>
                      </a:lnTo>
                      <a:lnTo>
                        <a:pt x="84" y="662"/>
                      </a:lnTo>
                      <a:lnTo>
                        <a:pt x="81" y="673"/>
                      </a:lnTo>
                      <a:lnTo>
                        <a:pt x="74" y="716"/>
                      </a:lnTo>
                      <a:lnTo>
                        <a:pt x="74" y="724"/>
                      </a:lnTo>
                      <a:lnTo>
                        <a:pt x="98" y="729"/>
                      </a:lnTo>
                      <a:lnTo>
                        <a:pt x="108" y="717"/>
                      </a:lnTo>
                      <a:lnTo>
                        <a:pt x="102" y="678"/>
                      </a:lnTo>
                      <a:lnTo>
                        <a:pt x="98" y="651"/>
                      </a:lnTo>
                      <a:lnTo>
                        <a:pt x="108" y="562"/>
                      </a:lnTo>
                      <a:lnTo>
                        <a:pt x="111" y="562"/>
                      </a:lnTo>
                      <a:lnTo>
                        <a:pt x="121" y="594"/>
                      </a:lnTo>
                      <a:lnTo>
                        <a:pt x="115" y="648"/>
                      </a:lnTo>
                      <a:lnTo>
                        <a:pt x="108" y="654"/>
                      </a:lnTo>
                      <a:lnTo>
                        <a:pt x="121" y="710"/>
                      </a:lnTo>
                      <a:lnTo>
                        <a:pt x="145" y="717"/>
                      </a:lnTo>
                      <a:lnTo>
                        <a:pt x="149" y="713"/>
                      </a:lnTo>
                      <a:lnTo>
                        <a:pt x="132" y="654"/>
                      </a:lnTo>
                      <a:lnTo>
                        <a:pt x="159" y="557"/>
                      </a:lnTo>
                      <a:lnTo>
                        <a:pt x="171" y="549"/>
                      </a:lnTo>
                      <a:lnTo>
                        <a:pt x="171" y="542"/>
                      </a:lnTo>
                      <a:lnTo>
                        <a:pt x="196" y="543"/>
                      </a:lnTo>
                      <a:lnTo>
                        <a:pt x="203" y="557"/>
                      </a:lnTo>
                      <a:lnTo>
                        <a:pt x="209" y="549"/>
                      </a:lnTo>
                      <a:lnTo>
                        <a:pt x="186" y="373"/>
                      </a:lnTo>
                      <a:lnTo>
                        <a:pt x="189" y="373"/>
                      </a:lnTo>
                      <a:lnTo>
                        <a:pt x="189" y="337"/>
                      </a:lnTo>
                      <a:lnTo>
                        <a:pt x="193" y="332"/>
                      </a:lnTo>
                      <a:lnTo>
                        <a:pt x="186" y="246"/>
                      </a:lnTo>
                      <a:lnTo>
                        <a:pt x="178" y="142"/>
                      </a:lnTo>
                      <a:lnTo>
                        <a:pt x="139" y="123"/>
                      </a:lnTo>
                      <a:lnTo>
                        <a:pt x="127" y="100"/>
                      </a:lnTo>
                      <a:lnTo>
                        <a:pt x="139" y="79"/>
                      </a:lnTo>
                      <a:lnTo>
                        <a:pt x="145" y="82"/>
                      </a:lnTo>
                      <a:lnTo>
                        <a:pt x="149" y="72"/>
                      </a:lnTo>
                      <a:lnTo>
                        <a:pt x="149" y="61"/>
                      </a:lnTo>
                      <a:lnTo>
                        <a:pt x="159" y="59"/>
                      </a:lnTo>
                      <a:lnTo>
                        <a:pt x="162" y="31"/>
                      </a:lnTo>
                      <a:lnTo>
                        <a:pt x="152" y="10"/>
                      </a:lnTo>
                      <a:lnTo>
                        <a:pt x="142" y="3"/>
                      </a:lnTo>
                      <a:lnTo>
                        <a:pt x="126" y="3"/>
                      </a:lnTo>
                      <a:lnTo>
                        <a:pt x="116" y="0"/>
                      </a:lnTo>
                      <a:lnTo>
                        <a:pt x="106" y="5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7" name="Freeform 30"/>
                <p:cNvSpPr>
                  <a:spLocks/>
                </p:cNvSpPr>
                <p:nvPr/>
              </p:nvSpPr>
              <p:spPr bwMode="auto">
                <a:xfrm>
                  <a:off x="3770" y="2168"/>
                  <a:ext cx="211" cy="724"/>
                </a:xfrm>
                <a:custGeom>
                  <a:avLst/>
                  <a:gdLst>
                    <a:gd name="T0" fmla="*/ 133 w 211"/>
                    <a:gd name="T1" fmla="*/ 0 h 724"/>
                    <a:gd name="T2" fmla="*/ 87 w 211"/>
                    <a:gd name="T3" fmla="*/ 23 h 724"/>
                    <a:gd name="T4" fmla="*/ 86 w 211"/>
                    <a:gd name="T5" fmla="*/ 71 h 724"/>
                    <a:gd name="T6" fmla="*/ 63 w 211"/>
                    <a:gd name="T7" fmla="*/ 94 h 724"/>
                    <a:gd name="T8" fmla="*/ 15 w 211"/>
                    <a:gd name="T9" fmla="*/ 121 h 724"/>
                    <a:gd name="T10" fmla="*/ 7 w 211"/>
                    <a:gd name="T11" fmla="*/ 260 h 724"/>
                    <a:gd name="T12" fmla="*/ 39 w 211"/>
                    <a:gd name="T13" fmla="*/ 380 h 724"/>
                    <a:gd name="T14" fmla="*/ 73 w 211"/>
                    <a:gd name="T15" fmla="*/ 471 h 724"/>
                    <a:gd name="T16" fmla="*/ 66 w 211"/>
                    <a:gd name="T17" fmla="*/ 687 h 724"/>
                    <a:gd name="T18" fmla="*/ 72 w 211"/>
                    <a:gd name="T19" fmla="*/ 696 h 724"/>
                    <a:gd name="T20" fmla="*/ 105 w 211"/>
                    <a:gd name="T21" fmla="*/ 719 h 724"/>
                    <a:gd name="T22" fmla="*/ 123 w 211"/>
                    <a:gd name="T23" fmla="*/ 723 h 724"/>
                    <a:gd name="T24" fmla="*/ 135 w 211"/>
                    <a:gd name="T25" fmla="*/ 717 h 724"/>
                    <a:gd name="T26" fmla="*/ 128 w 211"/>
                    <a:gd name="T27" fmla="*/ 705 h 724"/>
                    <a:gd name="T28" fmla="*/ 112 w 211"/>
                    <a:gd name="T29" fmla="*/ 687 h 724"/>
                    <a:gd name="T30" fmla="*/ 119 w 211"/>
                    <a:gd name="T31" fmla="*/ 680 h 724"/>
                    <a:gd name="T32" fmla="*/ 161 w 211"/>
                    <a:gd name="T33" fmla="*/ 694 h 724"/>
                    <a:gd name="T34" fmla="*/ 164 w 211"/>
                    <a:gd name="T35" fmla="*/ 685 h 724"/>
                    <a:gd name="T36" fmla="*/ 161 w 211"/>
                    <a:gd name="T37" fmla="*/ 676 h 724"/>
                    <a:gd name="T38" fmla="*/ 148 w 211"/>
                    <a:gd name="T39" fmla="*/ 663 h 724"/>
                    <a:gd name="T40" fmla="*/ 162 w 211"/>
                    <a:gd name="T41" fmla="*/ 592 h 724"/>
                    <a:gd name="T42" fmla="*/ 176 w 211"/>
                    <a:gd name="T43" fmla="*/ 396 h 724"/>
                    <a:gd name="T44" fmla="*/ 183 w 211"/>
                    <a:gd name="T45" fmla="*/ 357 h 724"/>
                    <a:gd name="T46" fmla="*/ 171 w 211"/>
                    <a:gd name="T47" fmla="*/ 279 h 724"/>
                    <a:gd name="T48" fmla="*/ 181 w 211"/>
                    <a:gd name="T49" fmla="*/ 278 h 724"/>
                    <a:gd name="T50" fmla="*/ 189 w 211"/>
                    <a:gd name="T51" fmla="*/ 275 h 724"/>
                    <a:gd name="T52" fmla="*/ 197 w 211"/>
                    <a:gd name="T53" fmla="*/ 270 h 724"/>
                    <a:gd name="T54" fmla="*/ 203 w 211"/>
                    <a:gd name="T55" fmla="*/ 264 h 724"/>
                    <a:gd name="T56" fmla="*/ 210 w 211"/>
                    <a:gd name="T57" fmla="*/ 254 h 724"/>
                    <a:gd name="T58" fmla="*/ 204 w 211"/>
                    <a:gd name="T59" fmla="*/ 215 h 724"/>
                    <a:gd name="T60" fmla="*/ 154 w 211"/>
                    <a:gd name="T61" fmla="*/ 124 h 724"/>
                    <a:gd name="T62" fmla="*/ 135 w 211"/>
                    <a:gd name="T63" fmla="*/ 97 h 724"/>
                    <a:gd name="T64" fmla="*/ 157 w 211"/>
                    <a:gd name="T65" fmla="*/ 80 h 724"/>
                    <a:gd name="T66" fmla="*/ 159 w 211"/>
                    <a:gd name="T67" fmla="*/ 76 h 724"/>
                    <a:gd name="T68" fmla="*/ 166 w 211"/>
                    <a:gd name="T69" fmla="*/ 68 h 724"/>
                    <a:gd name="T70" fmla="*/ 165 w 211"/>
                    <a:gd name="T71" fmla="*/ 48 h 724"/>
                    <a:gd name="T72" fmla="*/ 168 w 211"/>
                    <a:gd name="T73" fmla="*/ 25 h 72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1" h="724">
                      <a:moveTo>
                        <a:pt x="158" y="9"/>
                      </a:moveTo>
                      <a:lnTo>
                        <a:pt x="133" y="0"/>
                      </a:lnTo>
                      <a:lnTo>
                        <a:pt x="105" y="4"/>
                      </a:lnTo>
                      <a:lnTo>
                        <a:pt x="87" y="23"/>
                      </a:lnTo>
                      <a:lnTo>
                        <a:pt x="80" y="45"/>
                      </a:lnTo>
                      <a:lnTo>
                        <a:pt x="86" y="71"/>
                      </a:lnTo>
                      <a:lnTo>
                        <a:pt x="76" y="87"/>
                      </a:lnTo>
                      <a:lnTo>
                        <a:pt x="63" y="94"/>
                      </a:lnTo>
                      <a:lnTo>
                        <a:pt x="26" y="110"/>
                      </a:lnTo>
                      <a:lnTo>
                        <a:pt x="15" y="121"/>
                      </a:lnTo>
                      <a:lnTo>
                        <a:pt x="0" y="236"/>
                      </a:lnTo>
                      <a:lnTo>
                        <a:pt x="7" y="260"/>
                      </a:lnTo>
                      <a:lnTo>
                        <a:pt x="45" y="270"/>
                      </a:lnTo>
                      <a:lnTo>
                        <a:pt x="39" y="380"/>
                      </a:lnTo>
                      <a:lnTo>
                        <a:pt x="66" y="390"/>
                      </a:lnTo>
                      <a:lnTo>
                        <a:pt x="73" y="471"/>
                      </a:lnTo>
                      <a:lnTo>
                        <a:pt x="67" y="610"/>
                      </a:lnTo>
                      <a:lnTo>
                        <a:pt x="66" y="687"/>
                      </a:lnTo>
                      <a:lnTo>
                        <a:pt x="72" y="689"/>
                      </a:lnTo>
                      <a:lnTo>
                        <a:pt x="72" y="696"/>
                      </a:lnTo>
                      <a:lnTo>
                        <a:pt x="93" y="710"/>
                      </a:lnTo>
                      <a:lnTo>
                        <a:pt x="105" y="719"/>
                      </a:lnTo>
                      <a:lnTo>
                        <a:pt x="113" y="723"/>
                      </a:lnTo>
                      <a:lnTo>
                        <a:pt x="123" y="723"/>
                      </a:lnTo>
                      <a:lnTo>
                        <a:pt x="133" y="720"/>
                      </a:lnTo>
                      <a:lnTo>
                        <a:pt x="135" y="717"/>
                      </a:lnTo>
                      <a:lnTo>
                        <a:pt x="133" y="711"/>
                      </a:lnTo>
                      <a:lnTo>
                        <a:pt x="128" y="705"/>
                      </a:lnTo>
                      <a:lnTo>
                        <a:pt x="121" y="695"/>
                      </a:lnTo>
                      <a:lnTo>
                        <a:pt x="112" y="687"/>
                      </a:lnTo>
                      <a:lnTo>
                        <a:pt x="119" y="689"/>
                      </a:lnTo>
                      <a:lnTo>
                        <a:pt x="119" y="680"/>
                      </a:lnTo>
                      <a:lnTo>
                        <a:pt x="148" y="694"/>
                      </a:lnTo>
                      <a:lnTo>
                        <a:pt x="161" y="694"/>
                      </a:lnTo>
                      <a:lnTo>
                        <a:pt x="164" y="689"/>
                      </a:lnTo>
                      <a:lnTo>
                        <a:pt x="164" y="685"/>
                      </a:lnTo>
                      <a:lnTo>
                        <a:pt x="163" y="680"/>
                      </a:lnTo>
                      <a:lnTo>
                        <a:pt x="161" y="676"/>
                      </a:lnTo>
                      <a:lnTo>
                        <a:pt x="153" y="669"/>
                      </a:lnTo>
                      <a:lnTo>
                        <a:pt x="148" y="663"/>
                      </a:lnTo>
                      <a:lnTo>
                        <a:pt x="155" y="661"/>
                      </a:lnTo>
                      <a:lnTo>
                        <a:pt x="162" y="592"/>
                      </a:lnTo>
                      <a:lnTo>
                        <a:pt x="165" y="484"/>
                      </a:lnTo>
                      <a:lnTo>
                        <a:pt x="176" y="396"/>
                      </a:lnTo>
                      <a:lnTo>
                        <a:pt x="180" y="371"/>
                      </a:lnTo>
                      <a:lnTo>
                        <a:pt x="183" y="357"/>
                      </a:lnTo>
                      <a:lnTo>
                        <a:pt x="174" y="303"/>
                      </a:lnTo>
                      <a:lnTo>
                        <a:pt x="171" y="279"/>
                      </a:lnTo>
                      <a:lnTo>
                        <a:pt x="177" y="282"/>
                      </a:lnTo>
                      <a:lnTo>
                        <a:pt x="181" y="278"/>
                      </a:lnTo>
                      <a:lnTo>
                        <a:pt x="183" y="278"/>
                      </a:lnTo>
                      <a:lnTo>
                        <a:pt x="189" y="275"/>
                      </a:lnTo>
                      <a:lnTo>
                        <a:pt x="195" y="276"/>
                      </a:lnTo>
                      <a:lnTo>
                        <a:pt x="197" y="270"/>
                      </a:lnTo>
                      <a:lnTo>
                        <a:pt x="201" y="269"/>
                      </a:lnTo>
                      <a:lnTo>
                        <a:pt x="203" y="264"/>
                      </a:lnTo>
                      <a:lnTo>
                        <a:pt x="207" y="260"/>
                      </a:lnTo>
                      <a:lnTo>
                        <a:pt x="210" y="254"/>
                      </a:lnTo>
                      <a:lnTo>
                        <a:pt x="199" y="230"/>
                      </a:lnTo>
                      <a:lnTo>
                        <a:pt x="204" y="215"/>
                      </a:lnTo>
                      <a:lnTo>
                        <a:pt x="184" y="230"/>
                      </a:lnTo>
                      <a:lnTo>
                        <a:pt x="154" y="124"/>
                      </a:lnTo>
                      <a:lnTo>
                        <a:pt x="130" y="102"/>
                      </a:lnTo>
                      <a:lnTo>
                        <a:pt x="135" y="97"/>
                      </a:lnTo>
                      <a:lnTo>
                        <a:pt x="155" y="94"/>
                      </a:lnTo>
                      <a:lnTo>
                        <a:pt x="157" y="80"/>
                      </a:lnTo>
                      <a:lnTo>
                        <a:pt x="151" y="77"/>
                      </a:lnTo>
                      <a:lnTo>
                        <a:pt x="159" y="76"/>
                      </a:lnTo>
                      <a:lnTo>
                        <a:pt x="158" y="71"/>
                      </a:lnTo>
                      <a:lnTo>
                        <a:pt x="166" y="68"/>
                      </a:lnTo>
                      <a:lnTo>
                        <a:pt x="160" y="50"/>
                      </a:lnTo>
                      <a:lnTo>
                        <a:pt x="165" y="48"/>
                      </a:lnTo>
                      <a:lnTo>
                        <a:pt x="162" y="25"/>
                      </a:lnTo>
                      <a:lnTo>
                        <a:pt x="168" y="25"/>
                      </a:lnTo>
                      <a:lnTo>
                        <a:pt x="158" y="9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8" name="Freeform 31"/>
                <p:cNvSpPr>
                  <a:spLocks/>
                </p:cNvSpPr>
                <p:nvPr/>
              </p:nvSpPr>
              <p:spPr bwMode="auto">
                <a:xfrm>
                  <a:off x="3358" y="2126"/>
                  <a:ext cx="156" cy="691"/>
                </a:xfrm>
                <a:custGeom>
                  <a:avLst/>
                  <a:gdLst>
                    <a:gd name="T0" fmla="*/ 118 w 156"/>
                    <a:gd name="T1" fmla="*/ 14 h 691"/>
                    <a:gd name="T2" fmla="*/ 118 w 156"/>
                    <a:gd name="T3" fmla="*/ 31 h 691"/>
                    <a:gd name="T4" fmla="*/ 116 w 156"/>
                    <a:gd name="T5" fmla="*/ 36 h 691"/>
                    <a:gd name="T6" fmla="*/ 123 w 156"/>
                    <a:gd name="T7" fmla="*/ 50 h 691"/>
                    <a:gd name="T8" fmla="*/ 118 w 156"/>
                    <a:gd name="T9" fmla="*/ 53 h 691"/>
                    <a:gd name="T10" fmla="*/ 120 w 156"/>
                    <a:gd name="T11" fmla="*/ 59 h 691"/>
                    <a:gd name="T12" fmla="*/ 115 w 156"/>
                    <a:gd name="T13" fmla="*/ 77 h 691"/>
                    <a:gd name="T14" fmla="*/ 115 w 156"/>
                    <a:gd name="T15" fmla="*/ 82 h 691"/>
                    <a:gd name="T16" fmla="*/ 142 w 156"/>
                    <a:gd name="T17" fmla="*/ 100 h 691"/>
                    <a:gd name="T18" fmla="*/ 155 w 156"/>
                    <a:gd name="T19" fmla="*/ 242 h 691"/>
                    <a:gd name="T20" fmla="*/ 138 w 156"/>
                    <a:gd name="T21" fmla="*/ 268 h 691"/>
                    <a:gd name="T22" fmla="*/ 145 w 156"/>
                    <a:gd name="T23" fmla="*/ 344 h 691"/>
                    <a:gd name="T24" fmla="*/ 133 w 156"/>
                    <a:gd name="T25" fmla="*/ 353 h 691"/>
                    <a:gd name="T26" fmla="*/ 129 w 156"/>
                    <a:gd name="T27" fmla="*/ 474 h 691"/>
                    <a:gd name="T28" fmla="*/ 121 w 156"/>
                    <a:gd name="T29" fmla="*/ 596 h 691"/>
                    <a:gd name="T30" fmla="*/ 124 w 156"/>
                    <a:gd name="T31" fmla="*/ 603 h 691"/>
                    <a:gd name="T32" fmla="*/ 151 w 156"/>
                    <a:gd name="T33" fmla="*/ 627 h 691"/>
                    <a:gd name="T34" fmla="*/ 148 w 156"/>
                    <a:gd name="T35" fmla="*/ 631 h 691"/>
                    <a:gd name="T36" fmla="*/ 138 w 156"/>
                    <a:gd name="T37" fmla="*/ 635 h 691"/>
                    <a:gd name="T38" fmla="*/ 122 w 156"/>
                    <a:gd name="T39" fmla="*/ 631 h 691"/>
                    <a:gd name="T40" fmla="*/ 107 w 156"/>
                    <a:gd name="T41" fmla="*/ 622 h 691"/>
                    <a:gd name="T42" fmla="*/ 94 w 156"/>
                    <a:gd name="T43" fmla="*/ 617 h 691"/>
                    <a:gd name="T44" fmla="*/ 94 w 156"/>
                    <a:gd name="T45" fmla="*/ 638 h 691"/>
                    <a:gd name="T46" fmla="*/ 88 w 156"/>
                    <a:gd name="T47" fmla="*/ 639 h 691"/>
                    <a:gd name="T48" fmla="*/ 97 w 156"/>
                    <a:gd name="T49" fmla="*/ 656 h 691"/>
                    <a:gd name="T50" fmla="*/ 93 w 156"/>
                    <a:gd name="T51" fmla="*/ 686 h 691"/>
                    <a:gd name="T52" fmla="*/ 84 w 156"/>
                    <a:gd name="T53" fmla="*/ 690 h 691"/>
                    <a:gd name="T54" fmla="*/ 67 w 156"/>
                    <a:gd name="T55" fmla="*/ 665 h 691"/>
                    <a:gd name="T56" fmla="*/ 67 w 156"/>
                    <a:gd name="T57" fmla="*/ 648 h 691"/>
                    <a:gd name="T58" fmla="*/ 62 w 156"/>
                    <a:gd name="T59" fmla="*/ 646 h 691"/>
                    <a:gd name="T60" fmla="*/ 55 w 156"/>
                    <a:gd name="T61" fmla="*/ 489 h 691"/>
                    <a:gd name="T62" fmla="*/ 62 w 156"/>
                    <a:gd name="T63" fmla="*/ 474 h 691"/>
                    <a:gd name="T64" fmla="*/ 44 w 156"/>
                    <a:gd name="T65" fmla="*/ 368 h 691"/>
                    <a:gd name="T66" fmla="*/ 33 w 156"/>
                    <a:gd name="T67" fmla="*/ 364 h 691"/>
                    <a:gd name="T68" fmla="*/ 29 w 156"/>
                    <a:gd name="T69" fmla="*/ 255 h 691"/>
                    <a:gd name="T70" fmla="*/ 0 w 156"/>
                    <a:gd name="T71" fmla="*/ 242 h 691"/>
                    <a:gd name="T72" fmla="*/ 12 w 156"/>
                    <a:gd name="T73" fmla="*/ 124 h 691"/>
                    <a:gd name="T74" fmla="*/ 56 w 156"/>
                    <a:gd name="T75" fmla="*/ 91 h 691"/>
                    <a:gd name="T76" fmla="*/ 68 w 156"/>
                    <a:gd name="T77" fmla="*/ 81 h 691"/>
                    <a:gd name="T78" fmla="*/ 68 w 156"/>
                    <a:gd name="T79" fmla="*/ 69 h 691"/>
                    <a:gd name="T80" fmla="*/ 64 w 156"/>
                    <a:gd name="T81" fmla="*/ 61 h 691"/>
                    <a:gd name="T82" fmla="*/ 59 w 156"/>
                    <a:gd name="T83" fmla="*/ 55 h 691"/>
                    <a:gd name="T84" fmla="*/ 54 w 156"/>
                    <a:gd name="T85" fmla="*/ 46 h 691"/>
                    <a:gd name="T86" fmla="*/ 51 w 156"/>
                    <a:gd name="T87" fmla="*/ 39 h 691"/>
                    <a:gd name="T88" fmla="*/ 51 w 156"/>
                    <a:gd name="T89" fmla="*/ 30 h 691"/>
                    <a:gd name="T90" fmla="*/ 54 w 156"/>
                    <a:gd name="T91" fmla="*/ 22 h 691"/>
                    <a:gd name="T92" fmla="*/ 60 w 156"/>
                    <a:gd name="T93" fmla="*/ 12 h 691"/>
                    <a:gd name="T94" fmla="*/ 68 w 156"/>
                    <a:gd name="T95" fmla="*/ 5 h 691"/>
                    <a:gd name="T96" fmla="*/ 77 w 156"/>
                    <a:gd name="T97" fmla="*/ 1 h 691"/>
                    <a:gd name="T98" fmla="*/ 87 w 156"/>
                    <a:gd name="T99" fmla="*/ 0 h 691"/>
                    <a:gd name="T100" fmla="*/ 97 w 156"/>
                    <a:gd name="T101" fmla="*/ 2 h 691"/>
                    <a:gd name="T102" fmla="*/ 107 w 156"/>
                    <a:gd name="T103" fmla="*/ 5 h 691"/>
                    <a:gd name="T104" fmla="*/ 118 w 156"/>
                    <a:gd name="T105" fmla="*/ 14 h 69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56" h="691">
                      <a:moveTo>
                        <a:pt x="118" y="14"/>
                      </a:moveTo>
                      <a:lnTo>
                        <a:pt x="118" y="31"/>
                      </a:lnTo>
                      <a:lnTo>
                        <a:pt x="116" y="36"/>
                      </a:lnTo>
                      <a:lnTo>
                        <a:pt x="123" y="50"/>
                      </a:lnTo>
                      <a:lnTo>
                        <a:pt x="118" y="53"/>
                      </a:lnTo>
                      <a:lnTo>
                        <a:pt x="120" y="59"/>
                      </a:lnTo>
                      <a:lnTo>
                        <a:pt x="115" y="77"/>
                      </a:lnTo>
                      <a:lnTo>
                        <a:pt x="115" y="82"/>
                      </a:lnTo>
                      <a:lnTo>
                        <a:pt x="142" y="100"/>
                      </a:lnTo>
                      <a:lnTo>
                        <a:pt x="155" y="242"/>
                      </a:lnTo>
                      <a:lnTo>
                        <a:pt x="138" y="268"/>
                      </a:lnTo>
                      <a:lnTo>
                        <a:pt x="145" y="344"/>
                      </a:lnTo>
                      <a:lnTo>
                        <a:pt x="133" y="353"/>
                      </a:lnTo>
                      <a:lnTo>
                        <a:pt x="129" y="474"/>
                      </a:lnTo>
                      <a:lnTo>
                        <a:pt x="121" y="596"/>
                      </a:lnTo>
                      <a:lnTo>
                        <a:pt x="124" y="603"/>
                      </a:lnTo>
                      <a:lnTo>
                        <a:pt x="151" y="627"/>
                      </a:lnTo>
                      <a:lnTo>
                        <a:pt x="148" y="631"/>
                      </a:lnTo>
                      <a:lnTo>
                        <a:pt x="138" y="635"/>
                      </a:lnTo>
                      <a:lnTo>
                        <a:pt x="122" y="631"/>
                      </a:lnTo>
                      <a:lnTo>
                        <a:pt x="107" y="622"/>
                      </a:lnTo>
                      <a:lnTo>
                        <a:pt x="94" y="617"/>
                      </a:lnTo>
                      <a:lnTo>
                        <a:pt x="94" y="638"/>
                      </a:lnTo>
                      <a:lnTo>
                        <a:pt x="88" y="639"/>
                      </a:lnTo>
                      <a:lnTo>
                        <a:pt x="97" y="656"/>
                      </a:lnTo>
                      <a:lnTo>
                        <a:pt x="93" y="686"/>
                      </a:lnTo>
                      <a:lnTo>
                        <a:pt x="84" y="690"/>
                      </a:lnTo>
                      <a:lnTo>
                        <a:pt x="67" y="665"/>
                      </a:lnTo>
                      <a:lnTo>
                        <a:pt x="67" y="648"/>
                      </a:lnTo>
                      <a:lnTo>
                        <a:pt x="62" y="646"/>
                      </a:lnTo>
                      <a:lnTo>
                        <a:pt x="55" y="489"/>
                      </a:lnTo>
                      <a:lnTo>
                        <a:pt x="62" y="474"/>
                      </a:lnTo>
                      <a:lnTo>
                        <a:pt x="44" y="368"/>
                      </a:lnTo>
                      <a:lnTo>
                        <a:pt x="33" y="364"/>
                      </a:lnTo>
                      <a:lnTo>
                        <a:pt x="29" y="255"/>
                      </a:lnTo>
                      <a:lnTo>
                        <a:pt x="0" y="242"/>
                      </a:lnTo>
                      <a:lnTo>
                        <a:pt x="12" y="124"/>
                      </a:lnTo>
                      <a:lnTo>
                        <a:pt x="56" y="91"/>
                      </a:lnTo>
                      <a:lnTo>
                        <a:pt x="68" y="81"/>
                      </a:lnTo>
                      <a:lnTo>
                        <a:pt x="68" y="69"/>
                      </a:lnTo>
                      <a:lnTo>
                        <a:pt x="64" y="61"/>
                      </a:lnTo>
                      <a:lnTo>
                        <a:pt x="59" y="55"/>
                      </a:lnTo>
                      <a:lnTo>
                        <a:pt x="54" y="46"/>
                      </a:lnTo>
                      <a:lnTo>
                        <a:pt x="51" y="39"/>
                      </a:lnTo>
                      <a:lnTo>
                        <a:pt x="51" y="30"/>
                      </a:lnTo>
                      <a:lnTo>
                        <a:pt x="54" y="22"/>
                      </a:lnTo>
                      <a:lnTo>
                        <a:pt x="60" y="12"/>
                      </a:lnTo>
                      <a:lnTo>
                        <a:pt x="68" y="5"/>
                      </a:lnTo>
                      <a:lnTo>
                        <a:pt x="77" y="1"/>
                      </a:lnTo>
                      <a:lnTo>
                        <a:pt x="87" y="0"/>
                      </a:lnTo>
                      <a:lnTo>
                        <a:pt x="97" y="2"/>
                      </a:lnTo>
                      <a:lnTo>
                        <a:pt x="107" y="5"/>
                      </a:lnTo>
                      <a:lnTo>
                        <a:pt x="118" y="14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9" name="Freeform 32"/>
                <p:cNvSpPr>
                  <a:spLocks/>
                </p:cNvSpPr>
                <p:nvPr/>
              </p:nvSpPr>
              <p:spPr bwMode="auto">
                <a:xfrm>
                  <a:off x="3002" y="2119"/>
                  <a:ext cx="185" cy="628"/>
                </a:xfrm>
                <a:custGeom>
                  <a:avLst/>
                  <a:gdLst>
                    <a:gd name="T0" fmla="*/ 112 w 185"/>
                    <a:gd name="T1" fmla="*/ 8 h 628"/>
                    <a:gd name="T2" fmla="*/ 149 w 185"/>
                    <a:gd name="T3" fmla="*/ 0 h 628"/>
                    <a:gd name="T4" fmla="*/ 162 w 185"/>
                    <a:gd name="T5" fmla="*/ 15 h 628"/>
                    <a:gd name="T6" fmla="*/ 169 w 185"/>
                    <a:gd name="T7" fmla="*/ 10 h 628"/>
                    <a:gd name="T8" fmla="*/ 178 w 185"/>
                    <a:gd name="T9" fmla="*/ 38 h 628"/>
                    <a:gd name="T10" fmla="*/ 158 w 185"/>
                    <a:gd name="T11" fmla="*/ 55 h 628"/>
                    <a:gd name="T12" fmla="*/ 157 w 185"/>
                    <a:gd name="T13" fmla="*/ 69 h 628"/>
                    <a:gd name="T14" fmla="*/ 152 w 185"/>
                    <a:gd name="T15" fmla="*/ 71 h 628"/>
                    <a:gd name="T16" fmla="*/ 149 w 185"/>
                    <a:gd name="T17" fmla="*/ 85 h 628"/>
                    <a:gd name="T18" fmla="*/ 134 w 185"/>
                    <a:gd name="T19" fmla="*/ 88 h 628"/>
                    <a:gd name="T20" fmla="*/ 134 w 185"/>
                    <a:gd name="T21" fmla="*/ 94 h 628"/>
                    <a:gd name="T22" fmla="*/ 158 w 185"/>
                    <a:gd name="T23" fmla="*/ 112 h 628"/>
                    <a:gd name="T24" fmla="*/ 178 w 185"/>
                    <a:gd name="T25" fmla="*/ 202 h 628"/>
                    <a:gd name="T26" fmla="*/ 162 w 185"/>
                    <a:gd name="T27" fmla="*/ 226 h 628"/>
                    <a:gd name="T28" fmla="*/ 162 w 185"/>
                    <a:gd name="T29" fmla="*/ 390 h 628"/>
                    <a:gd name="T30" fmla="*/ 143 w 185"/>
                    <a:gd name="T31" fmla="*/ 397 h 628"/>
                    <a:gd name="T32" fmla="*/ 140 w 185"/>
                    <a:gd name="T33" fmla="*/ 423 h 628"/>
                    <a:gd name="T34" fmla="*/ 132 w 185"/>
                    <a:gd name="T35" fmla="*/ 493 h 628"/>
                    <a:gd name="T36" fmla="*/ 132 w 185"/>
                    <a:gd name="T37" fmla="*/ 530 h 628"/>
                    <a:gd name="T38" fmla="*/ 162 w 185"/>
                    <a:gd name="T39" fmla="*/ 553 h 628"/>
                    <a:gd name="T40" fmla="*/ 184 w 185"/>
                    <a:gd name="T41" fmla="*/ 565 h 628"/>
                    <a:gd name="T42" fmla="*/ 184 w 185"/>
                    <a:gd name="T43" fmla="*/ 572 h 628"/>
                    <a:gd name="T44" fmla="*/ 138 w 185"/>
                    <a:gd name="T45" fmla="*/ 561 h 628"/>
                    <a:gd name="T46" fmla="*/ 132 w 185"/>
                    <a:gd name="T47" fmla="*/ 554 h 628"/>
                    <a:gd name="T48" fmla="*/ 127 w 185"/>
                    <a:gd name="T49" fmla="*/ 561 h 628"/>
                    <a:gd name="T50" fmla="*/ 123 w 185"/>
                    <a:gd name="T51" fmla="*/ 561 h 628"/>
                    <a:gd name="T52" fmla="*/ 117 w 185"/>
                    <a:gd name="T53" fmla="*/ 535 h 628"/>
                    <a:gd name="T54" fmla="*/ 112 w 185"/>
                    <a:gd name="T55" fmla="*/ 416 h 628"/>
                    <a:gd name="T56" fmla="*/ 103 w 185"/>
                    <a:gd name="T57" fmla="*/ 416 h 628"/>
                    <a:gd name="T58" fmla="*/ 77 w 185"/>
                    <a:gd name="T59" fmla="*/ 521 h 628"/>
                    <a:gd name="T60" fmla="*/ 77 w 185"/>
                    <a:gd name="T61" fmla="*/ 587 h 628"/>
                    <a:gd name="T62" fmla="*/ 66 w 185"/>
                    <a:gd name="T63" fmla="*/ 619 h 628"/>
                    <a:gd name="T64" fmla="*/ 57 w 185"/>
                    <a:gd name="T65" fmla="*/ 627 h 628"/>
                    <a:gd name="T66" fmla="*/ 51 w 185"/>
                    <a:gd name="T67" fmla="*/ 609 h 628"/>
                    <a:gd name="T68" fmla="*/ 58 w 185"/>
                    <a:gd name="T69" fmla="*/ 590 h 628"/>
                    <a:gd name="T70" fmla="*/ 66 w 185"/>
                    <a:gd name="T71" fmla="*/ 550 h 628"/>
                    <a:gd name="T72" fmla="*/ 68 w 185"/>
                    <a:gd name="T73" fmla="*/ 399 h 628"/>
                    <a:gd name="T74" fmla="*/ 77 w 185"/>
                    <a:gd name="T75" fmla="*/ 252 h 628"/>
                    <a:gd name="T76" fmla="*/ 61 w 185"/>
                    <a:gd name="T77" fmla="*/ 240 h 628"/>
                    <a:gd name="T78" fmla="*/ 61 w 185"/>
                    <a:gd name="T79" fmla="*/ 218 h 628"/>
                    <a:gd name="T80" fmla="*/ 61 w 185"/>
                    <a:gd name="T81" fmla="*/ 179 h 628"/>
                    <a:gd name="T82" fmla="*/ 40 w 185"/>
                    <a:gd name="T83" fmla="*/ 189 h 628"/>
                    <a:gd name="T84" fmla="*/ 58 w 185"/>
                    <a:gd name="T85" fmla="*/ 214 h 628"/>
                    <a:gd name="T86" fmla="*/ 58 w 185"/>
                    <a:gd name="T87" fmla="*/ 237 h 628"/>
                    <a:gd name="T88" fmla="*/ 39 w 185"/>
                    <a:gd name="T89" fmla="*/ 222 h 628"/>
                    <a:gd name="T90" fmla="*/ 29 w 185"/>
                    <a:gd name="T91" fmla="*/ 208 h 628"/>
                    <a:gd name="T92" fmla="*/ 20 w 185"/>
                    <a:gd name="T93" fmla="*/ 211 h 628"/>
                    <a:gd name="T94" fmla="*/ 0 w 185"/>
                    <a:gd name="T95" fmla="*/ 187 h 628"/>
                    <a:gd name="T96" fmla="*/ 0 w 185"/>
                    <a:gd name="T97" fmla="*/ 179 h 628"/>
                    <a:gd name="T98" fmla="*/ 10 w 185"/>
                    <a:gd name="T99" fmla="*/ 175 h 628"/>
                    <a:gd name="T100" fmla="*/ 34 w 185"/>
                    <a:gd name="T101" fmla="*/ 147 h 628"/>
                    <a:gd name="T102" fmla="*/ 58 w 185"/>
                    <a:gd name="T103" fmla="*/ 123 h 628"/>
                    <a:gd name="T104" fmla="*/ 89 w 185"/>
                    <a:gd name="T105" fmla="*/ 95 h 628"/>
                    <a:gd name="T106" fmla="*/ 112 w 185"/>
                    <a:gd name="T107" fmla="*/ 86 h 628"/>
                    <a:gd name="T108" fmla="*/ 112 w 185"/>
                    <a:gd name="T109" fmla="*/ 66 h 628"/>
                    <a:gd name="T110" fmla="*/ 103 w 185"/>
                    <a:gd name="T111" fmla="*/ 56 h 628"/>
                    <a:gd name="T112" fmla="*/ 103 w 185"/>
                    <a:gd name="T113" fmla="*/ 31 h 628"/>
                    <a:gd name="T114" fmla="*/ 97 w 185"/>
                    <a:gd name="T115" fmla="*/ 26 h 628"/>
                    <a:gd name="T116" fmla="*/ 112 w 185"/>
                    <a:gd name="T117" fmla="*/ 8 h 62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85" h="628">
                      <a:moveTo>
                        <a:pt x="112" y="8"/>
                      </a:moveTo>
                      <a:lnTo>
                        <a:pt x="149" y="0"/>
                      </a:lnTo>
                      <a:lnTo>
                        <a:pt x="162" y="15"/>
                      </a:lnTo>
                      <a:lnTo>
                        <a:pt x="169" y="10"/>
                      </a:lnTo>
                      <a:lnTo>
                        <a:pt x="178" y="38"/>
                      </a:lnTo>
                      <a:lnTo>
                        <a:pt x="158" y="55"/>
                      </a:lnTo>
                      <a:lnTo>
                        <a:pt x="157" y="69"/>
                      </a:lnTo>
                      <a:lnTo>
                        <a:pt x="152" y="71"/>
                      </a:lnTo>
                      <a:lnTo>
                        <a:pt x="149" y="85"/>
                      </a:lnTo>
                      <a:lnTo>
                        <a:pt x="134" y="88"/>
                      </a:lnTo>
                      <a:lnTo>
                        <a:pt x="134" y="94"/>
                      </a:lnTo>
                      <a:lnTo>
                        <a:pt x="158" y="112"/>
                      </a:lnTo>
                      <a:lnTo>
                        <a:pt x="178" y="202"/>
                      </a:lnTo>
                      <a:lnTo>
                        <a:pt x="162" y="226"/>
                      </a:lnTo>
                      <a:lnTo>
                        <a:pt x="162" y="390"/>
                      </a:lnTo>
                      <a:lnTo>
                        <a:pt x="143" y="397"/>
                      </a:lnTo>
                      <a:lnTo>
                        <a:pt x="140" y="423"/>
                      </a:lnTo>
                      <a:lnTo>
                        <a:pt x="132" y="493"/>
                      </a:lnTo>
                      <a:lnTo>
                        <a:pt x="132" y="530"/>
                      </a:lnTo>
                      <a:lnTo>
                        <a:pt x="162" y="553"/>
                      </a:lnTo>
                      <a:lnTo>
                        <a:pt x="184" y="565"/>
                      </a:lnTo>
                      <a:lnTo>
                        <a:pt x="184" y="572"/>
                      </a:lnTo>
                      <a:lnTo>
                        <a:pt x="138" y="561"/>
                      </a:lnTo>
                      <a:lnTo>
                        <a:pt x="132" y="554"/>
                      </a:lnTo>
                      <a:lnTo>
                        <a:pt x="127" y="561"/>
                      </a:lnTo>
                      <a:lnTo>
                        <a:pt x="123" y="561"/>
                      </a:lnTo>
                      <a:lnTo>
                        <a:pt x="117" y="535"/>
                      </a:lnTo>
                      <a:lnTo>
                        <a:pt x="112" y="416"/>
                      </a:lnTo>
                      <a:lnTo>
                        <a:pt x="103" y="416"/>
                      </a:lnTo>
                      <a:lnTo>
                        <a:pt x="77" y="521"/>
                      </a:lnTo>
                      <a:lnTo>
                        <a:pt x="77" y="587"/>
                      </a:lnTo>
                      <a:lnTo>
                        <a:pt x="66" y="619"/>
                      </a:lnTo>
                      <a:lnTo>
                        <a:pt x="57" y="627"/>
                      </a:lnTo>
                      <a:lnTo>
                        <a:pt x="51" y="609"/>
                      </a:lnTo>
                      <a:lnTo>
                        <a:pt x="58" y="590"/>
                      </a:lnTo>
                      <a:lnTo>
                        <a:pt x="66" y="550"/>
                      </a:lnTo>
                      <a:lnTo>
                        <a:pt x="68" y="399"/>
                      </a:lnTo>
                      <a:lnTo>
                        <a:pt x="77" y="252"/>
                      </a:lnTo>
                      <a:lnTo>
                        <a:pt x="61" y="240"/>
                      </a:lnTo>
                      <a:lnTo>
                        <a:pt x="61" y="218"/>
                      </a:lnTo>
                      <a:lnTo>
                        <a:pt x="61" y="179"/>
                      </a:lnTo>
                      <a:lnTo>
                        <a:pt x="40" y="189"/>
                      </a:lnTo>
                      <a:lnTo>
                        <a:pt x="58" y="214"/>
                      </a:lnTo>
                      <a:lnTo>
                        <a:pt x="58" y="237"/>
                      </a:lnTo>
                      <a:lnTo>
                        <a:pt x="39" y="222"/>
                      </a:lnTo>
                      <a:lnTo>
                        <a:pt x="29" y="208"/>
                      </a:lnTo>
                      <a:lnTo>
                        <a:pt x="20" y="211"/>
                      </a:lnTo>
                      <a:lnTo>
                        <a:pt x="0" y="187"/>
                      </a:lnTo>
                      <a:lnTo>
                        <a:pt x="0" y="179"/>
                      </a:lnTo>
                      <a:lnTo>
                        <a:pt x="10" y="175"/>
                      </a:lnTo>
                      <a:lnTo>
                        <a:pt x="34" y="147"/>
                      </a:lnTo>
                      <a:lnTo>
                        <a:pt x="58" y="123"/>
                      </a:lnTo>
                      <a:lnTo>
                        <a:pt x="89" y="95"/>
                      </a:lnTo>
                      <a:lnTo>
                        <a:pt x="112" y="86"/>
                      </a:lnTo>
                      <a:lnTo>
                        <a:pt x="112" y="66"/>
                      </a:lnTo>
                      <a:lnTo>
                        <a:pt x="103" y="56"/>
                      </a:lnTo>
                      <a:lnTo>
                        <a:pt x="103" y="31"/>
                      </a:lnTo>
                      <a:lnTo>
                        <a:pt x="97" y="26"/>
                      </a:lnTo>
                      <a:lnTo>
                        <a:pt x="112" y="8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0" name="Freeform 33"/>
                <p:cNvSpPr>
                  <a:spLocks/>
                </p:cNvSpPr>
                <p:nvPr/>
              </p:nvSpPr>
              <p:spPr bwMode="auto">
                <a:xfrm>
                  <a:off x="2430" y="2134"/>
                  <a:ext cx="178" cy="778"/>
                </a:xfrm>
                <a:custGeom>
                  <a:avLst/>
                  <a:gdLst>
                    <a:gd name="T0" fmla="*/ 42 w 178"/>
                    <a:gd name="T1" fmla="*/ 16 h 778"/>
                    <a:gd name="T2" fmla="*/ 42 w 178"/>
                    <a:gd name="T3" fmla="*/ 35 h 778"/>
                    <a:gd name="T4" fmla="*/ 45 w 178"/>
                    <a:gd name="T5" fmla="*/ 41 h 778"/>
                    <a:gd name="T6" fmla="*/ 37 w 178"/>
                    <a:gd name="T7" fmla="*/ 56 h 778"/>
                    <a:gd name="T8" fmla="*/ 42 w 178"/>
                    <a:gd name="T9" fmla="*/ 60 h 778"/>
                    <a:gd name="T10" fmla="*/ 40 w 178"/>
                    <a:gd name="T11" fmla="*/ 66 h 778"/>
                    <a:gd name="T12" fmla="*/ 46 w 178"/>
                    <a:gd name="T13" fmla="*/ 88 h 778"/>
                    <a:gd name="T14" fmla="*/ 46 w 178"/>
                    <a:gd name="T15" fmla="*/ 92 h 778"/>
                    <a:gd name="T16" fmla="*/ 15 w 178"/>
                    <a:gd name="T17" fmla="*/ 113 h 778"/>
                    <a:gd name="T18" fmla="*/ 0 w 178"/>
                    <a:gd name="T19" fmla="*/ 273 h 778"/>
                    <a:gd name="T20" fmla="*/ 19 w 178"/>
                    <a:gd name="T21" fmla="*/ 301 h 778"/>
                    <a:gd name="T22" fmla="*/ 12 w 178"/>
                    <a:gd name="T23" fmla="*/ 388 h 778"/>
                    <a:gd name="T24" fmla="*/ 25 w 178"/>
                    <a:gd name="T25" fmla="*/ 398 h 778"/>
                    <a:gd name="T26" fmla="*/ 30 w 178"/>
                    <a:gd name="T27" fmla="*/ 534 h 778"/>
                    <a:gd name="T28" fmla="*/ 38 w 178"/>
                    <a:gd name="T29" fmla="*/ 672 h 778"/>
                    <a:gd name="T30" fmla="*/ 35 w 178"/>
                    <a:gd name="T31" fmla="*/ 680 h 778"/>
                    <a:gd name="T32" fmla="*/ 4 w 178"/>
                    <a:gd name="T33" fmla="*/ 706 h 778"/>
                    <a:gd name="T34" fmla="*/ 8 w 178"/>
                    <a:gd name="T35" fmla="*/ 711 h 778"/>
                    <a:gd name="T36" fmla="*/ 19 w 178"/>
                    <a:gd name="T37" fmla="*/ 715 h 778"/>
                    <a:gd name="T38" fmla="*/ 37 w 178"/>
                    <a:gd name="T39" fmla="*/ 711 h 778"/>
                    <a:gd name="T40" fmla="*/ 55 w 178"/>
                    <a:gd name="T41" fmla="*/ 701 h 778"/>
                    <a:gd name="T42" fmla="*/ 70 w 178"/>
                    <a:gd name="T43" fmla="*/ 695 h 778"/>
                    <a:gd name="T44" fmla="*/ 70 w 178"/>
                    <a:gd name="T45" fmla="*/ 719 h 778"/>
                    <a:gd name="T46" fmla="*/ 76 w 178"/>
                    <a:gd name="T47" fmla="*/ 720 h 778"/>
                    <a:gd name="T48" fmla="*/ 66 w 178"/>
                    <a:gd name="T49" fmla="*/ 739 h 778"/>
                    <a:gd name="T50" fmla="*/ 71 w 178"/>
                    <a:gd name="T51" fmla="*/ 773 h 778"/>
                    <a:gd name="T52" fmla="*/ 81 w 178"/>
                    <a:gd name="T53" fmla="*/ 777 h 778"/>
                    <a:gd name="T54" fmla="*/ 101 w 178"/>
                    <a:gd name="T55" fmla="*/ 750 h 778"/>
                    <a:gd name="T56" fmla="*/ 101 w 178"/>
                    <a:gd name="T57" fmla="*/ 730 h 778"/>
                    <a:gd name="T58" fmla="*/ 107 w 178"/>
                    <a:gd name="T59" fmla="*/ 728 h 778"/>
                    <a:gd name="T60" fmla="*/ 114 w 178"/>
                    <a:gd name="T61" fmla="*/ 551 h 778"/>
                    <a:gd name="T62" fmla="*/ 107 w 178"/>
                    <a:gd name="T63" fmla="*/ 534 h 778"/>
                    <a:gd name="T64" fmla="*/ 127 w 178"/>
                    <a:gd name="T65" fmla="*/ 415 h 778"/>
                    <a:gd name="T66" fmla="*/ 140 w 178"/>
                    <a:gd name="T67" fmla="*/ 410 h 778"/>
                    <a:gd name="T68" fmla="*/ 144 w 178"/>
                    <a:gd name="T69" fmla="*/ 287 h 778"/>
                    <a:gd name="T70" fmla="*/ 177 w 178"/>
                    <a:gd name="T71" fmla="*/ 273 h 778"/>
                    <a:gd name="T72" fmla="*/ 163 w 178"/>
                    <a:gd name="T73" fmla="*/ 140 h 778"/>
                    <a:gd name="T74" fmla="*/ 113 w 178"/>
                    <a:gd name="T75" fmla="*/ 103 h 778"/>
                    <a:gd name="T76" fmla="*/ 100 w 178"/>
                    <a:gd name="T77" fmla="*/ 91 h 778"/>
                    <a:gd name="T78" fmla="*/ 99 w 178"/>
                    <a:gd name="T79" fmla="*/ 78 h 778"/>
                    <a:gd name="T80" fmla="*/ 104 w 178"/>
                    <a:gd name="T81" fmla="*/ 69 h 778"/>
                    <a:gd name="T82" fmla="*/ 110 w 178"/>
                    <a:gd name="T83" fmla="*/ 62 h 778"/>
                    <a:gd name="T84" fmla="*/ 115 w 178"/>
                    <a:gd name="T85" fmla="*/ 52 h 778"/>
                    <a:gd name="T86" fmla="*/ 119 w 178"/>
                    <a:gd name="T87" fmla="*/ 44 h 778"/>
                    <a:gd name="T88" fmla="*/ 119 w 178"/>
                    <a:gd name="T89" fmla="*/ 34 h 778"/>
                    <a:gd name="T90" fmla="*/ 115 w 178"/>
                    <a:gd name="T91" fmla="*/ 25 h 778"/>
                    <a:gd name="T92" fmla="*/ 109 w 178"/>
                    <a:gd name="T93" fmla="*/ 14 h 778"/>
                    <a:gd name="T94" fmla="*/ 100 w 178"/>
                    <a:gd name="T95" fmla="*/ 6 h 778"/>
                    <a:gd name="T96" fmla="*/ 90 w 178"/>
                    <a:gd name="T97" fmla="*/ 2 h 778"/>
                    <a:gd name="T98" fmla="*/ 77 w 178"/>
                    <a:gd name="T99" fmla="*/ 0 h 778"/>
                    <a:gd name="T100" fmla="*/ 66 w 178"/>
                    <a:gd name="T101" fmla="*/ 2 h 778"/>
                    <a:gd name="T102" fmla="*/ 55 w 178"/>
                    <a:gd name="T103" fmla="*/ 5 h 778"/>
                    <a:gd name="T104" fmla="*/ 42 w 178"/>
                    <a:gd name="T105" fmla="*/ 16 h 77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78" h="778">
                      <a:moveTo>
                        <a:pt x="42" y="16"/>
                      </a:moveTo>
                      <a:lnTo>
                        <a:pt x="42" y="35"/>
                      </a:lnTo>
                      <a:lnTo>
                        <a:pt x="45" y="41"/>
                      </a:lnTo>
                      <a:lnTo>
                        <a:pt x="37" y="56"/>
                      </a:lnTo>
                      <a:lnTo>
                        <a:pt x="42" y="60"/>
                      </a:lnTo>
                      <a:lnTo>
                        <a:pt x="40" y="66"/>
                      </a:lnTo>
                      <a:lnTo>
                        <a:pt x="46" y="88"/>
                      </a:lnTo>
                      <a:lnTo>
                        <a:pt x="46" y="92"/>
                      </a:lnTo>
                      <a:lnTo>
                        <a:pt x="15" y="113"/>
                      </a:lnTo>
                      <a:lnTo>
                        <a:pt x="0" y="273"/>
                      </a:lnTo>
                      <a:lnTo>
                        <a:pt x="19" y="301"/>
                      </a:lnTo>
                      <a:lnTo>
                        <a:pt x="12" y="388"/>
                      </a:lnTo>
                      <a:lnTo>
                        <a:pt x="25" y="398"/>
                      </a:lnTo>
                      <a:lnTo>
                        <a:pt x="30" y="534"/>
                      </a:lnTo>
                      <a:lnTo>
                        <a:pt x="38" y="672"/>
                      </a:lnTo>
                      <a:lnTo>
                        <a:pt x="35" y="680"/>
                      </a:lnTo>
                      <a:lnTo>
                        <a:pt x="4" y="706"/>
                      </a:lnTo>
                      <a:lnTo>
                        <a:pt x="8" y="711"/>
                      </a:lnTo>
                      <a:lnTo>
                        <a:pt x="19" y="715"/>
                      </a:lnTo>
                      <a:lnTo>
                        <a:pt x="37" y="711"/>
                      </a:lnTo>
                      <a:lnTo>
                        <a:pt x="55" y="701"/>
                      </a:lnTo>
                      <a:lnTo>
                        <a:pt x="70" y="695"/>
                      </a:lnTo>
                      <a:lnTo>
                        <a:pt x="70" y="719"/>
                      </a:lnTo>
                      <a:lnTo>
                        <a:pt x="76" y="720"/>
                      </a:lnTo>
                      <a:lnTo>
                        <a:pt x="66" y="739"/>
                      </a:lnTo>
                      <a:lnTo>
                        <a:pt x="71" y="773"/>
                      </a:lnTo>
                      <a:lnTo>
                        <a:pt x="81" y="777"/>
                      </a:lnTo>
                      <a:lnTo>
                        <a:pt x="101" y="750"/>
                      </a:lnTo>
                      <a:lnTo>
                        <a:pt x="101" y="730"/>
                      </a:lnTo>
                      <a:lnTo>
                        <a:pt x="107" y="728"/>
                      </a:lnTo>
                      <a:lnTo>
                        <a:pt x="114" y="551"/>
                      </a:lnTo>
                      <a:lnTo>
                        <a:pt x="107" y="534"/>
                      </a:lnTo>
                      <a:lnTo>
                        <a:pt x="127" y="415"/>
                      </a:lnTo>
                      <a:lnTo>
                        <a:pt x="140" y="410"/>
                      </a:lnTo>
                      <a:lnTo>
                        <a:pt x="144" y="287"/>
                      </a:lnTo>
                      <a:lnTo>
                        <a:pt x="177" y="273"/>
                      </a:lnTo>
                      <a:lnTo>
                        <a:pt x="163" y="140"/>
                      </a:lnTo>
                      <a:lnTo>
                        <a:pt x="113" y="103"/>
                      </a:lnTo>
                      <a:lnTo>
                        <a:pt x="100" y="91"/>
                      </a:lnTo>
                      <a:lnTo>
                        <a:pt x="99" y="78"/>
                      </a:lnTo>
                      <a:lnTo>
                        <a:pt x="104" y="69"/>
                      </a:lnTo>
                      <a:lnTo>
                        <a:pt x="110" y="62"/>
                      </a:lnTo>
                      <a:lnTo>
                        <a:pt x="115" y="52"/>
                      </a:lnTo>
                      <a:lnTo>
                        <a:pt x="119" y="44"/>
                      </a:lnTo>
                      <a:lnTo>
                        <a:pt x="119" y="34"/>
                      </a:lnTo>
                      <a:lnTo>
                        <a:pt x="115" y="25"/>
                      </a:lnTo>
                      <a:lnTo>
                        <a:pt x="109" y="14"/>
                      </a:lnTo>
                      <a:lnTo>
                        <a:pt x="100" y="6"/>
                      </a:lnTo>
                      <a:lnTo>
                        <a:pt x="90" y="2"/>
                      </a:lnTo>
                      <a:lnTo>
                        <a:pt x="77" y="0"/>
                      </a:lnTo>
                      <a:lnTo>
                        <a:pt x="66" y="2"/>
                      </a:lnTo>
                      <a:lnTo>
                        <a:pt x="55" y="5"/>
                      </a:lnTo>
                      <a:lnTo>
                        <a:pt x="42" y="1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1" name="Freeform 34"/>
                <p:cNvSpPr>
                  <a:spLocks/>
                </p:cNvSpPr>
                <p:nvPr/>
              </p:nvSpPr>
              <p:spPr bwMode="auto">
                <a:xfrm>
                  <a:off x="4658" y="2042"/>
                  <a:ext cx="187" cy="607"/>
                </a:xfrm>
                <a:custGeom>
                  <a:avLst/>
                  <a:gdLst>
                    <a:gd name="T0" fmla="*/ 117 w 187"/>
                    <a:gd name="T1" fmla="*/ 0 h 607"/>
                    <a:gd name="T2" fmla="*/ 76 w 187"/>
                    <a:gd name="T3" fmla="*/ 19 h 607"/>
                    <a:gd name="T4" fmla="*/ 75 w 187"/>
                    <a:gd name="T5" fmla="*/ 60 h 607"/>
                    <a:gd name="T6" fmla="*/ 55 w 187"/>
                    <a:gd name="T7" fmla="*/ 79 h 607"/>
                    <a:gd name="T8" fmla="*/ 12 w 187"/>
                    <a:gd name="T9" fmla="*/ 101 h 607"/>
                    <a:gd name="T10" fmla="*/ 5 w 187"/>
                    <a:gd name="T11" fmla="*/ 218 h 607"/>
                    <a:gd name="T12" fmla="*/ 35 w 187"/>
                    <a:gd name="T13" fmla="*/ 319 h 607"/>
                    <a:gd name="T14" fmla="*/ 63 w 187"/>
                    <a:gd name="T15" fmla="*/ 395 h 607"/>
                    <a:gd name="T16" fmla="*/ 58 w 187"/>
                    <a:gd name="T17" fmla="*/ 576 h 607"/>
                    <a:gd name="T18" fmla="*/ 63 w 187"/>
                    <a:gd name="T19" fmla="*/ 584 h 607"/>
                    <a:gd name="T20" fmla="*/ 93 w 187"/>
                    <a:gd name="T21" fmla="*/ 603 h 607"/>
                    <a:gd name="T22" fmla="*/ 109 w 187"/>
                    <a:gd name="T23" fmla="*/ 606 h 607"/>
                    <a:gd name="T24" fmla="*/ 120 w 187"/>
                    <a:gd name="T25" fmla="*/ 601 h 607"/>
                    <a:gd name="T26" fmla="*/ 114 w 187"/>
                    <a:gd name="T27" fmla="*/ 591 h 607"/>
                    <a:gd name="T28" fmla="*/ 99 w 187"/>
                    <a:gd name="T29" fmla="*/ 576 h 607"/>
                    <a:gd name="T30" fmla="*/ 105 w 187"/>
                    <a:gd name="T31" fmla="*/ 570 h 607"/>
                    <a:gd name="T32" fmla="*/ 142 w 187"/>
                    <a:gd name="T33" fmla="*/ 582 h 607"/>
                    <a:gd name="T34" fmla="*/ 146 w 187"/>
                    <a:gd name="T35" fmla="*/ 574 h 607"/>
                    <a:gd name="T36" fmla="*/ 142 w 187"/>
                    <a:gd name="T37" fmla="*/ 567 h 607"/>
                    <a:gd name="T38" fmla="*/ 131 w 187"/>
                    <a:gd name="T39" fmla="*/ 556 h 607"/>
                    <a:gd name="T40" fmla="*/ 144 w 187"/>
                    <a:gd name="T41" fmla="*/ 497 h 607"/>
                    <a:gd name="T42" fmla="*/ 157 w 187"/>
                    <a:gd name="T43" fmla="*/ 332 h 607"/>
                    <a:gd name="T44" fmla="*/ 163 w 187"/>
                    <a:gd name="T45" fmla="*/ 300 h 607"/>
                    <a:gd name="T46" fmla="*/ 151 w 187"/>
                    <a:gd name="T47" fmla="*/ 234 h 607"/>
                    <a:gd name="T48" fmla="*/ 160 w 187"/>
                    <a:gd name="T49" fmla="*/ 233 h 607"/>
                    <a:gd name="T50" fmla="*/ 168 w 187"/>
                    <a:gd name="T51" fmla="*/ 230 h 607"/>
                    <a:gd name="T52" fmla="*/ 175 w 187"/>
                    <a:gd name="T53" fmla="*/ 226 h 607"/>
                    <a:gd name="T54" fmla="*/ 180 w 187"/>
                    <a:gd name="T55" fmla="*/ 221 h 607"/>
                    <a:gd name="T56" fmla="*/ 186 w 187"/>
                    <a:gd name="T57" fmla="*/ 212 h 607"/>
                    <a:gd name="T58" fmla="*/ 181 w 187"/>
                    <a:gd name="T59" fmla="*/ 180 h 607"/>
                    <a:gd name="T60" fmla="*/ 136 w 187"/>
                    <a:gd name="T61" fmla="*/ 104 h 607"/>
                    <a:gd name="T62" fmla="*/ 120 w 187"/>
                    <a:gd name="T63" fmla="*/ 82 h 607"/>
                    <a:gd name="T64" fmla="*/ 140 w 187"/>
                    <a:gd name="T65" fmla="*/ 68 h 607"/>
                    <a:gd name="T66" fmla="*/ 140 w 187"/>
                    <a:gd name="T67" fmla="*/ 64 h 607"/>
                    <a:gd name="T68" fmla="*/ 147 w 187"/>
                    <a:gd name="T69" fmla="*/ 57 h 607"/>
                    <a:gd name="T70" fmla="*/ 146 w 187"/>
                    <a:gd name="T71" fmla="*/ 40 h 607"/>
                    <a:gd name="T72" fmla="*/ 149 w 187"/>
                    <a:gd name="T73" fmla="*/ 22 h 60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87" h="607">
                      <a:moveTo>
                        <a:pt x="140" y="7"/>
                      </a:moveTo>
                      <a:lnTo>
                        <a:pt x="117" y="0"/>
                      </a:lnTo>
                      <a:lnTo>
                        <a:pt x="93" y="4"/>
                      </a:lnTo>
                      <a:lnTo>
                        <a:pt x="76" y="19"/>
                      </a:lnTo>
                      <a:lnTo>
                        <a:pt x="70" y="38"/>
                      </a:lnTo>
                      <a:lnTo>
                        <a:pt x="75" y="60"/>
                      </a:lnTo>
                      <a:lnTo>
                        <a:pt x="67" y="73"/>
                      </a:lnTo>
                      <a:lnTo>
                        <a:pt x="55" y="79"/>
                      </a:lnTo>
                      <a:lnTo>
                        <a:pt x="22" y="93"/>
                      </a:lnTo>
                      <a:lnTo>
                        <a:pt x="12" y="101"/>
                      </a:lnTo>
                      <a:lnTo>
                        <a:pt x="0" y="198"/>
                      </a:lnTo>
                      <a:lnTo>
                        <a:pt x="5" y="218"/>
                      </a:lnTo>
                      <a:lnTo>
                        <a:pt x="39" y="226"/>
                      </a:lnTo>
                      <a:lnTo>
                        <a:pt x="35" y="319"/>
                      </a:lnTo>
                      <a:lnTo>
                        <a:pt x="58" y="328"/>
                      </a:lnTo>
                      <a:lnTo>
                        <a:pt x="63" y="395"/>
                      </a:lnTo>
                      <a:lnTo>
                        <a:pt x="59" y="512"/>
                      </a:lnTo>
                      <a:lnTo>
                        <a:pt x="58" y="576"/>
                      </a:lnTo>
                      <a:lnTo>
                        <a:pt x="63" y="578"/>
                      </a:lnTo>
                      <a:lnTo>
                        <a:pt x="63" y="584"/>
                      </a:lnTo>
                      <a:lnTo>
                        <a:pt x="81" y="595"/>
                      </a:lnTo>
                      <a:lnTo>
                        <a:pt x="93" y="603"/>
                      </a:lnTo>
                      <a:lnTo>
                        <a:pt x="100" y="606"/>
                      </a:lnTo>
                      <a:lnTo>
                        <a:pt x="109" y="606"/>
                      </a:lnTo>
                      <a:lnTo>
                        <a:pt x="118" y="604"/>
                      </a:lnTo>
                      <a:lnTo>
                        <a:pt x="120" y="601"/>
                      </a:lnTo>
                      <a:lnTo>
                        <a:pt x="118" y="596"/>
                      </a:lnTo>
                      <a:lnTo>
                        <a:pt x="114" y="591"/>
                      </a:lnTo>
                      <a:lnTo>
                        <a:pt x="107" y="583"/>
                      </a:lnTo>
                      <a:lnTo>
                        <a:pt x="99" y="576"/>
                      </a:lnTo>
                      <a:lnTo>
                        <a:pt x="105" y="578"/>
                      </a:lnTo>
                      <a:lnTo>
                        <a:pt x="105" y="570"/>
                      </a:lnTo>
                      <a:lnTo>
                        <a:pt x="131" y="582"/>
                      </a:lnTo>
                      <a:lnTo>
                        <a:pt x="142" y="582"/>
                      </a:lnTo>
                      <a:lnTo>
                        <a:pt x="146" y="578"/>
                      </a:lnTo>
                      <a:lnTo>
                        <a:pt x="146" y="574"/>
                      </a:lnTo>
                      <a:lnTo>
                        <a:pt x="145" y="571"/>
                      </a:lnTo>
                      <a:lnTo>
                        <a:pt x="142" y="567"/>
                      </a:lnTo>
                      <a:lnTo>
                        <a:pt x="136" y="561"/>
                      </a:lnTo>
                      <a:lnTo>
                        <a:pt x="131" y="556"/>
                      </a:lnTo>
                      <a:lnTo>
                        <a:pt x="138" y="555"/>
                      </a:lnTo>
                      <a:lnTo>
                        <a:pt x="144" y="497"/>
                      </a:lnTo>
                      <a:lnTo>
                        <a:pt x="146" y="407"/>
                      </a:lnTo>
                      <a:lnTo>
                        <a:pt x="157" y="332"/>
                      </a:lnTo>
                      <a:lnTo>
                        <a:pt x="160" y="311"/>
                      </a:lnTo>
                      <a:lnTo>
                        <a:pt x="163" y="300"/>
                      </a:lnTo>
                      <a:lnTo>
                        <a:pt x="155" y="255"/>
                      </a:lnTo>
                      <a:lnTo>
                        <a:pt x="151" y="234"/>
                      </a:lnTo>
                      <a:lnTo>
                        <a:pt x="157" y="236"/>
                      </a:lnTo>
                      <a:lnTo>
                        <a:pt x="160" y="233"/>
                      </a:lnTo>
                      <a:lnTo>
                        <a:pt x="163" y="233"/>
                      </a:lnTo>
                      <a:lnTo>
                        <a:pt x="168" y="230"/>
                      </a:lnTo>
                      <a:lnTo>
                        <a:pt x="173" y="230"/>
                      </a:lnTo>
                      <a:lnTo>
                        <a:pt x="175" y="226"/>
                      </a:lnTo>
                      <a:lnTo>
                        <a:pt x="178" y="225"/>
                      </a:lnTo>
                      <a:lnTo>
                        <a:pt x="180" y="221"/>
                      </a:lnTo>
                      <a:lnTo>
                        <a:pt x="184" y="218"/>
                      </a:lnTo>
                      <a:lnTo>
                        <a:pt x="186" y="212"/>
                      </a:lnTo>
                      <a:lnTo>
                        <a:pt x="177" y="192"/>
                      </a:lnTo>
                      <a:lnTo>
                        <a:pt x="181" y="180"/>
                      </a:lnTo>
                      <a:lnTo>
                        <a:pt x="163" y="192"/>
                      </a:lnTo>
                      <a:lnTo>
                        <a:pt x="136" y="104"/>
                      </a:lnTo>
                      <a:lnTo>
                        <a:pt x="116" y="86"/>
                      </a:lnTo>
                      <a:lnTo>
                        <a:pt x="120" y="82"/>
                      </a:lnTo>
                      <a:lnTo>
                        <a:pt x="138" y="79"/>
                      </a:lnTo>
                      <a:lnTo>
                        <a:pt x="140" y="68"/>
                      </a:lnTo>
                      <a:lnTo>
                        <a:pt x="133" y="65"/>
                      </a:lnTo>
                      <a:lnTo>
                        <a:pt x="140" y="64"/>
                      </a:lnTo>
                      <a:lnTo>
                        <a:pt x="140" y="60"/>
                      </a:lnTo>
                      <a:lnTo>
                        <a:pt x="147" y="57"/>
                      </a:lnTo>
                      <a:lnTo>
                        <a:pt x="142" y="43"/>
                      </a:lnTo>
                      <a:lnTo>
                        <a:pt x="146" y="40"/>
                      </a:lnTo>
                      <a:lnTo>
                        <a:pt x="144" y="22"/>
                      </a:lnTo>
                      <a:lnTo>
                        <a:pt x="149" y="22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2" name="Freeform 35"/>
                <p:cNvSpPr>
                  <a:spLocks/>
                </p:cNvSpPr>
                <p:nvPr/>
              </p:nvSpPr>
              <p:spPr bwMode="auto">
                <a:xfrm>
                  <a:off x="2617" y="2146"/>
                  <a:ext cx="166" cy="811"/>
                </a:xfrm>
                <a:custGeom>
                  <a:avLst/>
                  <a:gdLst>
                    <a:gd name="T0" fmla="*/ 108 w 166"/>
                    <a:gd name="T1" fmla="*/ 12 h 811"/>
                    <a:gd name="T2" fmla="*/ 69 w 166"/>
                    <a:gd name="T3" fmla="*/ 0 h 811"/>
                    <a:gd name="T4" fmla="*/ 40 w 166"/>
                    <a:gd name="T5" fmla="*/ 0 h 811"/>
                    <a:gd name="T6" fmla="*/ 14 w 166"/>
                    <a:gd name="T7" fmla="*/ 7 h 811"/>
                    <a:gd name="T8" fmla="*/ 4 w 166"/>
                    <a:gd name="T9" fmla="*/ 35 h 811"/>
                    <a:gd name="T10" fmla="*/ 4 w 166"/>
                    <a:gd name="T11" fmla="*/ 59 h 811"/>
                    <a:gd name="T12" fmla="*/ 18 w 166"/>
                    <a:gd name="T13" fmla="*/ 87 h 811"/>
                    <a:gd name="T14" fmla="*/ 30 w 166"/>
                    <a:gd name="T15" fmla="*/ 87 h 811"/>
                    <a:gd name="T16" fmla="*/ 14 w 166"/>
                    <a:gd name="T17" fmla="*/ 119 h 811"/>
                    <a:gd name="T18" fmla="*/ 0 w 166"/>
                    <a:gd name="T19" fmla="*/ 174 h 811"/>
                    <a:gd name="T20" fmla="*/ 0 w 166"/>
                    <a:gd name="T21" fmla="*/ 221 h 811"/>
                    <a:gd name="T22" fmla="*/ 4 w 166"/>
                    <a:gd name="T23" fmla="*/ 280 h 811"/>
                    <a:gd name="T24" fmla="*/ 14 w 166"/>
                    <a:gd name="T25" fmla="*/ 338 h 811"/>
                    <a:gd name="T26" fmla="*/ 33 w 166"/>
                    <a:gd name="T27" fmla="*/ 341 h 811"/>
                    <a:gd name="T28" fmla="*/ 33 w 166"/>
                    <a:gd name="T29" fmla="*/ 358 h 811"/>
                    <a:gd name="T30" fmla="*/ 43 w 166"/>
                    <a:gd name="T31" fmla="*/ 365 h 811"/>
                    <a:gd name="T32" fmla="*/ 43 w 166"/>
                    <a:gd name="T33" fmla="*/ 424 h 811"/>
                    <a:gd name="T34" fmla="*/ 53 w 166"/>
                    <a:gd name="T35" fmla="*/ 435 h 811"/>
                    <a:gd name="T36" fmla="*/ 53 w 166"/>
                    <a:gd name="T37" fmla="*/ 544 h 811"/>
                    <a:gd name="T38" fmla="*/ 53 w 166"/>
                    <a:gd name="T39" fmla="*/ 613 h 811"/>
                    <a:gd name="T40" fmla="*/ 38 w 166"/>
                    <a:gd name="T41" fmla="*/ 689 h 811"/>
                    <a:gd name="T42" fmla="*/ 32 w 166"/>
                    <a:gd name="T43" fmla="*/ 788 h 811"/>
                    <a:gd name="T44" fmla="*/ 49 w 166"/>
                    <a:gd name="T45" fmla="*/ 795 h 811"/>
                    <a:gd name="T46" fmla="*/ 49 w 166"/>
                    <a:gd name="T47" fmla="*/ 807 h 811"/>
                    <a:gd name="T48" fmla="*/ 77 w 166"/>
                    <a:gd name="T49" fmla="*/ 807 h 811"/>
                    <a:gd name="T50" fmla="*/ 82 w 166"/>
                    <a:gd name="T51" fmla="*/ 803 h 811"/>
                    <a:gd name="T52" fmla="*/ 93 w 166"/>
                    <a:gd name="T53" fmla="*/ 803 h 811"/>
                    <a:gd name="T54" fmla="*/ 93 w 166"/>
                    <a:gd name="T55" fmla="*/ 810 h 811"/>
                    <a:gd name="T56" fmla="*/ 113 w 166"/>
                    <a:gd name="T57" fmla="*/ 807 h 811"/>
                    <a:gd name="T58" fmla="*/ 156 w 166"/>
                    <a:gd name="T59" fmla="*/ 803 h 811"/>
                    <a:gd name="T60" fmla="*/ 156 w 166"/>
                    <a:gd name="T61" fmla="*/ 796 h 811"/>
                    <a:gd name="T62" fmla="*/ 117 w 166"/>
                    <a:gd name="T63" fmla="*/ 780 h 811"/>
                    <a:gd name="T64" fmla="*/ 117 w 166"/>
                    <a:gd name="T65" fmla="*/ 766 h 811"/>
                    <a:gd name="T66" fmla="*/ 152 w 166"/>
                    <a:gd name="T67" fmla="*/ 759 h 811"/>
                    <a:gd name="T68" fmla="*/ 152 w 166"/>
                    <a:gd name="T69" fmla="*/ 749 h 811"/>
                    <a:gd name="T70" fmla="*/ 128 w 166"/>
                    <a:gd name="T71" fmla="*/ 734 h 811"/>
                    <a:gd name="T72" fmla="*/ 128 w 166"/>
                    <a:gd name="T73" fmla="*/ 624 h 811"/>
                    <a:gd name="T74" fmla="*/ 136 w 166"/>
                    <a:gd name="T75" fmla="*/ 523 h 811"/>
                    <a:gd name="T76" fmla="*/ 134 w 166"/>
                    <a:gd name="T77" fmla="*/ 422 h 811"/>
                    <a:gd name="T78" fmla="*/ 132 w 166"/>
                    <a:gd name="T79" fmla="*/ 365 h 811"/>
                    <a:gd name="T80" fmla="*/ 136 w 166"/>
                    <a:gd name="T81" fmla="*/ 348 h 811"/>
                    <a:gd name="T82" fmla="*/ 136 w 166"/>
                    <a:gd name="T83" fmla="*/ 268 h 811"/>
                    <a:gd name="T84" fmla="*/ 165 w 166"/>
                    <a:gd name="T85" fmla="*/ 251 h 811"/>
                    <a:gd name="T86" fmla="*/ 165 w 166"/>
                    <a:gd name="T87" fmla="*/ 240 h 811"/>
                    <a:gd name="T88" fmla="*/ 103 w 166"/>
                    <a:gd name="T89" fmla="*/ 131 h 811"/>
                    <a:gd name="T90" fmla="*/ 72 w 166"/>
                    <a:gd name="T91" fmla="*/ 117 h 811"/>
                    <a:gd name="T92" fmla="*/ 77 w 166"/>
                    <a:gd name="T93" fmla="*/ 110 h 811"/>
                    <a:gd name="T94" fmla="*/ 97 w 166"/>
                    <a:gd name="T95" fmla="*/ 105 h 811"/>
                    <a:gd name="T96" fmla="*/ 97 w 166"/>
                    <a:gd name="T97" fmla="*/ 99 h 811"/>
                    <a:gd name="T98" fmla="*/ 103 w 166"/>
                    <a:gd name="T99" fmla="*/ 95 h 811"/>
                    <a:gd name="T100" fmla="*/ 103 w 166"/>
                    <a:gd name="T101" fmla="*/ 87 h 811"/>
                    <a:gd name="T102" fmla="*/ 108 w 166"/>
                    <a:gd name="T103" fmla="*/ 84 h 811"/>
                    <a:gd name="T104" fmla="*/ 103 w 166"/>
                    <a:gd name="T105" fmla="*/ 80 h 811"/>
                    <a:gd name="T106" fmla="*/ 107 w 166"/>
                    <a:gd name="T107" fmla="*/ 77 h 811"/>
                    <a:gd name="T108" fmla="*/ 97 w 166"/>
                    <a:gd name="T109" fmla="*/ 59 h 811"/>
                    <a:gd name="T110" fmla="*/ 103 w 166"/>
                    <a:gd name="T111" fmla="*/ 49 h 811"/>
                    <a:gd name="T112" fmla="*/ 97 w 166"/>
                    <a:gd name="T113" fmla="*/ 38 h 811"/>
                    <a:gd name="T114" fmla="*/ 107 w 166"/>
                    <a:gd name="T115" fmla="*/ 30 h 811"/>
                    <a:gd name="T116" fmla="*/ 108 w 166"/>
                    <a:gd name="T117" fmla="*/ 12 h 8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66" h="811">
                      <a:moveTo>
                        <a:pt x="108" y="12"/>
                      </a:moveTo>
                      <a:lnTo>
                        <a:pt x="69" y="0"/>
                      </a:lnTo>
                      <a:lnTo>
                        <a:pt x="40" y="0"/>
                      </a:lnTo>
                      <a:lnTo>
                        <a:pt x="14" y="7"/>
                      </a:lnTo>
                      <a:lnTo>
                        <a:pt x="4" y="35"/>
                      </a:lnTo>
                      <a:lnTo>
                        <a:pt x="4" y="59"/>
                      </a:lnTo>
                      <a:lnTo>
                        <a:pt x="18" y="87"/>
                      </a:lnTo>
                      <a:lnTo>
                        <a:pt x="30" y="87"/>
                      </a:lnTo>
                      <a:lnTo>
                        <a:pt x="14" y="119"/>
                      </a:lnTo>
                      <a:lnTo>
                        <a:pt x="0" y="174"/>
                      </a:lnTo>
                      <a:lnTo>
                        <a:pt x="0" y="221"/>
                      </a:lnTo>
                      <a:lnTo>
                        <a:pt x="4" y="280"/>
                      </a:lnTo>
                      <a:lnTo>
                        <a:pt x="14" y="338"/>
                      </a:lnTo>
                      <a:lnTo>
                        <a:pt x="33" y="341"/>
                      </a:lnTo>
                      <a:lnTo>
                        <a:pt x="33" y="358"/>
                      </a:lnTo>
                      <a:lnTo>
                        <a:pt x="43" y="365"/>
                      </a:lnTo>
                      <a:lnTo>
                        <a:pt x="43" y="424"/>
                      </a:lnTo>
                      <a:lnTo>
                        <a:pt x="53" y="435"/>
                      </a:lnTo>
                      <a:lnTo>
                        <a:pt x="53" y="544"/>
                      </a:lnTo>
                      <a:lnTo>
                        <a:pt x="53" y="613"/>
                      </a:lnTo>
                      <a:lnTo>
                        <a:pt x="38" y="689"/>
                      </a:lnTo>
                      <a:lnTo>
                        <a:pt x="32" y="788"/>
                      </a:lnTo>
                      <a:lnTo>
                        <a:pt x="49" y="795"/>
                      </a:lnTo>
                      <a:lnTo>
                        <a:pt x="49" y="807"/>
                      </a:lnTo>
                      <a:lnTo>
                        <a:pt x="77" y="807"/>
                      </a:lnTo>
                      <a:lnTo>
                        <a:pt x="82" y="803"/>
                      </a:lnTo>
                      <a:lnTo>
                        <a:pt x="93" y="803"/>
                      </a:lnTo>
                      <a:lnTo>
                        <a:pt x="93" y="810"/>
                      </a:lnTo>
                      <a:lnTo>
                        <a:pt x="113" y="807"/>
                      </a:lnTo>
                      <a:lnTo>
                        <a:pt x="156" y="803"/>
                      </a:lnTo>
                      <a:lnTo>
                        <a:pt x="156" y="796"/>
                      </a:lnTo>
                      <a:lnTo>
                        <a:pt x="117" y="780"/>
                      </a:lnTo>
                      <a:lnTo>
                        <a:pt x="117" y="766"/>
                      </a:lnTo>
                      <a:lnTo>
                        <a:pt x="152" y="759"/>
                      </a:lnTo>
                      <a:lnTo>
                        <a:pt x="152" y="749"/>
                      </a:lnTo>
                      <a:lnTo>
                        <a:pt x="128" y="734"/>
                      </a:lnTo>
                      <a:lnTo>
                        <a:pt x="128" y="624"/>
                      </a:lnTo>
                      <a:lnTo>
                        <a:pt x="136" y="523"/>
                      </a:lnTo>
                      <a:lnTo>
                        <a:pt x="134" y="422"/>
                      </a:lnTo>
                      <a:lnTo>
                        <a:pt x="132" y="365"/>
                      </a:lnTo>
                      <a:lnTo>
                        <a:pt x="136" y="348"/>
                      </a:lnTo>
                      <a:lnTo>
                        <a:pt x="136" y="268"/>
                      </a:lnTo>
                      <a:lnTo>
                        <a:pt x="165" y="251"/>
                      </a:lnTo>
                      <a:lnTo>
                        <a:pt x="165" y="240"/>
                      </a:lnTo>
                      <a:lnTo>
                        <a:pt x="103" y="131"/>
                      </a:lnTo>
                      <a:lnTo>
                        <a:pt x="72" y="117"/>
                      </a:lnTo>
                      <a:lnTo>
                        <a:pt x="77" y="110"/>
                      </a:lnTo>
                      <a:lnTo>
                        <a:pt x="97" y="105"/>
                      </a:lnTo>
                      <a:lnTo>
                        <a:pt x="97" y="99"/>
                      </a:lnTo>
                      <a:lnTo>
                        <a:pt x="103" y="95"/>
                      </a:lnTo>
                      <a:lnTo>
                        <a:pt x="103" y="87"/>
                      </a:lnTo>
                      <a:lnTo>
                        <a:pt x="108" y="84"/>
                      </a:lnTo>
                      <a:lnTo>
                        <a:pt x="103" y="80"/>
                      </a:lnTo>
                      <a:lnTo>
                        <a:pt x="107" y="77"/>
                      </a:lnTo>
                      <a:lnTo>
                        <a:pt x="97" y="59"/>
                      </a:lnTo>
                      <a:lnTo>
                        <a:pt x="103" y="49"/>
                      </a:lnTo>
                      <a:lnTo>
                        <a:pt x="97" y="38"/>
                      </a:lnTo>
                      <a:lnTo>
                        <a:pt x="107" y="30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3" name="Freeform 36"/>
                <p:cNvSpPr>
                  <a:spLocks/>
                </p:cNvSpPr>
                <p:nvPr/>
              </p:nvSpPr>
              <p:spPr bwMode="auto">
                <a:xfrm>
                  <a:off x="2771" y="2258"/>
                  <a:ext cx="242" cy="835"/>
                </a:xfrm>
                <a:custGeom>
                  <a:avLst/>
                  <a:gdLst>
                    <a:gd name="T0" fmla="*/ 93 w 242"/>
                    <a:gd name="T1" fmla="*/ 11 h 835"/>
                    <a:gd name="T2" fmla="*/ 81 w 242"/>
                    <a:gd name="T3" fmla="*/ 57 h 835"/>
                    <a:gd name="T4" fmla="*/ 89 w 242"/>
                    <a:gd name="T5" fmla="*/ 62 h 835"/>
                    <a:gd name="T6" fmla="*/ 97 w 242"/>
                    <a:gd name="T7" fmla="*/ 80 h 835"/>
                    <a:gd name="T8" fmla="*/ 108 w 242"/>
                    <a:gd name="T9" fmla="*/ 108 h 835"/>
                    <a:gd name="T10" fmla="*/ 97 w 242"/>
                    <a:gd name="T11" fmla="*/ 114 h 835"/>
                    <a:gd name="T12" fmla="*/ 43 w 242"/>
                    <a:gd name="T13" fmla="*/ 156 h 835"/>
                    <a:gd name="T14" fmla="*/ 7 w 242"/>
                    <a:gd name="T15" fmla="*/ 409 h 835"/>
                    <a:gd name="T16" fmla="*/ 0 w 242"/>
                    <a:gd name="T17" fmla="*/ 452 h 835"/>
                    <a:gd name="T18" fmla="*/ 15 w 242"/>
                    <a:gd name="T19" fmla="*/ 477 h 835"/>
                    <a:gd name="T20" fmla="*/ 26 w 242"/>
                    <a:gd name="T21" fmla="*/ 483 h 835"/>
                    <a:gd name="T22" fmla="*/ 26 w 242"/>
                    <a:gd name="T23" fmla="*/ 444 h 835"/>
                    <a:gd name="T24" fmla="*/ 26 w 242"/>
                    <a:gd name="T25" fmla="*/ 464 h 835"/>
                    <a:gd name="T26" fmla="*/ 39 w 242"/>
                    <a:gd name="T27" fmla="*/ 450 h 835"/>
                    <a:gd name="T28" fmla="*/ 46 w 242"/>
                    <a:gd name="T29" fmla="*/ 418 h 835"/>
                    <a:gd name="T30" fmla="*/ 78 w 242"/>
                    <a:gd name="T31" fmla="*/ 636 h 835"/>
                    <a:gd name="T32" fmla="*/ 93 w 242"/>
                    <a:gd name="T33" fmla="*/ 769 h 835"/>
                    <a:gd name="T34" fmla="*/ 85 w 242"/>
                    <a:gd name="T35" fmla="*/ 828 h 835"/>
                    <a:gd name="T36" fmla="*/ 124 w 242"/>
                    <a:gd name="T37" fmla="*/ 820 h 835"/>
                    <a:gd name="T38" fmla="*/ 113 w 242"/>
                    <a:gd name="T39" fmla="*/ 744 h 835"/>
                    <a:gd name="T40" fmla="*/ 128 w 242"/>
                    <a:gd name="T41" fmla="*/ 642 h 835"/>
                    <a:gd name="T42" fmla="*/ 132 w 242"/>
                    <a:gd name="T43" fmla="*/ 742 h 835"/>
                    <a:gd name="T44" fmla="*/ 139 w 242"/>
                    <a:gd name="T45" fmla="*/ 812 h 835"/>
                    <a:gd name="T46" fmla="*/ 171 w 242"/>
                    <a:gd name="T47" fmla="*/ 814 h 835"/>
                    <a:gd name="T48" fmla="*/ 183 w 242"/>
                    <a:gd name="T49" fmla="*/ 636 h 835"/>
                    <a:gd name="T50" fmla="*/ 197 w 242"/>
                    <a:gd name="T51" fmla="*/ 619 h 835"/>
                    <a:gd name="T52" fmla="*/ 234 w 242"/>
                    <a:gd name="T53" fmla="*/ 636 h 835"/>
                    <a:gd name="T54" fmla="*/ 214 w 242"/>
                    <a:gd name="T55" fmla="*/ 425 h 835"/>
                    <a:gd name="T56" fmla="*/ 218 w 242"/>
                    <a:gd name="T57" fmla="*/ 384 h 835"/>
                    <a:gd name="T58" fmla="*/ 214 w 242"/>
                    <a:gd name="T59" fmla="*/ 280 h 835"/>
                    <a:gd name="T60" fmla="*/ 160 w 242"/>
                    <a:gd name="T61" fmla="*/ 140 h 835"/>
                    <a:gd name="T62" fmla="*/ 160 w 242"/>
                    <a:gd name="T63" fmla="*/ 91 h 835"/>
                    <a:gd name="T64" fmla="*/ 171 w 242"/>
                    <a:gd name="T65" fmla="*/ 83 h 835"/>
                    <a:gd name="T66" fmla="*/ 183 w 242"/>
                    <a:gd name="T67" fmla="*/ 69 h 835"/>
                    <a:gd name="T68" fmla="*/ 175 w 242"/>
                    <a:gd name="T69" fmla="*/ 11 h 835"/>
                    <a:gd name="T70" fmla="*/ 146 w 242"/>
                    <a:gd name="T71" fmla="*/ 3 h 835"/>
                    <a:gd name="T72" fmla="*/ 121 w 242"/>
                    <a:gd name="T73" fmla="*/ 6 h 83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2" h="835">
                      <a:moveTo>
                        <a:pt x="121" y="6"/>
                      </a:moveTo>
                      <a:lnTo>
                        <a:pt x="93" y="11"/>
                      </a:lnTo>
                      <a:lnTo>
                        <a:pt x="81" y="43"/>
                      </a:lnTo>
                      <a:lnTo>
                        <a:pt x="81" y="57"/>
                      </a:lnTo>
                      <a:lnTo>
                        <a:pt x="93" y="57"/>
                      </a:lnTo>
                      <a:lnTo>
                        <a:pt x="89" y="62"/>
                      </a:lnTo>
                      <a:lnTo>
                        <a:pt x="93" y="66"/>
                      </a:lnTo>
                      <a:lnTo>
                        <a:pt x="97" y="80"/>
                      </a:lnTo>
                      <a:lnTo>
                        <a:pt x="100" y="82"/>
                      </a:lnTo>
                      <a:lnTo>
                        <a:pt x="108" y="108"/>
                      </a:lnTo>
                      <a:lnTo>
                        <a:pt x="108" y="114"/>
                      </a:lnTo>
                      <a:lnTo>
                        <a:pt x="97" y="114"/>
                      </a:lnTo>
                      <a:lnTo>
                        <a:pt x="77" y="146"/>
                      </a:lnTo>
                      <a:lnTo>
                        <a:pt x="43" y="156"/>
                      </a:lnTo>
                      <a:lnTo>
                        <a:pt x="26" y="181"/>
                      </a:lnTo>
                      <a:lnTo>
                        <a:pt x="7" y="409"/>
                      </a:lnTo>
                      <a:lnTo>
                        <a:pt x="15" y="412"/>
                      </a:lnTo>
                      <a:lnTo>
                        <a:pt x="0" y="452"/>
                      </a:lnTo>
                      <a:lnTo>
                        <a:pt x="7" y="477"/>
                      </a:lnTo>
                      <a:lnTo>
                        <a:pt x="15" y="477"/>
                      </a:lnTo>
                      <a:lnTo>
                        <a:pt x="19" y="483"/>
                      </a:lnTo>
                      <a:lnTo>
                        <a:pt x="26" y="483"/>
                      </a:lnTo>
                      <a:lnTo>
                        <a:pt x="22" y="459"/>
                      </a:lnTo>
                      <a:lnTo>
                        <a:pt x="26" y="444"/>
                      </a:lnTo>
                      <a:lnTo>
                        <a:pt x="30" y="456"/>
                      </a:lnTo>
                      <a:lnTo>
                        <a:pt x="26" y="464"/>
                      </a:lnTo>
                      <a:lnTo>
                        <a:pt x="31" y="469"/>
                      </a:lnTo>
                      <a:lnTo>
                        <a:pt x="39" y="450"/>
                      </a:lnTo>
                      <a:lnTo>
                        <a:pt x="33" y="416"/>
                      </a:lnTo>
                      <a:lnTo>
                        <a:pt x="46" y="418"/>
                      </a:lnTo>
                      <a:lnTo>
                        <a:pt x="39" y="624"/>
                      </a:lnTo>
                      <a:lnTo>
                        <a:pt x="78" y="636"/>
                      </a:lnTo>
                      <a:lnTo>
                        <a:pt x="97" y="757"/>
                      </a:lnTo>
                      <a:lnTo>
                        <a:pt x="93" y="769"/>
                      </a:lnTo>
                      <a:lnTo>
                        <a:pt x="85" y="819"/>
                      </a:lnTo>
                      <a:lnTo>
                        <a:pt x="85" y="828"/>
                      </a:lnTo>
                      <a:lnTo>
                        <a:pt x="113" y="834"/>
                      </a:lnTo>
                      <a:lnTo>
                        <a:pt x="124" y="820"/>
                      </a:lnTo>
                      <a:lnTo>
                        <a:pt x="117" y="776"/>
                      </a:lnTo>
                      <a:lnTo>
                        <a:pt x="113" y="744"/>
                      </a:lnTo>
                      <a:lnTo>
                        <a:pt x="124" y="641"/>
                      </a:lnTo>
                      <a:lnTo>
                        <a:pt x="128" y="642"/>
                      </a:lnTo>
                      <a:lnTo>
                        <a:pt x="139" y="679"/>
                      </a:lnTo>
                      <a:lnTo>
                        <a:pt x="132" y="742"/>
                      </a:lnTo>
                      <a:lnTo>
                        <a:pt x="124" y="747"/>
                      </a:lnTo>
                      <a:lnTo>
                        <a:pt x="139" y="812"/>
                      </a:lnTo>
                      <a:lnTo>
                        <a:pt x="166" y="819"/>
                      </a:lnTo>
                      <a:lnTo>
                        <a:pt x="171" y="814"/>
                      </a:lnTo>
                      <a:lnTo>
                        <a:pt x="151" y="749"/>
                      </a:lnTo>
                      <a:lnTo>
                        <a:pt x="183" y="636"/>
                      </a:lnTo>
                      <a:lnTo>
                        <a:pt x="197" y="627"/>
                      </a:lnTo>
                      <a:lnTo>
                        <a:pt x="197" y="619"/>
                      </a:lnTo>
                      <a:lnTo>
                        <a:pt x="226" y="621"/>
                      </a:lnTo>
                      <a:lnTo>
                        <a:pt x="234" y="636"/>
                      </a:lnTo>
                      <a:lnTo>
                        <a:pt x="241" y="627"/>
                      </a:lnTo>
                      <a:lnTo>
                        <a:pt x="214" y="425"/>
                      </a:lnTo>
                      <a:lnTo>
                        <a:pt x="218" y="426"/>
                      </a:lnTo>
                      <a:lnTo>
                        <a:pt x="218" y="384"/>
                      </a:lnTo>
                      <a:lnTo>
                        <a:pt x="222" y="379"/>
                      </a:lnTo>
                      <a:lnTo>
                        <a:pt x="214" y="280"/>
                      </a:lnTo>
                      <a:lnTo>
                        <a:pt x="206" y="163"/>
                      </a:lnTo>
                      <a:lnTo>
                        <a:pt x="160" y="140"/>
                      </a:lnTo>
                      <a:lnTo>
                        <a:pt x="147" y="114"/>
                      </a:lnTo>
                      <a:lnTo>
                        <a:pt x="160" y="91"/>
                      </a:lnTo>
                      <a:lnTo>
                        <a:pt x="166" y="94"/>
                      </a:lnTo>
                      <a:lnTo>
                        <a:pt x="171" y="83"/>
                      </a:lnTo>
                      <a:lnTo>
                        <a:pt x="171" y="70"/>
                      </a:lnTo>
                      <a:lnTo>
                        <a:pt x="183" y="69"/>
                      </a:lnTo>
                      <a:lnTo>
                        <a:pt x="186" y="36"/>
                      </a:lnTo>
                      <a:lnTo>
                        <a:pt x="175" y="11"/>
                      </a:lnTo>
                      <a:lnTo>
                        <a:pt x="163" y="3"/>
                      </a:lnTo>
                      <a:lnTo>
                        <a:pt x="146" y="3"/>
                      </a:lnTo>
                      <a:lnTo>
                        <a:pt x="133" y="0"/>
                      </a:lnTo>
                      <a:lnTo>
                        <a:pt x="121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4" name="Freeform 37"/>
                <p:cNvSpPr>
                  <a:spLocks/>
                </p:cNvSpPr>
                <p:nvPr/>
              </p:nvSpPr>
              <p:spPr bwMode="auto">
                <a:xfrm>
                  <a:off x="4083" y="2250"/>
                  <a:ext cx="268" cy="851"/>
                </a:xfrm>
                <a:custGeom>
                  <a:avLst/>
                  <a:gdLst>
                    <a:gd name="T0" fmla="*/ 163 w 268"/>
                    <a:gd name="T1" fmla="*/ 11 h 851"/>
                    <a:gd name="T2" fmla="*/ 176 w 268"/>
                    <a:gd name="T3" fmla="*/ 58 h 851"/>
                    <a:gd name="T4" fmla="*/ 167 w 268"/>
                    <a:gd name="T5" fmla="*/ 63 h 851"/>
                    <a:gd name="T6" fmla="*/ 159 w 268"/>
                    <a:gd name="T7" fmla="*/ 81 h 851"/>
                    <a:gd name="T8" fmla="*/ 145 w 268"/>
                    <a:gd name="T9" fmla="*/ 110 h 851"/>
                    <a:gd name="T10" fmla="*/ 159 w 268"/>
                    <a:gd name="T11" fmla="*/ 116 h 851"/>
                    <a:gd name="T12" fmla="*/ 219 w 268"/>
                    <a:gd name="T13" fmla="*/ 159 h 851"/>
                    <a:gd name="T14" fmla="*/ 258 w 268"/>
                    <a:gd name="T15" fmla="*/ 417 h 851"/>
                    <a:gd name="T16" fmla="*/ 267 w 268"/>
                    <a:gd name="T17" fmla="*/ 461 h 851"/>
                    <a:gd name="T18" fmla="*/ 250 w 268"/>
                    <a:gd name="T19" fmla="*/ 486 h 851"/>
                    <a:gd name="T20" fmla="*/ 237 w 268"/>
                    <a:gd name="T21" fmla="*/ 492 h 851"/>
                    <a:gd name="T22" fmla="*/ 237 w 268"/>
                    <a:gd name="T23" fmla="*/ 453 h 851"/>
                    <a:gd name="T24" fmla="*/ 237 w 268"/>
                    <a:gd name="T25" fmla="*/ 472 h 851"/>
                    <a:gd name="T26" fmla="*/ 223 w 268"/>
                    <a:gd name="T27" fmla="*/ 458 h 851"/>
                    <a:gd name="T28" fmla="*/ 215 w 268"/>
                    <a:gd name="T29" fmla="*/ 426 h 851"/>
                    <a:gd name="T30" fmla="*/ 180 w 268"/>
                    <a:gd name="T31" fmla="*/ 648 h 851"/>
                    <a:gd name="T32" fmla="*/ 163 w 268"/>
                    <a:gd name="T33" fmla="*/ 784 h 851"/>
                    <a:gd name="T34" fmla="*/ 172 w 268"/>
                    <a:gd name="T35" fmla="*/ 845 h 851"/>
                    <a:gd name="T36" fmla="*/ 129 w 268"/>
                    <a:gd name="T37" fmla="*/ 836 h 851"/>
                    <a:gd name="T38" fmla="*/ 141 w 268"/>
                    <a:gd name="T39" fmla="*/ 759 h 851"/>
                    <a:gd name="T40" fmla="*/ 124 w 268"/>
                    <a:gd name="T41" fmla="*/ 655 h 851"/>
                    <a:gd name="T42" fmla="*/ 120 w 268"/>
                    <a:gd name="T43" fmla="*/ 756 h 851"/>
                    <a:gd name="T44" fmla="*/ 112 w 268"/>
                    <a:gd name="T45" fmla="*/ 827 h 851"/>
                    <a:gd name="T46" fmla="*/ 77 w 268"/>
                    <a:gd name="T47" fmla="*/ 831 h 851"/>
                    <a:gd name="T48" fmla="*/ 63 w 268"/>
                    <a:gd name="T49" fmla="*/ 648 h 851"/>
                    <a:gd name="T50" fmla="*/ 48 w 268"/>
                    <a:gd name="T51" fmla="*/ 631 h 851"/>
                    <a:gd name="T52" fmla="*/ 8 w 268"/>
                    <a:gd name="T53" fmla="*/ 648 h 851"/>
                    <a:gd name="T54" fmla="*/ 30 w 268"/>
                    <a:gd name="T55" fmla="*/ 433 h 851"/>
                    <a:gd name="T56" fmla="*/ 25 w 268"/>
                    <a:gd name="T57" fmla="*/ 392 h 851"/>
                    <a:gd name="T58" fmla="*/ 29 w 268"/>
                    <a:gd name="T59" fmla="*/ 285 h 851"/>
                    <a:gd name="T60" fmla="*/ 89 w 268"/>
                    <a:gd name="T61" fmla="*/ 143 h 851"/>
                    <a:gd name="T62" fmla="*/ 89 w 268"/>
                    <a:gd name="T63" fmla="*/ 93 h 851"/>
                    <a:gd name="T64" fmla="*/ 77 w 268"/>
                    <a:gd name="T65" fmla="*/ 84 h 851"/>
                    <a:gd name="T66" fmla="*/ 63 w 268"/>
                    <a:gd name="T67" fmla="*/ 70 h 851"/>
                    <a:gd name="T68" fmla="*/ 72 w 268"/>
                    <a:gd name="T69" fmla="*/ 11 h 851"/>
                    <a:gd name="T70" fmla="*/ 105 w 268"/>
                    <a:gd name="T71" fmla="*/ 2 h 851"/>
                    <a:gd name="T72" fmla="*/ 132 w 268"/>
                    <a:gd name="T73" fmla="*/ 6 h 85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851">
                      <a:moveTo>
                        <a:pt x="132" y="6"/>
                      </a:moveTo>
                      <a:lnTo>
                        <a:pt x="163" y="11"/>
                      </a:lnTo>
                      <a:lnTo>
                        <a:pt x="176" y="44"/>
                      </a:lnTo>
                      <a:lnTo>
                        <a:pt x="176" y="58"/>
                      </a:lnTo>
                      <a:lnTo>
                        <a:pt x="163" y="58"/>
                      </a:lnTo>
                      <a:lnTo>
                        <a:pt x="167" y="63"/>
                      </a:lnTo>
                      <a:lnTo>
                        <a:pt x="163" y="67"/>
                      </a:lnTo>
                      <a:lnTo>
                        <a:pt x="159" y="81"/>
                      </a:lnTo>
                      <a:lnTo>
                        <a:pt x="154" y="83"/>
                      </a:lnTo>
                      <a:lnTo>
                        <a:pt x="145" y="110"/>
                      </a:lnTo>
                      <a:lnTo>
                        <a:pt x="145" y="116"/>
                      </a:lnTo>
                      <a:lnTo>
                        <a:pt x="159" y="116"/>
                      </a:lnTo>
                      <a:lnTo>
                        <a:pt x="181" y="148"/>
                      </a:lnTo>
                      <a:lnTo>
                        <a:pt x="219" y="159"/>
                      </a:lnTo>
                      <a:lnTo>
                        <a:pt x="237" y="185"/>
                      </a:lnTo>
                      <a:lnTo>
                        <a:pt x="258" y="417"/>
                      </a:lnTo>
                      <a:lnTo>
                        <a:pt x="249" y="420"/>
                      </a:lnTo>
                      <a:lnTo>
                        <a:pt x="267" y="461"/>
                      </a:lnTo>
                      <a:lnTo>
                        <a:pt x="258" y="486"/>
                      </a:lnTo>
                      <a:lnTo>
                        <a:pt x="250" y="486"/>
                      </a:lnTo>
                      <a:lnTo>
                        <a:pt x="245" y="492"/>
                      </a:lnTo>
                      <a:lnTo>
                        <a:pt x="237" y="492"/>
                      </a:lnTo>
                      <a:lnTo>
                        <a:pt x="241" y="468"/>
                      </a:lnTo>
                      <a:lnTo>
                        <a:pt x="237" y="453"/>
                      </a:lnTo>
                      <a:lnTo>
                        <a:pt x="233" y="465"/>
                      </a:lnTo>
                      <a:lnTo>
                        <a:pt x="237" y="472"/>
                      </a:lnTo>
                      <a:lnTo>
                        <a:pt x="232" y="478"/>
                      </a:lnTo>
                      <a:lnTo>
                        <a:pt x="223" y="458"/>
                      </a:lnTo>
                      <a:lnTo>
                        <a:pt x="229" y="424"/>
                      </a:lnTo>
                      <a:lnTo>
                        <a:pt x="215" y="426"/>
                      </a:lnTo>
                      <a:lnTo>
                        <a:pt x="223" y="637"/>
                      </a:lnTo>
                      <a:lnTo>
                        <a:pt x="180" y="648"/>
                      </a:lnTo>
                      <a:lnTo>
                        <a:pt x="159" y="771"/>
                      </a:lnTo>
                      <a:lnTo>
                        <a:pt x="163" y="784"/>
                      </a:lnTo>
                      <a:lnTo>
                        <a:pt x="172" y="835"/>
                      </a:lnTo>
                      <a:lnTo>
                        <a:pt x="172" y="845"/>
                      </a:lnTo>
                      <a:lnTo>
                        <a:pt x="141" y="850"/>
                      </a:lnTo>
                      <a:lnTo>
                        <a:pt x="129" y="836"/>
                      </a:lnTo>
                      <a:lnTo>
                        <a:pt x="136" y="791"/>
                      </a:lnTo>
                      <a:lnTo>
                        <a:pt x="141" y="759"/>
                      </a:lnTo>
                      <a:lnTo>
                        <a:pt x="128" y="654"/>
                      </a:lnTo>
                      <a:lnTo>
                        <a:pt x="124" y="655"/>
                      </a:lnTo>
                      <a:lnTo>
                        <a:pt x="112" y="692"/>
                      </a:lnTo>
                      <a:lnTo>
                        <a:pt x="120" y="756"/>
                      </a:lnTo>
                      <a:lnTo>
                        <a:pt x="129" y="762"/>
                      </a:lnTo>
                      <a:lnTo>
                        <a:pt x="112" y="827"/>
                      </a:lnTo>
                      <a:lnTo>
                        <a:pt x="81" y="836"/>
                      </a:lnTo>
                      <a:lnTo>
                        <a:pt x="77" y="831"/>
                      </a:lnTo>
                      <a:lnTo>
                        <a:pt x="98" y="763"/>
                      </a:lnTo>
                      <a:lnTo>
                        <a:pt x="63" y="648"/>
                      </a:lnTo>
                      <a:lnTo>
                        <a:pt x="48" y="639"/>
                      </a:lnTo>
                      <a:lnTo>
                        <a:pt x="48" y="631"/>
                      </a:lnTo>
                      <a:lnTo>
                        <a:pt x="17" y="633"/>
                      </a:lnTo>
                      <a:lnTo>
                        <a:pt x="8" y="648"/>
                      </a:lnTo>
                      <a:lnTo>
                        <a:pt x="0" y="639"/>
                      </a:lnTo>
                      <a:lnTo>
                        <a:pt x="30" y="433"/>
                      </a:lnTo>
                      <a:lnTo>
                        <a:pt x="25" y="434"/>
                      </a:lnTo>
                      <a:lnTo>
                        <a:pt x="25" y="392"/>
                      </a:lnTo>
                      <a:lnTo>
                        <a:pt x="20" y="386"/>
                      </a:lnTo>
                      <a:lnTo>
                        <a:pt x="29" y="285"/>
                      </a:lnTo>
                      <a:lnTo>
                        <a:pt x="39" y="166"/>
                      </a:lnTo>
                      <a:lnTo>
                        <a:pt x="89" y="143"/>
                      </a:lnTo>
                      <a:lnTo>
                        <a:pt x="103" y="116"/>
                      </a:lnTo>
                      <a:lnTo>
                        <a:pt x="89" y="93"/>
                      </a:lnTo>
                      <a:lnTo>
                        <a:pt x="81" y="95"/>
                      </a:lnTo>
                      <a:lnTo>
                        <a:pt x="77" y="84"/>
                      </a:lnTo>
                      <a:lnTo>
                        <a:pt x="77" y="71"/>
                      </a:lnTo>
                      <a:lnTo>
                        <a:pt x="63" y="70"/>
                      </a:lnTo>
                      <a:lnTo>
                        <a:pt x="60" y="36"/>
                      </a:lnTo>
                      <a:lnTo>
                        <a:pt x="72" y="11"/>
                      </a:lnTo>
                      <a:lnTo>
                        <a:pt x="85" y="2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32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291" name="Freeform 38"/>
              <p:cNvSpPr>
                <a:spLocks/>
              </p:cNvSpPr>
              <p:nvPr/>
            </p:nvSpPr>
            <p:spPr bwMode="auto">
              <a:xfrm>
                <a:off x="3359" y="2561"/>
                <a:ext cx="127" cy="463"/>
              </a:xfrm>
              <a:custGeom>
                <a:avLst/>
                <a:gdLst>
                  <a:gd name="T0" fmla="*/ 27 w 134"/>
                  <a:gd name="T1" fmla="*/ 6 h 601"/>
                  <a:gd name="T2" fmla="*/ 27 w 134"/>
                  <a:gd name="T3" fmla="*/ 16 h 601"/>
                  <a:gd name="T4" fmla="*/ 29 w 134"/>
                  <a:gd name="T5" fmla="*/ 18 h 601"/>
                  <a:gd name="T6" fmla="*/ 25 w 134"/>
                  <a:gd name="T7" fmla="*/ 25 h 601"/>
                  <a:gd name="T8" fmla="*/ 27 w 134"/>
                  <a:gd name="T9" fmla="*/ 27 h 601"/>
                  <a:gd name="T10" fmla="*/ 27 w 134"/>
                  <a:gd name="T11" fmla="*/ 30 h 601"/>
                  <a:gd name="T12" fmla="*/ 30 w 134"/>
                  <a:gd name="T13" fmla="*/ 40 h 601"/>
                  <a:gd name="T14" fmla="*/ 30 w 134"/>
                  <a:gd name="T15" fmla="*/ 42 h 601"/>
                  <a:gd name="T16" fmla="*/ 9 w 134"/>
                  <a:gd name="T17" fmla="*/ 51 h 601"/>
                  <a:gd name="T18" fmla="*/ 0 w 134"/>
                  <a:gd name="T19" fmla="*/ 126 h 601"/>
                  <a:gd name="T20" fmla="*/ 11 w 134"/>
                  <a:gd name="T21" fmla="*/ 138 h 601"/>
                  <a:gd name="T22" fmla="*/ 8 w 134"/>
                  <a:gd name="T23" fmla="*/ 178 h 601"/>
                  <a:gd name="T24" fmla="*/ 15 w 134"/>
                  <a:gd name="T25" fmla="*/ 183 h 601"/>
                  <a:gd name="T26" fmla="*/ 20 w 134"/>
                  <a:gd name="T27" fmla="*/ 245 h 601"/>
                  <a:gd name="T28" fmla="*/ 26 w 134"/>
                  <a:gd name="T29" fmla="*/ 308 h 601"/>
                  <a:gd name="T30" fmla="*/ 23 w 134"/>
                  <a:gd name="T31" fmla="*/ 311 h 601"/>
                  <a:gd name="T32" fmla="*/ 2 w 134"/>
                  <a:gd name="T33" fmla="*/ 324 h 601"/>
                  <a:gd name="T34" fmla="*/ 5 w 134"/>
                  <a:gd name="T35" fmla="*/ 325 h 601"/>
                  <a:gd name="T36" fmla="*/ 11 w 134"/>
                  <a:gd name="T37" fmla="*/ 328 h 601"/>
                  <a:gd name="T38" fmla="*/ 26 w 134"/>
                  <a:gd name="T39" fmla="*/ 325 h 601"/>
                  <a:gd name="T40" fmla="*/ 37 w 134"/>
                  <a:gd name="T41" fmla="*/ 321 h 601"/>
                  <a:gd name="T42" fmla="*/ 46 w 134"/>
                  <a:gd name="T43" fmla="*/ 319 h 601"/>
                  <a:gd name="T44" fmla="*/ 46 w 134"/>
                  <a:gd name="T45" fmla="*/ 330 h 601"/>
                  <a:gd name="T46" fmla="*/ 51 w 134"/>
                  <a:gd name="T47" fmla="*/ 330 h 601"/>
                  <a:gd name="T48" fmla="*/ 44 w 134"/>
                  <a:gd name="T49" fmla="*/ 339 h 601"/>
                  <a:gd name="T50" fmla="*/ 47 w 134"/>
                  <a:gd name="T51" fmla="*/ 354 h 601"/>
                  <a:gd name="T52" fmla="*/ 55 w 134"/>
                  <a:gd name="T53" fmla="*/ 356 h 601"/>
                  <a:gd name="T54" fmla="*/ 67 w 134"/>
                  <a:gd name="T55" fmla="*/ 344 h 601"/>
                  <a:gd name="T56" fmla="*/ 67 w 134"/>
                  <a:gd name="T57" fmla="*/ 334 h 601"/>
                  <a:gd name="T58" fmla="*/ 71 w 134"/>
                  <a:gd name="T59" fmla="*/ 334 h 601"/>
                  <a:gd name="T60" fmla="*/ 77 w 134"/>
                  <a:gd name="T61" fmla="*/ 252 h 601"/>
                  <a:gd name="T62" fmla="*/ 71 w 134"/>
                  <a:gd name="T63" fmla="*/ 244 h 601"/>
                  <a:gd name="T64" fmla="*/ 85 w 134"/>
                  <a:gd name="T65" fmla="*/ 190 h 601"/>
                  <a:gd name="T66" fmla="*/ 95 w 134"/>
                  <a:gd name="T67" fmla="*/ 187 h 601"/>
                  <a:gd name="T68" fmla="*/ 97 w 134"/>
                  <a:gd name="T69" fmla="*/ 131 h 601"/>
                  <a:gd name="T70" fmla="*/ 119 w 134"/>
                  <a:gd name="T71" fmla="*/ 125 h 601"/>
                  <a:gd name="T72" fmla="*/ 111 w 134"/>
                  <a:gd name="T73" fmla="*/ 63 h 601"/>
                  <a:gd name="T74" fmla="*/ 76 w 134"/>
                  <a:gd name="T75" fmla="*/ 47 h 601"/>
                  <a:gd name="T76" fmla="*/ 67 w 134"/>
                  <a:gd name="T77" fmla="*/ 41 h 601"/>
                  <a:gd name="T78" fmla="*/ 67 w 134"/>
                  <a:gd name="T79" fmla="*/ 35 h 601"/>
                  <a:gd name="T80" fmla="*/ 70 w 134"/>
                  <a:gd name="T81" fmla="*/ 32 h 601"/>
                  <a:gd name="T82" fmla="*/ 74 w 134"/>
                  <a:gd name="T83" fmla="*/ 28 h 601"/>
                  <a:gd name="T84" fmla="*/ 78 w 134"/>
                  <a:gd name="T85" fmla="*/ 24 h 601"/>
                  <a:gd name="T86" fmla="*/ 80 w 134"/>
                  <a:gd name="T87" fmla="*/ 19 h 601"/>
                  <a:gd name="T88" fmla="*/ 80 w 134"/>
                  <a:gd name="T89" fmla="*/ 15 h 601"/>
                  <a:gd name="T90" fmla="*/ 78 w 134"/>
                  <a:gd name="T91" fmla="*/ 11 h 601"/>
                  <a:gd name="T92" fmla="*/ 74 w 134"/>
                  <a:gd name="T93" fmla="*/ 6 h 601"/>
                  <a:gd name="T94" fmla="*/ 67 w 134"/>
                  <a:gd name="T95" fmla="*/ 2 h 601"/>
                  <a:gd name="T96" fmla="*/ 61 w 134"/>
                  <a:gd name="T97" fmla="*/ 0 h 601"/>
                  <a:gd name="T98" fmla="*/ 52 w 134"/>
                  <a:gd name="T99" fmla="*/ 0 h 601"/>
                  <a:gd name="T100" fmla="*/ 44 w 134"/>
                  <a:gd name="T101" fmla="*/ 1 h 601"/>
                  <a:gd name="T102" fmla="*/ 37 w 134"/>
                  <a:gd name="T103" fmla="*/ 2 h 601"/>
                  <a:gd name="T104" fmla="*/ 27 w 134"/>
                  <a:gd name="T105" fmla="*/ 6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4" h="601">
                    <a:moveTo>
                      <a:pt x="30" y="11"/>
                    </a:moveTo>
                    <a:lnTo>
                      <a:pt x="30" y="27"/>
                    </a:lnTo>
                    <a:lnTo>
                      <a:pt x="33" y="31"/>
                    </a:lnTo>
                    <a:lnTo>
                      <a:pt x="27" y="42"/>
                    </a:lnTo>
                    <a:lnTo>
                      <a:pt x="30" y="46"/>
                    </a:lnTo>
                    <a:lnTo>
                      <a:pt x="30" y="51"/>
                    </a:lnTo>
                    <a:lnTo>
                      <a:pt x="34" y="67"/>
                    </a:lnTo>
                    <a:lnTo>
                      <a:pt x="34" y="70"/>
                    </a:lnTo>
                    <a:lnTo>
                      <a:pt x="10" y="86"/>
                    </a:lnTo>
                    <a:lnTo>
                      <a:pt x="0" y="211"/>
                    </a:lnTo>
                    <a:lnTo>
                      <a:pt x="13" y="232"/>
                    </a:lnTo>
                    <a:lnTo>
                      <a:pt x="8" y="300"/>
                    </a:lnTo>
                    <a:lnTo>
                      <a:pt x="17" y="307"/>
                    </a:lnTo>
                    <a:lnTo>
                      <a:pt x="22" y="413"/>
                    </a:lnTo>
                    <a:lnTo>
                      <a:pt x="28" y="519"/>
                    </a:lnTo>
                    <a:lnTo>
                      <a:pt x="25" y="525"/>
                    </a:lnTo>
                    <a:lnTo>
                      <a:pt x="2" y="545"/>
                    </a:lnTo>
                    <a:lnTo>
                      <a:pt x="5" y="548"/>
                    </a:lnTo>
                    <a:lnTo>
                      <a:pt x="13" y="553"/>
                    </a:lnTo>
                    <a:lnTo>
                      <a:pt x="28" y="548"/>
                    </a:lnTo>
                    <a:lnTo>
                      <a:pt x="41" y="541"/>
                    </a:lnTo>
                    <a:lnTo>
                      <a:pt x="52" y="537"/>
                    </a:lnTo>
                    <a:lnTo>
                      <a:pt x="52" y="555"/>
                    </a:lnTo>
                    <a:lnTo>
                      <a:pt x="57" y="555"/>
                    </a:lnTo>
                    <a:lnTo>
                      <a:pt x="49" y="571"/>
                    </a:lnTo>
                    <a:lnTo>
                      <a:pt x="53" y="596"/>
                    </a:lnTo>
                    <a:lnTo>
                      <a:pt x="61" y="600"/>
                    </a:lnTo>
                    <a:lnTo>
                      <a:pt x="75" y="579"/>
                    </a:lnTo>
                    <a:lnTo>
                      <a:pt x="75" y="563"/>
                    </a:lnTo>
                    <a:lnTo>
                      <a:pt x="79" y="562"/>
                    </a:lnTo>
                    <a:lnTo>
                      <a:pt x="85" y="425"/>
                    </a:lnTo>
                    <a:lnTo>
                      <a:pt x="79" y="412"/>
                    </a:lnTo>
                    <a:lnTo>
                      <a:pt x="95" y="320"/>
                    </a:lnTo>
                    <a:lnTo>
                      <a:pt x="105" y="316"/>
                    </a:lnTo>
                    <a:lnTo>
                      <a:pt x="108" y="221"/>
                    </a:lnTo>
                    <a:lnTo>
                      <a:pt x="133" y="210"/>
                    </a:lnTo>
                    <a:lnTo>
                      <a:pt x="123" y="107"/>
                    </a:lnTo>
                    <a:lnTo>
                      <a:pt x="84" y="79"/>
                    </a:lnTo>
                    <a:lnTo>
                      <a:pt x="75" y="69"/>
                    </a:lnTo>
                    <a:lnTo>
                      <a:pt x="75" y="60"/>
                    </a:lnTo>
                    <a:lnTo>
                      <a:pt x="78" y="53"/>
                    </a:lnTo>
                    <a:lnTo>
                      <a:pt x="82" y="47"/>
                    </a:lnTo>
                    <a:lnTo>
                      <a:pt x="86" y="40"/>
                    </a:lnTo>
                    <a:lnTo>
                      <a:pt x="89" y="33"/>
                    </a:lnTo>
                    <a:lnTo>
                      <a:pt x="89" y="26"/>
                    </a:lnTo>
                    <a:lnTo>
                      <a:pt x="86" y="18"/>
                    </a:lnTo>
                    <a:lnTo>
                      <a:pt x="82" y="10"/>
                    </a:lnTo>
                    <a:lnTo>
                      <a:pt x="75" y="4"/>
                    </a:lnTo>
                    <a:lnTo>
                      <a:pt x="67" y="0"/>
                    </a:lnTo>
                    <a:lnTo>
                      <a:pt x="58" y="0"/>
                    </a:lnTo>
                    <a:lnTo>
                      <a:pt x="49" y="1"/>
                    </a:lnTo>
                    <a:lnTo>
                      <a:pt x="41" y="4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7292" name="Group 39"/>
              <p:cNvGrpSpPr>
                <a:grpSpLocks/>
              </p:cNvGrpSpPr>
              <p:nvPr/>
            </p:nvGrpSpPr>
            <p:grpSpPr bwMode="auto">
              <a:xfrm>
                <a:off x="3384" y="2806"/>
                <a:ext cx="849" cy="712"/>
                <a:chOff x="3210" y="2435"/>
                <a:chExt cx="893" cy="924"/>
              </a:xfrm>
            </p:grpSpPr>
            <p:sp>
              <p:nvSpPr>
                <p:cNvPr id="97293" name="Freeform 40"/>
                <p:cNvSpPr>
                  <a:spLocks/>
                </p:cNvSpPr>
                <p:nvPr/>
              </p:nvSpPr>
              <p:spPr bwMode="auto">
                <a:xfrm>
                  <a:off x="3503" y="2438"/>
                  <a:ext cx="268" cy="919"/>
                </a:xfrm>
                <a:custGeom>
                  <a:avLst/>
                  <a:gdLst>
                    <a:gd name="T0" fmla="*/ 104 w 268"/>
                    <a:gd name="T1" fmla="*/ 13 h 919"/>
                    <a:gd name="T2" fmla="*/ 91 w 268"/>
                    <a:gd name="T3" fmla="*/ 63 h 919"/>
                    <a:gd name="T4" fmla="*/ 100 w 268"/>
                    <a:gd name="T5" fmla="*/ 68 h 919"/>
                    <a:gd name="T6" fmla="*/ 108 w 268"/>
                    <a:gd name="T7" fmla="*/ 88 h 919"/>
                    <a:gd name="T8" fmla="*/ 121 w 268"/>
                    <a:gd name="T9" fmla="*/ 119 h 919"/>
                    <a:gd name="T10" fmla="*/ 108 w 268"/>
                    <a:gd name="T11" fmla="*/ 125 h 919"/>
                    <a:gd name="T12" fmla="*/ 48 w 268"/>
                    <a:gd name="T13" fmla="*/ 172 h 919"/>
                    <a:gd name="T14" fmla="*/ 9 w 268"/>
                    <a:gd name="T15" fmla="*/ 451 h 919"/>
                    <a:gd name="T16" fmla="*/ 0 w 268"/>
                    <a:gd name="T17" fmla="*/ 498 h 919"/>
                    <a:gd name="T18" fmla="*/ 17 w 268"/>
                    <a:gd name="T19" fmla="*/ 525 h 919"/>
                    <a:gd name="T20" fmla="*/ 30 w 268"/>
                    <a:gd name="T21" fmla="*/ 531 h 919"/>
                    <a:gd name="T22" fmla="*/ 30 w 268"/>
                    <a:gd name="T23" fmla="*/ 489 h 919"/>
                    <a:gd name="T24" fmla="*/ 30 w 268"/>
                    <a:gd name="T25" fmla="*/ 510 h 919"/>
                    <a:gd name="T26" fmla="*/ 44 w 268"/>
                    <a:gd name="T27" fmla="*/ 494 h 919"/>
                    <a:gd name="T28" fmla="*/ 52 w 268"/>
                    <a:gd name="T29" fmla="*/ 460 h 919"/>
                    <a:gd name="T30" fmla="*/ 87 w 268"/>
                    <a:gd name="T31" fmla="*/ 700 h 919"/>
                    <a:gd name="T32" fmla="*/ 104 w 268"/>
                    <a:gd name="T33" fmla="*/ 846 h 919"/>
                    <a:gd name="T34" fmla="*/ 95 w 268"/>
                    <a:gd name="T35" fmla="*/ 911 h 919"/>
                    <a:gd name="T36" fmla="*/ 138 w 268"/>
                    <a:gd name="T37" fmla="*/ 902 h 919"/>
                    <a:gd name="T38" fmla="*/ 125 w 268"/>
                    <a:gd name="T39" fmla="*/ 819 h 919"/>
                    <a:gd name="T40" fmla="*/ 142 w 268"/>
                    <a:gd name="T41" fmla="*/ 707 h 919"/>
                    <a:gd name="T42" fmla="*/ 147 w 268"/>
                    <a:gd name="T43" fmla="*/ 816 h 919"/>
                    <a:gd name="T44" fmla="*/ 155 w 268"/>
                    <a:gd name="T45" fmla="*/ 893 h 919"/>
                    <a:gd name="T46" fmla="*/ 190 w 268"/>
                    <a:gd name="T47" fmla="*/ 896 h 919"/>
                    <a:gd name="T48" fmla="*/ 203 w 268"/>
                    <a:gd name="T49" fmla="*/ 700 h 919"/>
                    <a:gd name="T50" fmla="*/ 219 w 268"/>
                    <a:gd name="T51" fmla="*/ 682 h 919"/>
                    <a:gd name="T52" fmla="*/ 259 w 268"/>
                    <a:gd name="T53" fmla="*/ 700 h 919"/>
                    <a:gd name="T54" fmla="*/ 237 w 268"/>
                    <a:gd name="T55" fmla="*/ 468 h 919"/>
                    <a:gd name="T56" fmla="*/ 242 w 268"/>
                    <a:gd name="T57" fmla="*/ 423 h 919"/>
                    <a:gd name="T58" fmla="*/ 238 w 268"/>
                    <a:gd name="T59" fmla="*/ 308 h 919"/>
                    <a:gd name="T60" fmla="*/ 178 w 268"/>
                    <a:gd name="T61" fmla="*/ 154 h 919"/>
                    <a:gd name="T62" fmla="*/ 177 w 268"/>
                    <a:gd name="T63" fmla="*/ 100 h 919"/>
                    <a:gd name="T64" fmla="*/ 190 w 268"/>
                    <a:gd name="T65" fmla="*/ 90 h 919"/>
                    <a:gd name="T66" fmla="*/ 203 w 268"/>
                    <a:gd name="T67" fmla="*/ 75 h 919"/>
                    <a:gd name="T68" fmla="*/ 194 w 268"/>
                    <a:gd name="T69" fmla="*/ 13 h 919"/>
                    <a:gd name="T70" fmla="*/ 162 w 268"/>
                    <a:gd name="T71" fmla="*/ 4 h 919"/>
                    <a:gd name="T72" fmla="*/ 135 w 268"/>
                    <a:gd name="T73" fmla="*/ 7 h 91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919">
                      <a:moveTo>
                        <a:pt x="135" y="7"/>
                      </a:moveTo>
                      <a:lnTo>
                        <a:pt x="104" y="13"/>
                      </a:lnTo>
                      <a:lnTo>
                        <a:pt x="91" y="48"/>
                      </a:lnTo>
                      <a:lnTo>
                        <a:pt x="91" y="63"/>
                      </a:lnTo>
                      <a:lnTo>
                        <a:pt x="104" y="63"/>
                      </a:lnTo>
                      <a:lnTo>
                        <a:pt x="100" y="68"/>
                      </a:lnTo>
                      <a:lnTo>
                        <a:pt x="104" y="72"/>
                      </a:lnTo>
                      <a:lnTo>
                        <a:pt x="108" y="88"/>
                      </a:lnTo>
                      <a:lnTo>
                        <a:pt x="112" y="90"/>
                      </a:lnTo>
                      <a:lnTo>
                        <a:pt x="121" y="119"/>
                      </a:lnTo>
                      <a:lnTo>
                        <a:pt x="121" y="125"/>
                      </a:lnTo>
                      <a:lnTo>
                        <a:pt x="108" y="125"/>
                      </a:lnTo>
                      <a:lnTo>
                        <a:pt x="86" y="160"/>
                      </a:lnTo>
                      <a:lnTo>
                        <a:pt x="48" y="172"/>
                      </a:lnTo>
                      <a:lnTo>
                        <a:pt x="30" y="199"/>
                      </a:lnTo>
                      <a:lnTo>
                        <a:pt x="9" y="451"/>
                      </a:lnTo>
                      <a:lnTo>
                        <a:pt x="18" y="453"/>
                      </a:lnTo>
                      <a:lnTo>
                        <a:pt x="0" y="498"/>
                      </a:lnTo>
                      <a:lnTo>
                        <a:pt x="9" y="525"/>
                      </a:lnTo>
                      <a:lnTo>
                        <a:pt x="17" y="525"/>
                      </a:lnTo>
                      <a:lnTo>
                        <a:pt x="22" y="531"/>
                      </a:lnTo>
                      <a:lnTo>
                        <a:pt x="30" y="531"/>
                      </a:lnTo>
                      <a:lnTo>
                        <a:pt x="26" y="505"/>
                      </a:lnTo>
                      <a:lnTo>
                        <a:pt x="30" y="489"/>
                      </a:lnTo>
                      <a:lnTo>
                        <a:pt x="34" y="501"/>
                      </a:lnTo>
                      <a:lnTo>
                        <a:pt x="30" y="510"/>
                      </a:lnTo>
                      <a:lnTo>
                        <a:pt x="35" y="516"/>
                      </a:lnTo>
                      <a:lnTo>
                        <a:pt x="44" y="494"/>
                      </a:lnTo>
                      <a:lnTo>
                        <a:pt x="38" y="458"/>
                      </a:lnTo>
                      <a:lnTo>
                        <a:pt x="52" y="460"/>
                      </a:lnTo>
                      <a:lnTo>
                        <a:pt x="44" y="688"/>
                      </a:lnTo>
                      <a:lnTo>
                        <a:pt x="87" y="700"/>
                      </a:lnTo>
                      <a:lnTo>
                        <a:pt x="108" y="832"/>
                      </a:lnTo>
                      <a:lnTo>
                        <a:pt x="104" y="846"/>
                      </a:lnTo>
                      <a:lnTo>
                        <a:pt x="95" y="901"/>
                      </a:lnTo>
                      <a:lnTo>
                        <a:pt x="95" y="911"/>
                      </a:lnTo>
                      <a:lnTo>
                        <a:pt x="125" y="918"/>
                      </a:lnTo>
                      <a:lnTo>
                        <a:pt x="138" y="902"/>
                      </a:lnTo>
                      <a:lnTo>
                        <a:pt x="131" y="853"/>
                      </a:lnTo>
                      <a:lnTo>
                        <a:pt x="125" y="819"/>
                      </a:lnTo>
                      <a:lnTo>
                        <a:pt x="138" y="706"/>
                      </a:lnTo>
                      <a:lnTo>
                        <a:pt x="142" y="707"/>
                      </a:lnTo>
                      <a:lnTo>
                        <a:pt x="155" y="747"/>
                      </a:lnTo>
                      <a:lnTo>
                        <a:pt x="147" y="816"/>
                      </a:lnTo>
                      <a:lnTo>
                        <a:pt x="138" y="822"/>
                      </a:lnTo>
                      <a:lnTo>
                        <a:pt x="155" y="893"/>
                      </a:lnTo>
                      <a:lnTo>
                        <a:pt x="185" y="902"/>
                      </a:lnTo>
                      <a:lnTo>
                        <a:pt x="190" y="896"/>
                      </a:lnTo>
                      <a:lnTo>
                        <a:pt x="168" y="823"/>
                      </a:lnTo>
                      <a:lnTo>
                        <a:pt x="203" y="700"/>
                      </a:lnTo>
                      <a:lnTo>
                        <a:pt x="219" y="691"/>
                      </a:lnTo>
                      <a:lnTo>
                        <a:pt x="219" y="682"/>
                      </a:lnTo>
                      <a:lnTo>
                        <a:pt x="250" y="684"/>
                      </a:lnTo>
                      <a:lnTo>
                        <a:pt x="259" y="700"/>
                      </a:lnTo>
                      <a:lnTo>
                        <a:pt x="267" y="691"/>
                      </a:lnTo>
                      <a:lnTo>
                        <a:pt x="237" y="468"/>
                      </a:lnTo>
                      <a:lnTo>
                        <a:pt x="242" y="469"/>
                      </a:lnTo>
                      <a:lnTo>
                        <a:pt x="242" y="423"/>
                      </a:lnTo>
                      <a:lnTo>
                        <a:pt x="246" y="416"/>
                      </a:lnTo>
                      <a:lnTo>
                        <a:pt x="238" y="308"/>
                      </a:lnTo>
                      <a:lnTo>
                        <a:pt x="228" y="179"/>
                      </a:lnTo>
                      <a:lnTo>
                        <a:pt x="178" y="154"/>
                      </a:lnTo>
                      <a:lnTo>
                        <a:pt x="163" y="125"/>
                      </a:lnTo>
                      <a:lnTo>
                        <a:pt x="177" y="100"/>
                      </a:lnTo>
                      <a:lnTo>
                        <a:pt x="185" y="103"/>
                      </a:lnTo>
                      <a:lnTo>
                        <a:pt x="190" y="90"/>
                      </a:lnTo>
                      <a:lnTo>
                        <a:pt x="190" y="77"/>
                      </a:lnTo>
                      <a:lnTo>
                        <a:pt x="203" y="75"/>
                      </a:lnTo>
                      <a:lnTo>
                        <a:pt x="207" y="39"/>
                      </a:lnTo>
                      <a:lnTo>
                        <a:pt x="194" y="13"/>
                      </a:lnTo>
                      <a:lnTo>
                        <a:pt x="181" y="4"/>
                      </a:lnTo>
                      <a:lnTo>
                        <a:pt x="162" y="4"/>
                      </a:lnTo>
                      <a:lnTo>
                        <a:pt x="148" y="0"/>
                      </a:lnTo>
                      <a:lnTo>
                        <a:pt x="135" y="7"/>
                      </a:lnTo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4" name="Freeform 41"/>
                <p:cNvSpPr>
                  <a:spLocks/>
                </p:cNvSpPr>
                <p:nvPr/>
              </p:nvSpPr>
              <p:spPr bwMode="auto">
                <a:xfrm>
                  <a:off x="3833" y="2435"/>
                  <a:ext cx="270" cy="921"/>
                </a:xfrm>
                <a:custGeom>
                  <a:avLst/>
                  <a:gdLst>
                    <a:gd name="T0" fmla="*/ 100 w 270"/>
                    <a:gd name="T1" fmla="*/ 0 h 921"/>
                    <a:gd name="T2" fmla="*/ 159 w 270"/>
                    <a:gd name="T3" fmla="*/ 30 h 921"/>
                    <a:gd name="T4" fmla="*/ 160 w 270"/>
                    <a:gd name="T5" fmla="*/ 92 h 921"/>
                    <a:gd name="T6" fmla="*/ 188 w 270"/>
                    <a:gd name="T7" fmla="*/ 121 h 921"/>
                    <a:gd name="T8" fmla="*/ 249 w 270"/>
                    <a:gd name="T9" fmla="*/ 155 h 921"/>
                    <a:gd name="T10" fmla="*/ 261 w 270"/>
                    <a:gd name="T11" fmla="*/ 331 h 921"/>
                    <a:gd name="T12" fmla="*/ 219 w 270"/>
                    <a:gd name="T13" fmla="*/ 483 h 921"/>
                    <a:gd name="T14" fmla="*/ 177 w 270"/>
                    <a:gd name="T15" fmla="*/ 599 h 921"/>
                    <a:gd name="T16" fmla="*/ 185 w 270"/>
                    <a:gd name="T17" fmla="*/ 874 h 921"/>
                    <a:gd name="T18" fmla="*/ 177 w 270"/>
                    <a:gd name="T19" fmla="*/ 885 h 921"/>
                    <a:gd name="T20" fmla="*/ 135 w 270"/>
                    <a:gd name="T21" fmla="*/ 915 h 921"/>
                    <a:gd name="T22" fmla="*/ 112 w 270"/>
                    <a:gd name="T23" fmla="*/ 920 h 921"/>
                    <a:gd name="T24" fmla="*/ 96 w 270"/>
                    <a:gd name="T25" fmla="*/ 912 h 921"/>
                    <a:gd name="T26" fmla="*/ 105 w 270"/>
                    <a:gd name="T27" fmla="*/ 896 h 921"/>
                    <a:gd name="T28" fmla="*/ 126 w 270"/>
                    <a:gd name="T29" fmla="*/ 873 h 921"/>
                    <a:gd name="T30" fmla="*/ 117 w 270"/>
                    <a:gd name="T31" fmla="*/ 865 h 921"/>
                    <a:gd name="T32" fmla="*/ 64 w 270"/>
                    <a:gd name="T33" fmla="*/ 882 h 921"/>
                    <a:gd name="T34" fmla="*/ 59 w 270"/>
                    <a:gd name="T35" fmla="*/ 871 h 921"/>
                    <a:gd name="T36" fmla="*/ 64 w 270"/>
                    <a:gd name="T37" fmla="*/ 860 h 921"/>
                    <a:gd name="T38" fmla="*/ 81 w 270"/>
                    <a:gd name="T39" fmla="*/ 843 h 921"/>
                    <a:gd name="T40" fmla="*/ 62 w 270"/>
                    <a:gd name="T41" fmla="*/ 754 h 921"/>
                    <a:gd name="T42" fmla="*/ 44 w 270"/>
                    <a:gd name="T43" fmla="*/ 503 h 921"/>
                    <a:gd name="T44" fmla="*/ 35 w 270"/>
                    <a:gd name="T45" fmla="*/ 454 h 921"/>
                    <a:gd name="T46" fmla="*/ 50 w 270"/>
                    <a:gd name="T47" fmla="*/ 355 h 921"/>
                    <a:gd name="T48" fmla="*/ 38 w 270"/>
                    <a:gd name="T49" fmla="*/ 354 h 921"/>
                    <a:gd name="T50" fmla="*/ 28 w 270"/>
                    <a:gd name="T51" fmla="*/ 350 h 921"/>
                    <a:gd name="T52" fmla="*/ 17 w 270"/>
                    <a:gd name="T53" fmla="*/ 343 h 921"/>
                    <a:gd name="T54" fmla="*/ 11 w 270"/>
                    <a:gd name="T55" fmla="*/ 336 h 921"/>
                    <a:gd name="T56" fmla="*/ 0 w 270"/>
                    <a:gd name="T57" fmla="*/ 323 h 921"/>
                    <a:gd name="T58" fmla="*/ 8 w 270"/>
                    <a:gd name="T59" fmla="*/ 273 h 921"/>
                    <a:gd name="T60" fmla="*/ 73 w 270"/>
                    <a:gd name="T61" fmla="*/ 158 h 921"/>
                    <a:gd name="T62" fmla="*/ 96 w 270"/>
                    <a:gd name="T63" fmla="*/ 125 h 921"/>
                    <a:gd name="T64" fmla="*/ 68 w 270"/>
                    <a:gd name="T65" fmla="*/ 103 h 921"/>
                    <a:gd name="T66" fmla="*/ 66 w 270"/>
                    <a:gd name="T67" fmla="*/ 98 h 921"/>
                    <a:gd name="T68" fmla="*/ 58 w 270"/>
                    <a:gd name="T69" fmla="*/ 88 h 921"/>
                    <a:gd name="T70" fmla="*/ 59 w 270"/>
                    <a:gd name="T71" fmla="*/ 62 h 921"/>
                    <a:gd name="T72" fmla="*/ 55 w 270"/>
                    <a:gd name="T73" fmla="*/ 33 h 92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70" h="921">
                      <a:moveTo>
                        <a:pt x="67" y="12"/>
                      </a:moveTo>
                      <a:lnTo>
                        <a:pt x="100" y="0"/>
                      </a:lnTo>
                      <a:lnTo>
                        <a:pt x="135" y="7"/>
                      </a:lnTo>
                      <a:lnTo>
                        <a:pt x="159" y="30"/>
                      </a:lnTo>
                      <a:lnTo>
                        <a:pt x="168" y="58"/>
                      </a:lnTo>
                      <a:lnTo>
                        <a:pt x="160" y="92"/>
                      </a:lnTo>
                      <a:lnTo>
                        <a:pt x="172" y="111"/>
                      </a:lnTo>
                      <a:lnTo>
                        <a:pt x="188" y="121"/>
                      </a:lnTo>
                      <a:lnTo>
                        <a:pt x="236" y="141"/>
                      </a:lnTo>
                      <a:lnTo>
                        <a:pt x="249" y="155"/>
                      </a:lnTo>
                      <a:lnTo>
                        <a:pt x="269" y="301"/>
                      </a:lnTo>
                      <a:lnTo>
                        <a:pt x="261" y="331"/>
                      </a:lnTo>
                      <a:lnTo>
                        <a:pt x="211" y="343"/>
                      </a:lnTo>
                      <a:lnTo>
                        <a:pt x="219" y="483"/>
                      </a:lnTo>
                      <a:lnTo>
                        <a:pt x="185" y="496"/>
                      </a:lnTo>
                      <a:lnTo>
                        <a:pt x="177" y="599"/>
                      </a:lnTo>
                      <a:lnTo>
                        <a:pt x="184" y="776"/>
                      </a:lnTo>
                      <a:lnTo>
                        <a:pt x="185" y="874"/>
                      </a:lnTo>
                      <a:lnTo>
                        <a:pt x="177" y="877"/>
                      </a:lnTo>
                      <a:lnTo>
                        <a:pt x="177" y="885"/>
                      </a:lnTo>
                      <a:lnTo>
                        <a:pt x="151" y="903"/>
                      </a:lnTo>
                      <a:lnTo>
                        <a:pt x="135" y="915"/>
                      </a:lnTo>
                      <a:lnTo>
                        <a:pt x="124" y="919"/>
                      </a:lnTo>
                      <a:lnTo>
                        <a:pt x="112" y="920"/>
                      </a:lnTo>
                      <a:lnTo>
                        <a:pt x="99" y="916"/>
                      </a:lnTo>
                      <a:lnTo>
                        <a:pt x="96" y="912"/>
                      </a:lnTo>
                      <a:lnTo>
                        <a:pt x="99" y="905"/>
                      </a:lnTo>
                      <a:lnTo>
                        <a:pt x="105" y="896"/>
                      </a:lnTo>
                      <a:lnTo>
                        <a:pt x="114" y="884"/>
                      </a:lnTo>
                      <a:lnTo>
                        <a:pt x="126" y="873"/>
                      </a:lnTo>
                      <a:lnTo>
                        <a:pt x="117" y="877"/>
                      </a:lnTo>
                      <a:lnTo>
                        <a:pt x="117" y="865"/>
                      </a:lnTo>
                      <a:lnTo>
                        <a:pt x="80" y="882"/>
                      </a:lnTo>
                      <a:lnTo>
                        <a:pt x="64" y="882"/>
                      </a:lnTo>
                      <a:lnTo>
                        <a:pt x="59" y="877"/>
                      </a:lnTo>
                      <a:lnTo>
                        <a:pt x="59" y="871"/>
                      </a:lnTo>
                      <a:lnTo>
                        <a:pt x="61" y="866"/>
                      </a:lnTo>
                      <a:lnTo>
                        <a:pt x="64" y="860"/>
                      </a:lnTo>
                      <a:lnTo>
                        <a:pt x="73" y="851"/>
                      </a:lnTo>
                      <a:lnTo>
                        <a:pt x="81" y="843"/>
                      </a:lnTo>
                      <a:lnTo>
                        <a:pt x="71" y="841"/>
                      </a:lnTo>
                      <a:lnTo>
                        <a:pt x="62" y="754"/>
                      </a:lnTo>
                      <a:lnTo>
                        <a:pt x="59" y="617"/>
                      </a:lnTo>
                      <a:lnTo>
                        <a:pt x="44" y="503"/>
                      </a:lnTo>
                      <a:lnTo>
                        <a:pt x="39" y="472"/>
                      </a:lnTo>
                      <a:lnTo>
                        <a:pt x="35" y="454"/>
                      </a:lnTo>
                      <a:lnTo>
                        <a:pt x="46" y="386"/>
                      </a:lnTo>
                      <a:lnTo>
                        <a:pt x="50" y="355"/>
                      </a:lnTo>
                      <a:lnTo>
                        <a:pt x="43" y="359"/>
                      </a:lnTo>
                      <a:lnTo>
                        <a:pt x="38" y="354"/>
                      </a:lnTo>
                      <a:lnTo>
                        <a:pt x="35" y="354"/>
                      </a:lnTo>
                      <a:lnTo>
                        <a:pt x="28" y="350"/>
                      </a:lnTo>
                      <a:lnTo>
                        <a:pt x="20" y="350"/>
                      </a:lnTo>
                      <a:lnTo>
                        <a:pt x="17" y="343"/>
                      </a:lnTo>
                      <a:lnTo>
                        <a:pt x="13" y="342"/>
                      </a:lnTo>
                      <a:lnTo>
                        <a:pt x="11" y="336"/>
                      </a:lnTo>
                      <a:lnTo>
                        <a:pt x="4" y="331"/>
                      </a:lnTo>
                      <a:lnTo>
                        <a:pt x="0" y="323"/>
                      </a:lnTo>
                      <a:lnTo>
                        <a:pt x="15" y="292"/>
                      </a:lnTo>
                      <a:lnTo>
                        <a:pt x="8" y="273"/>
                      </a:lnTo>
                      <a:lnTo>
                        <a:pt x="34" y="292"/>
                      </a:lnTo>
                      <a:lnTo>
                        <a:pt x="73" y="158"/>
                      </a:lnTo>
                      <a:lnTo>
                        <a:pt x="102" y="132"/>
                      </a:lnTo>
                      <a:lnTo>
                        <a:pt x="96" y="125"/>
                      </a:lnTo>
                      <a:lnTo>
                        <a:pt x="71" y="121"/>
                      </a:lnTo>
                      <a:lnTo>
                        <a:pt x="68" y="103"/>
                      </a:lnTo>
                      <a:lnTo>
                        <a:pt x="76" y="99"/>
                      </a:lnTo>
                      <a:lnTo>
                        <a:pt x="66" y="98"/>
                      </a:lnTo>
                      <a:lnTo>
                        <a:pt x="68" y="91"/>
                      </a:lnTo>
                      <a:lnTo>
                        <a:pt x="58" y="88"/>
                      </a:lnTo>
                      <a:lnTo>
                        <a:pt x="65" y="66"/>
                      </a:lnTo>
                      <a:lnTo>
                        <a:pt x="59" y="62"/>
                      </a:lnTo>
                      <a:lnTo>
                        <a:pt x="62" y="34"/>
                      </a:lnTo>
                      <a:lnTo>
                        <a:pt x="55" y="33"/>
                      </a:lnTo>
                      <a:lnTo>
                        <a:pt x="67" y="12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5" name="Freeform 42"/>
                <p:cNvSpPr>
                  <a:spLocks/>
                </p:cNvSpPr>
                <p:nvPr/>
              </p:nvSpPr>
              <p:spPr bwMode="auto">
                <a:xfrm>
                  <a:off x="3210" y="2435"/>
                  <a:ext cx="192" cy="924"/>
                </a:xfrm>
                <a:custGeom>
                  <a:avLst/>
                  <a:gdLst>
                    <a:gd name="T0" fmla="*/ 124 w 192"/>
                    <a:gd name="T1" fmla="*/ 14 h 924"/>
                    <a:gd name="T2" fmla="*/ 80 w 192"/>
                    <a:gd name="T3" fmla="*/ 0 h 924"/>
                    <a:gd name="T4" fmla="*/ 46 w 192"/>
                    <a:gd name="T5" fmla="*/ 0 h 924"/>
                    <a:gd name="T6" fmla="*/ 17 w 192"/>
                    <a:gd name="T7" fmla="*/ 8 h 924"/>
                    <a:gd name="T8" fmla="*/ 5 w 192"/>
                    <a:gd name="T9" fmla="*/ 39 h 924"/>
                    <a:gd name="T10" fmla="*/ 5 w 192"/>
                    <a:gd name="T11" fmla="*/ 67 h 924"/>
                    <a:gd name="T12" fmla="*/ 22 w 192"/>
                    <a:gd name="T13" fmla="*/ 100 h 924"/>
                    <a:gd name="T14" fmla="*/ 35 w 192"/>
                    <a:gd name="T15" fmla="*/ 99 h 924"/>
                    <a:gd name="T16" fmla="*/ 16 w 192"/>
                    <a:gd name="T17" fmla="*/ 137 h 924"/>
                    <a:gd name="T18" fmla="*/ 0 w 192"/>
                    <a:gd name="T19" fmla="*/ 197 h 924"/>
                    <a:gd name="T20" fmla="*/ 0 w 192"/>
                    <a:gd name="T21" fmla="*/ 251 h 924"/>
                    <a:gd name="T22" fmla="*/ 5 w 192"/>
                    <a:gd name="T23" fmla="*/ 318 h 924"/>
                    <a:gd name="T24" fmla="*/ 17 w 192"/>
                    <a:gd name="T25" fmla="*/ 384 h 924"/>
                    <a:gd name="T26" fmla="*/ 39 w 192"/>
                    <a:gd name="T27" fmla="*/ 388 h 924"/>
                    <a:gd name="T28" fmla="*/ 39 w 192"/>
                    <a:gd name="T29" fmla="*/ 407 h 924"/>
                    <a:gd name="T30" fmla="*/ 51 w 192"/>
                    <a:gd name="T31" fmla="*/ 415 h 924"/>
                    <a:gd name="T32" fmla="*/ 51 w 192"/>
                    <a:gd name="T33" fmla="*/ 482 h 924"/>
                    <a:gd name="T34" fmla="*/ 62 w 192"/>
                    <a:gd name="T35" fmla="*/ 495 h 924"/>
                    <a:gd name="T36" fmla="*/ 62 w 192"/>
                    <a:gd name="T37" fmla="*/ 620 h 924"/>
                    <a:gd name="T38" fmla="*/ 62 w 192"/>
                    <a:gd name="T39" fmla="*/ 698 h 924"/>
                    <a:gd name="T40" fmla="*/ 45 w 192"/>
                    <a:gd name="T41" fmla="*/ 785 h 924"/>
                    <a:gd name="T42" fmla="*/ 38 w 192"/>
                    <a:gd name="T43" fmla="*/ 898 h 924"/>
                    <a:gd name="T44" fmla="*/ 58 w 192"/>
                    <a:gd name="T45" fmla="*/ 906 h 924"/>
                    <a:gd name="T46" fmla="*/ 58 w 192"/>
                    <a:gd name="T47" fmla="*/ 919 h 924"/>
                    <a:gd name="T48" fmla="*/ 90 w 192"/>
                    <a:gd name="T49" fmla="*/ 919 h 924"/>
                    <a:gd name="T50" fmla="*/ 95 w 192"/>
                    <a:gd name="T51" fmla="*/ 914 h 924"/>
                    <a:gd name="T52" fmla="*/ 107 w 192"/>
                    <a:gd name="T53" fmla="*/ 914 h 924"/>
                    <a:gd name="T54" fmla="*/ 107 w 192"/>
                    <a:gd name="T55" fmla="*/ 923 h 924"/>
                    <a:gd name="T56" fmla="*/ 131 w 192"/>
                    <a:gd name="T57" fmla="*/ 919 h 924"/>
                    <a:gd name="T58" fmla="*/ 180 w 192"/>
                    <a:gd name="T59" fmla="*/ 914 h 924"/>
                    <a:gd name="T60" fmla="*/ 180 w 192"/>
                    <a:gd name="T61" fmla="*/ 907 h 924"/>
                    <a:gd name="T62" fmla="*/ 135 w 192"/>
                    <a:gd name="T63" fmla="*/ 889 h 924"/>
                    <a:gd name="T64" fmla="*/ 135 w 192"/>
                    <a:gd name="T65" fmla="*/ 873 h 924"/>
                    <a:gd name="T66" fmla="*/ 175 w 192"/>
                    <a:gd name="T67" fmla="*/ 865 h 924"/>
                    <a:gd name="T68" fmla="*/ 175 w 192"/>
                    <a:gd name="T69" fmla="*/ 853 h 924"/>
                    <a:gd name="T70" fmla="*/ 147 w 192"/>
                    <a:gd name="T71" fmla="*/ 837 h 924"/>
                    <a:gd name="T72" fmla="*/ 147 w 192"/>
                    <a:gd name="T73" fmla="*/ 711 h 924"/>
                    <a:gd name="T74" fmla="*/ 158 w 192"/>
                    <a:gd name="T75" fmla="*/ 596 h 924"/>
                    <a:gd name="T76" fmla="*/ 154 w 192"/>
                    <a:gd name="T77" fmla="*/ 480 h 924"/>
                    <a:gd name="T78" fmla="*/ 153 w 192"/>
                    <a:gd name="T79" fmla="*/ 415 h 924"/>
                    <a:gd name="T80" fmla="*/ 157 w 192"/>
                    <a:gd name="T81" fmla="*/ 395 h 924"/>
                    <a:gd name="T82" fmla="*/ 157 w 192"/>
                    <a:gd name="T83" fmla="*/ 305 h 924"/>
                    <a:gd name="T84" fmla="*/ 190 w 192"/>
                    <a:gd name="T85" fmla="*/ 285 h 924"/>
                    <a:gd name="T86" fmla="*/ 191 w 192"/>
                    <a:gd name="T87" fmla="*/ 273 h 924"/>
                    <a:gd name="T88" fmla="*/ 119 w 192"/>
                    <a:gd name="T89" fmla="*/ 150 h 924"/>
                    <a:gd name="T90" fmla="*/ 84 w 192"/>
                    <a:gd name="T91" fmla="*/ 133 h 924"/>
                    <a:gd name="T92" fmla="*/ 89 w 192"/>
                    <a:gd name="T93" fmla="*/ 125 h 924"/>
                    <a:gd name="T94" fmla="*/ 112 w 192"/>
                    <a:gd name="T95" fmla="*/ 121 h 924"/>
                    <a:gd name="T96" fmla="*/ 112 w 192"/>
                    <a:gd name="T97" fmla="*/ 112 h 924"/>
                    <a:gd name="T98" fmla="*/ 119 w 192"/>
                    <a:gd name="T99" fmla="*/ 109 h 924"/>
                    <a:gd name="T100" fmla="*/ 119 w 192"/>
                    <a:gd name="T101" fmla="*/ 100 h 924"/>
                    <a:gd name="T102" fmla="*/ 124 w 192"/>
                    <a:gd name="T103" fmla="*/ 95 h 924"/>
                    <a:gd name="T104" fmla="*/ 119 w 192"/>
                    <a:gd name="T105" fmla="*/ 91 h 924"/>
                    <a:gd name="T106" fmla="*/ 123 w 192"/>
                    <a:gd name="T107" fmla="*/ 88 h 924"/>
                    <a:gd name="T108" fmla="*/ 112 w 192"/>
                    <a:gd name="T109" fmla="*/ 67 h 924"/>
                    <a:gd name="T110" fmla="*/ 119 w 192"/>
                    <a:gd name="T111" fmla="*/ 55 h 924"/>
                    <a:gd name="T112" fmla="*/ 112 w 192"/>
                    <a:gd name="T113" fmla="*/ 43 h 924"/>
                    <a:gd name="T114" fmla="*/ 123 w 192"/>
                    <a:gd name="T115" fmla="*/ 35 h 924"/>
                    <a:gd name="T116" fmla="*/ 124 w 192"/>
                    <a:gd name="T117" fmla="*/ 14 h 92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92" h="924">
                      <a:moveTo>
                        <a:pt x="124" y="14"/>
                      </a:moveTo>
                      <a:lnTo>
                        <a:pt x="80" y="0"/>
                      </a:lnTo>
                      <a:lnTo>
                        <a:pt x="46" y="0"/>
                      </a:lnTo>
                      <a:lnTo>
                        <a:pt x="17" y="8"/>
                      </a:lnTo>
                      <a:lnTo>
                        <a:pt x="5" y="39"/>
                      </a:lnTo>
                      <a:lnTo>
                        <a:pt x="5" y="67"/>
                      </a:lnTo>
                      <a:lnTo>
                        <a:pt x="22" y="100"/>
                      </a:lnTo>
                      <a:lnTo>
                        <a:pt x="35" y="99"/>
                      </a:lnTo>
                      <a:lnTo>
                        <a:pt x="16" y="137"/>
                      </a:lnTo>
                      <a:lnTo>
                        <a:pt x="0" y="197"/>
                      </a:lnTo>
                      <a:lnTo>
                        <a:pt x="0" y="251"/>
                      </a:lnTo>
                      <a:lnTo>
                        <a:pt x="5" y="318"/>
                      </a:lnTo>
                      <a:lnTo>
                        <a:pt x="17" y="384"/>
                      </a:lnTo>
                      <a:lnTo>
                        <a:pt x="39" y="388"/>
                      </a:lnTo>
                      <a:lnTo>
                        <a:pt x="39" y="407"/>
                      </a:lnTo>
                      <a:lnTo>
                        <a:pt x="51" y="415"/>
                      </a:lnTo>
                      <a:lnTo>
                        <a:pt x="51" y="482"/>
                      </a:lnTo>
                      <a:lnTo>
                        <a:pt x="62" y="495"/>
                      </a:lnTo>
                      <a:lnTo>
                        <a:pt x="62" y="620"/>
                      </a:lnTo>
                      <a:lnTo>
                        <a:pt x="62" y="698"/>
                      </a:lnTo>
                      <a:lnTo>
                        <a:pt x="45" y="785"/>
                      </a:lnTo>
                      <a:lnTo>
                        <a:pt x="38" y="898"/>
                      </a:lnTo>
                      <a:lnTo>
                        <a:pt x="58" y="906"/>
                      </a:lnTo>
                      <a:lnTo>
                        <a:pt x="58" y="919"/>
                      </a:lnTo>
                      <a:lnTo>
                        <a:pt x="90" y="919"/>
                      </a:lnTo>
                      <a:lnTo>
                        <a:pt x="95" y="914"/>
                      </a:lnTo>
                      <a:lnTo>
                        <a:pt x="107" y="914"/>
                      </a:lnTo>
                      <a:lnTo>
                        <a:pt x="107" y="923"/>
                      </a:lnTo>
                      <a:lnTo>
                        <a:pt x="131" y="919"/>
                      </a:lnTo>
                      <a:lnTo>
                        <a:pt x="180" y="914"/>
                      </a:lnTo>
                      <a:lnTo>
                        <a:pt x="180" y="907"/>
                      </a:lnTo>
                      <a:lnTo>
                        <a:pt x="135" y="889"/>
                      </a:lnTo>
                      <a:lnTo>
                        <a:pt x="135" y="873"/>
                      </a:lnTo>
                      <a:lnTo>
                        <a:pt x="175" y="865"/>
                      </a:lnTo>
                      <a:lnTo>
                        <a:pt x="175" y="853"/>
                      </a:lnTo>
                      <a:lnTo>
                        <a:pt x="147" y="837"/>
                      </a:lnTo>
                      <a:lnTo>
                        <a:pt x="147" y="711"/>
                      </a:lnTo>
                      <a:lnTo>
                        <a:pt x="158" y="596"/>
                      </a:lnTo>
                      <a:lnTo>
                        <a:pt x="154" y="480"/>
                      </a:lnTo>
                      <a:lnTo>
                        <a:pt x="153" y="415"/>
                      </a:lnTo>
                      <a:lnTo>
                        <a:pt x="157" y="395"/>
                      </a:lnTo>
                      <a:lnTo>
                        <a:pt x="157" y="305"/>
                      </a:lnTo>
                      <a:lnTo>
                        <a:pt x="190" y="285"/>
                      </a:lnTo>
                      <a:lnTo>
                        <a:pt x="191" y="273"/>
                      </a:lnTo>
                      <a:lnTo>
                        <a:pt x="119" y="150"/>
                      </a:lnTo>
                      <a:lnTo>
                        <a:pt x="84" y="133"/>
                      </a:lnTo>
                      <a:lnTo>
                        <a:pt x="89" y="125"/>
                      </a:lnTo>
                      <a:lnTo>
                        <a:pt x="112" y="121"/>
                      </a:lnTo>
                      <a:lnTo>
                        <a:pt x="112" y="112"/>
                      </a:lnTo>
                      <a:lnTo>
                        <a:pt x="119" y="109"/>
                      </a:lnTo>
                      <a:lnTo>
                        <a:pt x="119" y="100"/>
                      </a:lnTo>
                      <a:lnTo>
                        <a:pt x="124" y="95"/>
                      </a:lnTo>
                      <a:lnTo>
                        <a:pt x="119" y="91"/>
                      </a:lnTo>
                      <a:lnTo>
                        <a:pt x="123" y="88"/>
                      </a:lnTo>
                      <a:lnTo>
                        <a:pt x="112" y="67"/>
                      </a:lnTo>
                      <a:lnTo>
                        <a:pt x="119" y="55"/>
                      </a:lnTo>
                      <a:lnTo>
                        <a:pt x="112" y="43"/>
                      </a:lnTo>
                      <a:lnTo>
                        <a:pt x="123" y="35"/>
                      </a:lnTo>
                      <a:lnTo>
                        <a:pt x="124" y="14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2379" name="AutoShape 43"/>
            <p:cNvSpPr>
              <a:spLocks noChangeArrowheads="1"/>
            </p:cNvSpPr>
            <p:nvPr/>
          </p:nvSpPr>
          <p:spPr bwMode="auto">
            <a:xfrm>
              <a:off x="2736" y="2448"/>
              <a:ext cx="2640" cy="1392"/>
            </a:xfrm>
            <a:prstGeom prst="wedgeEllipseCallout">
              <a:avLst>
                <a:gd name="adj1" fmla="val 35907"/>
                <a:gd name="adj2" fmla="val -32042"/>
              </a:avLst>
            </a:prstGeom>
            <a:noFill/>
            <a:ln w="19050">
              <a:solidFill>
                <a:srgbClr val="FFFFB5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kumimoji="1" lang="zh-CN" altLang="zh-CN" sz="2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3840" y="2491"/>
              <a:ext cx="57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总体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2648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381000"/>
            <a:ext cx="8229600" cy="99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抽样调查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534400" cy="53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000" dirty="0" smtClean="0">
                <a:latin typeface="宋体" panose="02010600030101010101" pitchFamily="2" charset="-122"/>
              </a:rPr>
              <a:t>从总体中抽取一部分单位</a:t>
            </a:r>
            <a:r>
              <a:rPr lang="en-US" altLang="zh-CN" sz="3000" dirty="0" smtClean="0">
                <a:latin typeface="宋体" panose="02010600030101010101" pitchFamily="2" charset="-122"/>
              </a:rPr>
              <a:t>(</a:t>
            </a:r>
            <a:r>
              <a:rPr lang="zh-CN" altLang="en-US" sz="3000" dirty="0" smtClean="0">
                <a:latin typeface="宋体" panose="02010600030101010101" pitchFamily="2" charset="-122"/>
              </a:rPr>
              <a:t>样本</a:t>
            </a:r>
            <a:r>
              <a:rPr lang="en-US" altLang="zh-CN" sz="3000" dirty="0" smtClean="0">
                <a:latin typeface="宋体" panose="02010600030101010101" pitchFamily="2" charset="-122"/>
              </a:rPr>
              <a:t>)</a:t>
            </a:r>
            <a:r>
              <a:rPr lang="zh-CN" altLang="en-US" sz="3000" dirty="0" smtClean="0">
                <a:latin typeface="宋体" panose="02010600030101010101" pitchFamily="2" charset="-122"/>
              </a:rPr>
              <a:t>进行调查</a:t>
            </a:r>
          </a:p>
        </p:txBody>
      </p:sp>
      <p:grpSp>
        <p:nvGrpSpPr>
          <p:cNvPr id="144388" name="Group 4"/>
          <p:cNvGrpSpPr>
            <a:grpSpLocks/>
          </p:cNvGrpSpPr>
          <p:nvPr/>
        </p:nvGrpSpPr>
        <p:grpSpPr bwMode="auto">
          <a:xfrm>
            <a:off x="4343400" y="3810000"/>
            <a:ext cx="4305300" cy="2160588"/>
            <a:chOff x="2736" y="2400"/>
            <a:chExt cx="2712" cy="1361"/>
          </a:xfrm>
        </p:grpSpPr>
        <p:sp>
          <p:nvSpPr>
            <p:cNvPr id="99337" name="Freeform 5"/>
            <p:cNvSpPr>
              <a:spLocks/>
            </p:cNvSpPr>
            <p:nvPr/>
          </p:nvSpPr>
          <p:spPr bwMode="auto">
            <a:xfrm>
              <a:off x="2736" y="2400"/>
              <a:ext cx="1317" cy="1085"/>
            </a:xfrm>
            <a:custGeom>
              <a:avLst/>
              <a:gdLst>
                <a:gd name="T0" fmla="*/ 256 w 1683"/>
                <a:gd name="T1" fmla="*/ 34 h 1888"/>
                <a:gd name="T2" fmla="*/ 189 w 1683"/>
                <a:gd name="T3" fmla="*/ 53 h 1888"/>
                <a:gd name="T4" fmla="*/ 128 w 1683"/>
                <a:gd name="T5" fmla="*/ 78 h 1888"/>
                <a:gd name="T6" fmla="*/ 78 w 1683"/>
                <a:gd name="T7" fmla="*/ 107 h 1888"/>
                <a:gd name="T8" fmla="*/ 39 w 1683"/>
                <a:gd name="T9" fmla="*/ 142 h 1888"/>
                <a:gd name="T10" fmla="*/ 13 w 1683"/>
                <a:gd name="T11" fmla="*/ 179 h 1888"/>
                <a:gd name="T12" fmla="*/ 0 w 1683"/>
                <a:gd name="T13" fmla="*/ 218 h 1888"/>
                <a:gd name="T14" fmla="*/ 2 w 1683"/>
                <a:gd name="T15" fmla="*/ 256 h 1888"/>
                <a:gd name="T16" fmla="*/ 19 w 1683"/>
                <a:gd name="T17" fmla="*/ 295 h 1888"/>
                <a:gd name="T18" fmla="*/ 45 w 1683"/>
                <a:gd name="T19" fmla="*/ 338 h 1888"/>
                <a:gd name="T20" fmla="*/ 70 w 1683"/>
                <a:gd name="T21" fmla="*/ 380 h 1888"/>
                <a:gd name="T22" fmla="*/ 93 w 1683"/>
                <a:gd name="T23" fmla="*/ 418 h 1888"/>
                <a:gd name="T24" fmla="*/ 111 w 1683"/>
                <a:gd name="T25" fmla="*/ 453 h 1888"/>
                <a:gd name="T26" fmla="*/ 127 w 1683"/>
                <a:gd name="T27" fmla="*/ 480 h 1888"/>
                <a:gd name="T28" fmla="*/ 136 w 1683"/>
                <a:gd name="T29" fmla="*/ 502 h 1888"/>
                <a:gd name="T30" fmla="*/ 142 w 1683"/>
                <a:gd name="T31" fmla="*/ 515 h 1888"/>
                <a:gd name="T32" fmla="*/ 141 w 1683"/>
                <a:gd name="T33" fmla="*/ 520 h 1888"/>
                <a:gd name="T34" fmla="*/ 165 w 1683"/>
                <a:gd name="T35" fmla="*/ 547 h 1888"/>
                <a:gd name="T36" fmla="*/ 200 w 1683"/>
                <a:gd name="T37" fmla="*/ 571 h 1888"/>
                <a:gd name="T38" fmla="*/ 250 w 1683"/>
                <a:gd name="T39" fmla="*/ 592 h 1888"/>
                <a:gd name="T40" fmla="*/ 305 w 1683"/>
                <a:gd name="T41" fmla="*/ 607 h 1888"/>
                <a:gd name="T42" fmla="*/ 369 w 1683"/>
                <a:gd name="T43" fmla="*/ 618 h 1888"/>
                <a:gd name="T44" fmla="*/ 438 w 1683"/>
                <a:gd name="T45" fmla="*/ 623 h 1888"/>
                <a:gd name="T46" fmla="*/ 511 w 1683"/>
                <a:gd name="T47" fmla="*/ 622 h 1888"/>
                <a:gd name="T48" fmla="*/ 583 w 1683"/>
                <a:gd name="T49" fmla="*/ 616 h 1888"/>
                <a:gd name="T50" fmla="*/ 656 w 1683"/>
                <a:gd name="T51" fmla="*/ 603 h 1888"/>
                <a:gd name="T52" fmla="*/ 727 w 1683"/>
                <a:gd name="T53" fmla="*/ 587 h 1888"/>
                <a:gd name="T54" fmla="*/ 793 w 1683"/>
                <a:gd name="T55" fmla="*/ 568 h 1888"/>
                <a:gd name="T56" fmla="*/ 852 w 1683"/>
                <a:gd name="T57" fmla="*/ 544 h 1888"/>
                <a:gd name="T58" fmla="*/ 901 w 1683"/>
                <a:gd name="T59" fmla="*/ 520 h 1888"/>
                <a:gd name="T60" fmla="*/ 938 w 1683"/>
                <a:gd name="T61" fmla="*/ 494 h 1888"/>
                <a:gd name="T62" fmla="*/ 962 w 1683"/>
                <a:gd name="T63" fmla="*/ 467 h 1888"/>
                <a:gd name="T64" fmla="*/ 973 w 1683"/>
                <a:gd name="T65" fmla="*/ 441 h 1888"/>
                <a:gd name="T66" fmla="*/ 973 w 1683"/>
                <a:gd name="T67" fmla="*/ 416 h 1888"/>
                <a:gd name="T68" fmla="*/ 957 w 1683"/>
                <a:gd name="T69" fmla="*/ 385 h 1888"/>
                <a:gd name="T70" fmla="*/ 942 w 1683"/>
                <a:gd name="T71" fmla="*/ 347 h 1888"/>
                <a:gd name="T72" fmla="*/ 936 w 1683"/>
                <a:gd name="T73" fmla="*/ 312 h 1888"/>
                <a:gd name="T74" fmla="*/ 939 w 1683"/>
                <a:gd name="T75" fmla="*/ 280 h 1888"/>
                <a:gd name="T76" fmla="*/ 953 w 1683"/>
                <a:gd name="T77" fmla="*/ 255 h 1888"/>
                <a:gd name="T78" fmla="*/ 975 w 1683"/>
                <a:gd name="T79" fmla="*/ 236 h 1888"/>
                <a:gd name="T80" fmla="*/ 1004 w 1683"/>
                <a:gd name="T81" fmla="*/ 226 h 1888"/>
                <a:gd name="T82" fmla="*/ 1020 w 1683"/>
                <a:gd name="T83" fmla="*/ 218 h 1888"/>
                <a:gd name="T84" fmla="*/ 1028 w 1683"/>
                <a:gd name="T85" fmla="*/ 202 h 1888"/>
                <a:gd name="T86" fmla="*/ 1030 w 1683"/>
                <a:gd name="T87" fmla="*/ 179 h 1888"/>
                <a:gd name="T88" fmla="*/ 1024 w 1683"/>
                <a:gd name="T89" fmla="*/ 151 h 1888"/>
                <a:gd name="T90" fmla="*/ 1009 w 1683"/>
                <a:gd name="T91" fmla="*/ 120 h 1888"/>
                <a:gd name="T92" fmla="*/ 990 w 1683"/>
                <a:gd name="T93" fmla="*/ 90 h 1888"/>
                <a:gd name="T94" fmla="*/ 960 w 1683"/>
                <a:gd name="T95" fmla="*/ 67 h 1888"/>
                <a:gd name="T96" fmla="*/ 919 w 1683"/>
                <a:gd name="T97" fmla="*/ 45 h 1888"/>
                <a:gd name="T98" fmla="*/ 865 w 1683"/>
                <a:gd name="T99" fmla="*/ 28 h 1888"/>
                <a:gd name="T100" fmla="*/ 801 w 1683"/>
                <a:gd name="T101" fmla="*/ 14 h 1888"/>
                <a:gd name="T102" fmla="*/ 728 w 1683"/>
                <a:gd name="T103" fmla="*/ 6 h 1888"/>
                <a:gd name="T104" fmla="*/ 647 w 1683"/>
                <a:gd name="T105" fmla="*/ 1 h 1888"/>
                <a:gd name="T106" fmla="*/ 563 w 1683"/>
                <a:gd name="T107" fmla="*/ 1 h 1888"/>
                <a:gd name="T108" fmla="*/ 474 w 1683"/>
                <a:gd name="T109" fmla="*/ 5 h 1888"/>
                <a:gd name="T110" fmla="*/ 382 w 1683"/>
                <a:gd name="T111" fmla="*/ 14 h 1888"/>
                <a:gd name="T112" fmla="*/ 293 w 1683"/>
                <a:gd name="T113" fmla="*/ 27 h 18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683" h="1888">
                  <a:moveTo>
                    <a:pt x="478" y="82"/>
                  </a:moveTo>
                  <a:lnTo>
                    <a:pt x="418" y="103"/>
                  </a:lnTo>
                  <a:lnTo>
                    <a:pt x="362" y="129"/>
                  </a:lnTo>
                  <a:lnTo>
                    <a:pt x="309" y="161"/>
                  </a:lnTo>
                  <a:lnTo>
                    <a:pt x="256" y="196"/>
                  </a:lnTo>
                  <a:lnTo>
                    <a:pt x="210" y="236"/>
                  </a:lnTo>
                  <a:lnTo>
                    <a:pt x="166" y="280"/>
                  </a:lnTo>
                  <a:lnTo>
                    <a:pt x="128" y="326"/>
                  </a:lnTo>
                  <a:lnTo>
                    <a:pt x="93" y="378"/>
                  </a:lnTo>
                  <a:lnTo>
                    <a:pt x="64" y="430"/>
                  </a:lnTo>
                  <a:lnTo>
                    <a:pt x="39" y="485"/>
                  </a:lnTo>
                  <a:lnTo>
                    <a:pt x="20" y="543"/>
                  </a:lnTo>
                  <a:lnTo>
                    <a:pt x="7" y="601"/>
                  </a:lnTo>
                  <a:lnTo>
                    <a:pt x="0" y="659"/>
                  </a:lnTo>
                  <a:lnTo>
                    <a:pt x="0" y="719"/>
                  </a:lnTo>
                  <a:lnTo>
                    <a:pt x="3" y="776"/>
                  </a:lnTo>
                  <a:lnTo>
                    <a:pt x="13" y="834"/>
                  </a:lnTo>
                  <a:lnTo>
                    <a:pt x="31" y="893"/>
                  </a:lnTo>
                  <a:lnTo>
                    <a:pt x="53" y="957"/>
                  </a:lnTo>
                  <a:lnTo>
                    <a:pt x="73" y="1024"/>
                  </a:lnTo>
                  <a:lnTo>
                    <a:pt x="95" y="1087"/>
                  </a:lnTo>
                  <a:lnTo>
                    <a:pt x="114" y="1150"/>
                  </a:lnTo>
                  <a:lnTo>
                    <a:pt x="134" y="1209"/>
                  </a:lnTo>
                  <a:lnTo>
                    <a:pt x="152" y="1266"/>
                  </a:lnTo>
                  <a:lnTo>
                    <a:pt x="166" y="1321"/>
                  </a:lnTo>
                  <a:lnTo>
                    <a:pt x="182" y="1371"/>
                  </a:lnTo>
                  <a:lnTo>
                    <a:pt x="195" y="1414"/>
                  </a:lnTo>
                  <a:lnTo>
                    <a:pt x="207" y="1455"/>
                  </a:lnTo>
                  <a:lnTo>
                    <a:pt x="216" y="1488"/>
                  </a:lnTo>
                  <a:lnTo>
                    <a:pt x="222" y="1519"/>
                  </a:lnTo>
                  <a:lnTo>
                    <a:pt x="227" y="1541"/>
                  </a:lnTo>
                  <a:lnTo>
                    <a:pt x="231" y="1559"/>
                  </a:lnTo>
                  <a:lnTo>
                    <a:pt x="232" y="1568"/>
                  </a:lnTo>
                  <a:lnTo>
                    <a:pt x="230" y="1575"/>
                  </a:lnTo>
                  <a:lnTo>
                    <a:pt x="247" y="1616"/>
                  </a:lnTo>
                  <a:lnTo>
                    <a:pt x="269" y="1657"/>
                  </a:lnTo>
                  <a:lnTo>
                    <a:pt x="294" y="1694"/>
                  </a:lnTo>
                  <a:lnTo>
                    <a:pt x="327" y="1728"/>
                  </a:lnTo>
                  <a:lnTo>
                    <a:pt x="365" y="1763"/>
                  </a:lnTo>
                  <a:lnTo>
                    <a:pt x="408" y="1793"/>
                  </a:lnTo>
                  <a:lnTo>
                    <a:pt x="452" y="1817"/>
                  </a:lnTo>
                  <a:lnTo>
                    <a:pt x="498" y="1838"/>
                  </a:lnTo>
                  <a:lnTo>
                    <a:pt x="550" y="1858"/>
                  </a:lnTo>
                  <a:lnTo>
                    <a:pt x="603" y="1872"/>
                  </a:lnTo>
                  <a:lnTo>
                    <a:pt x="660" y="1881"/>
                  </a:lnTo>
                  <a:lnTo>
                    <a:pt x="716" y="1887"/>
                  </a:lnTo>
                  <a:lnTo>
                    <a:pt x="775" y="1885"/>
                  </a:lnTo>
                  <a:lnTo>
                    <a:pt x="835" y="1884"/>
                  </a:lnTo>
                  <a:lnTo>
                    <a:pt x="894" y="1876"/>
                  </a:lnTo>
                  <a:lnTo>
                    <a:pt x="952" y="1865"/>
                  </a:lnTo>
                  <a:lnTo>
                    <a:pt x="1011" y="1849"/>
                  </a:lnTo>
                  <a:lnTo>
                    <a:pt x="1071" y="1827"/>
                  </a:lnTo>
                  <a:lnTo>
                    <a:pt x="1132" y="1803"/>
                  </a:lnTo>
                  <a:lnTo>
                    <a:pt x="1187" y="1777"/>
                  </a:lnTo>
                  <a:lnTo>
                    <a:pt x="1243" y="1747"/>
                  </a:lnTo>
                  <a:lnTo>
                    <a:pt x="1296" y="1719"/>
                  </a:lnTo>
                  <a:lnTo>
                    <a:pt x="1346" y="1683"/>
                  </a:lnTo>
                  <a:lnTo>
                    <a:pt x="1391" y="1648"/>
                  </a:lnTo>
                  <a:lnTo>
                    <a:pt x="1434" y="1611"/>
                  </a:lnTo>
                  <a:lnTo>
                    <a:pt x="1472" y="1573"/>
                  </a:lnTo>
                  <a:lnTo>
                    <a:pt x="1503" y="1535"/>
                  </a:lnTo>
                  <a:lnTo>
                    <a:pt x="1532" y="1495"/>
                  </a:lnTo>
                  <a:lnTo>
                    <a:pt x="1554" y="1455"/>
                  </a:lnTo>
                  <a:lnTo>
                    <a:pt x="1571" y="1414"/>
                  </a:lnTo>
                  <a:lnTo>
                    <a:pt x="1585" y="1374"/>
                  </a:lnTo>
                  <a:lnTo>
                    <a:pt x="1590" y="1335"/>
                  </a:lnTo>
                  <a:lnTo>
                    <a:pt x="1591" y="1297"/>
                  </a:lnTo>
                  <a:lnTo>
                    <a:pt x="1589" y="1260"/>
                  </a:lnTo>
                  <a:lnTo>
                    <a:pt x="1581" y="1224"/>
                  </a:lnTo>
                  <a:lnTo>
                    <a:pt x="1563" y="1165"/>
                  </a:lnTo>
                  <a:lnTo>
                    <a:pt x="1549" y="1108"/>
                  </a:lnTo>
                  <a:lnTo>
                    <a:pt x="1538" y="1051"/>
                  </a:lnTo>
                  <a:lnTo>
                    <a:pt x="1531" y="996"/>
                  </a:lnTo>
                  <a:lnTo>
                    <a:pt x="1528" y="944"/>
                  </a:lnTo>
                  <a:lnTo>
                    <a:pt x="1530" y="894"/>
                  </a:lnTo>
                  <a:lnTo>
                    <a:pt x="1534" y="849"/>
                  </a:lnTo>
                  <a:lnTo>
                    <a:pt x="1543" y="807"/>
                  </a:lnTo>
                  <a:lnTo>
                    <a:pt x="1557" y="771"/>
                  </a:lnTo>
                  <a:lnTo>
                    <a:pt x="1572" y="738"/>
                  </a:lnTo>
                  <a:lnTo>
                    <a:pt x="1592" y="713"/>
                  </a:lnTo>
                  <a:lnTo>
                    <a:pt x="1613" y="694"/>
                  </a:lnTo>
                  <a:lnTo>
                    <a:pt x="1639" y="684"/>
                  </a:lnTo>
                  <a:lnTo>
                    <a:pt x="1652" y="675"/>
                  </a:lnTo>
                  <a:lnTo>
                    <a:pt x="1665" y="661"/>
                  </a:lnTo>
                  <a:lnTo>
                    <a:pt x="1674" y="640"/>
                  </a:lnTo>
                  <a:lnTo>
                    <a:pt x="1679" y="613"/>
                  </a:lnTo>
                  <a:lnTo>
                    <a:pt x="1681" y="582"/>
                  </a:lnTo>
                  <a:lnTo>
                    <a:pt x="1682" y="542"/>
                  </a:lnTo>
                  <a:lnTo>
                    <a:pt x="1678" y="500"/>
                  </a:lnTo>
                  <a:lnTo>
                    <a:pt x="1671" y="457"/>
                  </a:lnTo>
                  <a:lnTo>
                    <a:pt x="1663" y="409"/>
                  </a:lnTo>
                  <a:lnTo>
                    <a:pt x="1648" y="362"/>
                  </a:lnTo>
                  <a:lnTo>
                    <a:pt x="1634" y="311"/>
                  </a:lnTo>
                  <a:lnTo>
                    <a:pt x="1617" y="274"/>
                  </a:lnTo>
                  <a:lnTo>
                    <a:pt x="1597" y="236"/>
                  </a:lnTo>
                  <a:lnTo>
                    <a:pt x="1568" y="201"/>
                  </a:lnTo>
                  <a:lnTo>
                    <a:pt x="1538" y="168"/>
                  </a:lnTo>
                  <a:lnTo>
                    <a:pt x="1501" y="137"/>
                  </a:lnTo>
                  <a:lnTo>
                    <a:pt x="1459" y="110"/>
                  </a:lnTo>
                  <a:lnTo>
                    <a:pt x="1413" y="85"/>
                  </a:lnTo>
                  <a:lnTo>
                    <a:pt x="1362" y="65"/>
                  </a:lnTo>
                  <a:lnTo>
                    <a:pt x="1308" y="44"/>
                  </a:lnTo>
                  <a:lnTo>
                    <a:pt x="1251" y="29"/>
                  </a:lnTo>
                  <a:lnTo>
                    <a:pt x="1189" y="18"/>
                  </a:lnTo>
                  <a:lnTo>
                    <a:pt x="1125" y="7"/>
                  </a:lnTo>
                  <a:lnTo>
                    <a:pt x="1057" y="2"/>
                  </a:lnTo>
                  <a:lnTo>
                    <a:pt x="990" y="0"/>
                  </a:lnTo>
                  <a:lnTo>
                    <a:pt x="919" y="4"/>
                  </a:lnTo>
                  <a:lnTo>
                    <a:pt x="845" y="7"/>
                  </a:lnTo>
                  <a:lnTo>
                    <a:pt x="774" y="15"/>
                  </a:lnTo>
                  <a:lnTo>
                    <a:pt x="700" y="29"/>
                  </a:lnTo>
                  <a:lnTo>
                    <a:pt x="624" y="42"/>
                  </a:lnTo>
                  <a:lnTo>
                    <a:pt x="551" y="61"/>
                  </a:lnTo>
                  <a:lnTo>
                    <a:pt x="478" y="82"/>
                  </a:lnTo>
                </a:path>
              </a:pathLst>
            </a:custGeom>
            <a:solidFill>
              <a:srgbClr val="FCFEB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0" name="Rectangle 6"/>
            <p:cNvSpPr>
              <a:spLocks noChangeArrowheads="1"/>
            </p:cNvSpPr>
            <p:nvPr/>
          </p:nvSpPr>
          <p:spPr bwMode="auto">
            <a:xfrm>
              <a:off x="4020" y="2466"/>
              <a:ext cx="637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总体</a:t>
              </a:r>
            </a:p>
          </p:txBody>
        </p:sp>
        <p:grpSp>
          <p:nvGrpSpPr>
            <p:cNvPr id="99339" name="Group 7"/>
            <p:cNvGrpSpPr>
              <a:grpSpLocks/>
            </p:cNvGrpSpPr>
            <p:nvPr/>
          </p:nvGrpSpPr>
          <p:grpSpPr bwMode="auto">
            <a:xfrm>
              <a:off x="2886" y="2400"/>
              <a:ext cx="2562" cy="1361"/>
              <a:chOff x="2886" y="2400"/>
              <a:chExt cx="2562" cy="1361"/>
            </a:xfrm>
          </p:grpSpPr>
          <p:sp>
            <p:nvSpPr>
              <p:cNvPr id="99340" name="Rectangle 8"/>
              <p:cNvSpPr>
                <a:spLocks noChangeArrowheads="1"/>
              </p:cNvSpPr>
              <p:nvPr/>
            </p:nvSpPr>
            <p:spPr bwMode="auto">
              <a:xfrm>
                <a:off x="2895" y="2500"/>
                <a:ext cx="3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>
                    <a:solidFill>
                      <a:schemeClr val="bg2"/>
                    </a:solidFill>
                    <a:latin typeface="Wingdings" panose="05000000000000000000" pitchFamily="2" charset="2"/>
                  </a:rPr>
                  <a:t></a:t>
                </a:r>
              </a:p>
            </p:txBody>
          </p:sp>
          <p:sp>
            <p:nvSpPr>
              <p:cNvPr id="99341" name="Rectangle 9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3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>
                    <a:solidFill>
                      <a:schemeClr val="bg2"/>
                    </a:solidFill>
                    <a:latin typeface="Wingdings" panose="05000000000000000000" pitchFamily="2" charset="2"/>
                  </a:rPr>
                  <a:t></a:t>
                </a:r>
              </a:p>
            </p:txBody>
          </p:sp>
          <p:sp>
            <p:nvSpPr>
              <p:cNvPr id="99342" name="Rectangle 10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3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>
                    <a:solidFill>
                      <a:schemeClr val="bg2"/>
                    </a:solidFill>
                    <a:latin typeface="Wingdings" panose="05000000000000000000" pitchFamily="2" charset="2"/>
                  </a:rPr>
                  <a:t></a:t>
                </a:r>
              </a:p>
            </p:txBody>
          </p:sp>
          <p:sp>
            <p:nvSpPr>
              <p:cNvPr id="99343" name="Rectangle 11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3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>
                    <a:solidFill>
                      <a:schemeClr val="bg2"/>
                    </a:solidFill>
                    <a:latin typeface="Wingdings" panose="05000000000000000000" pitchFamily="2" charset="2"/>
                  </a:rPr>
                  <a:t></a:t>
                </a:r>
              </a:p>
            </p:txBody>
          </p:sp>
          <p:sp>
            <p:nvSpPr>
              <p:cNvPr id="99344" name="Rectangle 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357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3600" b="1">
                    <a:solidFill>
                      <a:schemeClr val="bg2"/>
                    </a:solidFill>
                    <a:latin typeface="Wingdings" panose="05000000000000000000" pitchFamily="2" charset="2"/>
                  </a:rPr>
                  <a:t></a:t>
                </a:r>
              </a:p>
            </p:txBody>
          </p:sp>
          <p:grpSp>
            <p:nvGrpSpPr>
              <p:cNvPr id="99345" name="Group 13"/>
              <p:cNvGrpSpPr>
                <a:grpSpLocks/>
              </p:cNvGrpSpPr>
              <p:nvPr/>
            </p:nvGrpSpPr>
            <p:grpSpPr bwMode="auto">
              <a:xfrm>
                <a:off x="2886" y="2784"/>
                <a:ext cx="2562" cy="977"/>
                <a:chOff x="2886" y="2784"/>
                <a:chExt cx="2562" cy="977"/>
              </a:xfrm>
            </p:grpSpPr>
            <p:grpSp>
              <p:nvGrpSpPr>
                <p:cNvPr id="99346" name="Group 14"/>
                <p:cNvGrpSpPr>
                  <a:grpSpLocks/>
                </p:cNvGrpSpPr>
                <p:nvPr/>
              </p:nvGrpSpPr>
              <p:grpSpPr bwMode="auto">
                <a:xfrm>
                  <a:off x="3317" y="3173"/>
                  <a:ext cx="1113" cy="566"/>
                  <a:chOff x="935" y="3088"/>
                  <a:chExt cx="1423" cy="984"/>
                </a:xfrm>
              </p:grpSpPr>
              <p:sp>
                <p:nvSpPr>
                  <p:cNvPr id="99356" name="Freeform 15"/>
                  <p:cNvSpPr>
                    <a:spLocks/>
                  </p:cNvSpPr>
                  <p:nvPr/>
                </p:nvSpPr>
                <p:spPr bwMode="auto">
                  <a:xfrm>
                    <a:off x="935" y="3088"/>
                    <a:ext cx="1423" cy="975"/>
                  </a:xfrm>
                  <a:custGeom>
                    <a:avLst/>
                    <a:gdLst>
                      <a:gd name="T0" fmla="*/ 0 w 1423"/>
                      <a:gd name="T1" fmla="*/ 62 h 975"/>
                      <a:gd name="T2" fmla="*/ 45 w 1423"/>
                      <a:gd name="T3" fmla="*/ 147 h 975"/>
                      <a:gd name="T4" fmla="*/ 110 w 1423"/>
                      <a:gd name="T5" fmla="*/ 244 h 975"/>
                      <a:gd name="T6" fmla="*/ 187 w 1423"/>
                      <a:gd name="T7" fmla="*/ 331 h 975"/>
                      <a:gd name="T8" fmla="*/ 276 w 1423"/>
                      <a:gd name="T9" fmla="*/ 427 h 975"/>
                      <a:gd name="T10" fmla="*/ 379 w 1423"/>
                      <a:gd name="T11" fmla="*/ 518 h 975"/>
                      <a:gd name="T12" fmla="*/ 511 w 1423"/>
                      <a:gd name="T13" fmla="*/ 614 h 975"/>
                      <a:gd name="T14" fmla="*/ 634 w 1423"/>
                      <a:gd name="T15" fmla="*/ 691 h 975"/>
                      <a:gd name="T16" fmla="*/ 773 w 1423"/>
                      <a:gd name="T17" fmla="*/ 746 h 975"/>
                      <a:gd name="T18" fmla="*/ 911 w 1423"/>
                      <a:gd name="T19" fmla="*/ 777 h 975"/>
                      <a:gd name="T20" fmla="*/ 1003 w 1423"/>
                      <a:gd name="T21" fmla="*/ 777 h 975"/>
                      <a:gd name="T22" fmla="*/ 1078 w 1423"/>
                      <a:gd name="T23" fmla="*/ 768 h 975"/>
                      <a:gd name="T24" fmla="*/ 1107 w 1423"/>
                      <a:gd name="T25" fmla="*/ 974 h 975"/>
                      <a:gd name="T26" fmla="*/ 1192 w 1423"/>
                      <a:gd name="T27" fmla="*/ 857 h 975"/>
                      <a:gd name="T28" fmla="*/ 1299 w 1423"/>
                      <a:gd name="T29" fmla="*/ 737 h 975"/>
                      <a:gd name="T30" fmla="*/ 1422 w 1423"/>
                      <a:gd name="T31" fmla="*/ 670 h 975"/>
                      <a:gd name="T32" fmla="*/ 1358 w 1423"/>
                      <a:gd name="T33" fmla="*/ 591 h 975"/>
                      <a:gd name="T34" fmla="*/ 1224 w 1423"/>
                      <a:gd name="T35" fmla="*/ 504 h 975"/>
                      <a:gd name="T36" fmla="*/ 1139 w 1423"/>
                      <a:gd name="T37" fmla="*/ 422 h 975"/>
                      <a:gd name="T38" fmla="*/ 1105 w 1423"/>
                      <a:gd name="T39" fmla="*/ 553 h 975"/>
                      <a:gd name="T40" fmla="*/ 983 w 1423"/>
                      <a:gd name="T41" fmla="*/ 568 h 975"/>
                      <a:gd name="T42" fmla="*/ 849 w 1423"/>
                      <a:gd name="T43" fmla="*/ 555 h 975"/>
                      <a:gd name="T44" fmla="*/ 705 w 1423"/>
                      <a:gd name="T45" fmla="*/ 518 h 975"/>
                      <a:gd name="T46" fmla="*/ 531 w 1423"/>
                      <a:gd name="T47" fmla="*/ 450 h 975"/>
                      <a:gd name="T48" fmla="*/ 388 w 1423"/>
                      <a:gd name="T49" fmla="*/ 368 h 975"/>
                      <a:gd name="T50" fmla="*/ 321 w 1423"/>
                      <a:gd name="T51" fmla="*/ 327 h 975"/>
                      <a:gd name="T52" fmla="*/ 268 w 1423"/>
                      <a:gd name="T53" fmla="*/ 286 h 975"/>
                      <a:gd name="T54" fmla="*/ 185 w 1423"/>
                      <a:gd name="T55" fmla="*/ 219 h 975"/>
                      <a:gd name="T56" fmla="*/ 135 w 1423"/>
                      <a:gd name="T57" fmla="*/ 171 h 975"/>
                      <a:gd name="T58" fmla="*/ 90 w 1423"/>
                      <a:gd name="T59" fmla="*/ 122 h 975"/>
                      <a:gd name="T60" fmla="*/ 43 w 1423"/>
                      <a:gd name="T61" fmla="*/ 63 h 975"/>
                      <a:gd name="T62" fmla="*/ 0 w 1423"/>
                      <a:gd name="T63" fmla="*/ 0 h 975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423" h="975">
                        <a:moveTo>
                          <a:pt x="0" y="0"/>
                        </a:moveTo>
                        <a:lnTo>
                          <a:pt x="0" y="62"/>
                        </a:lnTo>
                        <a:lnTo>
                          <a:pt x="25" y="109"/>
                        </a:lnTo>
                        <a:lnTo>
                          <a:pt x="45" y="147"/>
                        </a:lnTo>
                        <a:lnTo>
                          <a:pt x="74" y="193"/>
                        </a:lnTo>
                        <a:lnTo>
                          <a:pt x="110" y="244"/>
                        </a:lnTo>
                        <a:lnTo>
                          <a:pt x="143" y="279"/>
                        </a:lnTo>
                        <a:lnTo>
                          <a:pt x="187" y="331"/>
                        </a:lnTo>
                        <a:lnTo>
                          <a:pt x="232" y="381"/>
                        </a:lnTo>
                        <a:lnTo>
                          <a:pt x="276" y="427"/>
                        </a:lnTo>
                        <a:lnTo>
                          <a:pt x="335" y="482"/>
                        </a:lnTo>
                        <a:lnTo>
                          <a:pt x="379" y="518"/>
                        </a:lnTo>
                        <a:lnTo>
                          <a:pt x="442" y="564"/>
                        </a:lnTo>
                        <a:lnTo>
                          <a:pt x="511" y="614"/>
                        </a:lnTo>
                        <a:lnTo>
                          <a:pt x="581" y="659"/>
                        </a:lnTo>
                        <a:lnTo>
                          <a:pt x="634" y="691"/>
                        </a:lnTo>
                        <a:lnTo>
                          <a:pt x="710" y="723"/>
                        </a:lnTo>
                        <a:lnTo>
                          <a:pt x="773" y="746"/>
                        </a:lnTo>
                        <a:lnTo>
                          <a:pt x="840" y="764"/>
                        </a:lnTo>
                        <a:lnTo>
                          <a:pt x="911" y="777"/>
                        </a:lnTo>
                        <a:lnTo>
                          <a:pt x="953" y="779"/>
                        </a:lnTo>
                        <a:lnTo>
                          <a:pt x="1003" y="777"/>
                        </a:lnTo>
                        <a:lnTo>
                          <a:pt x="1041" y="773"/>
                        </a:lnTo>
                        <a:lnTo>
                          <a:pt x="1078" y="768"/>
                        </a:lnTo>
                        <a:lnTo>
                          <a:pt x="1107" y="759"/>
                        </a:lnTo>
                        <a:lnTo>
                          <a:pt x="1107" y="974"/>
                        </a:lnTo>
                        <a:lnTo>
                          <a:pt x="1145" y="920"/>
                        </a:lnTo>
                        <a:lnTo>
                          <a:pt x="1192" y="857"/>
                        </a:lnTo>
                        <a:lnTo>
                          <a:pt x="1241" y="795"/>
                        </a:lnTo>
                        <a:lnTo>
                          <a:pt x="1299" y="737"/>
                        </a:lnTo>
                        <a:lnTo>
                          <a:pt x="1344" y="704"/>
                        </a:lnTo>
                        <a:lnTo>
                          <a:pt x="1422" y="670"/>
                        </a:lnTo>
                        <a:lnTo>
                          <a:pt x="1421" y="623"/>
                        </a:lnTo>
                        <a:lnTo>
                          <a:pt x="1358" y="591"/>
                        </a:lnTo>
                        <a:lnTo>
                          <a:pt x="1291" y="556"/>
                        </a:lnTo>
                        <a:lnTo>
                          <a:pt x="1224" y="504"/>
                        </a:lnTo>
                        <a:lnTo>
                          <a:pt x="1170" y="454"/>
                        </a:lnTo>
                        <a:lnTo>
                          <a:pt x="1139" y="422"/>
                        </a:lnTo>
                        <a:lnTo>
                          <a:pt x="1105" y="370"/>
                        </a:lnTo>
                        <a:lnTo>
                          <a:pt x="1105" y="553"/>
                        </a:lnTo>
                        <a:lnTo>
                          <a:pt x="1041" y="564"/>
                        </a:lnTo>
                        <a:lnTo>
                          <a:pt x="983" y="568"/>
                        </a:lnTo>
                        <a:lnTo>
                          <a:pt x="915" y="564"/>
                        </a:lnTo>
                        <a:lnTo>
                          <a:pt x="849" y="555"/>
                        </a:lnTo>
                        <a:lnTo>
                          <a:pt x="773" y="536"/>
                        </a:lnTo>
                        <a:lnTo>
                          <a:pt x="705" y="518"/>
                        </a:lnTo>
                        <a:lnTo>
                          <a:pt x="610" y="484"/>
                        </a:lnTo>
                        <a:lnTo>
                          <a:pt x="531" y="450"/>
                        </a:lnTo>
                        <a:lnTo>
                          <a:pt x="462" y="413"/>
                        </a:lnTo>
                        <a:lnTo>
                          <a:pt x="388" y="368"/>
                        </a:lnTo>
                        <a:lnTo>
                          <a:pt x="353" y="346"/>
                        </a:lnTo>
                        <a:lnTo>
                          <a:pt x="321" y="327"/>
                        </a:lnTo>
                        <a:lnTo>
                          <a:pt x="294" y="307"/>
                        </a:lnTo>
                        <a:lnTo>
                          <a:pt x="268" y="286"/>
                        </a:lnTo>
                        <a:lnTo>
                          <a:pt x="218" y="249"/>
                        </a:lnTo>
                        <a:lnTo>
                          <a:pt x="185" y="219"/>
                        </a:lnTo>
                        <a:lnTo>
                          <a:pt x="160" y="195"/>
                        </a:lnTo>
                        <a:lnTo>
                          <a:pt x="135" y="171"/>
                        </a:lnTo>
                        <a:lnTo>
                          <a:pt x="111" y="145"/>
                        </a:lnTo>
                        <a:lnTo>
                          <a:pt x="90" y="122"/>
                        </a:lnTo>
                        <a:lnTo>
                          <a:pt x="67" y="95"/>
                        </a:lnTo>
                        <a:lnTo>
                          <a:pt x="43" y="63"/>
                        </a:lnTo>
                        <a:lnTo>
                          <a:pt x="19" y="3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57" name="Freeform 16"/>
                  <p:cNvSpPr>
                    <a:spLocks/>
                  </p:cNvSpPr>
                  <p:nvPr/>
                </p:nvSpPr>
                <p:spPr bwMode="auto">
                  <a:xfrm>
                    <a:off x="937" y="3148"/>
                    <a:ext cx="1421" cy="924"/>
                  </a:xfrm>
                  <a:custGeom>
                    <a:avLst/>
                    <a:gdLst>
                      <a:gd name="T0" fmla="*/ 0 w 1421"/>
                      <a:gd name="T1" fmla="*/ 0 h 924"/>
                      <a:gd name="T2" fmla="*/ 19 w 1421"/>
                      <a:gd name="T3" fmla="*/ 52 h 924"/>
                      <a:gd name="T4" fmla="*/ 36 w 1421"/>
                      <a:gd name="T5" fmla="*/ 94 h 924"/>
                      <a:gd name="T6" fmla="*/ 54 w 1421"/>
                      <a:gd name="T7" fmla="*/ 129 h 924"/>
                      <a:gd name="T8" fmla="*/ 76 w 1421"/>
                      <a:gd name="T9" fmla="*/ 169 h 924"/>
                      <a:gd name="T10" fmla="*/ 108 w 1421"/>
                      <a:gd name="T11" fmla="*/ 224 h 924"/>
                      <a:gd name="T12" fmla="*/ 143 w 1421"/>
                      <a:gd name="T13" fmla="*/ 274 h 924"/>
                      <a:gd name="T14" fmla="*/ 187 w 1421"/>
                      <a:gd name="T15" fmla="*/ 325 h 924"/>
                      <a:gd name="T16" fmla="*/ 232 w 1421"/>
                      <a:gd name="T17" fmla="*/ 374 h 924"/>
                      <a:gd name="T18" fmla="*/ 277 w 1421"/>
                      <a:gd name="T19" fmla="*/ 419 h 924"/>
                      <a:gd name="T20" fmla="*/ 335 w 1421"/>
                      <a:gd name="T21" fmla="*/ 473 h 924"/>
                      <a:gd name="T22" fmla="*/ 379 w 1421"/>
                      <a:gd name="T23" fmla="*/ 508 h 924"/>
                      <a:gd name="T24" fmla="*/ 442 w 1421"/>
                      <a:gd name="T25" fmla="*/ 553 h 924"/>
                      <a:gd name="T26" fmla="*/ 511 w 1421"/>
                      <a:gd name="T27" fmla="*/ 602 h 924"/>
                      <a:gd name="T28" fmla="*/ 581 w 1421"/>
                      <a:gd name="T29" fmla="*/ 647 h 924"/>
                      <a:gd name="T30" fmla="*/ 634 w 1421"/>
                      <a:gd name="T31" fmla="*/ 678 h 924"/>
                      <a:gd name="T32" fmla="*/ 710 w 1421"/>
                      <a:gd name="T33" fmla="*/ 709 h 924"/>
                      <a:gd name="T34" fmla="*/ 773 w 1421"/>
                      <a:gd name="T35" fmla="*/ 731 h 924"/>
                      <a:gd name="T36" fmla="*/ 840 w 1421"/>
                      <a:gd name="T37" fmla="*/ 749 h 924"/>
                      <a:gd name="T38" fmla="*/ 911 w 1421"/>
                      <a:gd name="T39" fmla="*/ 763 h 924"/>
                      <a:gd name="T40" fmla="*/ 953 w 1421"/>
                      <a:gd name="T41" fmla="*/ 765 h 924"/>
                      <a:gd name="T42" fmla="*/ 1003 w 1421"/>
                      <a:gd name="T43" fmla="*/ 763 h 924"/>
                      <a:gd name="T44" fmla="*/ 1041 w 1421"/>
                      <a:gd name="T45" fmla="*/ 758 h 924"/>
                      <a:gd name="T46" fmla="*/ 1077 w 1421"/>
                      <a:gd name="T47" fmla="*/ 754 h 924"/>
                      <a:gd name="T48" fmla="*/ 1107 w 1421"/>
                      <a:gd name="T49" fmla="*/ 745 h 924"/>
                      <a:gd name="T50" fmla="*/ 1107 w 1421"/>
                      <a:gd name="T51" fmla="*/ 923 h 924"/>
                      <a:gd name="T52" fmla="*/ 1147 w 1421"/>
                      <a:gd name="T53" fmla="*/ 867 h 924"/>
                      <a:gd name="T54" fmla="*/ 1188 w 1421"/>
                      <a:gd name="T55" fmla="*/ 816 h 924"/>
                      <a:gd name="T56" fmla="*/ 1242 w 1421"/>
                      <a:gd name="T57" fmla="*/ 749 h 924"/>
                      <a:gd name="T58" fmla="*/ 1300 w 1421"/>
                      <a:gd name="T59" fmla="*/ 696 h 924"/>
                      <a:gd name="T60" fmla="*/ 1353 w 1421"/>
                      <a:gd name="T61" fmla="*/ 652 h 924"/>
                      <a:gd name="T62" fmla="*/ 1420 w 1421"/>
                      <a:gd name="T63" fmla="*/ 611 h 924"/>
                      <a:gd name="T64" fmla="*/ 1357 w 1421"/>
                      <a:gd name="T65" fmla="*/ 580 h 924"/>
                      <a:gd name="T66" fmla="*/ 1292 w 1421"/>
                      <a:gd name="T67" fmla="*/ 544 h 924"/>
                      <a:gd name="T68" fmla="*/ 1224 w 1421"/>
                      <a:gd name="T69" fmla="*/ 495 h 924"/>
                      <a:gd name="T70" fmla="*/ 1170 w 1421"/>
                      <a:gd name="T71" fmla="*/ 446 h 924"/>
                      <a:gd name="T72" fmla="*/ 1139 w 1421"/>
                      <a:gd name="T73" fmla="*/ 415 h 924"/>
                      <a:gd name="T74" fmla="*/ 1105 w 1421"/>
                      <a:gd name="T75" fmla="*/ 363 h 924"/>
                      <a:gd name="T76" fmla="*/ 1105 w 1421"/>
                      <a:gd name="T77" fmla="*/ 542 h 924"/>
                      <a:gd name="T78" fmla="*/ 1041 w 1421"/>
                      <a:gd name="T79" fmla="*/ 553 h 924"/>
                      <a:gd name="T80" fmla="*/ 983 w 1421"/>
                      <a:gd name="T81" fmla="*/ 558 h 924"/>
                      <a:gd name="T82" fmla="*/ 915 w 1421"/>
                      <a:gd name="T83" fmla="*/ 553 h 924"/>
                      <a:gd name="T84" fmla="*/ 849 w 1421"/>
                      <a:gd name="T85" fmla="*/ 544 h 924"/>
                      <a:gd name="T86" fmla="*/ 773 w 1421"/>
                      <a:gd name="T87" fmla="*/ 526 h 924"/>
                      <a:gd name="T88" fmla="*/ 706 w 1421"/>
                      <a:gd name="T89" fmla="*/ 508 h 924"/>
                      <a:gd name="T90" fmla="*/ 609 w 1421"/>
                      <a:gd name="T91" fmla="*/ 475 h 924"/>
                      <a:gd name="T92" fmla="*/ 532 w 1421"/>
                      <a:gd name="T93" fmla="*/ 441 h 924"/>
                      <a:gd name="T94" fmla="*/ 462 w 1421"/>
                      <a:gd name="T95" fmla="*/ 406 h 924"/>
                      <a:gd name="T96" fmla="*/ 388 w 1421"/>
                      <a:gd name="T97" fmla="*/ 361 h 924"/>
                      <a:gd name="T98" fmla="*/ 354 w 1421"/>
                      <a:gd name="T99" fmla="*/ 340 h 924"/>
                      <a:gd name="T100" fmla="*/ 322 w 1421"/>
                      <a:gd name="T101" fmla="*/ 321 h 924"/>
                      <a:gd name="T102" fmla="*/ 294 w 1421"/>
                      <a:gd name="T103" fmla="*/ 301 h 924"/>
                      <a:gd name="T104" fmla="*/ 268 w 1421"/>
                      <a:gd name="T105" fmla="*/ 280 h 924"/>
                      <a:gd name="T106" fmla="*/ 219 w 1421"/>
                      <a:gd name="T107" fmla="*/ 245 h 924"/>
                      <a:gd name="T108" fmla="*/ 186 w 1421"/>
                      <a:gd name="T109" fmla="*/ 215 h 924"/>
                      <a:gd name="T110" fmla="*/ 161 w 1421"/>
                      <a:gd name="T111" fmla="*/ 192 h 924"/>
                      <a:gd name="T112" fmla="*/ 135 w 1421"/>
                      <a:gd name="T113" fmla="*/ 167 h 924"/>
                      <a:gd name="T114" fmla="*/ 111 w 1421"/>
                      <a:gd name="T115" fmla="*/ 142 h 924"/>
                      <a:gd name="T116" fmla="*/ 91 w 1421"/>
                      <a:gd name="T117" fmla="*/ 120 h 924"/>
                      <a:gd name="T118" fmla="*/ 67 w 1421"/>
                      <a:gd name="T119" fmla="*/ 94 h 924"/>
                      <a:gd name="T120" fmla="*/ 43 w 1421"/>
                      <a:gd name="T121" fmla="*/ 62 h 924"/>
                      <a:gd name="T122" fmla="*/ 20 w 1421"/>
                      <a:gd name="T123" fmla="*/ 32 h 924"/>
                      <a:gd name="T124" fmla="*/ 0 w 1421"/>
                      <a:gd name="T125" fmla="*/ 0 h 924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1421" h="924">
                        <a:moveTo>
                          <a:pt x="0" y="0"/>
                        </a:moveTo>
                        <a:lnTo>
                          <a:pt x="19" y="52"/>
                        </a:lnTo>
                        <a:lnTo>
                          <a:pt x="36" y="94"/>
                        </a:lnTo>
                        <a:lnTo>
                          <a:pt x="54" y="129"/>
                        </a:lnTo>
                        <a:lnTo>
                          <a:pt x="76" y="169"/>
                        </a:lnTo>
                        <a:lnTo>
                          <a:pt x="108" y="224"/>
                        </a:lnTo>
                        <a:lnTo>
                          <a:pt x="143" y="274"/>
                        </a:lnTo>
                        <a:lnTo>
                          <a:pt x="187" y="325"/>
                        </a:lnTo>
                        <a:lnTo>
                          <a:pt x="232" y="374"/>
                        </a:lnTo>
                        <a:lnTo>
                          <a:pt x="277" y="419"/>
                        </a:lnTo>
                        <a:lnTo>
                          <a:pt x="335" y="473"/>
                        </a:lnTo>
                        <a:lnTo>
                          <a:pt x="379" y="508"/>
                        </a:lnTo>
                        <a:lnTo>
                          <a:pt x="442" y="553"/>
                        </a:lnTo>
                        <a:lnTo>
                          <a:pt x="511" y="602"/>
                        </a:lnTo>
                        <a:lnTo>
                          <a:pt x="581" y="647"/>
                        </a:lnTo>
                        <a:lnTo>
                          <a:pt x="634" y="678"/>
                        </a:lnTo>
                        <a:lnTo>
                          <a:pt x="710" y="709"/>
                        </a:lnTo>
                        <a:lnTo>
                          <a:pt x="773" y="731"/>
                        </a:lnTo>
                        <a:lnTo>
                          <a:pt x="840" y="749"/>
                        </a:lnTo>
                        <a:lnTo>
                          <a:pt x="911" y="763"/>
                        </a:lnTo>
                        <a:lnTo>
                          <a:pt x="953" y="765"/>
                        </a:lnTo>
                        <a:lnTo>
                          <a:pt x="1003" y="763"/>
                        </a:lnTo>
                        <a:lnTo>
                          <a:pt x="1041" y="758"/>
                        </a:lnTo>
                        <a:lnTo>
                          <a:pt x="1077" y="754"/>
                        </a:lnTo>
                        <a:lnTo>
                          <a:pt x="1107" y="745"/>
                        </a:lnTo>
                        <a:lnTo>
                          <a:pt x="1107" y="923"/>
                        </a:lnTo>
                        <a:lnTo>
                          <a:pt x="1147" y="867"/>
                        </a:lnTo>
                        <a:lnTo>
                          <a:pt x="1188" y="816"/>
                        </a:lnTo>
                        <a:lnTo>
                          <a:pt x="1242" y="749"/>
                        </a:lnTo>
                        <a:lnTo>
                          <a:pt x="1300" y="696"/>
                        </a:lnTo>
                        <a:lnTo>
                          <a:pt x="1353" y="652"/>
                        </a:lnTo>
                        <a:lnTo>
                          <a:pt x="1420" y="611"/>
                        </a:lnTo>
                        <a:lnTo>
                          <a:pt x="1357" y="580"/>
                        </a:lnTo>
                        <a:lnTo>
                          <a:pt x="1292" y="544"/>
                        </a:lnTo>
                        <a:lnTo>
                          <a:pt x="1224" y="495"/>
                        </a:lnTo>
                        <a:lnTo>
                          <a:pt x="1170" y="446"/>
                        </a:lnTo>
                        <a:lnTo>
                          <a:pt x="1139" y="415"/>
                        </a:lnTo>
                        <a:lnTo>
                          <a:pt x="1105" y="363"/>
                        </a:lnTo>
                        <a:lnTo>
                          <a:pt x="1105" y="542"/>
                        </a:lnTo>
                        <a:lnTo>
                          <a:pt x="1041" y="553"/>
                        </a:lnTo>
                        <a:lnTo>
                          <a:pt x="983" y="558"/>
                        </a:lnTo>
                        <a:lnTo>
                          <a:pt x="915" y="553"/>
                        </a:lnTo>
                        <a:lnTo>
                          <a:pt x="849" y="544"/>
                        </a:lnTo>
                        <a:lnTo>
                          <a:pt x="773" y="526"/>
                        </a:lnTo>
                        <a:lnTo>
                          <a:pt x="706" y="508"/>
                        </a:lnTo>
                        <a:lnTo>
                          <a:pt x="609" y="475"/>
                        </a:lnTo>
                        <a:lnTo>
                          <a:pt x="532" y="441"/>
                        </a:lnTo>
                        <a:lnTo>
                          <a:pt x="462" y="406"/>
                        </a:lnTo>
                        <a:lnTo>
                          <a:pt x="388" y="361"/>
                        </a:lnTo>
                        <a:lnTo>
                          <a:pt x="354" y="340"/>
                        </a:lnTo>
                        <a:lnTo>
                          <a:pt x="322" y="321"/>
                        </a:lnTo>
                        <a:lnTo>
                          <a:pt x="294" y="301"/>
                        </a:lnTo>
                        <a:lnTo>
                          <a:pt x="268" y="280"/>
                        </a:lnTo>
                        <a:lnTo>
                          <a:pt x="219" y="245"/>
                        </a:lnTo>
                        <a:lnTo>
                          <a:pt x="186" y="215"/>
                        </a:lnTo>
                        <a:lnTo>
                          <a:pt x="161" y="192"/>
                        </a:lnTo>
                        <a:lnTo>
                          <a:pt x="135" y="167"/>
                        </a:lnTo>
                        <a:lnTo>
                          <a:pt x="111" y="142"/>
                        </a:lnTo>
                        <a:lnTo>
                          <a:pt x="91" y="120"/>
                        </a:lnTo>
                        <a:lnTo>
                          <a:pt x="67" y="94"/>
                        </a:lnTo>
                        <a:lnTo>
                          <a:pt x="43" y="62"/>
                        </a:lnTo>
                        <a:lnTo>
                          <a:pt x="20" y="3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FF00"/>
                  </a:solidFill>
                  <a:ln>
                    <a:noFill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9347" name="Group 17"/>
                <p:cNvGrpSpPr>
                  <a:grpSpLocks/>
                </p:cNvGrpSpPr>
                <p:nvPr/>
              </p:nvGrpSpPr>
              <p:grpSpPr bwMode="auto">
                <a:xfrm>
                  <a:off x="2886" y="2784"/>
                  <a:ext cx="782" cy="402"/>
                  <a:chOff x="2886" y="2784"/>
                  <a:chExt cx="782" cy="402"/>
                </a:xfrm>
              </p:grpSpPr>
              <p:sp>
                <p:nvSpPr>
                  <p:cNvPr id="9935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886" y="2789"/>
                    <a:ext cx="782" cy="35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440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784"/>
                    <a:ext cx="357" cy="4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1" lang="en-US" altLang="zh-CN" sz="36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Wingdings" pitchFamily="2" charset="2"/>
                      </a:rPr>
                      <a:t></a:t>
                    </a:r>
                  </a:p>
                </p:txBody>
              </p:sp>
              <p:sp>
                <p:nvSpPr>
                  <p:cNvPr id="14440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784"/>
                    <a:ext cx="357" cy="40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1" lang="en-US" altLang="zh-CN" sz="36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Wingdings" pitchFamily="2" charset="2"/>
                      </a:rPr>
                      <a:t></a:t>
                    </a:r>
                  </a:p>
                </p:txBody>
              </p:sp>
            </p:grpSp>
            <p:grpSp>
              <p:nvGrpSpPr>
                <p:cNvPr id="99348" name="Group 21"/>
                <p:cNvGrpSpPr>
                  <a:grpSpLocks/>
                </p:cNvGrpSpPr>
                <p:nvPr/>
              </p:nvGrpSpPr>
              <p:grpSpPr bwMode="auto">
                <a:xfrm>
                  <a:off x="4434" y="3128"/>
                  <a:ext cx="1014" cy="633"/>
                  <a:chOff x="3840" y="3457"/>
                  <a:chExt cx="1176" cy="689"/>
                </a:xfrm>
              </p:grpSpPr>
              <p:sp>
                <p:nvSpPr>
                  <p:cNvPr id="9934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909" y="3753"/>
                    <a:ext cx="907" cy="38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4440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57"/>
                    <a:ext cx="1176" cy="31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1" lang="zh-CN" altLang="en-US" sz="2400" b="1" dirty="0" smtClean="0"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rPr>
                      <a:t>样本</a:t>
                    </a:r>
                    <a:endParaRPr kumimoji="1" lang="zh-CN" altLang="en-US" sz="2400" b="1" dirty="0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1444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056" y="3792"/>
                    <a:ext cx="351" cy="3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1" lang="en-US" altLang="zh-CN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Wingdings" pitchFamily="2" charset="2"/>
                      </a:rPr>
                      <a:t></a:t>
                    </a:r>
                  </a:p>
                </p:txBody>
              </p:sp>
              <p:sp>
                <p:nvSpPr>
                  <p:cNvPr id="14440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3792"/>
                    <a:ext cx="350" cy="3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r>
                      <a:rPr kumimoji="1" lang="en-US" altLang="zh-CN" sz="2800" b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Wingdings" pitchFamily="2" charset="2"/>
                      </a:rPr>
                      <a:t></a:t>
                    </a:r>
                  </a:p>
                </p:txBody>
              </p:sp>
            </p:grpSp>
          </p:grpSp>
        </p:grpSp>
      </p:grp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609600" y="3657600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</a:t>
            </a:r>
            <a:r>
              <a:rPr kumimoji="1" lang="en-US" altLang="zh-CN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与普查相比，具有经济性、时效性强、适应面广、准确性高等特点</a:t>
            </a:r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 rot="-2590588" flipH="1" flipV="1">
            <a:off x="7010400" y="2895600"/>
            <a:ext cx="1447800" cy="1905000"/>
          </a:xfrm>
          <a:prstGeom prst="curvedRightArrow">
            <a:avLst>
              <a:gd name="adj1" fmla="val 11513"/>
              <a:gd name="adj2" fmla="val 52632"/>
              <a:gd name="adj3" fmla="val 33333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609600" y="2590800"/>
            <a:ext cx="685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en-US" altLang="zh-CN" sz="3000" dirty="0">
                <a:solidFill>
                  <a:srgbClr val="F0F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目的是推断总体的未知数字特征</a:t>
            </a:r>
          </a:p>
        </p:txBody>
      </p:sp>
      <p:sp>
        <p:nvSpPr>
          <p:cNvPr id="144413" name="Text Box 29"/>
          <p:cNvSpPr txBox="1">
            <a:spLocks noChangeArrowheads="1"/>
          </p:cNvSpPr>
          <p:nvPr/>
        </p:nvSpPr>
        <p:spPr bwMode="auto">
          <a:xfrm>
            <a:off x="609600" y="3124200"/>
            <a:ext cx="678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en-US" altLang="zh-CN" sz="3000" dirty="0">
                <a:solidFill>
                  <a:srgbClr val="F0F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kumimoji="1" lang="zh-CN" altLang="en-US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最常用的调查方式</a:t>
            </a:r>
          </a:p>
        </p:txBody>
      </p:sp>
    </p:spTree>
    <p:extLst>
      <p:ext uri="{BB962C8B-B14F-4D97-AF65-F5344CB8AC3E}">
        <p14:creationId xmlns:p14="http://schemas.microsoft.com/office/powerpoint/2010/main" val="3774711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抽样</a:t>
            </a:r>
            <a:endParaRPr lang="zh-CN" altLang="en-US" sz="3200" smtClean="0">
              <a:solidFill>
                <a:srgbClr val="99FF66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1472" y="1600200"/>
            <a:ext cx="4038600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概率抽样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简单随机抽样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系统抽样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分层抽样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整群抽样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多段抽样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PPS</a:t>
            </a:r>
            <a:r>
              <a:rPr lang="zh-CN" altLang="en-US" dirty="0" smtClean="0"/>
              <a:t>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户内抽样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13920" y="1600200"/>
            <a:ext cx="3102496" cy="45259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非概率抽样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偶遇抽样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判断抽样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定额抽样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雪球抽样</a:t>
            </a:r>
          </a:p>
        </p:txBody>
      </p:sp>
    </p:spTree>
    <p:extLst>
      <p:ext uri="{BB962C8B-B14F-4D97-AF65-F5344CB8AC3E}">
        <p14:creationId xmlns:p14="http://schemas.microsoft.com/office/powerpoint/2010/main" val="25463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统计学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2920" t="12594" r="14027" b="8658"/>
          <a:stretch/>
        </p:blipFill>
        <p:spPr>
          <a:xfrm>
            <a:off x="2571" y="1315567"/>
            <a:ext cx="9145016" cy="55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smtClean="0"/>
              <a:t>1</a:t>
            </a:r>
            <a:r>
              <a:rPr lang="zh-CN" altLang="en-US" sz="3600" dirty="0" smtClean="0"/>
              <a:t>、随机抽样</a:t>
            </a:r>
            <a:endParaRPr lang="zh-CN" altLang="en-US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简单随机抽样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dirty="0" smtClean="0"/>
              <a:t>在</a:t>
            </a:r>
            <a:r>
              <a:rPr lang="zh-CN" altLang="en-US" dirty="0"/>
              <a:t>抽取样本时，如果总体中的每一个体都有同等机会被选到样本中，这种抽样称为简单随机抽样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rgbClr val="00B050"/>
                </a:solidFill>
                <a:latin typeface="+mn-ea"/>
              </a:rPr>
              <a:t>放回式抽样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with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+mn-ea"/>
              </a:rPr>
              <a:t>和</a:t>
            </a:r>
            <a:endParaRPr lang="en-US" altLang="zh-CN" dirty="0" smtClean="0">
              <a:latin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00B05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+mn-ea"/>
              </a:rPr>
              <a:t> 非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放回式抽样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without replacement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可用随机抽取编号的方法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适用于个体间差异较小、所需样本数较少的情况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分层随机抽样</a:t>
            </a:r>
            <a:r>
              <a:rPr lang="zh-CN" altLang="en-US" dirty="0" smtClean="0"/>
              <a:t>：将总体按变异原因或程度划分成若干区层，然后再用简单随机抽样方法，从各区层按一定的比例抽取样本。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划分区层：把总体分为几个比较同质的区层，提高抽样的准确度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在每个区层按一定的抽样比例独立随机抽样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分层随机抽样不仅可以降低抽样误差，也可以运用统计方法来估算抽样误差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例：现有一块麦田，其长势呈单向趋势变化，欲通过抽样估计其产量，如何进行抽样？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9652" y="2996952"/>
            <a:ext cx="6264696" cy="2232248"/>
          </a:xfrm>
          <a:prstGeom prst="rect">
            <a:avLst/>
          </a:prstGeom>
          <a:gradFill flip="none" rotWithShape="1">
            <a:gsLst>
              <a:gs pos="50000">
                <a:srgbClr val="ED8B3C"/>
              </a:gs>
              <a:gs pos="25000">
                <a:srgbClr val="E27D2B"/>
              </a:gs>
              <a:gs pos="0">
                <a:schemeClr val="accent6">
                  <a:lumMod val="67000"/>
                </a:schemeClr>
              </a:gs>
              <a:gs pos="75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35896" y="2996952"/>
            <a:ext cx="0" cy="22322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24128" y="2996952"/>
            <a:ext cx="0" cy="22322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93404" y="385146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482244" y="3851466"/>
            <a:ext cx="52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II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534217" y="3851466"/>
            <a:ext cx="55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III</a:t>
            </a:r>
            <a:endParaRPr lang="zh-CN" altLang="en-US" sz="2800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771800" y="5517232"/>
            <a:ext cx="3888432" cy="0"/>
          </a:xfrm>
          <a:prstGeom prst="straightConnector1">
            <a:avLst/>
          </a:prstGeom>
          <a:ln w="25400"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03948" y="56407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长势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210702" y="5379610"/>
            <a:ext cx="68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好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624226" y="537961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74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整群抽样</a:t>
            </a:r>
            <a:r>
              <a:rPr lang="zh-CN" altLang="en-US" dirty="0" smtClean="0"/>
              <a:t>：把总体分成若干群，以群为单位，对随机抽到的样本作全面调查。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适用群间差异比较小的情况；与分层抽样相反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与简单随机抽样相比，它有时能提供较为准确的总体估计值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样本容量一定是，抽样误差一般大于简单随机抽样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、系统抽样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又称为顺序抽样、机械抽样</a:t>
            </a:r>
            <a:endParaRPr lang="en-US" altLang="zh-CN" dirty="0" smtClean="0"/>
          </a:p>
          <a:p>
            <a:r>
              <a:rPr lang="zh-CN" altLang="en-US" dirty="0"/>
              <a:t>指</a:t>
            </a:r>
            <a:r>
              <a:rPr lang="zh-CN" altLang="en-US" dirty="0" smtClean="0"/>
              <a:t>按某种既定顺序从有限总体中进行抽取</a:t>
            </a:r>
            <a:endParaRPr lang="en-US" altLang="zh-CN" dirty="0" smtClean="0"/>
          </a:p>
          <a:p>
            <a:r>
              <a:rPr lang="zh-CN" altLang="en-US" dirty="0" smtClean="0"/>
              <a:t>可避免抽样时受主观偏见的影响</a:t>
            </a:r>
            <a:endParaRPr lang="en-US" altLang="zh-CN" dirty="0" smtClean="0"/>
          </a:p>
          <a:p>
            <a:r>
              <a:rPr lang="zh-CN" altLang="en-US" dirty="0" smtClean="0"/>
              <a:t>如果样本的观察单位在总体内分布均匀，抽样误差小于简单随机抽样；如果存在周期性或趋势，则会产生明显的系统误差。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、典型抽样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根据初步资料或经验判断，有意识地选取一个典型群体作为样本进行调查</a:t>
            </a:r>
            <a:endParaRPr lang="en-US" altLang="zh-CN" dirty="0" smtClean="0"/>
          </a:p>
          <a:p>
            <a:r>
              <a:rPr lang="zh-CN" altLang="en-US" dirty="0" smtClean="0"/>
              <a:t>依赖于调查者的经验和技能，结果不稳定</a:t>
            </a:r>
            <a:endParaRPr lang="en-US" altLang="zh-CN" dirty="0" smtClean="0"/>
          </a:p>
          <a:p>
            <a:r>
              <a:rPr lang="zh-CN" altLang="en-US" dirty="0" smtClean="0"/>
              <a:t>无法估计抽样</a:t>
            </a:r>
            <a:r>
              <a:rPr lang="zh-CN" altLang="en-US" dirty="0"/>
              <a:t>误差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96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统计数据的误差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抽样误差</a:t>
            </a:r>
            <a:r>
              <a:rPr lang="zh-CN" altLang="en-US" b="1" dirty="0">
                <a:solidFill>
                  <a:srgbClr val="FF0000"/>
                </a:solidFill>
                <a:ea typeface="隶书" panose="020105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sampling error</a:t>
            </a:r>
            <a:r>
              <a:rPr lang="zh-CN" altLang="en-US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）</a:t>
            </a:r>
            <a:endParaRPr lang="en-US" altLang="zh-CN" b="1" dirty="0">
              <a:ea typeface="隶书" panose="02010509060101010101" pitchFamily="49" charset="-122"/>
            </a:endParaRPr>
          </a:p>
          <a:p>
            <a:pPr lvl="1"/>
            <a:r>
              <a:rPr lang="zh-CN" altLang="en-US" dirty="0"/>
              <a:t>影响因素</a:t>
            </a:r>
            <a:r>
              <a:rPr lang="zh-CN" altLang="en-US" dirty="0" smtClean="0"/>
              <a:t>：样本量、样本结构、抽样的随机性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非抽样误差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如：调查员误差、测量误差等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误差的控制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21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1447800" y="609600"/>
            <a:ext cx="678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数据的计量与类型</a:t>
            </a:r>
            <a:endParaRPr kumimoji="1" lang="zh-CN" altLang="en-US" sz="2000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6096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FontTx/>
              <a:buAutoNum type="ea1ChsPeriod"/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的计量</a:t>
            </a:r>
            <a:r>
              <a:rPr lang="zh-CN" altLang="en-US" sz="2800" dirty="0" smtClean="0"/>
              <a:t>尺度</a:t>
            </a:r>
            <a:endParaRPr lang="en-US" altLang="zh-CN" sz="2800" dirty="0" smtClean="0"/>
          </a:p>
          <a:p>
            <a:pPr marL="514350" indent="-514350" eaLnBrk="1" hangingPunct="1">
              <a:buFontTx/>
              <a:buAutoNum type="ea1ChsPeriod"/>
            </a:pPr>
            <a:endParaRPr lang="zh-CN" altLang="en-US" sz="2800" dirty="0"/>
          </a:p>
          <a:p>
            <a:pPr marL="514350" indent="-514350" eaLnBrk="1" hangingPunct="1">
              <a:spcBef>
                <a:spcPct val="24000"/>
              </a:spcBef>
              <a:buFontTx/>
              <a:buAutoNum type="ea1ChsPeriod" startAt="2"/>
            </a:pPr>
            <a:r>
              <a:rPr lang="zh-CN" altLang="en-US" sz="2800" dirty="0" smtClean="0"/>
              <a:t>数据</a:t>
            </a:r>
            <a:r>
              <a:rPr lang="zh-CN" altLang="en-US" sz="2800" dirty="0"/>
              <a:t>的类型和分析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 marL="514350" indent="-514350" eaLnBrk="1" hangingPunct="1">
              <a:spcBef>
                <a:spcPct val="24000"/>
              </a:spcBef>
              <a:buFontTx/>
              <a:buAutoNum type="ea1ChsPeriod" startAt="2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72840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304800"/>
            <a:ext cx="7086600" cy="1123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四种计量尺度</a:t>
            </a:r>
          </a:p>
        </p:txBody>
      </p:sp>
      <p:sp>
        <p:nvSpPr>
          <p:cNvPr id="70659" name="AutoShape 3"/>
          <p:cNvSpPr>
            <a:spLocks noGrp="1" noChangeArrowheads="1"/>
          </p:cNvSpPr>
          <p:nvPr>
            <p:ph idx="1"/>
          </p:nvPr>
        </p:nvSpPr>
        <p:spPr>
          <a:xfrm>
            <a:off x="2854325" y="2019300"/>
            <a:ext cx="3754438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lIns="90488" tIns="44450" rIns="90488" bIns="44450">
            <a:flatTx/>
          </a:bodyPr>
          <a:lstStyle/>
          <a:p>
            <a:pPr algn="ctr" eaLnBrk="1" hangingPunct="1">
              <a:buFontTx/>
              <a:buNone/>
            </a:pPr>
            <a:r>
              <a:rPr lang="zh-CN" altLang="en-US" sz="3500" b="1" smtClean="0">
                <a:solidFill>
                  <a:srgbClr val="FF0000"/>
                </a:solidFill>
                <a:ea typeface="黑体" panose="02010609060101010101" pitchFamily="49" charset="-122"/>
              </a:rPr>
              <a:t>数据的计量尺度</a:t>
            </a:r>
            <a:endParaRPr lang="zh-CN" altLang="en-US" sz="3500" b="1" smtClean="0">
              <a:solidFill>
                <a:srgbClr val="FFFFFF"/>
              </a:solidFill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533400" y="3048000"/>
            <a:ext cx="3962400" cy="2133600"/>
            <a:chOff x="336" y="1728"/>
            <a:chExt cx="2496" cy="1344"/>
          </a:xfrm>
        </p:grpSpPr>
        <p:sp>
          <p:nvSpPr>
            <p:cNvPr id="70672" name="Line 5"/>
            <p:cNvSpPr>
              <a:spLocks noChangeShapeType="1"/>
            </p:cNvSpPr>
            <p:nvPr/>
          </p:nvSpPr>
          <p:spPr bwMode="auto">
            <a:xfrm>
              <a:off x="2832" y="1728"/>
              <a:ext cx="0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6"/>
            <p:cNvSpPr>
              <a:spLocks noChangeShapeType="1"/>
            </p:cNvSpPr>
            <p:nvPr/>
          </p:nvSpPr>
          <p:spPr bwMode="auto">
            <a:xfrm>
              <a:off x="960" y="1968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19" name="Text Box 7"/>
            <p:cNvSpPr txBox="1">
              <a:spLocks noChangeArrowheads="1"/>
            </p:cNvSpPr>
            <p:nvPr/>
          </p:nvSpPr>
          <p:spPr bwMode="auto">
            <a:xfrm>
              <a:off x="336" y="2640"/>
              <a:ext cx="1104" cy="432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定类尺度</a:t>
              </a:r>
              <a:endPara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675" name="Line 8"/>
            <p:cNvSpPr>
              <a:spLocks noChangeShapeType="1"/>
            </p:cNvSpPr>
            <p:nvPr/>
          </p:nvSpPr>
          <p:spPr bwMode="auto">
            <a:xfrm>
              <a:off x="960" y="1968"/>
              <a:ext cx="0" cy="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21" name="Group 9"/>
          <p:cNvGrpSpPr>
            <a:grpSpLocks/>
          </p:cNvGrpSpPr>
          <p:nvPr/>
        </p:nvGrpSpPr>
        <p:grpSpPr bwMode="auto">
          <a:xfrm>
            <a:off x="2590800" y="3429000"/>
            <a:ext cx="1752600" cy="1752600"/>
            <a:chOff x="1632" y="1968"/>
            <a:chExt cx="1104" cy="1104"/>
          </a:xfrm>
        </p:grpSpPr>
        <p:sp>
          <p:nvSpPr>
            <p:cNvPr id="115722" name="Text Box 10"/>
            <p:cNvSpPr txBox="1">
              <a:spLocks noChangeArrowheads="1"/>
            </p:cNvSpPr>
            <p:nvPr/>
          </p:nvSpPr>
          <p:spPr bwMode="auto">
            <a:xfrm>
              <a:off x="1632" y="2640"/>
              <a:ext cx="1104" cy="432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定序尺度</a:t>
              </a:r>
              <a:endPara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671" name="Line 11"/>
            <p:cNvSpPr>
              <a:spLocks noChangeShapeType="1"/>
            </p:cNvSpPr>
            <p:nvPr/>
          </p:nvSpPr>
          <p:spPr bwMode="auto">
            <a:xfrm>
              <a:off x="2208" y="196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4495800" y="3429000"/>
            <a:ext cx="1905000" cy="1752600"/>
            <a:chOff x="2832" y="1968"/>
            <a:chExt cx="1200" cy="1104"/>
          </a:xfrm>
        </p:grpSpPr>
        <p:sp>
          <p:nvSpPr>
            <p:cNvPr id="115725" name="Text Box 13"/>
            <p:cNvSpPr txBox="1">
              <a:spLocks noChangeArrowheads="1"/>
            </p:cNvSpPr>
            <p:nvPr/>
          </p:nvSpPr>
          <p:spPr bwMode="auto">
            <a:xfrm>
              <a:off x="2928" y="2640"/>
              <a:ext cx="1104" cy="432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定距尺度</a:t>
              </a:r>
              <a:endPara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668" name="Line 14"/>
            <p:cNvSpPr>
              <a:spLocks noChangeShapeType="1"/>
            </p:cNvSpPr>
            <p:nvPr/>
          </p:nvSpPr>
          <p:spPr bwMode="auto">
            <a:xfrm>
              <a:off x="3504" y="1968"/>
              <a:ext cx="0" cy="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15"/>
            <p:cNvSpPr>
              <a:spLocks noChangeShapeType="1"/>
            </p:cNvSpPr>
            <p:nvPr/>
          </p:nvSpPr>
          <p:spPr bwMode="auto">
            <a:xfrm>
              <a:off x="2832" y="196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5562600" y="3429000"/>
            <a:ext cx="2895600" cy="1752600"/>
            <a:chOff x="3504" y="1968"/>
            <a:chExt cx="1824" cy="1104"/>
          </a:xfrm>
        </p:grpSpPr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4224" y="2640"/>
              <a:ext cx="1104" cy="432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eaLnBrk="1" hangingPunct="1"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定比尺度</a:t>
              </a:r>
              <a:endParaRPr kumimoji="1"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0665" name="Line 18"/>
            <p:cNvSpPr>
              <a:spLocks noChangeShapeType="1"/>
            </p:cNvSpPr>
            <p:nvPr/>
          </p:nvSpPr>
          <p:spPr bwMode="auto">
            <a:xfrm>
              <a:off x="4800" y="1968"/>
              <a:ext cx="0" cy="6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Line 19"/>
            <p:cNvSpPr>
              <a:spLocks noChangeShapeType="1"/>
            </p:cNvSpPr>
            <p:nvPr/>
          </p:nvSpPr>
          <p:spPr bwMode="auto">
            <a:xfrm>
              <a:off x="3504" y="196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1443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定类尺度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计量层次最低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对事物进行平行的分类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各类别可以指定数字代码表示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使用时必须符合类别穷尽和互斥的要求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数据表现为“类别”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具有</a:t>
            </a:r>
            <a:r>
              <a:rPr lang="en-US" altLang="zh-CN" smtClean="0">
                <a:cs typeface="Arial" panose="020B0604020202020204" pitchFamily="34" charset="0"/>
              </a:rPr>
              <a:t>=</a:t>
            </a:r>
            <a:r>
              <a:rPr lang="zh-CN" altLang="en-US" smtClean="0"/>
              <a:t>或</a:t>
            </a:r>
            <a:r>
              <a:rPr lang="zh-CN" altLang="en-US" smtClean="0">
                <a:sym typeface="Symbol" panose="05050102010706020507" pitchFamily="18" charset="2"/>
              </a:rPr>
              <a:t></a:t>
            </a:r>
            <a:r>
              <a:rPr lang="zh-CN" altLang="en-US" smtClean="0"/>
              <a:t>的数学特性</a:t>
            </a:r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5799138" y="4356100"/>
            <a:ext cx="2411412" cy="2114550"/>
            <a:chOff x="3653" y="2744"/>
            <a:chExt cx="1519" cy="1332"/>
          </a:xfrm>
        </p:grpSpPr>
        <p:sp>
          <p:nvSpPr>
            <p:cNvPr id="72709" name="Freeform 5"/>
            <p:cNvSpPr>
              <a:spLocks/>
            </p:cNvSpPr>
            <p:nvPr/>
          </p:nvSpPr>
          <p:spPr bwMode="auto">
            <a:xfrm>
              <a:off x="4414" y="2744"/>
              <a:ext cx="758" cy="814"/>
            </a:xfrm>
            <a:custGeom>
              <a:avLst/>
              <a:gdLst>
                <a:gd name="T0" fmla="*/ 0 w 1516"/>
                <a:gd name="T1" fmla="*/ 0 h 1629"/>
                <a:gd name="T2" fmla="*/ 379 w 1516"/>
                <a:gd name="T3" fmla="*/ 325 h 1629"/>
                <a:gd name="T4" fmla="*/ 345 w 1516"/>
                <a:gd name="T5" fmla="*/ 328 h 1629"/>
                <a:gd name="T6" fmla="*/ 344 w 1516"/>
                <a:gd name="T7" fmla="*/ 335 h 1629"/>
                <a:gd name="T8" fmla="*/ 346 w 1516"/>
                <a:gd name="T9" fmla="*/ 344 h 1629"/>
                <a:gd name="T10" fmla="*/ 348 w 1516"/>
                <a:gd name="T11" fmla="*/ 355 h 1629"/>
                <a:gd name="T12" fmla="*/ 350 w 1516"/>
                <a:gd name="T13" fmla="*/ 365 h 1629"/>
                <a:gd name="T14" fmla="*/ 349 w 1516"/>
                <a:gd name="T15" fmla="*/ 375 h 1629"/>
                <a:gd name="T16" fmla="*/ 347 w 1516"/>
                <a:gd name="T17" fmla="*/ 385 h 1629"/>
                <a:gd name="T18" fmla="*/ 341 w 1516"/>
                <a:gd name="T19" fmla="*/ 393 h 1629"/>
                <a:gd name="T20" fmla="*/ 334 w 1516"/>
                <a:gd name="T21" fmla="*/ 400 h 1629"/>
                <a:gd name="T22" fmla="*/ 325 w 1516"/>
                <a:gd name="T23" fmla="*/ 404 h 1629"/>
                <a:gd name="T24" fmla="*/ 314 w 1516"/>
                <a:gd name="T25" fmla="*/ 406 h 1629"/>
                <a:gd name="T26" fmla="*/ 305 w 1516"/>
                <a:gd name="T27" fmla="*/ 407 h 1629"/>
                <a:gd name="T28" fmla="*/ 297 w 1516"/>
                <a:gd name="T29" fmla="*/ 406 h 1629"/>
                <a:gd name="T30" fmla="*/ 288 w 1516"/>
                <a:gd name="T31" fmla="*/ 403 h 1629"/>
                <a:gd name="T32" fmla="*/ 281 w 1516"/>
                <a:gd name="T33" fmla="*/ 398 h 1629"/>
                <a:gd name="T34" fmla="*/ 275 w 1516"/>
                <a:gd name="T35" fmla="*/ 390 h 1629"/>
                <a:gd name="T36" fmla="*/ 269 w 1516"/>
                <a:gd name="T37" fmla="*/ 382 h 1629"/>
                <a:gd name="T38" fmla="*/ 266 w 1516"/>
                <a:gd name="T39" fmla="*/ 370 h 1629"/>
                <a:gd name="T40" fmla="*/ 268 w 1516"/>
                <a:gd name="T41" fmla="*/ 359 h 1629"/>
                <a:gd name="T42" fmla="*/ 270 w 1516"/>
                <a:gd name="T43" fmla="*/ 347 h 1629"/>
                <a:gd name="T44" fmla="*/ 273 w 1516"/>
                <a:gd name="T45" fmla="*/ 335 h 1629"/>
                <a:gd name="T46" fmla="*/ 272 w 1516"/>
                <a:gd name="T47" fmla="*/ 330 h 1629"/>
                <a:gd name="T48" fmla="*/ 208 w 1516"/>
                <a:gd name="T49" fmla="*/ 327 h 1629"/>
                <a:gd name="T50" fmla="*/ 209 w 1516"/>
                <a:gd name="T51" fmla="*/ 308 h 1629"/>
                <a:gd name="T52" fmla="*/ 208 w 1516"/>
                <a:gd name="T53" fmla="*/ 295 h 1629"/>
                <a:gd name="T54" fmla="*/ 205 w 1516"/>
                <a:gd name="T55" fmla="*/ 287 h 1629"/>
                <a:gd name="T56" fmla="*/ 200 w 1516"/>
                <a:gd name="T57" fmla="*/ 281 h 1629"/>
                <a:gd name="T58" fmla="*/ 192 w 1516"/>
                <a:gd name="T59" fmla="*/ 277 h 1629"/>
                <a:gd name="T60" fmla="*/ 184 w 1516"/>
                <a:gd name="T61" fmla="*/ 276 h 1629"/>
                <a:gd name="T62" fmla="*/ 171 w 1516"/>
                <a:gd name="T63" fmla="*/ 277 h 1629"/>
                <a:gd name="T64" fmla="*/ 159 w 1516"/>
                <a:gd name="T65" fmla="*/ 278 h 1629"/>
                <a:gd name="T66" fmla="*/ 146 w 1516"/>
                <a:gd name="T67" fmla="*/ 278 h 1629"/>
                <a:gd name="T68" fmla="*/ 134 w 1516"/>
                <a:gd name="T69" fmla="*/ 275 h 1629"/>
                <a:gd name="T70" fmla="*/ 124 w 1516"/>
                <a:gd name="T71" fmla="*/ 269 h 1629"/>
                <a:gd name="T72" fmla="*/ 118 w 1516"/>
                <a:gd name="T73" fmla="*/ 261 h 1629"/>
                <a:gd name="T74" fmla="*/ 116 w 1516"/>
                <a:gd name="T75" fmla="*/ 250 h 1629"/>
                <a:gd name="T76" fmla="*/ 116 w 1516"/>
                <a:gd name="T77" fmla="*/ 237 h 1629"/>
                <a:gd name="T78" fmla="*/ 115 w 1516"/>
                <a:gd name="T79" fmla="*/ 225 h 1629"/>
                <a:gd name="T80" fmla="*/ 112 w 1516"/>
                <a:gd name="T81" fmla="*/ 218 h 1629"/>
                <a:gd name="T82" fmla="*/ 108 w 1516"/>
                <a:gd name="T83" fmla="*/ 213 h 1629"/>
                <a:gd name="T84" fmla="*/ 99 w 1516"/>
                <a:gd name="T85" fmla="*/ 209 h 1629"/>
                <a:gd name="T86" fmla="*/ 87 w 1516"/>
                <a:gd name="T87" fmla="*/ 205 h 1629"/>
                <a:gd name="T88" fmla="*/ 73 w 1516"/>
                <a:gd name="T89" fmla="*/ 202 h 1629"/>
                <a:gd name="T90" fmla="*/ 63 w 1516"/>
                <a:gd name="T91" fmla="*/ 199 h 1629"/>
                <a:gd name="T92" fmla="*/ 54 w 1516"/>
                <a:gd name="T93" fmla="*/ 193 h 1629"/>
                <a:gd name="T94" fmla="*/ 47 w 1516"/>
                <a:gd name="T95" fmla="*/ 186 h 1629"/>
                <a:gd name="T96" fmla="*/ 43 w 1516"/>
                <a:gd name="T97" fmla="*/ 176 h 1629"/>
                <a:gd name="T98" fmla="*/ 42 w 1516"/>
                <a:gd name="T99" fmla="*/ 166 h 1629"/>
                <a:gd name="T100" fmla="*/ 45 w 1516"/>
                <a:gd name="T101" fmla="*/ 154 h 1629"/>
                <a:gd name="T102" fmla="*/ 47 w 1516"/>
                <a:gd name="T103" fmla="*/ 141 h 1629"/>
                <a:gd name="T104" fmla="*/ 49 w 1516"/>
                <a:gd name="T105" fmla="*/ 129 h 1629"/>
                <a:gd name="T106" fmla="*/ 47 w 1516"/>
                <a:gd name="T107" fmla="*/ 116 h 1629"/>
                <a:gd name="T108" fmla="*/ 42 w 1516"/>
                <a:gd name="T109" fmla="*/ 105 h 1629"/>
                <a:gd name="T110" fmla="*/ 38 w 1516"/>
                <a:gd name="T111" fmla="*/ 98 h 1629"/>
                <a:gd name="T112" fmla="*/ 32 w 1516"/>
                <a:gd name="T113" fmla="*/ 92 h 1629"/>
                <a:gd name="T114" fmla="*/ 25 w 1516"/>
                <a:gd name="T115" fmla="*/ 88 h 1629"/>
                <a:gd name="T116" fmla="*/ 16 w 1516"/>
                <a:gd name="T117" fmla="*/ 85 h 1629"/>
                <a:gd name="T118" fmla="*/ 5 w 1516"/>
                <a:gd name="T119" fmla="*/ 85 h 16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16" h="1629">
                  <a:moveTo>
                    <a:pt x="0" y="340"/>
                  </a:moveTo>
                  <a:lnTo>
                    <a:pt x="0" y="0"/>
                  </a:lnTo>
                  <a:lnTo>
                    <a:pt x="1515" y="0"/>
                  </a:lnTo>
                  <a:lnTo>
                    <a:pt x="1516" y="1301"/>
                  </a:lnTo>
                  <a:lnTo>
                    <a:pt x="1385" y="1301"/>
                  </a:lnTo>
                  <a:lnTo>
                    <a:pt x="1379" y="1312"/>
                  </a:lnTo>
                  <a:lnTo>
                    <a:pt x="1375" y="1328"/>
                  </a:lnTo>
                  <a:lnTo>
                    <a:pt x="1375" y="1341"/>
                  </a:lnTo>
                  <a:lnTo>
                    <a:pt x="1377" y="1357"/>
                  </a:lnTo>
                  <a:lnTo>
                    <a:pt x="1382" y="1377"/>
                  </a:lnTo>
                  <a:lnTo>
                    <a:pt x="1387" y="1404"/>
                  </a:lnTo>
                  <a:lnTo>
                    <a:pt x="1392" y="1421"/>
                  </a:lnTo>
                  <a:lnTo>
                    <a:pt x="1396" y="1443"/>
                  </a:lnTo>
                  <a:lnTo>
                    <a:pt x="1399" y="1463"/>
                  </a:lnTo>
                  <a:lnTo>
                    <a:pt x="1399" y="1483"/>
                  </a:lnTo>
                  <a:lnTo>
                    <a:pt x="1396" y="1502"/>
                  </a:lnTo>
                  <a:lnTo>
                    <a:pt x="1392" y="1523"/>
                  </a:lnTo>
                  <a:lnTo>
                    <a:pt x="1386" y="1541"/>
                  </a:lnTo>
                  <a:lnTo>
                    <a:pt x="1375" y="1556"/>
                  </a:lnTo>
                  <a:lnTo>
                    <a:pt x="1361" y="1573"/>
                  </a:lnTo>
                  <a:lnTo>
                    <a:pt x="1346" y="1586"/>
                  </a:lnTo>
                  <a:lnTo>
                    <a:pt x="1333" y="1600"/>
                  </a:lnTo>
                  <a:lnTo>
                    <a:pt x="1318" y="1610"/>
                  </a:lnTo>
                  <a:lnTo>
                    <a:pt x="1299" y="1617"/>
                  </a:lnTo>
                  <a:lnTo>
                    <a:pt x="1277" y="1624"/>
                  </a:lnTo>
                  <a:lnTo>
                    <a:pt x="1256" y="1627"/>
                  </a:lnTo>
                  <a:lnTo>
                    <a:pt x="1237" y="1629"/>
                  </a:lnTo>
                  <a:lnTo>
                    <a:pt x="1218" y="1629"/>
                  </a:lnTo>
                  <a:lnTo>
                    <a:pt x="1199" y="1627"/>
                  </a:lnTo>
                  <a:lnTo>
                    <a:pt x="1185" y="1624"/>
                  </a:lnTo>
                  <a:lnTo>
                    <a:pt x="1168" y="1618"/>
                  </a:lnTo>
                  <a:lnTo>
                    <a:pt x="1151" y="1613"/>
                  </a:lnTo>
                  <a:lnTo>
                    <a:pt x="1137" y="1604"/>
                  </a:lnTo>
                  <a:lnTo>
                    <a:pt x="1123" y="1592"/>
                  </a:lnTo>
                  <a:lnTo>
                    <a:pt x="1110" y="1578"/>
                  </a:lnTo>
                  <a:lnTo>
                    <a:pt x="1097" y="1562"/>
                  </a:lnTo>
                  <a:lnTo>
                    <a:pt x="1085" y="1546"/>
                  </a:lnTo>
                  <a:lnTo>
                    <a:pt x="1076" y="1528"/>
                  </a:lnTo>
                  <a:lnTo>
                    <a:pt x="1069" y="1507"/>
                  </a:lnTo>
                  <a:lnTo>
                    <a:pt x="1064" y="1482"/>
                  </a:lnTo>
                  <a:lnTo>
                    <a:pt x="1064" y="1459"/>
                  </a:lnTo>
                  <a:lnTo>
                    <a:pt x="1069" y="1436"/>
                  </a:lnTo>
                  <a:lnTo>
                    <a:pt x="1074" y="1412"/>
                  </a:lnTo>
                  <a:lnTo>
                    <a:pt x="1080" y="1389"/>
                  </a:lnTo>
                  <a:lnTo>
                    <a:pt x="1086" y="1363"/>
                  </a:lnTo>
                  <a:lnTo>
                    <a:pt x="1089" y="1343"/>
                  </a:lnTo>
                  <a:lnTo>
                    <a:pt x="1089" y="1331"/>
                  </a:lnTo>
                  <a:lnTo>
                    <a:pt x="1087" y="1321"/>
                  </a:lnTo>
                  <a:lnTo>
                    <a:pt x="1084" y="1309"/>
                  </a:lnTo>
                  <a:lnTo>
                    <a:pt x="831" y="1309"/>
                  </a:lnTo>
                  <a:lnTo>
                    <a:pt x="835" y="1260"/>
                  </a:lnTo>
                  <a:lnTo>
                    <a:pt x="834" y="1232"/>
                  </a:lnTo>
                  <a:lnTo>
                    <a:pt x="831" y="1206"/>
                  </a:lnTo>
                  <a:lnTo>
                    <a:pt x="829" y="1182"/>
                  </a:lnTo>
                  <a:lnTo>
                    <a:pt x="825" y="1166"/>
                  </a:lnTo>
                  <a:lnTo>
                    <a:pt x="818" y="1151"/>
                  </a:lnTo>
                  <a:lnTo>
                    <a:pt x="810" y="1138"/>
                  </a:lnTo>
                  <a:lnTo>
                    <a:pt x="797" y="1126"/>
                  </a:lnTo>
                  <a:lnTo>
                    <a:pt x="783" y="1116"/>
                  </a:lnTo>
                  <a:lnTo>
                    <a:pt x="768" y="1110"/>
                  </a:lnTo>
                  <a:lnTo>
                    <a:pt x="755" y="1107"/>
                  </a:lnTo>
                  <a:lnTo>
                    <a:pt x="733" y="1106"/>
                  </a:lnTo>
                  <a:lnTo>
                    <a:pt x="706" y="1106"/>
                  </a:lnTo>
                  <a:lnTo>
                    <a:pt x="681" y="1109"/>
                  </a:lnTo>
                  <a:lnTo>
                    <a:pt x="654" y="1110"/>
                  </a:lnTo>
                  <a:lnTo>
                    <a:pt x="633" y="1113"/>
                  </a:lnTo>
                  <a:lnTo>
                    <a:pt x="605" y="1115"/>
                  </a:lnTo>
                  <a:lnTo>
                    <a:pt x="583" y="1113"/>
                  </a:lnTo>
                  <a:lnTo>
                    <a:pt x="563" y="1110"/>
                  </a:lnTo>
                  <a:lnTo>
                    <a:pt x="533" y="1103"/>
                  </a:lnTo>
                  <a:lnTo>
                    <a:pt x="513" y="1093"/>
                  </a:lnTo>
                  <a:lnTo>
                    <a:pt x="495" y="1078"/>
                  </a:lnTo>
                  <a:lnTo>
                    <a:pt x="483" y="1062"/>
                  </a:lnTo>
                  <a:lnTo>
                    <a:pt x="472" y="1045"/>
                  </a:lnTo>
                  <a:lnTo>
                    <a:pt x="464" y="1023"/>
                  </a:lnTo>
                  <a:lnTo>
                    <a:pt x="463" y="1000"/>
                  </a:lnTo>
                  <a:lnTo>
                    <a:pt x="463" y="971"/>
                  </a:lnTo>
                  <a:lnTo>
                    <a:pt x="464" y="949"/>
                  </a:lnTo>
                  <a:lnTo>
                    <a:pt x="463" y="927"/>
                  </a:lnTo>
                  <a:lnTo>
                    <a:pt x="458" y="903"/>
                  </a:lnTo>
                  <a:lnTo>
                    <a:pt x="454" y="888"/>
                  </a:lnTo>
                  <a:lnTo>
                    <a:pt x="447" y="874"/>
                  </a:lnTo>
                  <a:lnTo>
                    <a:pt x="439" y="864"/>
                  </a:lnTo>
                  <a:lnTo>
                    <a:pt x="432" y="855"/>
                  </a:lnTo>
                  <a:lnTo>
                    <a:pt x="414" y="846"/>
                  </a:lnTo>
                  <a:lnTo>
                    <a:pt x="395" y="836"/>
                  </a:lnTo>
                  <a:lnTo>
                    <a:pt x="372" y="829"/>
                  </a:lnTo>
                  <a:lnTo>
                    <a:pt x="346" y="822"/>
                  </a:lnTo>
                  <a:lnTo>
                    <a:pt x="320" y="816"/>
                  </a:lnTo>
                  <a:lnTo>
                    <a:pt x="292" y="811"/>
                  </a:lnTo>
                  <a:lnTo>
                    <a:pt x="273" y="804"/>
                  </a:lnTo>
                  <a:lnTo>
                    <a:pt x="251" y="797"/>
                  </a:lnTo>
                  <a:lnTo>
                    <a:pt x="230" y="788"/>
                  </a:lnTo>
                  <a:lnTo>
                    <a:pt x="216" y="775"/>
                  </a:lnTo>
                  <a:lnTo>
                    <a:pt x="199" y="759"/>
                  </a:lnTo>
                  <a:lnTo>
                    <a:pt x="187" y="745"/>
                  </a:lnTo>
                  <a:lnTo>
                    <a:pt x="177" y="727"/>
                  </a:lnTo>
                  <a:lnTo>
                    <a:pt x="169" y="707"/>
                  </a:lnTo>
                  <a:lnTo>
                    <a:pt x="166" y="685"/>
                  </a:lnTo>
                  <a:lnTo>
                    <a:pt x="166" y="665"/>
                  </a:lnTo>
                  <a:lnTo>
                    <a:pt x="170" y="646"/>
                  </a:lnTo>
                  <a:lnTo>
                    <a:pt x="177" y="618"/>
                  </a:lnTo>
                  <a:lnTo>
                    <a:pt x="183" y="591"/>
                  </a:lnTo>
                  <a:lnTo>
                    <a:pt x="186" y="566"/>
                  </a:lnTo>
                  <a:lnTo>
                    <a:pt x="191" y="541"/>
                  </a:lnTo>
                  <a:lnTo>
                    <a:pt x="194" y="517"/>
                  </a:lnTo>
                  <a:lnTo>
                    <a:pt x="191" y="491"/>
                  </a:lnTo>
                  <a:lnTo>
                    <a:pt x="186" y="467"/>
                  </a:lnTo>
                  <a:lnTo>
                    <a:pt x="178" y="444"/>
                  </a:lnTo>
                  <a:lnTo>
                    <a:pt x="167" y="422"/>
                  </a:lnTo>
                  <a:lnTo>
                    <a:pt x="156" y="405"/>
                  </a:lnTo>
                  <a:lnTo>
                    <a:pt x="149" y="395"/>
                  </a:lnTo>
                  <a:lnTo>
                    <a:pt x="137" y="382"/>
                  </a:lnTo>
                  <a:lnTo>
                    <a:pt x="125" y="370"/>
                  </a:lnTo>
                  <a:lnTo>
                    <a:pt x="113" y="361"/>
                  </a:lnTo>
                  <a:lnTo>
                    <a:pt x="98" y="353"/>
                  </a:lnTo>
                  <a:lnTo>
                    <a:pt x="82" y="347"/>
                  </a:lnTo>
                  <a:lnTo>
                    <a:pt x="62" y="341"/>
                  </a:lnTo>
                  <a:lnTo>
                    <a:pt x="40" y="340"/>
                  </a:lnTo>
                  <a:lnTo>
                    <a:pt x="20" y="340"/>
                  </a:lnTo>
                  <a:lnTo>
                    <a:pt x="0" y="340"/>
                  </a:lnTo>
                  <a:close/>
                </a:path>
              </a:pathLst>
            </a:custGeom>
            <a:gradFill rotWithShape="0">
              <a:gsLst>
                <a:gs pos="0">
                  <a:srgbClr val="FF99FF"/>
                </a:gs>
                <a:gs pos="100000">
                  <a:srgbClr val="764776"/>
                </a:gs>
              </a:gsLst>
              <a:lin ang="5400000" scaled="1"/>
            </a:gra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0" name="Freeform 6"/>
            <p:cNvSpPr>
              <a:spLocks/>
            </p:cNvSpPr>
            <p:nvPr/>
          </p:nvSpPr>
          <p:spPr bwMode="auto">
            <a:xfrm>
              <a:off x="4410" y="3394"/>
              <a:ext cx="762" cy="682"/>
            </a:xfrm>
            <a:custGeom>
              <a:avLst/>
              <a:gdLst>
                <a:gd name="T0" fmla="*/ 0 w 1522"/>
                <a:gd name="T1" fmla="*/ 341 h 1365"/>
                <a:gd name="T2" fmla="*/ 381 w 1522"/>
                <a:gd name="T3" fmla="*/ 0 h 1365"/>
                <a:gd name="T4" fmla="*/ 345 w 1522"/>
                <a:gd name="T5" fmla="*/ 6 h 1365"/>
                <a:gd name="T6" fmla="*/ 346 w 1522"/>
                <a:gd name="T7" fmla="*/ 17 h 1365"/>
                <a:gd name="T8" fmla="*/ 350 w 1522"/>
                <a:gd name="T9" fmla="*/ 33 h 1365"/>
                <a:gd name="T10" fmla="*/ 351 w 1522"/>
                <a:gd name="T11" fmla="*/ 45 h 1365"/>
                <a:gd name="T12" fmla="*/ 349 w 1522"/>
                <a:gd name="T13" fmla="*/ 58 h 1365"/>
                <a:gd name="T14" fmla="*/ 341 w 1522"/>
                <a:gd name="T15" fmla="*/ 69 h 1365"/>
                <a:gd name="T16" fmla="*/ 331 w 1522"/>
                <a:gd name="T17" fmla="*/ 77 h 1365"/>
                <a:gd name="T18" fmla="*/ 319 w 1522"/>
                <a:gd name="T19" fmla="*/ 81 h 1365"/>
                <a:gd name="T20" fmla="*/ 302 w 1522"/>
                <a:gd name="T21" fmla="*/ 80 h 1365"/>
                <a:gd name="T22" fmla="*/ 291 w 1522"/>
                <a:gd name="T23" fmla="*/ 78 h 1365"/>
                <a:gd name="T24" fmla="*/ 280 w 1522"/>
                <a:gd name="T25" fmla="*/ 69 h 1365"/>
                <a:gd name="T26" fmla="*/ 272 w 1522"/>
                <a:gd name="T27" fmla="*/ 58 h 1365"/>
                <a:gd name="T28" fmla="*/ 269 w 1522"/>
                <a:gd name="T29" fmla="*/ 47 h 1365"/>
                <a:gd name="T30" fmla="*/ 270 w 1522"/>
                <a:gd name="T31" fmla="*/ 35 h 1365"/>
                <a:gd name="T32" fmla="*/ 272 w 1522"/>
                <a:gd name="T33" fmla="*/ 24 h 1365"/>
                <a:gd name="T34" fmla="*/ 275 w 1522"/>
                <a:gd name="T35" fmla="*/ 12 h 1365"/>
                <a:gd name="T36" fmla="*/ 274 w 1522"/>
                <a:gd name="T37" fmla="*/ 1 h 1365"/>
                <a:gd name="T38" fmla="*/ 211 w 1522"/>
                <a:gd name="T39" fmla="*/ 13 h 1365"/>
                <a:gd name="T40" fmla="*/ 210 w 1522"/>
                <a:gd name="T41" fmla="*/ 28 h 1365"/>
                <a:gd name="T42" fmla="*/ 209 w 1522"/>
                <a:gd name="T43" fmla="*/ 41 h 1365"/>
                <a:gd name="T44" fmla="*/ 206 w 1522"/>
                <a:gd name="T45" fmla="*/ 52 h 1365"/>
                <a:gd name="T46" fmla="*/ 200 w 1522"/>
                <a:gd name="T47" fmla="*/ 59 h 1365"/>
                <a:gd name="T48" fmla="*/ 192 w 1522"/>
                <a:gd name="T49" fmla="*/ 63 h 1365"/>
                <a:gd name="T50" fmla="*/ 183 w 1522"/>
                <a:gd name="T51" fmla="*/ 64 h 1365"/>
                <a:gd name="T52" fmla="*/ 173 w 1522"/>
                <a:gd name="T53" fmla="*/ 64 h 1365"/>
                <a:gd name="T54" fmla="*/ 163 w 1522"/>
                <a:gd name="T55" fmla="*/ 63 h 1365"/>
                <a:gd name="T56" fmla="*/ 150 w 1522"/>
                <a:gd name="T57" fmla="*/ 62 h 1365"/>
                <a:gd name="T58" fmla="*/ 139 w 1522"/>
                <a:gd name="T59" fmla="*/ 64 h 1365"/>
                <a:gd name="T60" fmla="*/ 129 w 1522"/>
                <a:gd name="T61" fmla="*/ 68 h 1365"/>
                <a:gd name="T62" fmla="*/ 121 w 1522"/>
                <a:gd name="T63" fmla="*/ 75 h 1365"/>
                <a:gd name="T64" fmla="*/ 117 w 1522"/>
                <a:gd name="T65" fmla="*/ 85 h 1365"/>
                <a:gd name="T66" fmla="*/ 117 w 1522"/>
                <a:gd name="T67" fmla="*/ 96 h 1365"/>
                <a:gd name="T68" fmla="*/ 117 w 1522"/>
                <a:gd name="T69" fmla="*/ 108 h 1365"/>
                <a:gd name="T70" fmla="*/ 115 w 1522"/>
                <a:gd name="T71" fmla="*/ 118 h 1365"/>
                <a:gd name="T72" fmla="*/ 110 w 1522"/>
                <a:gd name="T73" fmla="*/ 126 h 1365"/>
                <a:gd name="T74" fmla="*/ 101 w 1522"/>
                <a:gd name="T75" fmla="*/ 131 h 1365"/>
                <a:gd name="T76" fmla="*/ 90 w 1522"/>
                <a:gd name="T77" fmla="*/ 134 h 1365"/>
                <a:gd name="T78" fmla="*/ 78 w 1522"/>
                <a:gd name="T79" fmla="*/ 137 h 1365"/>
                <a:gd name="T80" fmla="*/ 67 w 1522"/>
                <a:gd name="T81" fmla="*/ 140 h 1365"/>
                <a:gd name="T82" fmla="*/ 58 w 1522"/>
                <a:gd name="T83" fmla="*/ 144 h 1365"/>
                <a:gd name="T84" fmla="*/ 51 w 1522"/>
                <a:gd name="T85" fmla="*/ 150 h 1365"/>
                <a:gd name="T86" fmla="*/ 45 w 1522"/>
                <a:gd name="T87" fmla="*/ 159 h 1365"/>
                <a:gd name="T88" fmla="*/ 42 w 1522"/>
                <a:gd name="T89" fmla="*/ 170 h 1365"/>
                <a:gd name="T90" fmla="*/ 44 w 1522"/>
                <a:gd name="T91" fmla="*/ 182 h 1365"/>
                <a:gd name="T92" fmla="*/ 47 w 1522"/>
                <a:gd name="T93" fmla="*/ 196 h 1365"/>
                <a:gd name="T94" fmla="*/ 49 w 1522"/>
                <a:gd name="T95" fmla="*/ 209 h 1365"/>
                <a:gd name="T96" fmla="*/ 48 w 1522"/>
                <a:gd name="T97" fmla="*/ 221 h 1365"/>
                <a:gd name="T98" fmla="*/ 45 w 1522"/>
                <a:gd name="T99" fmla="*/ 232 h 1365"/>
                <a:gd name="T100" fmla="*/ 41 w 1522"/>
                <a:gd name="T101" fmla="*/ 242 h 1365"/>
                <a:gd name="T102" fmla="*/ 33 w 1522"/>
                <a:gd name="T103" fmla="*/ 254 h 1365"/>
                <a:gd name="T104" fmla="*/ 26 w 1522"/>
                <a:gd name="T105" fmla="*/ 262 h 1365"/>
                <a:gd name="T106" fmla="*/ 18 w 1522"/>
                <a:gd name="T107" fmla="*/ 267 h 1365"/>
                <a:gd name="T108" fmla="*/ 6 w 1522"/>
                <a:gd name="T109" fmla="*/ 269 h 13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2" h="1365">
                  <a:moveTo>
                    <a:pt x="0" y="1079"/>
                  </a:moveTo>
                  <a:lnTo>
                    <a:pt x="0" y="1365"/>
                  </a:lnTo>
                  <a:lnTo>
                    <a:pt x="1522" y="1365"/>
                  </a:lnTo>
                  <a:lnTo>
                    <a:pt x="1521" y="0"/>
                  </a:lnTo>
                  <a:lnTo>
                    <a:pt x="1385" y="0"/>
                  </a:lnTo>
                  <a:lnTo>
                    <a:pt x="1379" y="26"/>
                  </a:lnTo>
                  <a:lnTo>
                    <a:pt x="1379" y="45"/>
                  </a:lnTo>
                  <a:lnTo>
                    <a:pt x="1383" y="71"/>
                  </a:lnTo>
                  <a:lnTo>
                    <a:pt x="1391" y="99"/>
                  </a:lnTo>
                  <a:lnTo>
                    <a:pt x="1398" y="132"/>
                  </a:lnTo>
                  <a:lnTo>
                    <a:pt x="1402" y="158"/>
                  </a:lnTo>
                  <a:lnTo>
                    <a:pt x="1402" y="182"/>
                  </a:lnTo>
                  <a:lnTo>
                    <a:pt x="1400" y="208"/>
                  </a:lnTo>
                  <a:lnTo>
                    <a:pt x="1393" y="232"/>
                  </a:lnTo>
                  <a:lnTo>
                    <a:pt x="1379" y="256"/>
                  </a:lnTo>
                  <a:lnTo>
                    <a:pt x="1362" y="276"/>
                  </a:lnTo>
                  <a:lnTo>
                    <a:pt x="1343" y="295"/>
                  </a:lnTo>
                  <a:lnTo>
                    <a:pt x="1322" y="308"/>
                  </a:lnTo>
                  <a:lnTo>
                    <a:pt x="1297" y="318"/>
                  </a:lnTo>
                  <a:lnTo>
                    <a:pt x="1275" y="324"/>
                  </a:lnTo>
                  <a:lnTo>
                    <a:pt x="1243" y="325"/>
                  </a:lnTo>
                  <a:lnTo>
                    <a:pt x="1207" y="322"/>
                  </a:lnTo>
                  <a:lnTo>
                    <a:pt x="1183" y="318"/>
                  </a:lnTo>
                  <a:lnTo>
                    <a:pt x="1162" y="312"/>
                  </a:lnTo>
                  <a:lnTo>
                    <a:pt x="1142" y="299"/>
                  </a:lnTo>
                  <a:lnTo>
                    <a:pt x="1117" y="277"/>
                  </a:lnTo>
                  <a:lnTo>
                    <a:pt x="1101" y="257"/>
                  </a:lnTo>
                  <a:lnTo>
                    <a:pt x="1087" y="235"/>
                  </a:lnTo>
                  <a:lnTo>
                    <a:pt x="1079" y="212"/>
                  </a:lnTo>
                  <a:lnTo>
                    <a:pt x="1074" y="190"/>
                  </a:lnTo>
                  <a:lnTo>
                    <a:pt x="1074" y="166"/>
                  </a:lnTo>
                  <a:lnTo>
                    <a:pt x="1076" y="141"/>
                  </a:lnTo>
                  <a:lnTo>
                    <a:pt x="1082" y="118"/>
                  </a:lnTo>
                  <a:lnTo>
                    <a:pt x="1087" y="96"/>
                  </a:lnTo>
                  <a:lnTo>
                    <a:pt x="1093" y="73"/>
                  </a:lnTo>
                  <a:lnTo>
                    <a:pt x="1097" y="49"/>
                  </a:lnTo>
                  <a:lnTo>
                    <a:pt x="1097" y="29"/>
                  </a:lnTo>
                  <a:lnTo>
                    <a:pt x="1092" y="6"/>
                  </a:lnTo>
                  <a:lnTo>
                    <a:pt x="837" y="6"/>
                  </a:lnTo>
                  <a:lnTo>
                    <a:pt x="840" y="54"/>
                  </a:lnTo>
                  <a:lnTo>
                    <a:pt x="837" y="87"/>
                  </a:lnTo>
                  <a:lnTo>
                    <a:pt x="836" y="115"/>
                  </a:lnTo>
                  <a:lnTo>
                    <a:pt x="836" y="139"/>
                  </a:lnTo>
                  <a:lnTo>
                    <a:pt x="833" y="166"/>
                  </a:lnTo>
                  <a:lnTo>
                    <a:pt x="828" y="192"/>
                  </a:lnTo>
                  <a:lnTo>
                    <a:pt x="821" y="209"/>
                  </a:lnTo>
                  <a:lnTo>
                    <a:pt x="812" y="225"/>
                  </a:lnTo>
                  <a:lnTo>
                    <a:pt x="799" y="238"/>
                  </a:lnTo>
                  <a:lnTo>
                    <a:pt x="785" y="248"/>
                  </a:lnTo>
                  <a:lnTo>
                    <a:pt x="767" y="254"/>
                  </a:lnTo>
                  <a:lnTo>
                    <a:pt x="749" y="257"/>
                  </a:lnTo>
                  <a:lnTo>
                    <a:pt x="732" y="258"/>
                  </a:lnTo>
                  <a:lnTo>
                    <a:pt x="710" y="258"/>
                  </a:lnTo>
                  <a:lnTo>
                    <a:pt x="689" y="256"/>
                  </a:lnTo>
                  <a:lnTo>
                    <a:pt x="672" y="254"/>
                  </a:lnTo>
                  <a:lnTo>
                    <a:pt x="649" y="253"/>
                  </a:lnTo>
                  <a:lnTo>
                    <a:pt x="626" y="250"/>
                  </a:lnTo>
                  <a:lnTo>
                    <a:pt x="599" y="250"/>
                  </a:lnTo>
                  <a:lnTo>
                    <a:pt x="577" y="253"/>
                  </a:lnTo>
                  <a:lnTo>
                    <a:pt x="555" y="256"/>
                  </a:lnTo>
                  <a:lnTo>
                    <a:pt x="531" y="263"/>
                  </a:lnTo>
                  <a:lnTo>
                    <a:pt x="514" y="273"/>
                  </a:lnTo>
                  <a:lnTo>
                    <a:pt x="495" y="286"/>
                  </a:lnTo>
                  <a:lnTo>
                    <a:pt x="484" y="303"/>
                  </a:lnTo>
                  <a:lnTo>
                    <a:pt x="472" y="322"/>
                  </a:lnTo>
                  <a:lnTo>
                    <a:pt x="466" y="341"/>
                  </a:lnTo>
                  <a:lnTo>
                    <a:pt x="464" y="363"/>
                  </a:lnTo>
                  <a:lnTo>
                    <a:pt x="466" y="385"/>
                  </a:lnTo>
                  <a:lnTo>
                    <a:pt x="468" y="408"/>
                  </a:lnTo>
                  <a:lnTo>
                    <a:pt x="466" y="433"/>
                  </a:lnTo>
                  <a:lnTo>
                    <a:pt x="463" y="452"/>
                  </a:lnTo>
                  <a:lnTo>
                    <a:pt x="457" y="472"/>
                  </a:lnTo>
                  <a:lnTo>
                    <a:pt x="449" y="491"/>
                  </a:lnTo>
                  <a:lnTo>
                    <a:pt x="439" y="504"/>
                  </a:lnTo>
                  <a:lnTo>
                    <a:pt x="422" y="517"/>
                  </a:lnTo>
                  <a:lnTo>
                    <a:pt x="401" y="526"/>
                  </a:lnTo>
                  <a:lnTo>
                    <a:pt x="380" y="533"/>
                  </a:lnTo>
                  <a:lnTo>
                    <a:pt x="360" y="539"/>
                  </a:lnTo>
                  <a:lnTo>
                    <a:pt x="339" y="544"/>
                  </a:lnTo>
                  <a:lnTo>
                    <a:pt x="311" y="550"/>
                  </a:lnTo>
                  <a:lnTo>
                    <a:pt x="290" y="555"/>
                  </a:lnTo>
                  <a:lnTo>
                    <a:pt x="268" y="562"/>
                  </a:lnTo>
                  <a:lnTo>
                    <a:pt x="250" y="569"/>
                  </a:lnTo>
                  <a:lnTo>
                    <a:pt x="231" y="578"/>
                  </a:lnTo>
                  <a:lnTo>
                    <a:pt x="217" y="589"/>
                  </a:lnTo>
                  <a:lnTo>
                    <a:pt x="204" y="601"/>
                  </a:lnTo>
                  <a:lnTo>
                    <a:pt x="189" y="620"/>
                  </a:lnTo>
                  <a:lnTo>
                    <a:pt x="180" y="637"/>
                  </a:lnTo>
                  <a:lnTo>
                    <a:pt x="172" y="658"/>
                  </a:lnTo>
                  <a:lnTo>
                    <a:pt x="168" y="682"/>
                  </a:lnTo>
                  <a:lnTo>
                    <a:pt x="171" y="706"/>
                  </a:lnTo>
                  <a:lnTo>
                    <a:pt x="173" y="729"/>
                  </a:lnTo>
                  <a:lnTo>
                    <a:pt x="180" y="756"/>
                  </a:lnTo>
                  <a:lnTo>
                    <a:pt x="186" y="787"/>
                  </a:lnTo>
                  <a:lnTo>
                    <a:pt x="192" y="814"/>
                  </a:lnTo>
                  <a:lnTo>
                    <a:pt x="194" y="836"/>
                  </a:lnTo>
                  <a:lnTo>
                    <a:pt x="194" y="856"/>
                  </a:lnTo>
                  <a:lnTo>
                    <a:pt x="192" y="884"/>
                  </a:lnTo>
                  <a:lnTo>
                    <a:pt x="185" y="907"/>
                  </a:lnTo>
                  <a:lnTo>
                    <a:pt x="180" y="928"/>
                  </a:lnTo>
                  <a:lnTo>
                    <a:pt x="172" y="946"/>
                  </a:lnTo>
                  <a:lnTo>
                    <a:pt x="162" y="971"/>
                  </a:lnTo>
                  <a:lnTo>
                    <a:pt x="147" y="999"/>
                  </a:lnTo>
                  <a:lnTo>
                    <a:pt x="131" y="1019"/>
                  </a:lnTo>
                  <a:lnTo>
                    <a:pt x="116" y="1035"/>
                  </a:lnTo>
                  <a:lnTo>
                    <a:pt x="101" y="1050"/>
                  </a:lnTo>
                  <a:lnTo>
                    <a:pt x="85" y="1061"/>
                  </a:lnTo>
                  <a:lnTo>
                    <a:pt x="69" y="1068"/>
                  </a:lnTo>
                  <a:lnTo>
                    <a:pt x="47" y="1074"/>
                  </a:lnTo>
                  <a:lnTo>
                    <a:pt x="22" y="1079"/>
                  </a:lnTo>
                  <a:lnTo>
                    <a:pt x="0" y="1079"/>
                  </a:lnTo>
                  <a:close/>
                </a:path>
              </a:pathLst>
            </a:custGeom>
            <a:gradFill rotWithShape="0">
              <a:gsLst>
                <a:gs pos="0">
                  <a:srgbClr val="33CCFF"/>
                </a:gs>
                <a:gs pos="100000">
                  <a:srgbClr val="185E76"/>
                </a:gs>
              </a:gsLst>
              <a:lin ang="5400000" scaled="1"/>
            </a:gra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1" name="Freeform 7"/>
            <p:cNvSpPr>
              <a:spLocks/>
            </p:cNvSpPr>
            <p:nvPr/>
          </p:nvSpPr>
          <p:spPr bwMode="auto">
            <a:xfrm>
              <a:off x="3653" y="3261"/>
              <a:ext cx="757" cy="815"/>
            </a:xfrm>
            <a:custGeom>
              <a:avLst/>
              <a:gdLst>
                <a:gd name="T0" fmla="*/ 378 w 1516"/>
                <a:gd name="T1" fmla="*/ 408 h 1629"/>
                <a:gd name="T2" fmla="*/ 0 w 1516"/>
                <a:gd name="T3" fmla="*/ 82 h 1629"/>
                <a:gd name="T4" fmla="*/ 34 w 1516"/>
                <a:gd name="T5" fmla="*/ 79 h 1629"/>
                <a:gd name="T6" fmla="*/ 35 w 1516"/>
                <a:gd name="T7" fmla="*/ 72 h 1629"/>
                <a:gd name="T8" fmla="*/ 33 w 1516"/>
                <a:gd name="T9" fmla="*/ 63 h 1629"/>
                <a:gd name="T10" fmla="*/ 31 w 1516"/>
                <a:gd name="T11" fmla="*/ 52 h 1629"/>
                <a:gd name="T12" fmla="*/ 29 w 1516"/>
                <a:gd name="T13" fmla="*/ 42 h 1629"/>
                <a:gd name="T14" fmla="*/ 29 w 1516"/>
                <a:gd name="T15" fmla="*/ 32 h 1629"/>
                <a:gd name="T16" fmla="*/ 32 w 1516"/>
                <a:gd name="T17" fmla="*/ 22 h 1629"/>
                <a:gd name="T18" fmla="*/ 38 w 1516"/>
                <a:gd name="T19" fmla="*/ 14 h 1629"/>
                <a:gd name="T20" fmla="*/ 45 w 1516"/>
                <a:gd name="T21" fmla="*/ 8 h 1629"/>
                <a:gd name="T22" fmla="*/ 54 w 1516"/>
                <a:gd name="T23" fmla="*/ 3 h 1629"/>
                <a:gd name="T24" fmla="*/ 65 w 1516"/>
                <a:gd name="T25" fmla="*/ 1 h 1629"/>
                <a:gd name="T26" fmla="*/ 74 w 1516"/>
                <a:gd name="T27" fmla="*/ 0 h 1629"/>
                <a:gd name="T28" fmla="*/ 82 w 1516"/>
                <a:gd name="T29" fmla="*/ 1 h 1629"/>
                <a:gd name="T30" fmla="*/ 91 w 1516"/>
                <a:gd name="T31" fmla="*/ 4 h 1629"/>
                <a:gd name="T32" fmla="*/ 98 w 1516"/>
                <a:gd name="T33" fmla="*/ 9 h 1629"/>
                <a:gd name="T34" fmla="*/ 105 w 1516"/>
                <a:gd name="T35" fmla="*/ 17 h 1629"/>
                <a:gd name="T36" fmla="*/ 110 w 1516"/>
                <a:gd name="T37" fmla="*/ 25 h 1629"/>
                <a:gd name="T38" fmla="*/ 113 w 1516"/>
                <a:gd name="T39" fmla="*/ 37 h 1629"/>
                <a:gd name="T40" fmla="*/ 111 w 1516"/>
                <a:gd name="T41" fmla="*/ 49 h 1629"/>
                <a:gd name="T42" fmla="*/ 109 w 1516"/>
                <a:gd name="T43" fmla="*/ 60 h 1629"/>
                <a:gd name="T44" fmla="*/ 106 w 1516"/>
                <a:gd name="T45" fmla="*/ 72 h 1629"/>
                <a:gd name="T46" fmla="*/ 107 w 1516"/>
                <a:gd name="T47" fmla="*/ 77 h 1629"/>
                <a:gd name="T48" fmla="*/ 171 w 1516"/>
                <a:gd name="T49" fmla="*/ 80 h 1629"/>
                <a:gd name="T50" fmla="*/ 169 w 1516"/>
                <a:gd name="T51" fmla="*/ 102 h 1629"/>
                <a:gd name="T52" fmla="*/ 170 w 1516"/>
                <a:gd name="T53" fmla="*/ 114 h 1629"/>
                <a:gd name="T54" fmla="*/ 171 w 1516"/>
                <a:gd name="T55" fmla="*/ 127 h 1629"/>
                <a:gd name="T56" fmla="*/ 175 w 1516"/>
                <a:gd name="T57" fmla="*/ 135 h 1629"/>
                <a:gd name="T58" fmla="*/ 182 w 1516"/>
                <a:gd name="T59" fmla="*/ 141 h 1629"/>
                <a:gd name="T60" fmla="*/ 191 w 1516"/>
                <a:gd name="T61" fmla="*/ 144 h 1629"/>
                <a:gd name="T62" fmla="*/ 201 w 1516"/>
                <a:gd name="T63" fmla="*/ 144 h 1629"/>
                <a:gd name="T64" fmla="*/ 210 w 1516"/>
                <a:gd name="T65" fmla="*/ 143 h 1629"/>
                <a:gd name="T66" fmla="*/ 222 w 1516"/>
                <a:gd name="T67" fmla="*/ 142 h 1629"/>
                <a:gd name="T68" fmla="*/ 234 w 1516"/>
                <a:gd name="T69" fmla="*/ 142 h 1629"/>
                <a:gd name="T70" fmla="*/ 245 w 1516"/>
                <a:gd name="T71" fmla="*/ 146 h 1629"/>
                <a:gd name="T72" fmla="*/ 254 w 1516"/>
                <a:gd name="T73" fmla="*/ 151 h 1629"/>
                <a:gd name="T74" fmla="*/ 260 w 1516"/>
                <a:gd name="T75" fmla="*/ 160 h 1629"/>
                <a:gd name="T76" fmla="*/ 262 w 1516"/>
                <a:gd name="T77" fmla="*/ 170 h 1629"/>
                <a:gd name="T78" fmla="*/ 261 w 1516"/>
                <a:gd name="T79" fmla="*/ 182 h 1629"/>
                <a:gd name="T80" fmla="*/ 262 w 1516"/>
                <a:gd name="T81" fmla="*/ 193 h 1629"/>
                <a:gd name="T82" fmla="*/ 266 w 1516"/>
                <a:gd name="T83" fmla="*/ 202 h 1629"/>
                <a:gd name="T84" fmla="*/ 273 w 1516"/>
                <a:gd name="T85" fmla="*/ 209 h 1629"/>
                <a:gd name="T86" fmla="*/ 283 w 1516"/>
                <a:gd name="T87" fmla="*/ 213 h 1629"/>
                <a:gd name="T88" fmla="*/ 294 w 1516"/>
                <a:gd name="T89" fmla="*/ 216 h 1629"/>
                <a:gd name="T90" fmla="*/ 306 w 1516"/>
                <a:gd name="T91" fmla="*/ 218 h 1629"/>
                <a:gd name="T92" fmla="*/ 316 w 1516"/>
                <a:gd name="T93" fmla="*/ 222 h 1629"/>
                <a:gd name="T94" fmla="*/ 324 w 1516"/>
                <a:gd name="T95" fmla="*/ 227 h 1629"/>
                <a:gd name="T96" fmla="*/ 331 w 1516"/>
                <a:gd name="T97" fmla="*/ 234 h 1629"/>
                <a:gd name="T98" fmla="*/ 335 w 1516"/>
                <a:gd name="T99" fmla="*/ 243 h 1629"/>
                <a:gd name="T100" fmla="*/ 336 w 1516"/>
                <a:gd name="T101" fmla="*/ 256 h 1629"/>
                <a:gd name="T102" fmla="*/ 333 w 1516"/>
                <a:gd name="T103" fmla="*/ 269 h 1629"/>
                <a:gd name="T104" fmla="*/ 330 w 1516"/>
                <a:gd name="T105" fmla="*/ 283 h 1629"/>
                <a:gd name="T106" fmla="*/ 329 w 1516"/>
                <a:gd name="T107" fmla="*/ 294 h 1629"/>
                <a:gd name="T108" fmla="*/ 332 w 1516"/>
                <a:gd name="T109" fmla="*/ 306 h 1629"/>
                <a:gd name="T110" fmla="*/ 336 w 1516"/>
                <a:gd name="T111" fmla="*/ 315 h 1629"/>
                <a:gd name="T112" fmla="*/ 343 w 1516"/>
                <a:gd name="T113" fmla="*/ 324 h 1629"/>
                <a:gd name="T114" fmla="*/ 352 w 1516"/>
                <a:gd name="T115" fmla="*/ 332 h 1629"/>
                <a:gd name="T116" fmla="*/ 362 w 1516"/>
                <a:gd name="T117" fmla="*/ 335 h 1629"/>
                <a:gd name="T118" fmla="*/ 372 w 1516"/>
                <a:gd name="T119" fmla="*/ 336 h 162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16" h="1629">
                  <a:moveTo>
                    <a:pt x="1516" y="1341"/>
                  </a:moveTo>
                  <a:lnTo>
                    <a:pt x="1516" y="1629"/>
                  </a:lnTo>
                  <a:lnTo>
                    <a:pt x="2" y="1629"/>
                  </a:lnTo>
                  <a:lnTo>
                    <a:pt x="0" y="328"/>
                  </a:lnTo>
                  <a:lnTo>
                    <a:pt x="132" y="328"/>
                  </a:lnTo>
                  <a:lnTo>
                    <a:pt x="137" y="316"/>
                  </a:lnTo>
                  <a:lnTo>
                    <a:pt x="141" y="300"/>
                  </a:lnTo>
                  <a:lnTo>
                    <a:pt x="141" y="287"/>
                  </a:lnTo>
                  <a:lnTo>
                    <a:pt x="140" y="271"/>
                  </a:lnTo>
                  <a:lnTo>
                    <a:pt x="134" y="251"/>
                  </a:lnTo>
                  <a:lnTo>
                    <a:pt x="129" y="225"/>
                  </a:lnTo>
                  <a:lnTo>
                    <a:pt x="124" y="207"/>
                  </a:lnTo>
                  <a:lnTo>
                    <a:pt x="119" y="186"/>
                  </a:lnTo>
                  <a:lnTo>
                    <a:pt x="117" y="165"/>
                  </a:lnTo>
                  <a:lnTo>
                    <a:pt x="117" y="145"/>
                  </a:lnTo>
                  <a:lnTo>
                    <a:pt x="119" y="126"/>
                  </a:lnTo>
                  <a:lnTo>
                    <a:pt x="124" y="106"/>
                  </a:lnTo>
                  <a:lnTo>
                    <a:pt x="130" y="87"/>
                  </a:lnTo>
                  <a:lnTo>
                    <a:pt x="141" y="72"/>
                  </a:lnTo>
                  <a:lnTo>
                    <a:pt x="155" y="55"/>
                  </a:lnTo>
                  <a:lnTo>
                    <a:pt x="168" y="42"/>
                  </a:lnTo>
                  <a:lnTo>
                    <a:pt x="183" y="29"/>
                  </a:lnTo>
                  <a:lnTo>
                    <a:pt x="199" y="19"/>
                  </a:lnTo>
                  <a:lnTo>
                    <a:pt x="217" y="10"/>
                  </a:lnTo>
                  <a:lnTo>
                    <a:pt x="238" y="4"/>
                  </a:lnTo>
                  <a:lnTo>
                    <a:pt x="260" y="1"/>
                  </a:lnTo>
                  <a:lnTo>
                    <a:pt x="279" y="0"/>
                  </a:lnTo>
                  <a:lnTo>
                    <a:pt x="299" y="0"/>
                  </a:lnTo>
                  <a:lnTo>
                    <a:pt x="317" y="1"/>
                  </a:lnTo>
                  <a:lnTo>
                    <a:pt x="331" y="4"/>
                  </a:lnTo>
                  <a:lnTo>
                    <a:pt x="349" y="10"/>
                  </a:lnTo>
                  <a:lnTo>
                    <a:pt x="366" y="16"/>
                  </a:lnTo>
                  <a:lnTo>
                    <a:pt x="379" y="25"/>
                  </a:lnTo>
                  <a:lnTo>
                    <a:pt x="393" y="36"/>
                  </a:lnTo>
                  <a:lnTo>
                    <a:pt x="406" y="51"/>
                  </a:lnTo>
                  <a:lnTo>
                    <a:pt x="420" y="67"/>
                  </a:lnTo>
                  <a:lnTo>
                    <a:pt x="431" y="83"/>
                  </a:lnTo>
                  <a:lnTo>
                    <a:pt x="441" y="100"/>
                  </a:lnTo>
                  <a:lnTo>
                    <a:pt x="447" y="122"/>
                  </a:lnTo>
                  <a:lnTo>
                    <a:pt x="452" y="147"/>
                  </a:lnTo>
                  <a:lnTo>
                    <a:pt x="452" y="170"/>
                  </a:lnTo>
                  <a:lnTo>
                    <a:pt x="447" y="193"/>
                  </a:lnTo>
                  <a:lnTo>
                    <a:pt x="442" y="216"/>
                  </a:lnTo>
                  <a:lnTo>
                    <a:pt x="437" y="239"/>
                  </a:lnTo>
                  <a:lnTo>
                    <a:pt x="430" y="266"/>
                  </a:lnTo>
                  <a:lnTo>
                    <a:pt x="426" y="286"/>
                  </a:lnTo>
                  <a:lnTo>
                    <a:pt x="426" y="297"/>
                  </a:lnTo>
                  <a:lnTo>
                    <a:pt x="429" y="308"/>
                  </a:lnTo>
                  <a:lnTo>
                    <a:pt x="433" y="319"/>
                  </a:lnTo>
                  <a:lnTo>
                    <a:pt x="684" y="319"/>
                  </a:lnTo>
                  <a:lnTo>
                    <a:pt x="678" y="373"/>
                  </a:lnTo>
                  <a:lnTo>
                    <a:pt x="677" y="405"/>
                  </a:lnTo>
                  <a:lnTo>
                    <a:pt x="678" y="431"/>
                  </a:lnTo>
                  <a:lnTo>
                    <a:pt x="680" y="456"/>
                  </a:lnTo>
                  <a:lnTo>
                    <a:pt x="682" y="482"/>
                  </a:lnTo>
                  <a:lnTo>
                    <a:pt x="686" y="508"/>
                  </a:lnTo>
                  <a:lnTo>
                    <a:pt x="694" y="525"/>
                  </a:lnTo>
                  <a:lnTo>
                    <a:pt x="703" y="540"/>
                  </a:lnTo>
                  <a:lnTo>
                    <a:pt x="715" y="553"/>
                  </a:lnTo>
                  <a:lnTo>
                    <a:pt x="731" y="563"/>
                  </a:lnTo>
                  <a:lnTo>
                    <a:pt x="748" y="570"/>
                  </a:lnTo>
                  <a:lnTo>
                    <a:pt x="765" y="573"/>
                  </a:lnTo>
                  <a:lnTo>
                    <a:pt x="784" y="575"/>
                  </a:lnTo>
                  <a:lnTo>
                    <a:pt x="805" y="575"/>
                  </a:lnTo>
                  <a:lnTo>
                    <a:pt x="827" y="572"/>
                  </a:lnTo>
                  <a:lnTo>
                    <a:pt x="843" y="570"/>
                  </a:lnTo>
                  <a:lnTo>
                    <a:pt x="866" y="567"/>
                  </a:lnTo>
                  <a:lnTo>
                    <a:pt x="890" y="565"/>
                  </a:lnTo>
                  <a:lnTo>
                    <a:pt x="916" y="565"/>
                  </a:lnTo>
                  <a:lnTo>
                    <a:pt x="939" y="567"/>
                  </a:lnTo>
                  <a:lnTo>
                    <a:pt x="961" y="572"/>
                  </a:lnTo>
                  <a:lnTo>
                    <a:pt x="983" y="581"/>
                  </a:lnTo>
                  <a:lnTo>
                    <a:pt x="1002" y="589"/>
                  </a:lnTo>
                  <a:lnTo>
                    <a:pt x="1020" y="604"/>
                  </a:lnTo>
                  <a:lnTo>
                    <a:pt x="1032" y="620"/>
                  </a:lnTo>
                  <a:lnTo>
                    <a:pt x="1043" y="639"/>
                  </a:lnTo>
                  <a:lnTo>
                    <a:pt x="1049" y="659"/>
                  </a:lnTo>
                  <a:lnTo>
                    <a:pt x="1052" y="679"/>
                  </a:lnTo>
                  <a:lnTo>
                    <a:pt x="1049" y="702"/>
                  </a:lnTo>
                  <a:lnTo>
                    <a:pt x="1048" y="726"/>
                  </a:lnTo>
                  <a:lnTo>
                    <a:pt x="1049" y="749"/>
                  </a:lnTo>
                  <a:lnTo>
                    <a:pt x="1052" y="769"/>
                  </a:lnTo>
                  <a:lnTo>
                    <a:pt x="1058" y="788"/>
                  </a:lnTo>
                  <a:lnTo>
                    <a:pt x="1066" y="807"/>
                  </a:lnTo>
                  <a:lnTo>
                    <a:pt x="1077" y="820"/>
                  </a:lnTo>
                  <a:lnTo>
                    <a:pt x="1093" y="833"/>
                  </a:lnTo>
                  <a:lnTo>
                    <a:pt x="1114" y="842"/>
                  </a:lnTo>
                  <a:lnTo>
                    <a:pt x="1136" y="849"/>
                  </a:lnTo>
                  <a:lnTo>
                    <a:pt x="1154" y="855"/>
                  </a:lnTo>
                  <a:lnTo>
                    <a:pt x="1177" y="861"/>
                  </a:lnTo>
                  <a:lnTo>
                    <a:pt x="1203" y="866"/>
                  </a:lnTo>
                  <a:lnTo>
                    <a:pt x="1225" y="871"/>
                  </a:lnTo>
                  <a:lnTo>
                    <a:pt x="1248" y="878"/>
                  </a:lnTo>
                  <a:lnTo>
                    <a:pt x="1266" y="885"/>
                  </a:lnTo>
                  <a:lnTo>
                    <a:pt x="1284" y="894"/>
                  </a:lnTo>
                  <a:lnTo>
                    <a:pt x="1299" y="906"/>
                  </a:lnTo>
                  <a:lnTo>
                    <a:pt x="1311" y="917"/>
                  </a:lnTo>
                  <a:lnTo>
                    <a:pt x="1327" y="936"/>
                  </a:lnTo>
                  <a:lnTo>
                    <a:pt x="1336" y="954"/>
                  </a:lnTo>
                  <a:lnTo>
                    <a:pt x="1344" y="972"/>
                  </a:lnTo>
                  <a:lnTo>
                    <a:pt x="1348" y="999"/>
                  </a:lnTo>
                  <a:lnTo>
                    <a:pt x="1345" y="1023"/>
                  </a:lnTo>
                  <a:lnTo>
                    <a:pt x="1341" y="1045"/>
                  </a:lnTo>
                  <a:lnTo>
                    <a:pt x="1336" y="1073"/>
                  </a:lnTo>
                  <a:lnTo>
                    <a:pt x="1329" y="1103"/>
                  </a:lnTo>
                  <a:lnTo>
                    <a:pt x="1323" y="1131"/>
                  </a:lnTo>
                  <a:lnTo>
                    <a:pt x="1320" y="1154"/>
                  </a:lnTo>
                  <a:lnTo>
                    <a:pt x="1320" y="1173"/>
                  </a:lnTo>
                  <a:lnTo>
                    <a:pt x="1324" y="1200"/>
                  </a:lnTo>
                  <a:lnTo>
                    <a:pt x="1329" y="1224"/>
                  </a:lnTo>
                  <a:lnTo>
                    <a:pt x="1337" y="1241"/>
                  </a:lnTo>
                  <a:lnTo>
                    <a:pt x="1346" y="1258"/>
                  </a:lnTo>
                  <a:lnTo>
                    <a:pt x="1359" y="1277"/>
                  </a:lnTo>
                  <a:lnTo>
                    <a:pt x="1374" y="1296"/>
                  </a:lnTo>
                  <a:lnTo>
                    <a:pt x="1391" y="1312"/>
                  </a:lnTo>
                  <a:lnTo>
                    <a:pt x="1411" y="1325"/>
                  </a:lnTo>
                  <a:lnTo>
                    <a:pt x="1429" y="1332"/>
                  </a:lnTo>
                  <a:lnTo>
                    <a:pt x="1449" y="1338"/>
                  </a:lnTo>
                  <a:lnTo>
                    <a:pt x="1469" y="1341"/>
                  </a:lnTo>
                  <a:lnTo>
                    <a:pt x="1492" y="1343"/>
                  </a:lnTo>
                  <a:lnTo>
                    <a:pt x="1516" y="1341"/>
                  </a:ln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5400000" scaled="1"/>
            </a:gra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2" name="Freeform 8"/>
            <p:cNvSpPr>
              <a:spLocks/>
            </p:cNvSpPr>
            <p:nvPr/>
          </p:nvSpPr>
          <p:spPr bwMode="auto">
            <a:xfrm>
              <a:off x="3653" y="2744"/>
              <a:ext cx="761" cy="682"/>
            </a:xfrm>
            <a:custGeom>
              <a:avLst/>
              <a:gdLst>
                <a:gd name="T0" fmla="*/ 381 w 1522"/>
                <a:gd name="T1" fmla="*/ 0 h 1364"/>
                <a:gd name="T2" fmla="*/ 1 w 1522"/>
                <a:gd name="T3" fmla="*/ 341 h 1364"/>
                <a:gd name="T4" fmla="*/ 36 w 1522"/>
                <a:gd name="T5" fmla="*/ 335 h 1364"/>
                <a:gd name="T6" fmla="*/ 35 w 1522"/>
                <a:gd name="T7" fmla="*/ 324 h 1364"/>
                <a:gd name="T8" fmla="*/ 31 w 1522"/>
                <a:gd name="T9" fmla="*/ 308 h 1364"/>
                <a:gd name="T10" fmla="*/ 30 w 1522"/>
                <a:gd name="T11" fmla="*/ 296 h 1364"/>
                <a:gd name="T12" fmla="*/ 33 w 1522"/>
                <a:gd name="T13" fmla="*/ 283 h 1364"/>
                <a:gd name="T14" fmla="*/ 41 w 1522"/>
                <a:gd name="T15" fmla="*/ 273 h 1364"/>
                <a:gd name="T16" fmla="*/ 50 w 1522"/>
                <a:gd name="T17" fmla="*/ 265 h 1364"/>
                <a:gd name="T18" fmla="*/ 62 w 1522"/>
                <a:gd name="T19" fmla="*/ 261 h 1364"/>
                <a:gd name="T20" fmla="*/ 79 w 1522"/>
                <a:gd name="T21" fmla="*/ 261 h 1364"/>
                <a:gd name="T22" fmla="*/ 90 w 1522"/>
                <a:gd name="T23" fmla="*/ 263 h 1364"/>
                <a:gd name="T24" fmla="*/ 102 w 1522"/>
                <a:gd name="T25" fmla="*/ 272 h 1364"/>
                <a:gd name="T26" fmla="*/ 109 w 1522"/>
                <a:gd name="T27" fmla="*/ 283 h 1364"/>
                <a:gd name="T28" fmla="*/ 112 w 1522"/>
                <a:gd name="T29" fmla="*/ 294 h 1364"/>
                <a:gd name="T30" fmla="*/ 112 w 1522"/>
                <a:gd name="T31" fmla="*/ 306 h 1364"/>
                <a:gd name="T32" fmla="*/ 109 w 1522"/>
                <a:gd name="T33" fmla="*/ 318 h 1364"/>
                <a:gd name="T34" fmla="*/ 107 w 1522"/>
                <a:gd name="T35" fmla="*/ 329 h 1364"/>
                <a:gd name="T36" fmla="*/ 108 w 1522"/>
                <a:gd name="T37" fmla="*/ 340 h 1364"/>
                <a:gd name="T38" fmla="*/ 171 w 1522"/>
                <a:gd name="T39" fmla="*/ 328 h 1364"/>
                <a:gd name="T40" fmla="*/ 172 w 1522"/>
                <a:gd name="T41" fmla="*/ 313 h 1364"/>
                <a:gd name="T42" fmla="*/ 173 w 1522"/>
                <a:gd name="T43" fmla="*/ 300 h 1364"/>
                <a:gd name="T44" fmla="*/ 176 w 1522"/>
                <a:gd name="T45" fmla="*/ 289 h 1364"/>
                <a:gd name="T46" fmla="*/ 181 w 1522"/>
                <a:gd name="T47" fmla="*/ 282 h 1364"/>
                <a:gd name="T48" fmla="*/ 189 w 1522"/>
                <a:gd name="T49" fmla="*/ 278 h 1364"/>
                <a:gd name="T50" fmla="*/ 198 w 1522"/>
                <a:gd name="T51" fmla="*/ 277 h 1364"/>
                <a:gd name="T52" fmla="*/ 209 w 1522"/>
                <a:gd name="T53" fmla="*/ 277 h 1364"/>
                <a:gd name="T54" fmla="*/ 219 w 1522"/>
                <a:gd name="T55" fmla="*/ 278 h 1364"/>
                <a:gd name="T56" fmla="*/ 231 w 1522"/>
                <a:gd name="T57" fmla="*/ 279 h 1364"/>
                <a:gd name="T58" fmla="*/ 242 w 1522"/>
                <a:gd name="T59" fmla="*/ 277 h 1364"/>
                <a:gd name="T60" fmla="*/ 252 w 1522"/>
                <a:gd name="T61" fmla="*/ 273 h 1364"/>
                <a:gd name="T62" fmla="*/ 260 w 1522"/>
                <a:gd name="T63" fmla="*/ 266 h 1364"/>
                <a:gd name="T64" fmla="*/ 264 w 1522"/>
                <a:gd name="T65" fmla="*/ 256 h 1364"/>
                <a:gd name="T66" fmla="*/ 264 w 1522"/>
                <a:gd name="T67" fmla="*/ 245 h 1364"/>
                <a:gd name="T68" fmla="*/ 264 w 1522"/>
                <a:gd name="T69" fmla="*/ 233 h 1364"/>
                <a:gd name="T70" fmla="*/ 267 w 1522"/>
                <a:gd name="T71" fmla="*/ 224 h 1364"/>
                <a:gd name="T72" fmla="*/ 271 w 1522"/>
                <a:gd name="T73" fmla="*/ 216 h 1364"/>
                <a:gd name="T74" fmla="*/ 281 w 1522"/>
                <a:gd name="T75" fmla="*/ 210 h 1364"/>
                <a:gd name="T76" fmla="*/ 291 w 1522"/>
                <a:gd name="T77" fmla="*/ 207 h 1364"/>
                <a:gd name="T78" fmla="*/ 303 w 1522"/>
                <a:gd name="T79" fmla="*/ 204 h 1364"/>
                <a:gd name="T80" fmla="*/ 314 w 1522"/>
                <a:gd name="T81" fmla="*/ 201 h 1364"/>
                <a:gd name="T82" fmla="*/ 323 w 1522"/>
                <a:gd name="T83" fmla="*/ 197 h 1364"/>
                <a:gd name="T84" fmla="*/ 330 w 1522"/>
                <a:gd name="T85" fmla="*/ 191 h 1364"/>
                <a:gd name="T86" fmla="*/ 336 w 1522"/>
                <a:gd name="T87" fmla="*/ 182 h 1364"/>
                <a:gd name="T88" fmla="*/ 339 w 1522"/>
                <a:gd name="T89" fmla="*/ 171 h 1364"/>
                <a:gd name="T90" fmla="*/ 338 w 1522"/>
                <a:gd name="T91" fmla="*/ 159 h 1364"/>
                <a:gd name="T92" fmla="*/ 334 w 1522"/>
                <a:gd name="T93" fmla="*/ 145 h 1364"/>
                <a:gd name="T94" fmla="*/ 332 w 1522"/>
                <a:gd name="T95" fmla="*/ 132 h 1364"/>
                <a:gd name="T96" fmla="*/ 333 w 1522"/>
                <a:gd name="T97" fmla="*/ 120 h 1364"/>
                <a:gd name="T98" fmla="*/ 336 w 1522"/>
                <a:gd name="T99" fmla="*/ 110 h 1364"/>
                <a:gd name="T100" fmla="*/ 342 w 1522"/>
                <a:gd name="T101" fmla="*/ 101 h 1364"/>
                <a:gd name="T102" fmla="*/ 350 w 1522"/>
                <a:gd name="T103" fmla="*/ 93 h 1364"/>
                <a:gd name="T104" fmla="*/ 360 w 1522"/>
                <a:gd name="T105" fmla="*/ 87 h 1364"/>
                <a:gd name="T106" fmla="*/ 369 w 1522"/>
                <a:gd name="T107" fmla="*/ 85 h 1364"/>
                <a:gd name="T108" fmla="*/ 381 w 1522"/>
                <a:gd name="T109" fmla="*/ 85 h 13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522" h="1364">
                  <a:moveTo>
                    <a:pt x="1522" y="340"/>
                  </a:moveTo>
                  <a:lnTo>
                    <a:pt x="1522" y="0"/>
                  </a:lnTo>
                  <a:lnTo>
                    <a:pt x="0" y="0"/>
                  </a:lnTo>
                  <a:lnTo>
                    <a:pt x="2" y="1364"/>
                  </a:lnTo>
                  <a:lnTo>
                    <a:pt x="137" y="1364"/>
                  </a:lnTo>
                  <a:lnTo>
                    <a:pt x="143" y="1338"/>
                  </a:lnTo>
                  <a:lnTo>
                    <a:pt x="143" y="1319"/>
                  </a:lnTo>
                  <a:lnTo>
                    <a:pt x="140" y="1293"/>
                  </a:lnTo>
                  <a:lnTo>
                    <a:pt x="132" y="1266"/>
                  </a:lnTo>
                  <a:lnTo>
                    <a:pt x="124" y="1232"/>
                  </a:lnTo>
                  <a:lnTo>
                    <a:pt x="120" y="1206"/>
                  </a:lnTo>
                  <a:lnTo>
                    <a:pt x="119" y="1183"/>
                  </a:lnTo>
                  <a:lnTo>
                    <a:pt x="122" y="1157"/>
                  </a:lnTo>
                  <a:lnTo>
                    <a:pt x="129" y="1132"/>
                  </a:lnTo>
                  <a:lnTo>
                    <a:pt x="143" y="1107"/>
                  </a:lnTo>
                  <a:lnTo>
                    <a:pt x="161" y="1089"/>
                  </a:lnTo>
                  <a:lnTo>
                    <a:pt x="179" y="1070"/>
                  </a:lnTo>
                  <a:lnTo>
                    <a:pt x="200" y="1057"/>
                  </a:lnTo>
                  <a:lnTo>
                    <a:pt x="225" y="1045"/>
                  </a:lnTo>
                  <a:lnTo>
                    <a:pt x="247" y="1041"/>
                  </a:lnTo>
                  <a:lnTo>
                    <a:pt x="279" y="1039"/>
                  </a:lnTo>
                  <a:lnTo>
                    <a:pt x="316" y="1042"/>
                  </a:lnTo>
                  <a:lnTo>
                    <a:pt x="339" y="1045"/>
                  </a:lnTo>
                  <a:lnTo>
                    <a:pt x="360" y="1052"/>
                  </a:lnTo>
                  <a:lnTo>
                    <a:pt x="380" y="1065"/>
                  </a:lnTo>
                  <a:lnTo>
                    <a:pt x="405" y="1087"/>
                  </a:lnTo>
                  <a:lnTo>
                    <a:pt x="421" y="1107"/>
                  </a:lnTo>
                  <a:lnTo>
                    <a:pt x="435" y="1129"/>
                  </a:lnTo>
                  <a:lnTo>
                    <a:pt x="443" y="1152"/>
                  </a:lnTo>
                  <a:lnTo>
                    <a:pt x="448" y="1174"/>
                  </a:lnTo>
                  <a:lnTo>
                    <a:pt x="448" y="1199"/>
                  </a:lnTo>
                  <a:lnTo>
                    <a:pt x="446" y="1224"/>
                  </a:lnTo>
                  <a:lnTo>
                    <a:pt x="441" y="1247"/>
                  </a:lnTo>
                  <a:lnTo>
                    <a:pt x="435" y="1269"/>
                  </a:lnTo>
                  <a:lnTo>
                    <a:pt x="429" y="1292"/>
                  </a:lnTo>
                  <a:lnTo>
                    <a:pt x="425" y="1315"/>
                  </a:lnTo>
                  <a:lnTo>
                    <a:pt x="425" y="1335"/>
                  </a:lnTo>
                  <a:lnTo>
                    <a:pt x="430" y="1359"/>
                  </a:lnTo>
                  <a:lnTo>
                    <a:pt x="685" y="1359"/>
                  </a:lnTo>
                  <a:lnTo>
                    <a:pt x="682" y="1311"/>
                  </a:lnTo>
                  <a:lnTo>
                    <a:pt x="685" y="1276"/>
                  </a:lnTo>
                  <a:lnTo>
                    <a:pt x="685" y="1250"/>
                  </a:lnTo>
                  <a:lnTo>
                    <a:pt x="686" y="1225"/>
                  </a:lnTo>
                  <a:lnTo>
                    <a:pt x="689" y="1199"/>
                  </a:lnTo>
                  <a:lnTo>
                    <a:pt x="694" y="1173"/>
                  </a:lnTo>
                  <a:lnTo>
                    <a:pt x="701" y="1155"/>
                  </a:lnTo>
                  <a:lnTo>
                    <a:pt x="710" y="1139"/>
                  </a:lnTo>
                  <a:lnTo>
                    <a:pt x="723" y="1126"/>
                  </a:lnTo>
                  <a:lnTo>
                    <a:pt x="738" y="1116"/>
                  </a:lnTo>
                  <a:lnTo>
                    <a:pt x="755" y="1110"/>
                  </a:lnTo>
                  <a:lnTo>
                    <a:pt x="773" y="1107"/>
                  </a:lnTo>
                  <a:lnTo>
                    <a:pt x="790" y="1106"/>
                  </a:lnTo>
                  <a:lnTo>
                    <a:pt x="813" y="1106"/>
                  </a:lnTo>
                  <a:lnTo>
                    <a:pt x="834" y="1107"/>
                  </a:lnTo>
                  <a:lnTo>
                    <a:pt x="851" y="1110"/>
                  </a:lnTo>
                  <a:lnTo>
                    <a:pt x="873" y="1112"/>
                  </a:lnTo>
                  <a:lnTo>
                    <a:pt x="897" y="1115"/>
                  </a:lnTo>
                  <a:lnTo>
                    <a:pt x="923" y="1115"/>
                  </a:lnTo>
                  <a:lnTo>
                    <a:pt x="945" y="1112"/>
                  </a:lnTo>
                  <a:lnTo>
                    <a:pt x="968" y="1107"/>
                  </a:lnTo>
                  <a:lnTo>
                    <a:pt x="991" y="1102"/>
                  </a:lnTo>
                  <a:lnTo>
                    <a:pt x="1008" y="1092"/>
                  </a:lnTo>
                  <a:lnTo>
                    <a:pt x="1027" y="1078"/>
                  </a:lnTo>
                  <a:lnTo>
                    <a:pt x="1039" y="1061"/>
                  </a:lnTo>
                  <a:lnTo>
                    <a:pt x="1050" y="1042"/>
                  </a:lnTo>
                  <a:lnTo>
                    <a:pt x="1056" y="1023"/>
                  </a:lnTo>
                  <a:lnTo>
                    <a:pt x="1058" y="1002"/>
                  </a:lnTo>
                  <a:lnTo>
                    <a:pt x="1056" y="980"/>
                  </a:lnTo>
                  <a:lnTo>
                    <a:pt x="1054" y="957"/>
                  </a:lnTo>
                  <a:lnTo>
                    <a:pt x="1056" y="932"/>
                  </a:lnTo>
                  <a:lnTo>
                    <a:pt x="1060" y="913"/>
                  </a:lnTo>
                  <a:lnTo>
                    <a:pt x="1065" y="893"/>
                  </a:lnTo>
                  <a:lnTo>
                    <a:pt x="1073" y="874"/>
                  </a:lnTo>
                  <a:lnTo>
                    <a:pt x="1083" y="861"/>
                  </a:lnTo>
                  <a:lnTo>
                    <a:pt x="1100" y="848"/>
                  </a:lnTo>
                  <a:lnTo>
                    <a:pt x="1121" y="839"/>
                  </a:lnTo>
                  <a:lnTo>
                    <a:pt x="1143" y="832"/>
                  </a:lnTo>
                  <a:lnTo>
                    <a:pt x="1162" y="826"/>
                  </a:lnTo>
                  <a:lnTo>
                    <a:pt x="1183" y="820"/>
                  </a:lnTo>
                  <a:lnTo>
                    <a:pt x="1211" y="814"/>
                  </a:lnTo>
                  <a:lnTo>
                    <a:pt x="1232" y="810"/>
                  </a:lnTo>
                  <a:lnTo>
                    <a:pt x="1254" y="803"/>
                  </a:lnTo>
                  <a:lnTo>
                    <a:pt x="1273" y="795"/>
                  </a:lnTo>
                  <a:lnTo>
                    <a:pt x="1291" y="787"/>
                  </a:lnTo>
                  <a:lnTo>
                    <a:pt x="1306" y="775"/>
                  </a:lnTo>
                  <a:lnTo>
                    <a:pt x="1319" y="763"/>
                  </a:lnTo>
                  <a:lnTo>
                    <a:pt x="1333" y="745"/>
                  </a:lnTo>
                  <a:lnTo>
                    <a:pt x="1342" y="727"/>
                  </a:lnTo>
                  <a:lnTo>
                    <a:pt x="1350" y="707"/>
                  </a:lnTo>
                  <a:lnTo>
                    <a:pt x="1354" y="681"/>
                  </a:lnTo>
                  <a:lnTo>
                    <a:pt x="1352" y="659"/>
                  </a:lnTo>
                  <a:lnTo>
                    <a:pt x="1349" y="636"/>
                  </a:lnTo>
                  <a:lnTo>
                    <a:pt x="1342" y="608"/>
                  </a:lnTo>
                  <a:lnTo>
                    <a:pt x="1336" y="578"/>
                  </a:lnTo>
                  <a:lnTo>
                    <a:pt x="1329" y="550"/>
                  </a:lnTo>
                  <a:lnTo>
                    <a:pt x="1328" y="528"/>
                  </a:lnTo>
                  <a:lnTo>
                    <a:pt x="1328" y="508"/>
                  </a:lnTo>
                  <a:lnTo>
                    <a:pt x="1330" y="480"/>
                  </a:lnTo>
                  <a:lnTo>
                    <a:pt x="1337" y="457"/>
                  </a:lnTo>
                  <a:lnTo>
                    <a:pt x="1344" y="440"/>
                  </a:lnTo>
                  <a:lnTo>
                    <a:pt x="1353" y="422"/>
                  </a:lnTo>
                  <a:lnTo>
                    <a:pt x="1366" y="403"/>
                  </a:lnTo>
                  <a:lnTo>
                    <a:pt x="1380" y="385"/>
                  </a:lnTo>
                  <a:lnTo>
                    <a:pt x="1399" y="369"/>
                  </a:lnTo>
                  <a:lnTo>
                    <a:pt x="1419" y="356"/>
                  </a:lnTo>
                  <a:lnTo>
                    <a:pt x="1437" y="348"/>
                  </a:lnTo>
                  <a:lnTo>
                    <a:pt x="1455" y="343"/>
                  </a:lnTo>
                  <a:lnTo>
                    <a:pt x="1475" y="340"/>
                  </a:lnTo>
                  <a:lnTo>
                    <a:pt x="1499" y="340"/>
                  </a:lnTo>
                  <a:lnTo>
                    <a:pt x="1522" y="340"/>
                  </a:lnTo>
                  <a:close/>
                </a:path>
              </a:pathLst>
            </a:custGeom>
            <a:gradFill rotWithShape="0">
              <a:gsLst>
                <a:gs pos="0">
                  <a:srgbClr val="009999"/>
                </a:gs>
                <a:gs pos="100000">
                  <a:srgbClr val="004747"/>
                </a:gs>
              </a:gsLst>
              <a:lin ang="5400000" scaled="1"/>
            </a:gra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auto">
            <a:xfrm>
              <a:off x="3988" y="2912"/>
              <a:ext cx="844" cy="1022"/>
            </a:xfrm>
            <a:custGeom>
              <a:avLst/>
              <a:gdLst>
                <a:gd name="T0" fmla="*/ 170 w 1688"/>
                <a:gd name="T1" fmla="*/ 82 h 2042"/>
                <a:gd name="T2" fmla="*/ 164 w 1688"/>
                <a:gd name="T3" fmla="*/ 39 h 2042"/>
                <a:gd name="T4" fmla="*/ 185 w 1688"/>
                <a:gd name="T5" fmla="*/ 5 h 2042"/>
                <a:gd name="T6" fmla="*/ 232 w 1688"/>
                <a:gd name="T7" fmla="*/ 1 h 2042"/>
                <a:gd name="T8" fmla="*/ 255 w 1688"/>
                <a:gd name="T9" fmla="*/ 21 h 2042"/>
                <a:gd name="T10" fmla="*/ 261 w 1688"/>
                <a:gd name="T11" fmla="*/ 56 h 2042"/>
                <a:gd name="T12" fmla="*/ 256 w 1688"/>
                <a:gd name="T13" fmla="*/ 94 h 2042"/>
                <a:gd name="T14" fmla="*/ 279 w 1688"/>
                <a:gd name="T15" fmla="*/ 116 h 2042"/>
                <a:gd name="T16" fmla="*/ 314 w 1688"/>
                <a:gd name="T17" fmla="*/ 125 h 2042"/>
                <a:gd name="T18" fmla="*/ 328 w 1688"/>
                <a:gd name="T19" fmla="*/ 143 h 2042"/>
                <a:gd name="T20" fmla="*/ 329 w 1688"/>
                <a:gd name="T21" fmla="*/ 167 h 2042"/>
                <a:gd name="T22" fmla="*/ 342 w 1688"/>
                <a:gd name="T23" fmla="*/ 189 h 2042"/>
                <a:gd name="T24" fmla="*/ 370 w 1688"/>
                <a:gd name="T25" fmla="*/ 194 h 2042"/>
                <a:gd name="T26" fmla="*/ 400 w 1688"/>
                <a:gd name="T27" fmla="*/ 192 h 2042"/>
                <a:gd name="T28" fmla="*/ 418 w 1688"/>
                <a:gd name="T29" fmla="*/ 203 h 2042"/>
                <a:gd name="T30" fmla="*/ 422 w 1688"/>
                <a:gd name="T31" fmla="*/ 242 h 2042"/>
                <a:gd name="T32" fmla="*/ 418 w 1688"/>
                <a:gd name="T33" fmla="*/ 294 h 2042"/>
                <a:gd name="T34" fmla="*/ 400 w 1688"/>
                <a:gd name="T35" fmla="*/ 306 h 2042"/>
                <a:gd name="T36" fmla="*/ 367 w 1688"/>
                <a:gd name="T37" fmla="*/ 304 h 2042"/>
                <a:gd name="T38" fmla="*/ 343 w 1688"/>
                <a:gd name="T39" fmla="*/ 308 h 2042"/>
                <a:gd name="T40" fmla="*/ 330 w 1688"/>
                <a:gd name="T41" fmla="*/ 324 h 2042"/>
                <a:gd name="T42" fmla="*/ 328 w 1688"/>
                <a:gd name="T43" fmla="*/ 353 h 2042"/>
                <a:gd name="T44" fmla="*/ 313 w 1688"/>
                <a:gd name="T45" fmla="*/ 373 h 2042"/>
                <a:gd name="T46" fmla="*/ 285 w 1688"/>
                <a:gd name="T47" fmla="*/ 380 h 2042"/>
                <a:gd name="T48" fmla="*/ 261 w 1688"/>
                <a:gd name="T49" fmla="*/ 394 h 2042"/>
                <a:gd name="T50" fmla="*/ 255 w 1688"/>
                <a:gd name="T51" fmla="*/ 423 h 2042"/>
                <a:gd name="T52" fmla="*/ 261 w 1688"/>
                <a:gd name="T53" fmla="*/ 458 h 2042"/>
                <a:gd name="T54" fmla="*/ 249 w 1688"/>
                <a:gd name="T55" fmla="*/ 492 h 2042"/>
                <a:gd name="T56" fmla="*/ 229 w 1688"/>
                <a:gd name="T57" fmla="*/ 509 h 2042"/>
                <a:gd name="T58" fmla="*/ 197 w 1688"/>
                <a:gd name="T59" fmla="*/ 511 h 2042"/>
                <a:gd name="T60" fmla="*/ 174 w 1688"/>
                <a:gd name="T61" fmla="*/ 498 h 2042"/>
                <a:gd name="T62" fmla="*/ 162 w 1688"/>
                <a:gd name="T63" fmla="*/ 473 h 2042"/>
                <a:gd name="T64" fmla="*/ 165 w 1688"/>
                <a:gd name="T65" fmla="*/ 443 h 2042"/>
                <a:gd name="T66" fmla="*/ 167 w 1688"/>
                <a:gd name="T67" fmla="*/ 417 h 2042"/>
                <a:gd name="T68" fmla="*/ 151 w 1688"/>
                <a:gd name="T69" fmla="*/ 398 h 2042"/>
                <a:gd name="T70" fmla="*/ 125 w 1688"/>
                <a:gd name="T71" fmla="*/ 391 h 2042"/>
                <a:gd name="T72" fmla="*/ 100 w 1688"/>
                <a:gd name="T73" fmla="*/ 380 h 2042"/>
                <a:gd name="T74" fmla="*/ 94 w 1688"/>
                <a:gd name="T75" fmla="*/ 350 h 2042"/>
                <a:gd name="T76" fmla="*/ 86 w 1688"/>
                <a:gd name="T77" fmla="*/ 326 h 2042"/>
                <a:gd name="T78" fmla="*/ 61 w 1688"/>
                <a:gd name="T79" fmla="*/ 317 h 2042"/>
                <a:gd name="T80" fmla="*/ 36 w 1688"/>
                <a:gd name="T81" fmla="*/ 320 h 2042"/>
                <a:gd name="T82" fmla="*/ 9 w 1688"/>
                <a:gd name="T83" fmla="*/ 312 h 2042"/>
                <a:gd name="T84" fmla="*/ 1 w 1688"/>
                <a:gd name="T85" fmla="*/ 278 h 2042"/>
                <a:gd name="T86" fmla="*/ 2 w 1688"/>
                <a:gd name="T87" fmla="*/ 229 h 2042"/>
                <a:gd name="T88" fmla="*/ 11 w 1688"/>
                <a:gd name="T89" fmla="*/ 199 h 2042"/>
                <a:gd name="T90" fmla="*/ 32 w 1688"/>
                <a:gd name="T91" fmla="*/ 192 h 2042"/>
                <a:gd name="T92" fmla="*/ 63 w 1688"/>
                <a:gd name="T93" fmla="*/ 194 h 2042"/>
                <a:gd name="T94" fmla="*/ 90 w 1688"/>
                <a:gd name="T95" fmla="*/ 182 h 2042"/>
                <a:gd name="T96" fmla="*/ 95 w 1688"/>
                <a:gd name="T97" fmla="*/ 155 h 2042"/>
                <a:gd name="T98" fmla="*/ 106 w 1688"/>
                <a:gd name="T99" fmla="*/ 128 h 2042"/>
                <a:gd name="T100" fmla="*/ 135 w 1688"/>
                <a:gd name="T101" fmla="*/ 119 h 20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688" h="2042">
                  <a:moveTo>
                    <a:pt x="643" y="426"/>
                  </a:moveTo>
                  <a:lnTo>
                    <a:pt x="660" y="403"/>
                  </a:lnTo>
                  <a:lnTo>
                    <a:pt x="672" y="381"/>
                  </a:lnTo>
                  <a:lnTo>
                    <a:pt x="678" y="357"/>
                  </a:lnTo>
                  <a:lnTo>
                    <a:pt x="678" y="325"/>
                  </a:lnTo>
                  <a:lnTo>
                    <a:pt x="670" y="289"/>
                  </a:lnTo>
                  <a:lnTo>
                    <a:pt x="664" y="258"/>
                  </a:lnTo>
                  <a:lnTo>
                    <a:pt x="655" y="220"/>
                  </a:lnTo>
                  <a:lnTo>
                    <a:pt x="651" y="180"/>
                  </a:lnTo>
                  <a:lnTo>
                    <a:pt x="655" y="155"/>
                  </a:lnTo>
                  <a:lnTo>
                    <a:pt x="661" y="125"/>
                  </a:lnTo>
                  <a:lnTo>
                    <a:pt x="674" y="93"/>
                  </a:lnTo>
                  <a:lnTo>
                    <a:pt x="693" y="62"/>
                  </a:lnTo>
                  <a:lnTo>
                    <a:pt x="716" y="37"/>
                  </a:lnTo>
                  <a:lnTo>
                    <a:pt x="737" y="19"/>
                  </a:lnTo>
                  <a:lnTo>
                    <a:pt x="766" y="7"/>
                  </a:lnTo>
                  <a:lnTo>
                    <a:pt x="800" y="1"/>
                  </a:lnTo>
                  <a:lnTo>
                    <a:pt x="837" y="0"/>
                  </a:lnTo>
                  <a:lnTo>
                    <a:pt x="887" y="0"/>
                  </a:lnTo>
                  <a:lnTo>
                    <a:pt x="927" y="4"/>
                  </a:lnTo>
                  <a:lnTo>
                    <a:pt x="949" y="13"/>
                  </a:lnTo>
                  <a:lnTo>
                    <a:pt x="966" y="24"/>
                  </a:lnTo>
                  <a:lnTo>
                    <a:pt x="984" y="37"/>
                  </a:lnTo>
                  <a:lnTo>
                    <a:pt x="1003" y="58"/>
                  </a:lnTo>
                  <a:lnTo>
                    <a:pt x="1020" y="84"/>
                  </a:lnTo>
                  <a:lnTo>
                    <a:pt x="1033" y="107"/>
                  </a:lnTo>
                  <a:lnTo>
                    <a:pt x="1040" y="127"/>
                  </a:lnTo>
                  <a:lnTo>
                    <a:pt x="1045" y="162"/>
                  </a:lnTo>
                  <a:lnTo>
                    <a:pt x="1045" y="193"/>
                  </a:lnTo>
                  <a:lnTo>
                    <a:pt x="1041" y="223"/>
                  </a:lnTo>
                  <a:lnTo>
                    <a:pt x="1036" y="246"/>
                  </a:lnTo>
                  <a:lnTo>
                    <a:pt x="1029" y="284"/>
                  </a:lnTo>
                  <a:lnTo>
                    <a:pt x="1020" y="323"/>
                  </a:lnTo>
                  <a:lnTo>
                    <a:pt x="1016" y="348"/>
                  </a:lnTo>
                  <a:lnTo>
                    <a:pt x="1023" y="373"/>
                  </a:lnTo>
                  <a:lnTo>
                    <a:pt x="1030" y="390"/>
                  </a:lnTo>
                  <a:lnTo>
                    <a:pt x="1045" y="413"/>
                  </a:lnTo>
                  <a:lnTo>
                    <a:pt x="1066" y="432"/>
                  </a:lnTo>
                  <a:lnTo>
                    <a:pt x="1086" y="448"/>
                  </a:lnTo>
                  <a:lnTo>
                    <a:pt x="1115" y="461"/>
                  </a:lnTo>
                  <a:lnTo>
                    <a:pt x="1144" y="470"/>
                  </a:lnTo>
                  <a:lnTo>
                    <a:pt x="1171" y="477"/>
                  </a:lnTo>
                  <a:lnTo>
                    <a:pt x="1200" y="482"/>
                  </a:lnTo>
                  <a:lnTo>
                    <a:pt x="1230" y="490"/>
                  </a:lnTo>
                  <a:lnTo>
                    <a:pt x="1254" y="499"/>
                  </a:lnTo>
                  <a:lnTo>
                    <a:pt x="1272" y="509"/>
                  </a:lnTo>
                  <a:lnTo>
                    <a:pt x="1287" y="521"/>
                  </a:lnTo>
                  <a:lnTo>
                    <a:pt x="1297" y="534"/>
                  </a:lnTo>
                  <a:lnTo>
                    <a:pt x="1305" y="550"/>
                  </a:lnTo>
                  <a:lnTo>
                    <a:pt x="1312" y="569"/>
                  </a:lnTo>
                  <a:lnTo>
                    <a:pt x="1314" y="586"/>
                  </a:lnTo>
                  <a:lnTo>
                    <a:pt x="1317" y="602"/>
                  </a:lnTo>
                  <a:lnTo>
                    <a:pt x="1317" y="624"/>
                  </a:lnTo>
                  <a:lnTo>
                    <a:pt x="1314" y="649"/>
                  </a:lnTo>
                  <a:lnTo>
                    <a:pt x="1314" y="667"/>
                  </a:lnTo>
                  <a:lnTo>
                    <a:pt x="1318" y="691"/>
                  </a:lnTo>
                  <a:lnTo>
                    <a:pt x="1328" y="711"/>
                  </a:lnTo>
                  <a:lnTo>
                    <a:pt x="1338" y="728"/>
                  </a:lnTo>
                  <a:lnTo>
                    <a:pt x="1351" y="741"/>
                  </a:lnTo>
                  <a:lnTo>
                    <a:pt x="1368" y="756"/>
                  </a:lnTo>
                  <a:lnTo>
                    <a:pt x="1385" y="765"/>
                  </a:lnTo>
                  <a:lnTo>
                    <a:pt x="1412" y="770"/>
                  </a:lnTo>
                  <a:lnTo>
                    <a:pt x="1434" y="773"/>
                  </a:lnTo>
                  <a:lnTo>
                    <a:pt x="1455" y="775"/>
                  </a:lnTo>
                  <a:lnTo>
                    <a:pt x="1479" y="773"/>
                  </a:lnTo>
                  <a:lnTo>
                    <a:pt x="1508" y="770"/>
                  </a:lnTo>
                  <a:lnTo>
                    <a:pt x="1530" y="769"/>
                  </a:lnTo>
                  <a:lnTo>
                    <a:pt x="1552" y="766"/>
                  </a:lnTo>
                  <a:lnTo>
                    <a:pt x="1573" y="765"/>
                  </a:lnTo>
                  <a:lnTo>
                    <a:pt x="1598" y="766"/>
                  </a:lnTo>
                  <a:lnTo>
                    <a:pt x="1611" y="769"/>
                  </a:lnTo>
                  <a:lnTo>
                    <a:pt x="1627" y="773"/>
                  </a:lnTo>
                  <a:lnTo>
                    <a:pt x="1642" y="782"/>
                  </a:lnTo>
                  <a:lnTo>
                    <a:pt x="1658" y="795"/>
                  </a:lnTo>
                  <a:lnTo>
                    <a:pt x="1669" y="810"/>
                  </a:lnTo>
                  <a:lnTo>
                    <a:pt x="1679" y="831"/>
                  </a:lnTo>
                  <a:lnTo>
                    <a:pt x="1682" y="850"/>
                  </a:lnTo>
                  <a:lnTo>
                    <a:pt x="1685" y="874"/>
                  </a:lnTo>
                  <a:lnTo>
                    <a:pt x="1688" y="916"/>
                  </a:lnTo>
                  <a:lnTo>
                    <a:pt x="1686" y="965"/>
                  </a:lnTo>
                  <a:lnTo>
                    <a:pt x="1688" y="1017"/>
                  </a:lnTo>
                  <a:lnTo>
                    <a:pt x="1684" y="1078"/>
                  </a:lnTo>
                  <a:lnTo>
                    <a:pt x="1680" y="1120"/>
                  </a:lnTo>
                  <a:lnTo>
                    <a:pt x="1676" y="1154"/>
                  </a:lnTo>
                  <a:lnTo>
                    <a:pt x="1669" y="1173"/>
                  </a:lnTo>
                  <a:lnTo>
                    <a:pt x="1659" y="1190"/>
                  </a:lnTo>
                  <a:lnTo>
                    <a:pt x="1647" y="1202"/>
                  </a:lnTo>
                  <a:lnTo>
                    <a:pt x="1631" y="1212"/>
                  </a:lnTo>
                  <a:lnTo>
                    <a:pt x="1613" y="1218"/>
                  </a:lnTo>
                  <a:lnTo>
                    <a:pt x="1597" y="1222"/>
                  </a:lnTo>
                  <a:lnTo>
                    <a:pt x="1564" y="1223"/>
                  </a:lnTo>
                  <a:lnTo>
                    <a:pt x="1535" y="1222"/>
                  </a:lnTo>
                  <a:lnTo>
                    <a:pt x="1512" y="1218"/>
                  </a:lnTo>
                  <a:lnTo>
                    <a:pt x="1491" y="1216"/>
                  </a:lnTo>
                  <a:lnTo>
                    <a:pt x="1467" y="1215"/>
                  </a:lnTo>
                  <a:lnTo>
                    <a:pt x="1446" y="1215"/>
                  </a:lnTo>
                  <a:lnTo>
                    <a:pt x="1427" y="1216"/>
                  </a:lnTo>
                  <a:lnTo>
                    <a:pt x="1408" y="1218"/>
                  </a:lnTo>
                  <a:lnTo>
                    <a:pt x="1384" y="1225"/>
                  </a:lnTo>
                  <a:lnTo>
                    <a:pt x="1371" y="1231"/>
                  </a:lnTo>
                  <a:lnTo>
                    <a:pt x="1359" y="1236"/>
                  </a:lnTo>
                  <a:lnTo>
                    <a:pt x="1343" y="1248"/>
                  </a:lnTo>
                  <a:lnTo>
                    <a:pt x="1333" y="1263"/>
                  </a:lnTo>
                  <a:lnTo>
                    <a:pt x="1325" y="1276"/>
                  </a:lnTo>
                  <a:lnTo>
                    <a:pt x="1317" y="1292"/>
                  </a:lnTo>
                  <a:lnTo>
                    <a:pt x="1313" y="1308"/>
                  </a:lnTo>
                  <a:lnTo>
                    <a:pt x="1312" y="1325"/>
                  </a:lnTo>
                  <a:lnTo>
                    <a:pt x="1313" y="1344"/>
                  </a:lnTo>
                  <a:lnTo>
                    <a:pt x="1313" y="1376"/>
                  </a:lnTo>
                  <a:lnTo>
                    <a:pt x="1312" y="1409"/>
                  </a:lnTo>
                  <a:lnTo>
                    <a:pt x="1304" y="1434"/>
                  </a:lnTo>
                  <a:lnTo>
                    <a:pt x="1296" y="1454"/>
                  </a:lnTo>
                  <a:lnTo>
                    <a:pt x="1284" y="1469"/>
                  </a:lnTo>
                  <a:lnTo>
                    <a:pt x="1267" y="1480"/>
                  </a:lnTo>
                  <a:lnTo>
                    <a:pt x="1250" y="1490"/>
                  </a:lnTo>
                  <a:lnTo>
                    <a:pt x="1230" y="1496"/>
                  </a:lnTo>
                  <a:lnTo>
                    <a:pt x="1205" y="1502"/>
                  </a:lnTo>
                  <a:lnTo>
                    <a:pt x="1184" y="1509"/>
                  </a:lnTo>
                  <a:lnTo>
                    <a:pt x="1159" y="1514"/>
                  </a:lnTo>
                  <a:lnTo>
                    <a:pt x="1138" y="1518"/>
                  </a:lnTo>
                  <a:lnTo>
                    <a:pt x="1115" y="1524"/>
                  </a:lnTo>
                  <a:lnTo>
                    <a:pt x="1096" y="1534"/>
                  </a:lnTo>
                  <a:lnTo>
                    <a:pt x="1075" y="1544"/>
                  </a:lnTo>
                  <a:lnTo>
                    <a:pt x="1055" y="1557"/>
                  </a:lnTo>
                  <a:lnTo>
                    <a:pt x="1041" y="1575"/>
                  </a:lnTo>
                  <a:lnTo>
                    <a:pt x="1028" y="1595"/>
                  </a:lnTo>
                  <a:lnTo>
                    <a:pt x="1017" y="1620"/>
                  </a:lnTo>
                  <a:lnTo>
                    <a:pt x="1015" y="1641"/>
                  </a:lnTo>
                  <a:lnTo>
                    <a:pt x="1016" y="1666"/>
                  </a:lnTo>
                  <a:lnTo>
                    <a:pt x="1020" y="1689"/>
                  </a:lnTo>
                  <a:lnTo>
                    <a:pt x="1027" y="1714"/>
                  </a:lnTo>
                  <a:lnTo>
                    <a:pt x="1032" y="1742"/>
                  </a:lnTo>
                  <a:lnTo>
                    <a:pt x="1036" y="1766"/>
                  </a:lnTo>
                  <a:lnTo>
                    <a:pt x="1041" y="1798"/>
                  </a:lnTo>
                  <a:lnTo>
                    <a:pt x="1041" y="1830"/>
                  </a:lnTo>
                  <a:lnTo>
                    <a:pt x="1034" y="1862"/>
                  </a:lnTo>
                  <a:lnTo>
                    <a:pt x="1028" y="1887"/>
                  </a:lnTo>
                  <a:lnTo>
                    <a:pt x="1020" y="1911"/>
                  </a:lnTo>
                  <a:lnTo>
                    <a:pt x="1009" y="1935"/>
                  </a:lnTo>
                  <a:lnTo>
                    <a:pt x="995" y="1964"/>
                  </a:lnTo>
                  <a:lnTo>
                    <a:pt x="979" y="1983"/>
                  </a:lnTo>
                  <a:lnTo>
                    <a:pt x="966" y="1996"/>
                  </a:lnTo>
                  <a:lnTo>
                    <a:pt x="949" y="2012"/>
                  </a:lnTo>
                  <a:lnTo>
                    <a:pt x="931" y="2026"/>
                  </a:lnTo>
                  <a:lnTo>
                    <a:pt x="913" y="2033"/>
                  </a:lnTo>
                  <a:lnTo>
                    <a:pt x="898" y="2038"/>
                  </a:lnTo>
                  <a:lnTo>
                    <a:pt x="871" y="2041"/>
                  </a:lnTo>
                  <a:lnTo>
                    <a:pt x="841" y="2042"/>
                  </a:lnTo>
                  <a:lnTo>
                    <a:pt x="804" y="2041"/>
                  </a:lnTo>
                  <a:lnTo>
                    <a:pt x="787" y="2041"/>
                  </a:lnTo>
                  <a:lnTo>
                    <a:pt x="765" y="2036"/>
                  </a:lnTo>
                  <a:lnTo>
                    <a:pt x="741" y="2029"/>
                  </a:lnTo>
                  <a:lnTo>
                    <a:pt x="720" y="2016"/>
                  </a:lnTo>
                  <a:lnTo>
                    <a:pt x="707" y="2004"/>
                  </a:lnTo>
                  <a:lnTo>
                    <a:pt x="693" y="1988"/>
                  </a:lnTo>
                  <a:lnTo>
                    <a:pt x="681" y="1974"/>
                  </a:lnTo>
                  <a:lnTo>
                    <a:pt x="669" y="1955"/>
                  </a:lnTo>
                  <a:lnTo>
                    <a:pt x="660" y="1936"/>
                  </a:lnTo>
                  <a:lnTo>
                    <a:pt x="652" y="1913"/>
                  </a:lnTo>
                  <a:lnTo>
                    <a:pt x="648" y="1888"/>
                  </a:lnTo>
                  <a:lnTo>
                    <a:pt x="647" y="1869"/>
                  </a:lnTo>
                  <a:lnTo>
                    <a:pt x="647" y="1843"/>
                  </a:lnTo>
                  <a:lnTo>
                    <a:pt x="648" y="1821"/>
                  </a:lnTo>
                  <a:lnTo>
                    <a:pt x="655" y="1798"/>
                  </a:lnTo>
                  <a:lnTo>
                    <a:pt x="660" y="1771"/>
                  </a:lnTo>
                  <a:lnTo>
                    <a:pt x="666" y="1744"/>
                  </a:lnTo>
                  <a:lnTo>
                    <a:pt x="670" y="1721"/>
                  </a:lnTo>
                  <a:lnTo>
                    <a:pt x="672" y="1699"/>
                  </a:lnTo>
                  <a:lnTo>
                    <a:pt x="670" y="1682"/>
                  </a:lnTo>
                  <a:lnTo>
                    <a:pt x="666" y="1665"/>
                  </a:lnTo>
                  <a:lnTo>
                    <a:pt x="656" y="1643"/>
                  </a:lnTo>
                  <a:lnTo>
                    <a:pt x="645" y="1628"/>
                  </a:lnTo>
                  <a:lnTo>
                    <a:pt x="632" y="1612"/>
                  </a:lnTo>
                  <a:lnTo>
                    <a:pt x="618" y="1601"/>
                  </a:lnTo>
                  <a:lnTo>
                    <a:pt x="603" y="1589"/>
                  </a:lnTo>
                  <a:lnTo>
                    <a:pt x="582" y="1580"/>
                  </a:lnTo>
                  <a:lnTo>
                    <a:pt x="564" y="1575"/>
                  </a:lnTo>
                  <a:lnTo>
                    <a:pt x="540" y="1569"/>
                  </a:lnTo>
                  <a:lnTo>
                    <a:pt x="519" y="1566"/>
                  </a:lnTo>
                  <a:lnTo>
                    <a:pt x="499" y="1560"/>
                  </a:lnTo>
                  <a:lnTo>
                    <a:pt x="476" y="1554"/>
                  </a:lnTo>
                  <a:lnTo>
                    <a:pt x="456" y="1546"/>
                  </a:lnTo>
                  <a:lnTo>
                    <a:pt x="432" y="1538"/>
                  </a:lnTo>
                  <a:lnTo>
                    <a:pt x="414" y="1530"/>
                  </a:lnTo>
                  <a:lnTo>
                    <a:pt x="400" y="1517"/>
                  </a:lnTo>
                  <a:lnTo>
                    <a:pt x="388" y="1499"/>
                  </a:lnTo>
                  <a:lnTo>
                    <a:pt x="380" y="1477"/>
                  </a:lnTo>
                  <a:lnTo>
                    <a:pt x="373" y="1448"/>
                  </a:lnTo>
                  <a:lnTo>
                    <a:pt x="372" y="1425"/>
                  </a:lnTo>
                  <a:lnTo>
                    <a:pt x="373" y="1399"/>
                  </a:lnTo>
                  <a:lnTo>
                    <a:pt x="376" y="1379"/>
                  </a:lnTo>
                  <a:lnTo>
                    <a:pt x="373" y="1354"/>
                  </a:lnTo>
                  <a:lnTo>
                    <a:pt x="367" y="1335"/>
                  </a:lnTo>
                  <a:lnTo>
                    <a:pt x="355" y="1315"/>
                  </a:lnTo>
                  <a:lnTo>
                    <a:pt x="343" y="1302"/>
                  </a:lnTo>
                  <a:lnTo>
                    <a:pt x="329" y="1289"/>
                  </a:lnTo>
                  <a:lnTo>
                    <a:pt x="309" y="1280"/>
                  </a:lnTo>
                  <a:lnTo>
                    <a:pt x="286" y="1271"/>
                  </a:lnTo>
                  <a:lnTo>
                    <a:pt x="263" y="1268"/>
                  </a:lnTo>
                  <a:lnTo>
                    <a:pt x="243" y="1265"/>
                  </a:lnTo>
                  <a:lnTo>
                    <a:pt x="221" y="1265"/>
                  </a:lnTo>
                  <a:lnTo>
                    <a:pt x="201" y="1268"/>
                  </a:lnTo>
                  <a:lnTo>
                    <a:pt x="181" y="1270"/>
                  </a:lnTo>
                  <a:lnTo>
                    <a:pt x="162" y="1273"/>
                  </a:lnTo>
                  <a:lnTo>
                    <a:pt x="142" y="1276"/>
                  </a:lnTo>
                  <a:lnTo>
                    <a:pt x="109" y="1276"/>
                  </a:lnTo>
                  <a:lnTo>
                    <a:pt x="88" y="1274"/>
                  </a:lnTo>
                  <a:lnTo>
                    <a:pt x="66" y="1268"/>
                  </a:lnTo>
                  <a:lnTo>
                    <a:pt x="50" y="1260"/>
                  </a:lnTo>
                  <a:lnTo>
                    <a:pt x="33" y="1245"/>
                  </a:lnTo>
                  <a:lnTo>
                    <a:pt x="21" y="1229"/>
                  </a:lnTo>
                  <a:lnTo>
                    <a:pt x="13" y="1212"/>
                  </a:lnTo>
                  <a:lnTo>
                    <a:pt x="4" y="1178"/>
                  </a:lnTo>
                  <a:lnTo>
                    <a:pt x="3" y="1144"/>
                  </a:lnTo>
                  <a:lnTo>
                    <a:pt x="1" y="1109"/>
                  </a:lnTo>
                  <a:lnTo>
                    <a:pt x="0" y="1065"/>
                  </a:lnTo>
                  <a:lnTo>
                    <a:pt x="3" y="1027"/>
                  </a:lnTo>
                  <a:lnTo>
                    <a:pt x="4" y="987"/>
                  </a:lnTo>
                  <a:lnTo>
                    <a:pt x="5" y="950"/>
                  </a:lnTo>
                  <a:lnTo>
                    <a:pt x="8" y="913"/>
                  </a:lnTo>
                  <a:lnTo>
                    <a:pt x="12" y="884"/>
                  </a:lnTo>
                  <a:lnTo>
                    <a:pt x="16" y="852"/>
                  </a:lnTo>
                  <a:lnTo>
                    <a:pt x="21" y="827"/>
                  </a:lnTo>
                  <a:lnTo>
                    <a:pt x="29" y="811"/>
                  </a:lnTo>
                  <a:lnTo>
                    <a:pt x="41" y="795"/>
                  </a:lnTo>
                  <a:lnTo>
                    <a:pt x="52" y="785"/>
                  </a:lnTo>
                  <a:lnTo>
                    <a:pt x="68" y="773"/>
                  </a:lnTo>
                  <a:lnTo>
                    <a:pt x="83" y="770"/>
                  </a:lnTo>
                  <a:lnTo>
                    <a:pt x="101" y="766"/>
                  </a:lnTo>
                  <a:lnTo>
                    <a:pt x="125" y="765"/>
                  </a:lnTo>
                  <a:lnTo>
                    <a:pt x="146" y="766"/>
                  </a:lnTo>
                  <a:lnTo>
                    <a:pt x="175" y="770"/>
                  </a:lnTo>
                  <a:lnTo>
                    <a:pt x="200" y="772"/>
                  </a:lnTo>
                  <a:lnTo>
                    <a:pt x="221" y="773"/>
                  </a:lnTo>
                  <a:lnTo>
                    <a:pt x="250" y="775"/>
                  </a:lnTo>
                  <a:lnTo>
                    <a:pt x="280" y="770"/>
                  </a:lnTo>
                  <a:lnTo>
                    <a:pt x="305" y="765"/>
                  </a:lnTo>
                  <a:lnTo>
                    <a:pt x="329" y="755"/>
                  </a:lnTo>
                  <a:lnTo>
                    <a:pt x="344" y="744"/>
                  </a:lnTo>
                  <a:lnTo>
                    <a:pt x="360" y="728"/>
                  </a:lnTo>
                  <a:lnTo>
                    <a:pt x="372" y="708"/>
                  </a:lnTo>
                  <a:lnTo>
                    <a:pt x="380" y="688"/>
                  </a:lnTo>
                  <a:lnTo>
                    <a:pt x="382" y="666"/>
                  </a:lnTo>
                  <a:lnTo>
                    <a:pt x="381" y="650"/>
                  </a:lnTo>
                  <a:lnTo>
                    <a:pt x="380" y="620"/>
                  </a:lnTo>
                  <a:lnTo>
                    <a:pt x="381" y="589"/>
                  </a:lnTo>
                  <a:lnTo>
                    <a:pt x="386" y="566"/>
                  </a:lnTo>
                  <a:lnTo>
                    <a:pt x="393" y="544"/>
                  </a:lnTo>
                  <a:lnTo>
                    <a:pt x="402" y="528"/>
                  </a:lnTo>
                  <a:lnTo>
                    <a:pt x="421" y="512"/>
                  </a:lnTo>
                  <a:lnTo>
                    <a:pt x="440" y="500"/>
                  </a:lnTo>
                  <a:lnTo>
                    <a:pt x="465" y="492"/>
                  </a:lnTo>
                  <a:lnTo>
                    <a:pt x="490" y="485"/>
                  </a:lnTo>
                  <a:lnTo>
                    <a:pt x="511" y="479"/>
                  </a:lnTo>
                  <a:lnTo>
                    <a:pt x="538" y="474"/>
                  </a:lnTo>
                  <a:lnTo>
                    <a:pt x="563" y="469"/>
                  </a:lnTo>
                  <a:lnTo>
                    <a:pt x="591" y="460"/>
                  </a:lnTo>
                  <a:lnTo>
                    <a:pt x="619" y="447"/>
                  </a:lnTo>
                  <a:lnTo>
                    <a:pt x="643" y="426"/>
                  </a:lnTo>
                  <a:close/>
                </a:path>
              </a:pathLst>
            </a:custGeom>
            <a:gradFill rotWithShape="0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5400000" scaled="1"/>
            </a:gra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736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什么是统计学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3474" t="12594" r="15133" b="8658"/>
          <a:stretch/>
        </p:blipFill>
        <p:spPr>
          <a:xfrm>
            <a:off x="35496" y="1196752"/>
            <a:ext cx="9108504" cy="56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定序尺度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对事物分类的同时给出各类别的顺序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比定类尺度精确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未测量出类别之间的准确差值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数据表现为“类别”，但有序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具有</a:t>
            </a:r>
            <a:r>
              <a:rPr lang="en-US" altLang="zh-CN" smtClean="0"/>
              <a:t>&gt;</a:t>
            </a:r>
            <a:r>
              <a:rPr lang="zh-CN" altLang="en-US" smtClean="0"/>
              <a:t>或</a:t>
            </a:r>
            <a:r>
              <a:rPr lang="en-US" altLang="zh-CN" smtClean="0"/>
              <a:t>&lt;</a:t>
            </a:r>
            <a:r>
              <a:rPr lang="zh-CN" altLang="en-US" smtClean="0"/>
              <a:t>的数学特性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6096000" y="3810000"/>
          <a:ext cx="25908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剪辑" r:id="rId4" imgW="3452813" imgH="3459163" progId="MS_ClipArt_Gallery.2">
                  <p:embed/>
                </p:oleObj>
              </mc:Choice>
              <mc:Fallback>
                <p:oleObj name="剪辑" r:id="rId4" imgW="3452813" imgH="34591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2590800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57686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801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定距尺度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zh-CN" smtClean="0"/>
              <a:t>1.	</a:t>
            </a:r>
            <a:r>
              <a:rPr lang="zh-CN" altLang="en-US" smtClean="0"/>
              <a:t>对事物的准确测度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2.	</a:t>
            </a:r>
            <a:r>
              <a:rPr lang="zh-CN" altLang="en-US" smtClean="0"/>
              <a:t>比定序尺度精确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3.	</a:t>
            </a:r>
            <a:r>
              <a:rPr lang="zh-CN" altLang="en-US" smtClean="0"/>
              <a:t>数据表现为“数值”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4.  </a:t>
            </a:r>
            <a:r>
              <a:rPr lang="zh-CN" altLang="en-US" smtClean="0"/>
              <a:t>没有绝对零点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5.	</a:t>
            </a:r>
            <a:r>
              <a:rPr lang="zh-CN" altLang="en-US" smtClean="0"/>
              <a:t>具有 </a:t>
            </a:r>
            <a:r>
              <a:rPr lang="en-US" altLang="zh-CN" smtClean="0"/>
              <a:t>+ </a:t>
            </a:r>
            <a:r>
              <a:rPr lang="zh-CN" altLang="en-US" smtClean="0"/>
              <a:t>或 </a:t>
            </a:r>
            <a:r>
              <a:rPr lang="en-US" altLang="zh-CN" smtClean="0"/>
              <a:t>- </a:t>
            </a:r>
            <a:r>
              <a:rPr lang="zh-CN" altLang="en-US" smtClean="0"/>
              <a:t>的数学特性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867400" y="2819400"/>
          <a:ext cx="3063875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剪辑" r:id="rId4" imgW="3063875" imgH="3148013" progId="MS_ClipArt_Gallery.2">
                  <p:embed/>
                </p:oleObj>
              </mc:Choice>
              <mc:Fallback>
                <p:oleObj name="剪辑" r:id="rId4" imgW="3063875" imgH="314801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19400"/>
                        <a:ext cx="3063875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57686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7344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定比尺度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altLang="zh-CN" smtClean="0"/>
              <a:t>1.	</a:t>
            </a:r>
            <a:r>
              <a:rPr lang="zh-CN" altLang="en-US" smtClean="0"/>
              <a:t>对事物的准确测度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2.	</a:t>
            </a:r>
            <a:r>
              <a:rPr lang="zh-CN" altLang="en-US" smtClean="0"/>
              <a:t>与定距尺度处于同一层次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3.	</a:t>
            </a:r>
            <a:r>
              <a:rPr lang="zh-CN" altLang="en-US" smtClean="0"/>
              <a:t>数据表现为“数值”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smtClean="0"/>
              <a:t>4.  </a:t>
            </a:r>
            <a:r>
              <a:rPr lang="zh-CN" altLang="en-US" smtClean="0"/>
              <a:t>有绝对零点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5.	</a:t>
            </a:r>
            <a:r>
              <a:rPr lang="zh-CN" altLang="en-US" smtClean="0"/>
              <a:t>具有 </a:t>
            </a:r>
            <a:r>
              <a:rPr lang="zh-CN" altLang="en-US" smtClean="0">
                <a:sym typeface="Symbol" panose="05050102010706020507" pitchFamily="18" charset="2"/>
              </a:rPr>
              <a:t> </a:t>
            </a:r>
            <a:r>
              <a:rPr lang="zh-CN" altLang="en-US" smtClean="0"/>
              <a:t>或</a:t>
            </a:r>
            <a:r>
              <a:rPr lang="zh-CN" altLang="en-US" b="1" smtClean="0"/>
              <a:t> </a:t>
            </a:r>
            <a:r>
              <a:rPr lang="zh-CN" altLang="en-US" smtClean="0">
                <a:sym typeface="Symbol" panose="05050102010706020507" pitchFamily="18" charset="2"/>
              </a:rPr>
              <a:t></a:t>
            </a:r>
            <a:r>
              <a:rPr lang="zh-CN" altLang="en-US" b="1" smtClean="0"/>
              <a:t> </a:t>
            </a:r>
            <a:r>
              <a:rPr lang="zh-CN" altLang="en-US" smtClean="0"/>
              <a:t>的数学特性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5943600" y="4495800"/>
          <a:ext cx="335280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Clip" r:id="rId4" imgW="4740275" imgH="2225675" progId="MS_ClipArt_Gallery.5">
                  <p:embed/>
                </p:oleObj>
              </mc:Choice>
              <mc:Fallback>
                <p:oleObj name="Clip" r:id="rId4" imgW="4740275" imgH="2225675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95800"/>
                        <a:ext cx="335280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17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7818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四种计量尺度的比较</a:t>
            </a:r>
            <a:endParaRPr lang="zh-CN" altLang="en-US" sz="3600" smtClean="0"/>
          </a:p>
        </p:txBody>
      </p:sp>
      <p:graphicFrame>
        <p:nvGraphicFramePr>
          <p:cNvPr id="125955" name="Group 3"/>
          <p:cNvGraphicFramePr>
            <a:graphicFrameLocks noGrp="1"/>
          </p:cNvGraphicFramePr>
          <p:nvPr/>
        </p:nvGraphicFramePr>
        <p:xfrm>
          <a:off x="457200" y="1981200"/>
          <a:ext cx="8229600" cy="3355975"/>
        </p:xfrm>
        <a:graphic>
          <a:graphicData uri="http://schemas.openxmlformats.org/drawingml/2006/table">
            <a:tbl>
              <a:tblPr/>
              <a:tblGrid>
                <a:gridCol w="2438400"/>
                <a:gridCol w="1447800"/>
                <a:gridCol w="1447800"/>
                <a:gridCol w="1447800"/>
                <a:gridCol w="1447800"/>
              </a:tblGrid>
              <a:tr h="60962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四种计量尺度的比较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90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定类尺度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定序尺度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定距尺度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定比尺度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75571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分类（＝，≠ 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排序（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间距（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比值（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÷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  <p:sp>
        <p:nvSpPr>
          <p:cNvPr id="80922" name="Text Box 29"/>
          <p:cNvSpPr txBox="1">
            <a:spLocks noChangeArrowheads="1"/>
          </p:cNvSpPr>
          <p:nvPr/>
        </p:nvSpPr>
        <p:spPr bwMode="auto">
          <a:xfrm>
            <a:off x="16002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宋体" panose="02010600030101010101" pitchFamily="2" charset="-122"/>
              </a:rPr>
              <a:t>计量尺度</a:t>
            </a:r>
          </a:p>
        </p:txBody>
      </p:sp>
      <p:sp>
        <p:nvSpPr>
          <p:cNvPr id="80923" name="Text Box 30"/>
          <p:cNvSpPr txBox="1">
            <a:spLocks noChangeArrowheads="1"/>
          </p:cNvSpPr>
          <p:nvPr/>
        </p:nvSpPr>
        <p:spPr bwMode="auto">
          <a:xfrm>
            <a:off x="533400" y="3200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宋体" panose="02010600030101010101" pitchFamily="2" charset="-122"/>
              </a:rPr>
              <a:t>数学特性</a:t>
            </a:r>
          </a:p>
        </p:txBody>
      </p:sp>
      <p:sp>
        <p:nvSpPr>
          <p:cNvPr id="125983" name="Text Box 31"/>
          <p:cNvSpPr txBox="1">
            <a:spLocks noChangeArrowheads="1"/>
          </p:cNvSpPr>
          <p:nvPr/>
        </p:nvSpPr>
        <p:spPr bwMode="auto">
          <a:xfrm>
            <a:off x="457200" y="5486400"/>
            <a:ext cx="792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600" b="1">
                <a:solidFill>
                  <a:srgbClr val="EEEEEE"/>
                </a:solidFill>
                <a:latin typeface="Arial"/>
                <a:cs typeface="Times New Roman" pitchFamily="18" charset="0"/>
              </a:rPr>
              <a:t>“</a:t>
            </a:r>
            <a:r>
              <a:rPr kumimoji="1" lang="en-US" altLang="zh-CN" sz="2600" b="1">
                <a:solidFill>
                  <a:srgbClr val="EEEEEE"/>
                </a:solidFill>
                <a:latin typeface="Times New Roman" pitchFamily="18" charset="0"/>
                <a:cs typeface="Times New Roman" pitchFamily="18" charset="0"/>
              </a:rPr>
              <a:t>√</a:t>
            </a:r>
            <a:r>
              <a:rPr kumimoji="1" lang="en-US" altLang="zh-CN" sz="2600" b="1">
                <a:solidFill>
                  <a:srgbClr val="EEEEEE"/>
                </a:solidFill>
                <a:latin typeface="Arial"/>
                <a:cs typeface="Times New Roman" pitchFamily="18" charset="0"/>
              </a:rPr>
              <a:t>”</a:t>
            </a:r>
            <a:r>
              <a:rPr kumimoji="1"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表示该尺度所具有的特性</a:t>
            </a:r>
          </a:p>
        </p:txBody>
      </p:sp>
    </p:spTree>
    <p:extLst>
      <p:ext uri="{BB962C8B-B14F-4D97-AF65-F5344CB8AC3E}">
        <p14:creationId xmlns:p14="http://schemas.microsoft.com/office/powerpoint/2010/main" val="547072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086600" cy="1123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数据类型与统计方法</a:t>
            </a:r>
          </a:p>
        </p:txBody>
      </p:sp>
      <p:sp>
        <p:nvSpPr>
          <p:cNvPr id="84995" name="AutoShape 3"/>
          <p:cNvSpPr>
            <a:spLocks noGrp="1" noChangeArrowheads="1"/>
          </p:cNvSpPr>
          <p:nvPr>
            <p:ph idx="1"/>
          </p:nvPr>
        </p:nvSpPr>
        <p:spPr>
          <a:xfrm>
            <a:off x="2362200" y="1676400"/>
            <a:ext cx="4876800" cy="762000"/>
          </a:xfrm>
          <a:prstGeom prst="roundRect">
            <a:avLst>
              <a:gd name="adj" fmla="val 16667"/>
            </a:avLst>
          </a:prstGeom>
          <a:solidFill>
            <a:srgbClr val="F0F000"/>
          </a:solidFill>
          <a:ln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zh-CN" altLang="en-US" sz="3500" b="1" smtClean="0">
                <a:solidFill>
                  <a:srgbClr val="FF0000"/>
                </a:solidFill>
                <a:ea typeface="黑体" panose="02010609060101010101" pitchFamily="49" charset="-122"/>
              </a:rPr>
              <a:t>数据类型与统计方法</a:t>
            </a:r>
            <a:endParaRPr lang="zh-CN" altLang="en-US" sz="3500" b="1" smtClean="0">
              <a:solidFill>
                <a:srgbClr val="FF0000"/>
              </a:solidFill>
            </a:endParaRP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609600" y="2438400"/>
            <a:ext cx="3886200" cy="1524000"/>
            <a:chOff x="384" y="1536"/>
            <a:chExt cx="2448" cy="960"/>
          </a:xfrm>
        </p:grpSpPr>
        <p:sp>
          <p:nvSpPr>
            <p:cNvPr id="85023" name="Text Box 5"/>
            <p:cNvSpPr txBox="1">
              <a:spLocks noChangeArrowheads="1"/>
            </p:cNvSpPr>
            <p:nvPr/>
          </p:nvSpPr>
          <p:spPr bwMode="auto">
            <a:xfrm>
              <a:off x="384" y="2064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定类数据</a:t>
              </a:r>
              <a:endPara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4" name="Line 6"/>
            <p:cNvSpPr>
              <a:spLocks noChangeShapeType="1"/>
            </p:cNvSpPr>
            <p:nvPr/>
          </p:nvSpPr>
          <p:spPr bwMode="auto">
            <a:xfrm>
              <a:off x="2832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Line 7"/>
            <p:cNvSpPr>
              <a:spLocks noChangeShapeType="1"/>
            </p:cNvSpPr>
            <p:nvPr/>
          </p:nvSpPr>
          <p:spPr bwMode="auto">
            <a:xfrm>
              <a:off x="960" y="1728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Line 8"/>
            <p:cNvSpPr>
              <a:spLocks noChangeShapeType="1"/>
            </p:cNvSpPr>
            <p:nvPr/>
          </p:nvSpPr>
          <p:spPr bwMode="auto">
            <a:xfrm>
              <a:off x="96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667000" y="2743200"/>
            <a:ext cx="1752600" cy="1219200"/>
            <a:chOff x="1680" y="1728"/>
            <a:chExt cx="1104" cy="768"/>
          </a:xfrm>
        </p:grpSpPr>
        <p:sp>
          <p:nvSpPr>
            <p:cNvPr id="85021" name="Text Box 10"/>
            <p:cNvSpPr txBox="1">
              <a:spLocks noChangeArrowheads="1"/>
            </p:cNvSpPr>
            <p:nvPr/>
          </p:nvSpPr>
          <p:spPr bwMode="auto">
            <a:xfrm>
              <a:off x="1680" y="2064"/>
              <a:ext cx="110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定序数据</a:t>
              </a:r>
              <a:endPara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2" name="Line 11"/>
            <p:cNvSpPr>
              <a:spLocks noChangeShapeType="1"/>
            </p:cNvSpPr>
            <p:nvPr/>
          </p:nvSpPr>
          <p:spPr bwMode="auto">
            <a:xfrm>
              <a:off x="2208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060" name="Group 12"/>
          <p:cNvGrpSpPr>
            <a:grpSpLocks/>
          </p:cNvGrpSpPr>
          <p:nvPr/>
        </p:nvGrpSpPr>
        <p:grpSpPr bwMode="auto">
          <a:xfrm>
            <a:off x="1371600" y="3962400"/>
            <a:ext cx="2209800" cy="1143000"/>
            <a:chOff x="864" y="2496"/>
            <a:chExt cx="1392" cy="720"/>
          </a:xfrm>
        </p:grpSpPr>
        <p:sp>
          <p:nvSpPr>
            <p:cNvPr id="85018" name="Text Box 13"/>
            <p:cNvSpPr txBox="1">
              <a:spLocks noChangeArrowheads="1"/>
            </p:cNvSpPr>
            <p:nvPr/>
          </p:nvSpPr>
          <p:spPr bwMode="auto">
            <a:xfrm>
              <a:off x="1104" y="2832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品质数据</a:t>
              </a:r>
              <a:endPara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9" name="Line 14"/>
            <p:cNvSpPr>
              <a:spLocks noChangeShapeType="1"/>
            </p:cNvSpPr>
            <p:nvPr/>
          </p:nvSpPr>
          <p:spPr bwMode="auto">
            <a:xfrm>
              <a:off x="864" y="2496"/>
              <a:ext cx="768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0" name="Line 15"/>
            <p:cNvSpPr>
              <a:spLocks noChangeShapeType="1"/>
            </p:cNvSpPr>
            <p:nvPr/>
          </p:nvSpPr>
          <p:spPr bwMode="auto">
            <a:xfrm flipV="1">
              <a:off x="1680" y="2496"/>
              <a:ext cx="576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064" name="Group 16"/>
          <p:cNvGrpSpPr>
            <a:grpSpLocks/>
          </p:cNvGrpSpPr>
          <p:nvPr/>
        </p:nvGrpSpPr>
        <p:grpSpPr bwMode="auto">
          <a:xfrm>
            <a:off x="5486400" y="3962400"/>
            <a:ext cx="2133600" cy="1143000"/>
            <a:chOff x="3456" y="2496"/>
            <a:chExt cx="1344" cy="720"/>
          </a:xfrm>
        </p:grpSpPr>
        <p:sp>
          <p:nvSpPr>
            <p:cNvPr id="130065" name="Text Box 17"/>
            <p:cNvSpPr txBox="1">
              <a:spLocks noChangeArrowheads="1"/>
            </p:cNvSpPr>
            <p:nvPr/>
          </p:nvSpPr>
          <p:spPr bwMode="auto">
            <a:xfrm>
              <a:off x="3648" y="2832"/>
              <a:ext cx="1104" cy="38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数量数据</a:t>
              </a:r>
              <a:endPara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016" name="Line 18"/>
            <p:cNvSpPr>
              <a:spLocks noChangeShapeType="1"/>
            </p:cNvSpPr>
            <p:nvPr/>
          </p:nvSpPr>
          <p:spPr bwMode="auto">
            <a:xfrm>
              <a:off x="3456" y="2544"/>
              <a:ext cx="672" cy="288"/>
            </a:xfrm>
            <a:prstGeom prst="line">
              <a:avLst/>
            </a:prstGeom>
            <a:noFill/>
            <a:ln w="19050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7" name="Line 19"/>
            <p:cNvSpPr>
              <a:spLocks noChangeShapeType="1"/>
            </p:cNvSpPr>
            <p:nvPr/>
          </p:nvSpPr>
          <p:spPr bwMode="auto">
            <a:xfrm flipV="1">
              <a:off x="4176" y="2496"/>
              <a:ext cx="624" cy="336"/>
            </a:xfrm>
            <a:prstGeom prst="line">
              <a:avLst/>
            </a:prstGeom>
            <a:noFill/>
            <a:ln w="19050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068" name="Group 20"/>
          <p:cNvGrpSpPr>
            <a:grpSpLocks/>
          </p:cNvGrpSpPr>
          <p:nvPr/>
        </p:nvGrpSpPr>
        <p:grpSpPr bwMode="auto">
          <a:xfrm>
            <a:off x="4495800" y="2743200"/>
            <a:ext cx="1905000" cy="1219200"/>
            <a:chOff x="2832" y="1728"/>
            <a:chExt cx="1200" cy="768"/>
          </a:xfrm>
        </p:grpSpPr>
        <p:grpSp>
          <p:nvGrpSpPr>
            <p:cNvPr id="85011" name="Group 21"/>
            <p:cNvGrpSpPr>
              <a:grpSpLocks/>
            </p:cNvGrpSpPr>
            <p:nvPr/>
          </p:nvGrpSpPr>
          <p:grpSpPr bwMode="auto">
            <a:xfrm>
              <a:off x="2928" y="1728"/>
              <a:ext cx="1104" cy="768"/>
              <a:chOff x="2928" y="1728"/>
              <a:chExt cx="1104" cy="768"/>
            </a:xfrm>
          </p:grpSpPr>
          <p:sp>
            <p:nvSpPr>
              <p:cNvPr id="130070" name="Text Box 22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1104" cy="432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黑体" pitchFamily="2" charset="-122"/>
                  </a:rPr>
                  <a:t>定距数据</a:t>
                </a:r>
                <a:endParaRPr kumimoji="1" lang="zh-CN" alt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85014" name="Line 23"/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5012" name="Line 24"/>
            <p:cNvSpPr>
              <a:spLocks noChangeShapeType="1"/>
            </p:cNvSpPr>
            <p:nvPr/>
          </p:nvSpPr>
          <p:spPr bwMode="auto">
            <a:xfrm>
              <a:off x="2832" y="172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073" name="Group 25"/>
          <p:cNvGrpSpPr>
            <a:grpSpLocks/>
          </p:cNvGrpSpPr>
          <p:nvPr/>
        </p:nvGrpSpPr>
        <p:grpSpPr bwMode="auto">
          <a:xfrm>
            <a:off x="5562600" y="2743200"/>
            <a:ext cx="2971800" cy="1219200"/>
            <a:chOff x="3504" y="1728"/>
            <a:chExt cx="1872" cy="768"/>
          </a:xfrm>
        </p:grpSpPr>
        <p:sp>
          <p:nvSpPr>
            <p:cNvPr id="130074" name="Text Box 26"/>
            <p:cNvSpPr txBox="1">
              <a:spLocks noChangeArrowheads="1"/>
            </p:cNvSpPr>
            <p:nvPr/>
          </p:nvSpPr>
          <p:spPr bwMode="auto">
            <a:xfrm>
              <a:off x="4272" y="2064"/>
              <a:ext cx="1104" cy="43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定比数据</a:t>
              </a:r>
              <a:endPara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5009" name="Line 27"/>
            <p:cNvSpPr>
              <a:spLocks noChangeShapeType="1"/>
            </p:cNvSpPr>
            <p:nvPr/>
          </p:nvSpPr>
          <p:spPr bwMode="auto">
            <a:xfrm>
              <a:off x="4800" y="172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0" name="Line 28"/>
            <p:cNvSpPr>
              <a:spLocks noChangeShapeType="1"/>
            </p:cNvSpPr>
            <p:nvPr/>
          </p:nvSpPr>
          <p:spPr bwMode="auto">
            <a:xfrm>
              <a:off x="3504" y="172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0077" name="Group 29"/>
          <p:cNvGrpSpPr>
            <a:grpSpLocks/>
          </p:cNvGrpSpPr>
          <p:nvPr/>
        </p:nvGrpSpPr>
        <p:grpSpPr bwMode="auto">
          <a:xfrm>
            <a:off x="5791200" y="5105400"/>
            <a:ext cx="1752600" cy="1066800"/>
            <a:chOff x="3648" y="3216"/>
            <a:chExt cx="1104" cy="672"/>
          </a:xfrm>
        </p:grpSpPr>
        <p:sp>
          <p:nvSpPr>
            <p:cNvPr id="85006" name="Line 30"/>
            <p:cNvSpPr>
              <a:spLocks noChangeShapeType="1"/>
            </p:cNvSpPr>
            <p:nvPr/>
          </p:nvSpPr>
          <p:spPr bwMode="auto">
            <a:xfrm>
              <a:off x="4224" y="32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079" name="Text Box 31"/>
            <p:cNvSpPr txBox="1">
              <a:spLocks noChangeArrowheads="1"/>
            </p:cNvSpPr>
            <p:nvPr/>
          </p:nvSpPr>
          <p:spPr bwMode="auto">
            <a:xfrm>
              <a:off x="3648" y="3504"/>
              <a:ext cx="1104" cy="38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2" charset="-122"/>
                </a:rPr>
                <a:t>参数方法</a:t>
              </a:r>
              <a:endParaRPr kumimoji="1"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30080" name="Group 32"/>
          <p:cNvGrpSpPr>
            <a:grpSpLocks/>
          </p:cNvGrpSpPr>
          <p:nvPr/>
        </p:nvGrpSpPr>
        <p:grpSpPr bwMode="auto">
          <a:xfrm>
            <a:off x="1600200" y="5105400"/>
            <a:ext cx="2057400" cy="1066800"/>
            <a:chOff x="1008" y="3216"/>
            <a:chExt cx="1296" cy="672"/>
          </a:xfrm>
        </p:grpSpPr>
        <p:sp>
          <p:nvSpPr>
            <p:cNvPr id="85004" name="Line 33"/>
            <p:cNvSpPr>
              <a:spLocks noChangeShapeType="1"/>
            </p:cNvSpPr>
            <p:nvPr/>
          </p:nvSpPr>
          <p:spPr bwMode="auto">
            <a:xfrm>
              <a:off x="1632" y="32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Text Box 34"/>
            <p:cNvSpPr txBox="1">
              <a:spLocks noChangeArrowheads="1"/>
            </p:cNvSpPr>
            <p:nvPr/>
          </p:nvSpPr>
          <p:spPr bwMode="auto">
            <a:xfrm>
              <a:off x="1008" y="350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非参数方法</a:t>
              </a:r>
              <a:endPara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8646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934200" cy="1123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smtClean="0"/>
              <a:t>变量及其类型</a:t>
            </a:r>
          </a:p>
        </p:txBody>
      </p:sp>
      <p:sp>
        <p:nvSpPr>
          <p:cNvPr id="87043" name="AutoShape 3"/>
          <p:cNvSpPr>
            <a:spLocks noGrp="1" noChangeArrowheads="1"/>
          </p:cNvSpPr>
          <p:nvPr>
            <p:ph idx="1"/>
          </p:nvPr>
        </p:nvSpPr>
        <p:spPr>
          <a:xfrm>
            <a:off x="3094038" y="1768475"/>
            <a:ext cx="2316162" cy="75406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lIns="90488" tIns="44450" rIns="90488" bIns="44450">
            <a:flatTx/>
          </a:bodyPr>
          <a:lstStyle/>
          <a:p>
            <a:pPr algn="ctr" eaLnBrk="1" hangingPunct="1">
              <a:buFontTx/>
              <a:buNone/>
            </a:pPr>
            <a:r>
              <a:rPr lang="zh-CN" altLang="en-US" sz="3500" b="1" smtClean="0">
                <a:solidFill>
                  <a:srgbClr val="FF3300"/>
                </a:solidFill>
                <a:ea typeface="黑体" panose="02010609060101010101" pitchFamily="49" charset="-122"/>
              </a:rPr>
              <a:t>变  量</a:t>
            </a:r>
            <a:endParaRPr lang="zh-CN" altLang="en-US" sz="3500" b="1" smtClean="0">
              <a:solidFill>
                <a:srgbClr val="FF3300"/>
              </a:solidFill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3352800" y="3124200"/>
            <a:ext cx="1752600" cy="1295400"/>
            <a:chOff x="2112" y="1872"/>
            <a:chExt cx="1104" cy="816"/>
          </a:xfrm>
        </p:grpSpPr>
        <p:sp>
          <p:nvSpPr>
            <p:cNvPr id="87059" name="Text Box 5"/>
            <p:cNvSpPr txBox="1">
              <a:spLocks noChangeArrowheads="1"/>
            </p:cNvSpPr>
            <p:nvPr/>
          </p:nvSpPr>
          <p:spPr bwMode="auto">
            <a:xfrm>
              <a:off x="2112" y="2304"/>
              <a:ext cx="1104" cy="38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定序变量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7060" name="Line 6"/>
            <p:cNvSpPr>
              <a:spLocks noChangeShapeType="1"/>
            </p:cNvSpPr>
            <p:nvPr/>
          </p:nvSpPr>
          <p:spPr bwMode="auto">
            <a:xfrm>
              <a:off x="2640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5181600" y="4419600"/>
            <a:ext cx="3581400" cy="1295400"/>
            <a:chOff x="3264" y="2688"/>
            <a:chExt cx="2256" cy="816"/>
          </a:xfrm>
        </p:grpSpPr>
        <p:sp>
          <p:nvSpPr>
            <p:cNvPr id="87055" name="Text Box 8"/>
            <p:cNvSpPr txBox="1">
              <a:spLocks noChangeArrowheads="1"/>
            </p:cNvSpPr>
            <p:nvPr/>
          </p:nvSpPr>
          <p:spPr bwMode="auto">
            <a:xfrm rot="10800000" flipV="1">
              <a:off x="3264" y="3168"/>
              <a:ext cx="1056" cy="3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离散变量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7056" name="Text Box 9"/>
            <p:cNvSpPr txBox="1">
              <a:spLocks noChangeArrowheads="1"/>
            </p:cNvSpPr>
            <p:nvPr/>
          </p:nvSpPr>
          <p:spPr bwMode="auto">
            <a:xfrm rot="10800000" flipV="1">
              <a:off x="4464" y="3168"/>
              <a:ext cx="1056" cy="3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连续变量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7057" name="Line 10"/>
            <p:cNvSpPr>
              <a:spLocks noChangeShapeType="1"/>
            </p:cNvSpPr>
            <p:nvPr/>
          </p:nvSpPr>
          <p:spPr bwMode="auto">
            <a:xfrm>
              <a:off x="4320" y="2688"/>
              <a:ext cx="672" cy="48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8" name="Line 11"/>
            <p:cNvSpPr>
              <a:spLocks noChangeShapeType="1"/>
            </p:cNvSpPr>
            <p:nvPr/>
          </p:nvSpPr>
          <p:spPr bwMode="auto">
            <a:xfrm flipH="1">
              <a:off x="3744" y="2688"/>
              <a:ext cx="576" cy="48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108" name="Group 12"/>
          <p:cNvGrpSpPr>
            <a:grpSpLocks/>
          </p:cNvGrpSpPr>
          <p:nvPr/>
        </p:nvGrpSpPr>
        <p:grpSpPr bwMode="auto">
          <a:xfrm>
            <a:off x="533400" y="2743200"/>
            <a:ext cx="3657600" cy="1676400"/>
            <a:chOff x="336" y="1632"/>
            <a:chExt cx="2304" cy="1056"/>
          </a:xfrm>
        </p:grpSpPr>
        <p:sp>
          <p:nvSpPr>
            <p:cNvPr id="87051" name="Text Box 13"/>
            <p:cNvSpPr txBox="1">
              <a:spLocks noChangeArrowheads="1"/>
            </p:cNvSpPr>
            <p:nvPr/>
          </p:nvSpPr>
          <p:spPr bwMode="auto">
            <a:xfrm>
              <a:off x="336" y="2304"/>
              <a:ext cx="1104" cy="38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定类变量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2" name="Line 14"/>
            <p:cNvSpPr>
              <a:spLocks noChangeShapeType="1"/>
            </p:cNvSpPr>
            <p:nvPr/>
          </p:nvSpPr>
          <p:spPr bwMode="auto">
            <a:xfrm>
              <a:off x="912" y="187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Line 15"/>
            <p:cNvSpPr>
              <a:spLocks noChangeShapeType="1"/>
            </p:cNvSpPr>
            <p:nvPr/>
          </p:nvSpPr>
          <p:spPr bwMode="auto">
            <a:xfrm>
              <a:off x="912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Line 16"/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2113" name="Group 17"/>
          <p:cNvGrpSpPr>
            <a:grpSpLocks/>
          </p:cNvGrpSpPr>
          <p:nvPr/>
        </p:nvGrpSpPr>
        <p:grpSpPr bwMode="auto">
          <a:xfrm>
            <a:off x="4191000" y="3124200"/>
            <a:ext cx="3581400" cy="1295400"/>
            <a:chOff x="2640" y="1872"/>
            <a:chExt cx="2256" cy="816"/>
          </a:xfrm>
        </p:grpSpPr>
        <p:sp>
          <p:nvSpPr>
            <p:cNvPr id="87048" name="Line 18"/>
            <p:cNvSpPr>
              <a:spLocks noChangeShapeType="1"/>
            </p:cNvSpPr>
            <p:nvPr/>
          </p:nvSpPr>
          <p:spPr bwMode="auto">
            <a:xfrm>
              <a:off x="4368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Text Box 19"/>
            <p:cNvSpPr txBox="1">
              <a:spLocks noChangeArrowheads="1"/>
            </p:cNvSpPr>
            <p:nvPr/>
          </p:nvSpPr>
          <p:spPr bwMode="auto">
            <a:xfrm>
              <a:off x="3792" y="2256"/>
              <a:ext cx="1104" cy="432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数字变量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050" name="Line 20"/>
            <p:cNvSpPr>
              <a:spLocks noChangeShapeType="1"/>
            </p:cNvSpPr>
            <p:nvPr/>
          </p:nvSpPr>
          <p:spPr bwMode="auto">
            <a:xfrm>
              <a:off x="2640" y="1872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93964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 fontScale="90000"/>
          </a:bodyPr>
          <a:lstStyle/>
          <a:p>
            <a:pPr eaLnBrk="1" hangingPunct="1"/>
            <a:r>
              <a:rPr lang="zh-CN" altLang="en-US" sz="4000" smtClean="0">
                <a:solidFill>
                  <a:schemeClr val="tx1"/>
                </a:solidFill>
              </a:rPr>
              <a:t>几种常用的统计软件</a:t>
            </a:r>
            <a:br>
              <a:rPr lang="zh-CN" altLang="en-US" sz="4000" smtClean="0">
                <a:solidFill>
                  <a:schemeClr val="tx1"/>
                </a:solidFill>
              </a:rPr>
            </a:br>
            <a:r>
              <a:rPr lang="en-US" altLang="zh-CN" sz="400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Software)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33863" cy="45259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None/>
            </a:pPr>
            <a:r>
              <a:rPr lang="en-US" altLang="zh-CN" sz="4400" b="1" smtClean="0">
                <a:sym typeface="Wingdings" panose="05000000000000000000" pitchFamily="2" charset="2"/>
              </a:rPr>
              <a:t></a:t>
            </a:r>
            <a:r>
              <a:rPr lang="zh-CN" altLang="en-US" sz="3600" b="1" smtClean="0"/>
              <a:t>典型的统计软件</a:t>
            </a:r>
          </a:p>
          <a:p>
            <a:pPr marL="1143000" lvl="1" indent="-457200" eaLnBrk="1" hangingPunct="1"/>
            <a:r>
              <a:rPr lang="en-US" altLang="zh-CN" sz="3000" b="1" smtClean="0">
                <a:latin typeface="Times New Roman" panose="02020603050405020304" pitchFamily="18" charset="0"/>
              </a:rPr>
              <a:t>SAS</a:t>
            </a:r>
          </a:p>
          <a:p>
            <a:pPr marL="1143000" lvl="1" indent="-457200" eaLnBrk="1" hangingPunct="1"/>
            <a:r>
              <a:rPr lang="en-US" altLang="zh-CN" sz="30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SPSS</a:t>
            </a:r>
          </a:p>
          <a:p>
            <a:pPr marL="1143000" lvl="1" indent="-457200" eaLnBrk="1" hangingPunct="1"/>
            <a:r>
              <a:rPr lang="en-US" altLang="zh-CN" sz="3000" b="1" smtClean="0">
                <a:latin typeface="Times New Roman" panose="02020603050405020304" pitchFamily="18" charset="0"/>
              </a:rPr>
              <a:t>STATISTICA</a:t>
            </a:r>
          </a:p>
          <a:p>
            <a:pPr marL="1143000" lvl="1" indent="-457200" eaLnBrk="1" hangingPunct="1"/>
            <a:r>
              <a:rPr lang="en-US" altLang="zh-CN" sz="3000" b="1" smtClean="0">
                <a:latin typeface="Times New Roman" panose="02020603050405020304" pitchFamily="18" charset="0"/>
              </a:rPr>
              <a:t>Excel</a:t>
            </a:r>
          </a:p>
          <a:p>
            <a:pPr marL="1143000" lvl="1" indent="-457200" eaLnBrk="1" hangingPunct="1"/>
            <a:r>
              <a:rPr lang="en-US" altLang="zh-CN" sz="3000" b="1" smtClean="0"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4495800" y="3810000"/>
            <a:ext cx="4114800" cy="2455863"/>
            <a:chOff x="2784" y="2288"/>
            <a:chExt cx="2592" cy="1547"/>
          </a:xfrm>
        </p:grpSpPr>
        <p:grpSp>
          <p:nvGrpSpPr>
            <p:cNvPr id="58373" name="Group 5"/>
            <p:cNvGrpSpPr>
              <a:grpSpLocks/>
            </p:cNvGrpSpPr>
            <p:nvPr/>
          </p:nvGrpSpPr>
          <p:grpSpPr bwMode="auto">
            <a:xfrm>
              <a:off x="3936" y="2288"/>
              <a:ext cx="1440" cy="1547"/>
              <a:chOff x="3936" y="2288"/>
              <a:chExt cx="1440" cy="1547"/>
            </a:xfrm>
          </p:grpSpPr>
          <p:grpSp>
            <p:nvGrpSpPr>
              <p:cNvPr id="58378" name="Group 6"/>
              <p:cNvGrpSpPr>
                <a:grpSpLocks/>
              </p:cNvGrpSpPr>
              <p:nvPr/>
            </p:nvGrpSpPr>
            <p:grpSpPr bwMode="auto">
              <a:xfrm>
                <a:off x="3936" y="2288"/>
                <a:ext cx="1440" cy="1547"/>
                <a:chOff x="4029" y="2240"/>
                <a:chExt cx="1222" cy="1547"/>
              </a:xfrm>
            </p:grpSpPr>
            <p:grpSp>
              <p:nvGrpSpPr>
                <p:cNvPr id="58382" name="Group 7"/>
                <p:cNvGrpSpPr>
                  <a:grpSpLocks/>
                </p:cNvGrpSpPr>
                <p:nvPr/>
              </p:nvGrpSpPr>
              <p:grpSpPr bwMode="auto">
                <a:xfrm>
                  <a:off x="4029" y="2240"/>
                  <a:ext cx="1222" cy="1547"/>
                  <a:chOff x="4029" y="2240"/>
                  <a:chExt cx="1222" cy="1547"/>
                </a:xfrm>
              </p:grpSpPr>
              <p:sp>
                <p:nvSpPr>
                  <p:cNvPr id="58387" name="Freeform 8"/>
                  <p:cNvSpPr>
                    <a:spLocks/>
                  </p:cNvSpPr>
                  <p:nvPr/>
                </p:nvSpPr>
                <p:spPr bwMode="auto">
                  <a:xfrm>
                    <a:off x="4185" y="3291"/>
                    <a:ext cx="923" cy="361"/>
                  </a:xfrm>
                  <a:custGeom>
                    <a:avLst/>
                    <a:gdLst>
                      <a:gd name="T0" fmla="*/ 143 w 923"/>
                      <a:gd name="T1" fmla="*/ 0 h 361"/>
                      <a:gd name="T2" fmla="*/ 0 w 923"/>
                      <a:gd name="T3" fmla="*/ 360 h 361"/>
                      <a:gd name="T4" fmla="*/ 922 w 923"/>
                      <a:gd name="T5" fmla="*/ 360 h 361"/>
                      <a:gd name="T6" fmla="*/ 765 w 923"/>
                      <a:gd name="T7" fmla="*/ 0 h 361"/>
                      <a:gd name="T8" fmla="*/ 143 w 923"/>
                      <a:gd name="T9" fmla="*/ 0 h 3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23" h="361">
                        <a:moveTo>
                          <a:pt x="143" y="0"/>
                        </a:moveTo>
                        <a:lnTo>
                          <a:pt x="0" y="360"/>
                        </a:lnTo>
                        <a:lnTo>
                          <a:pt x="922" y="360"/>
                        </a:lnTo>
                        <a:lnTo>
                          <a:pt x="765" y="0"/>
                        </a:lnTo>
                        <a:lnTo>
                          <a:pt x="143" y="0"/>
                        </a:lnTo>
                      </a:path>
                    </a:pathLst>
                  </a:custGeom>
                  <a:solidFill>
                    <a:srgbClr val="A0A0A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8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3384"/>
                    <a:ext cx="476" cy="161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38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258" y="3344"/>
                    <a:ext cx="764" cy="130"/>
                  </a:xfrm>
                  <a:prstGeom prst="rect">
                    <a:avLst/>
                  </a:prstGeom>
                  <a:solidFill>
                    <a:srgbClr val="A0A0A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390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029" y="2240"/>
                    <a:ext cx="1222" cy="1143"/>
                  </a:xfrm>
                  <a:prstGeom prst="roundRect">
                    <a:avLst>
                      <a:gd name="adj" fmla="val 12440"/>
                    </a:avLst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391" name="Freeform 12"/>
                  <p:cNvSpPr>
                    <a:spLocks/>
                  </p:cNvSpPr>
                  <p:nvPr/>
                </p:nvSpPr>
                <p:spPr bwMode="auto">
                  <a:xfrm>
                    <a:off x="4147" y="3653"/>
                    <a:ext cx="991" cy="134"/>
                  </a:xfrm>
                  <a:custGeom>
                    <a:avLst/>
                    <a:gdLst>
                      <a:gd name="T0" fmla="*/ 39 w 991"/>
                      <a:gd name="T1" fmla="*/ 0 h 134"/>
                      <a:gd name="T2" fmla="*/ 961 w 991"/>
                      <a:gd name="T3" fmla="*/ 0 h 134"/>
                      <a:gd name="T4" fmla="*/ 990 w 991"/>
                      <a:gd name="T5" fmla="*/ 133 h 134"/>
                      <a:gd name="T6" fmla="*/ 0 w 991"/>
                      <a:gd name="T7" fmla="*/ 133 h 134"/>
                      <a:gd name="T8" fmla="*/ 39 w 991"/>
                      <a:gd name="T9" fmla="*/ 0 h 1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1" h="134">
                        <a:moveTo>
                          <a:pt x="39" y="0"/>
                        </a:moveTo>
                        <a:lnTo>
                          <a:pt x="961" y="0"/>
                        </a:lnTo>
                        <a:lnTo>
                          <a:pt x="990" y="133"/>
                        </a:lnTo>
                        <a:lnTo>
                          <a:pt x="0" y="133"/>
                        </a:lnTo>
                        <a:lnTo>
                          <a:pt x="39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383" name="Group 13"/>
                <p:cNvGrpSpPr>
                  <a:grpSpLocks/>
                </p:cNvGrpSpPr>
                <p:nvPr/>
              </p:nvGrpSpPr>
              <p:grpSpPr bwMode="auto">
                <a:xfrm>
                  <a:off x="4167" y="2364"/>
                  <a:ext cx="946" cy="890"/>
                  <a:chOff x="4167" y="2364"/>
                  <a:chExt cx="946" cy="890"/>
                </a:xfrm>
              </p:grpSpPr>
              <p:sp>
                <p:nvSpPr>
                  <p:cNvPr id="58384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2364"/>
                    <a:ext cx="934" cy="875"/>
                  </a:xfrm>
                  <a:prstGeom prst="roundRect">
                    <a:avLst>
                      <a:gd name="adj" fmla="val 12477"/>
                    </a:avLst>
                  </a:prstGeom>
                  <a:solidFill>
                    <a:srgbClr val="C0C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385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4179" y="2379"/>
                    <a:ext cx="934" cy="875"/>
                  </a:xfrm>
                  <a:prstGeom prst="roundRect">
                    <a:avLst>
                      <a:gd name="adj" fmla="val 12477"/>
                    </a:avLst>
                  </a:prstGeom>
                  <a:solidFill>
                    <a:srgbClr val="00008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8386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174" y="2369"/>
                    <a:ext cx="934" cy="875"/>
                  </a:xfrm>
                  <a:prstGeom prst="roundRect">
                    <a:avLst>
                      <a:gd name="adj" fmla="val 12477"/>
                    </a:avLst>
                  </a:prstGeom>
                  <a:solidFill>
                    <a:srgbClr val="404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</p:grpSp>
          <p:sp>
            <p:nvSpPr>
              <p:cNvPr id="102417" name="Rectangle 17"/>
              <p:cNvSpPr>
                <a:spLocks noChangeArrowheads="1"/>
              </p:cNvSpPr>
              <p:nvPr/>
            </p:nvSpPr>
            <p:spPr bwMode="auto">
              <a:xfrm>
                <a:off x="4224" y="2736"/>
                <a:ext cx="8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kumimoji="1" lang="zh-CN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02418" name="Rectangle 18"/>
              <p:cNvSpPr>
                <a:spLocks noChangeArrowheads="1"/>
              </p:cNvSpPr>
              <p:nvPr/>
            </p:nvSpPr>
            <p:spPr bwMode="auto">
              <a:xfrm>
                <a:off x="4080" y="2496"/>
                <a:ext cx="11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STATISTICA</a:t>
                </a:r>
              </a:p>
            </p:txBody>
          </p:sp>
          <p:sp>
            <p:nvSpPr>
              <p:cNvPr id="102419" name="Rectangle 19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5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Excel</a:t>
                </a:r>
              </a:p>
            </p:txBody>
          </p:sp>
        </p:grpSp>
        <p:grpSp>
          <p:nvGrpSpPr>
            <p:cNvPr id="58374" name="Group 20"/>
            <p:cNvGrpSpPr>
              <a:grpSpLocks/>
            </p:cNvGrpSpPr>
            <p:nvPr/>
          </p:nvGrpSpPr>
          <p:grpSpPr bwMode="auto">
            <a:xfrm>
              <a:off x="2784" y="2904"/>
              <a:ext cx="1236" cy="930"/>
              <a:chOff x="2784" y="2904"/>
              <a:chExt cx="1236" cy="930"/>
            </a:xfrm>
          </p:grpSpPr>
          <p:sp>
            <p:nvSpPr>
              <p:cNvPr id="58375" name="laptop"/>
              <p:cNvSpPr>
                <a:spLocks noEditPoints="1" noChangeArrowheads="1"/>
              </p:cNvSpPr>
              <p:nvPr/>
            </p:nvSpPr>
            <p:spPr bwMode="auto">
              <a:xfrm>
                <a:off x="2784" y="2904"/>
                <a:ext cx="1236" cy="930"/>
              </a:xfrm>
              <a:custGeom>
                <a:avLst/>
                <a:gdLst>
                  <a:gd name="T0" fmla="*/ 11 w 21600"/>
                  <a:gd name="T1" fmla="*/ 0 h 21600"/>
                  <a:gd name="T2" fmla="*/ 11 w 21600"/>
                  <a:gd name="T3" fmla="*/ 13 h 21600"/>
                  <a:gd name="T4" fmla="*/ 60 w 21600"/>
                  <a:gd name="T5" fmla="*/ 0 h 21600"/>
                  <a:gd name="T6" fmla="*/ 60 w 21600"/>
                  <a:gd name="T7" fmla="*/ 13 h 21600"/>
                  <a:gd name="T8" fmla="*/ 35 w 21600"/>
                  <a:gd name="T9" fmla="*/ 0 h 21600"/>
                  <a:gd name="T10" fmla="*/ 35 w 21600"/>
                  <a:gd name="T11" fmla="*/ 40 h 21600"/>
                  <a:gd name="T12" fmla="*/ 0 w 21600"/>
                  <a:gd name="T13" fmla="*/ 40 h 21600"/>
                  <a:gd name="T14" fmla="*/ 71 w 21600"/>
                  <a:gd name="T15" fmla="*/ 4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4439 w 21600"/>
                  <a:gd name="T25" fmla="*/ 1858 h 21600"/>
                  <a:gd name="T26" fmla="*/ 17318 w 21600"/>
                  <a:gd name="T27" fmla="*/ 12333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2" name="Rectangle 22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47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2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SAS</a:t>
                </a:r>
              </a:p>
            </p:txBody>
          </p:sp>
          <p:sp>
            <p:nvSpPr>
              <p:cNvPr id="102423" name="Rectangle 23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58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2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SPSS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82661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SPSS </a:t>
            </a:r>
            <a:r>
              <a:rPr lang="zh-CN" altLang="en-US" sz="4000" dirty="0" smtClean="0"/>
              <a:t>简介</a:t>
            </a:r>
            <a:br>
              <a:rPr lang="zh-CN" altLang="en-US" sz="4000" dirty="0" smtClean="0"/>
            </a:br>
            <a:r>
              <a:rPr lang="en-US" altLang="zh-CN" sz="4000" dirty="0" smtClean="0"/>
              <a:t>(</a:t>
            </a:r>
            <a:r>
              <a:rPr lang="en-US" altLang="zh-CN" sz="2800" dirty="0"/>
              <a:t>Statistical Product and Service Solutions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49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统计分析软件（数据分析工具）</a:t>
            </a:r>
          </a:p>
          <a:p>
            <a:pPr eaLnBrk="1" hangingPunct="1"/>
            <a:r>
              <a:rPr lang="zh-CN" altLang="en-US" dirty="0" smtClean="0"/>
              <a:t>使用范围广泛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自然科学、社会科学 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操作简便，基本满足生物统计分析的需要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www.spss.com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www.spssbj.com.cn</a:t>
            </a:r>
            <a:endParaRPr lang="en-US" altLang="zh-CN" dirty="0" smtClean="0"/>
          </a:p>
          <a:p>
            <a:endParaRPr lang="zh-CN" altLang="en-US" dirty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/>
              <a:t>计算机</a:t>
            </a:r>
            <a:r>
              <a:rPr lang="zh-CN" altLang="en-US" dirty="0"/>
              <a:t>无法识别你的统计方面的错误</a:t>
            </a:r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zh-CN" altLang="en-US" dirty="0"/>
              <a:t>错误的方法、错误的数据形式都必然输出错误的</a:t>
            </a:r>
            <a:r>
              <a:rPr lang="zh-CN" altLang="en-US" dirty="0" smtClean="0"/>
              <a:t>结果，虽然</a:t>
            </a:r>
            <a:r>
              <a:rPr lang="zh-CN" altLang="en-US" dirty="0"/>
              <a:t>看上去可能很</a:t>
            </a:r>
            <a:r>
              <a:rPr lang="zh-CN" altLang="en-US" dirty="0" smtClean="0"/>
              <a:t>漂亮</a:t>
            </a:r>
            <a:endParaRPr lang="en-US" altLang="zh-CN" dirty="0" smtClean="0"/>
          </a:p>
          <a:p>
            <a:pPr lvl="1" algn="just">
              <a:lnSpc>
                <a:spcPct val="80000"/>
              </a:lnSpc>
              <a:spcBef>
                <a:spcPct val="0"/>
              </a:spcBef>
            </a:pPr>
            <a:r>
              <a:rPr lang="zh-CN" altLang="en-US" dirty="0" smtClean="0"/>
              <a:t>统计</a:t>
            </a:r>
            <a:r>
              <a:rPr lang="zh-CN" altLang="en-US" dirty="0"/>
              <a:t>软件输出的结果太多、很难都理解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最好的方式是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在使用中学习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2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8607" b="6532"/>
          <a:stretch/>
        </p:blipFill>
        <p:spPr>
          <a:xfrm>
            <a:off x="148821" y="255436"/>
            <a:ext cx="8846358" cy="65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32"/>
            <a:ext cx="7776864" cy="6653212"/>
          </a:xfrm>
        </p:spPr>
      </p:pic>
      <p:sp>
        <p:nvSpPr>
          <p:cNvPr id="7" name="矩形 6"/>
          <p:cNvSpPr/>
          <p:nvPr/>
        </p:nvSpPr>
        <p:spPr>
          <a:xfrm>
            <a:off x="2435424" y="3789040"/>
            <a:ext cx="40479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1599983" rev="600000"/>
              </a:camera>
              <a:lightRig rig="threePt" dir="t"/>
            </a:scene3d>
            <a:sp3d prstMaterial="matte">
              <a:bevelT w="0" h="0"/>
              <a:bevelB w="0" h="0"/>
            </a:sp3d>
          </a:bodyPr>
          <a:lstStyle/>
          <a:p>
            <a:pPr algn="ctr"/>
            <a:r>
              <a:rPr lang="zh-CN" alt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27000">
                    <a:srgbClr val="92D050"/>
                  </a:glow>
                  <a:innerShdw blurRad="63500" dist="50800" dir="10800000">
                    <a:schemeClr val="tx1">
                      <a:alpha val="50000"/>
                    </a:schemeClr>
                  </a:innerShdw>
                </a:effectLst>
              </a:rPr>
              <a:t>的、地、得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27000">
                  <a:srgbClr val="92D050"/>
                </a:glow>
                <a:innerShdw blurRad="63500" dist="50800" dir="10800000">
                  <a:schemeClr val="tx1">
                    <a:alpha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6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23073" b="7470"/>
          <a:stretch/>
        </p:blipFill>
        <p:spPr>
          <a:xfrm>
            <a:off x="100878" y="476672"/>
            <a:ext cx="9027481" cy="61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1"/>
                </a:solidFill>
              </a:rPr>
              <a:t>变量的录入及定义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6781800" cy="4525963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 </a:t>
            </a:r>
            <a:r>
              <a:rPr lang="zh-CN" altLang="en-US" sz="2800" smtClean="0"/>
              <a:t>直接录入</a:t>
            </a:r>
          </a:p>
          <a:p>
            <a:pPr eaLnBrk="1" hangingPunct="1"/>
            <a:r>
              <a:rPr lang="zh-CN" altLang="en-US" sz="2800" smtClean="0"/>
              <a:t> 从</a:t>
            </a:r>
            <a:r>
              <a:rPr lang="en-US" altLang="zh-CN" sz="2800" smtClean="0"/>
              <a:t>Txt</a:t>
            </a:r>
            <a:r>
              <a:rPr lang="zh-CN" altLang="en-US" sz="2800" smtClean="0"/>
              <a:t>、</a:t>
            </a:r>
            <a:r>
              <a:rPr lang="en-US" altLang="zh-CN" sz="2800" smtClean="0"/>
              <a:t>Excel</a:t>
            </a:r>
            <a:r>
              <a:rPr lang="zh-CN" altLang="en-US" sz="2800" smtClean="0"/>
              <a:t>导入</a:t>
            </a:r>
          </a:p>
          <a:p>
            <a:pPr eaLnBrk="1" hangingPunct="1"/>
            <a:r>
              <a:rPr lang="zh-CN" altLang="en-US" sz="2800" smtClean="0"/>
              <a:t> 数据文件的生成 ＊ </a:t>
            </a:r>
            <a:r>
              <a:rPr lang="en-US" altLang="zh-CN" sz="2800" smtClean="0"/>
              <a:t>.sav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172036" name="WordArt 4"/>
          <p:cNvSpPr>
            <a:spLocks noChangeArrowheads="1" noChangeShapeType="1" noTextEdit="1"/>
          </p:cNvSpPr>
          <p:nvPr/>
        </p:nvSpPr>
        <p:spPr bwMode="auto">
          <a:xfrm rot="998194">
            <a:off x="6096000" y="1752600"/>
            <a:ext cx="2595563" cy="6016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6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  <a:contourClr>
                <a:srgbClr val="DCEBF5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4380000" scaled="1"/>
                </a:gradFill>
                <a:latin typeface="宋体" panose="02010600030101010101" pitchFamily="2" charset="-122"/>
              </a:rPr>
              <a:t>SPSS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4380000" scaled="1"/>
              </a:gradFill>
              <a:latin typeface="宋体" panose="02010600030101010101" pitchFamily="2" charset="-122"/>
            </a:endParaRPr>
          </a:p>
        </p:txBody>
      </p:sp>
      <p:graphicFrame>
        <p:nvGraphicFramePr>
          <p:cNvPr id="198662" name="Group 6"/>
          <p:cNvGraphicFramePr>
            <a:graphicFrameLocks noGrp="1"/>
          </p:cNvGraphicFramePr>
          <p:nvPr>
            <p:ph sz="half" idx="2"/>
          </p:nvPr>
        </p:nvGraphicFramePr>
        <p:xfrm>
          <a:off x="685800" y="2819400"/>
          <a:ext cx="6858000" cy="3916365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  <a:gridCol w="1714500"/>
                <a:gridCol w="1714500"/>
              </a:tblGrid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变量的名字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变量值标签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变量类型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Missing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变量缺失值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Width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运算宽度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Columns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列宽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Decimals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小数位数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Align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对齐方式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2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Label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变量名标签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Measure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测量标度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6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91" r="31576" b="14160"/>
          <a:stretch/>
        </p:blipFill>
        <p:spPr>
          <a:xfrm>
            <a:off x="133064" y="404664"/>
            <a:ext cx="8877872" cy="62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什么是统计学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i="1" dirty="0">
                <a:latin typeface="Times New Roman" pitchFamily="18" charset="0"/>
              </a:rPr>
              <a:t>Statistics:</a:t>
            </a:r>
            <a:r>
              <a:rPr lang="en-US" altLang="zh-CN" b="1" dirty="0">
                <a:latin typeface="Times New Roman" pitchFamily="18" charset="0"/>
              </a:rPr>
              <a:t> the science of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collecting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analyzing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presenting</a:t>
            </a:r>
            <a:r>
              <a:rPr lang="en-US" altLang="zh-CN" b="1" dirty="0">
                <a:latin typeface="Times New Roman" pitchFamily="18" charset="0"/>
              </a:rPr>
              <a:t>, and 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interpreting</a:t>
            </a:r>
            <a:r>
              <a:rPr lang="en-US" altLang="zh-CN" b="1" dirty="0">
                <a:latin typeface="Times New Roman" pitchFamily="18" charset="0"/>
              </a:rPr>
              <a:t> data.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</a:p>
          <a:p>
            <a:pPr lvl="3"/>
            <a:r>
              <a:rPr lang="en-US" altLang="zh-CN" sz="2400" dirty="0">
                <a:latin typeface="Times New Roman" pitchFamily="18" charset="0"/>
              </a:rPr>
              <a:t>Copyright 1994-2000 </a:t>
            </a:r>
            <a:r>
              <a:rPr lang="en-US" altLang="zh-CN" sz="2400" dirty="0" err="1">
                <a:latin typeface="Times New Roman" pitchFamily="18" charset="0"/>
              </a:rPr>
              <a:t>Encyclopaedia</a:t>
            </a:r>
            <a:r>
              <a:rPr lang="en-US" altLang="zh-CN" sz="2400" dirty="0">
                <a:latin typeface="Times New Roman" pitchFamily="18" charset="0"/>
              </a:rPr>
              <a:t> Britannica, Inc.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统计学</a:t>
            </a:r>
            <a:r>
              <a:rPr lang="zh-CN" altLang="en-US" b="1" dirty="0"/>
              <a:t>是用以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收集数据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分析数据</a:t>
            </a:r>
            <a:r>
              <a:rPr lang="zh-CN" altLang="en-US" b="1" dirty="0"/>
              <a:t>和由数据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得出结论</a:t>
            </a:r>
            <a:r>
              <a:rPr lang="zh-CN" altLang="en-US" b="1" dirty="0"/>
              <a:t>的一组概念、原则和方法</a:t>
            </a:r>
            <a:r>
              <a:rPr lang="zh-CN" altLang="en-US" b="1" dirty="0" smtClean="0"/>
              <a:t>。</a:t>
            </a:r>
            <a:r>
              <a:rPr lang="zh-CN" altLang="zh-CN" b="1" dirty="0"/>
              <a:t>其目的是探索数据的内在数量规律性，以达到对客观事物的科学</a:t>
            </a:r>
            <a:r>
              <a:rPr lang="zh-CN" altLang="zh-CN" b="1" dirty="0" smtClean="0"/>
              <a:t>认识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 marL="1371600" lvl="3" indent="0">
              <a:buNone/>
            </a:pP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统计是人类思维的一个归纳过程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8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781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4000" dirty="0" smtClean="0">
                <a:solidFill>
                  <a:schemeClr val="tx1"/>
                </a:solidFill>
              </a:rPr>
              <a:t>理论统计与应用统计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80010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eaLnBrk="1" hangingPunct="1">
              <a:buFontTx/>
              <a:buAutoNum type="arabicPeriod"/>
            </a:pPr>
            <a:r>
              <a:rPr lang="zh-CN" altLang="en-US" b="1" dirty="0" smtClean="0"/>
              <a:t>理论统计</a:t>
            </a:r>
          </a:p>
          <a:p>
            <a:pPr marL="1143000" lvl="1" indent="-457200" eaLnBrk="1" hangingPunct="1"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 2" panose="05020102010507070707" pitchFamily="18" charset="2"/>
              </a:rPr>
              <a:t>研究统计学的一般理论</a:t>
            </a:r>
          </a:p>
          <a:p>
            <a:pPr marL="1143000" lvl="1" indent="-457200" eaLnBrk="1" hangingPunct="1"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 2" panose="05020102010507070707" pitchFamily="18" charset="2"/>
              </a:rPr>
              <a:t>研究统计方法的数学原理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>
                <a:sym typeface="Wingdings 2" panose="05020102010507070707" pitchFamily="18" charset="2"/>
              </a:rPr>
              <a:t>应用统计</a:t>
            </a:r>
          </a:p>
          <a:p>
            <a:pPr marL="1143000" lvl="1" indent="-457200" eaLnBrk="1" hangingPunct="1">
              <a:spcBef>
                <a:spcPct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 2" panose="05020102010507070707" pitchFamily="18" charset="2"/>
              </a:rPr>
              <a:t>研究统计学在各领域的具体应用</a:t>
            </a:r>
          </a:p>
          <a:p>
            <a:pPr marL="1143000" lvl="1" indent="-457200" eaLnBrk="1" hangingPunct="1">
              <a:spcBef>
                <a:spcPct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 smtClean="0">
                <a:sym typeface="Wingdings 2" panose="05020102010507070707" pitchFamily="18" charset="2"/>
              </a:rPr>
              <a:t>需要具备统计学的基础知识</a:t>
            </a:r>
            <a:endParaRPr lang="en-US" altLang="zh-CN" dirty="0" smtClean="0">
              <a:sym typeface="Wingdings 2" panose="05020102010507070707" pitchFamily="18" charset="2"/>
            </a:endParaRPr>
          </a:p>
          <a:p>
            <a:pPr marL="1143000" lvl="1" indent="-457200" eaLnBrk="1" hangingPunct="1">
              <a:spcBef>
                <a:spcPct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CN" altLang="en-US" dirty="0" smtClean="0"/>
              <a:t>专门领域的基础知识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30510738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>
            <a:normAutofit/>
          </a:bodyPr>
          <a:lstStyle/>
          <a:p>
            <a:pPr eaLnBrk="1" hangingPunct="1"/>
            <a:r>
              <a:rPr lang="zh-CN" altLang="en-US" dirty="0"/>
              <a:t>统计学的应用领域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219200" y="2133600"/>
            <a:ext cx="6477000" cy="3886200"/>
            <a:chOff x="768" y="1152"/>
            <a:chExt cx="4080" cy="2448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2112" y="1728"/>
              <a:ext cx="1440" cy="1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8980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5000" b="1" dirty="0">
                  <a:solidFill>
                    <a:srgbClr val="FF0000"/>
                  </a:solidFill>
                </a:rPr>
                <a:t>统计学</a:t>
              </a:r>
            </a:p>
          </p:txBody>
        </p:sp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1200" y="1152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zh-CN" altLang="en-US" sz="2800" b="1"/>
                <a:t>经济学</a:t>
              </a:r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768" y="2112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zh-CN" altLang="en-US" sz="2800" b="1"/>
                <a:t>管理学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3552" y="1152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zh-CN" altLang="en-US" sz="2800" b="1" dirty="0" smtClean="0"/>
                <a:t>生物学</a:t>
              </a:r>
              <a:endParaRPr kumimoji="1" lang="zh-CN" altLang="en-US" sz="2800" b="1" dirty="0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3936" y="2160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zh-CN" altLang="en-US" sz="2800" b="1"/>
                <a:t>工程学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152" y="3072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kumimoji="1" lang="zh-CN" altLang="en-US" sz="2800" b="1" dirty="0"/>
                <a:t>社会学</a:t>
              </a:r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H="1" flipV="1">
              <a:off x="2112" y="1440"/>
              <a:ext cx="528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H="1" flipV="1">
              <a:off x="1680" y="2352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H="1">
              <a:off x="2064" y="3024"/>
              <a:ext cx="528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3552" y="240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3072" y="1440"/>
              <a:ext cx="480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AutoShape 15"/>
            <p:cNvSpPr>
              <a:spLocks noChangeArrowheads="1"/>
            </p:cNvSpPr>
            <p:nvPr/>
          </p:nvSpPr>
          <p:spPr bwMode="auto">
            <a:xfrm>
              <a:off x="3696" y="3072"/>
              <a:ext cx="912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35003" dir="1912884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kumimoji="1" lang="en-US" altLang="zh-CN" sz="2800" b="1">
                  <a:solidFill>
                    <a:srgbClr val="FCFEB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…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3168" y="3024"/>
              <a:ext cx="528" cy="2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8457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5859</TotalTime>
  <Words>2146</Words>
  <Application>Microsoft Office PowerPoint</Application>
  <PresentationFormat>全屏显示(4:3)</PresentationFormat>
  <Paragraphs>450</Paragraphs>
  <Slides>62</Slides>
  <Notes>43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黑体</vt:lpstr>
      <vt:lpstr>华文新魏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Wingdings 2</vt:lpstr>
      <vt:lpstr>Office 主题</vt:lpstr>
      <vt:lpstr>剪辑</vt:lpstr>
      <vt:lpstr>Clip</vt:lpstr>
      <vt:lpstr>生物统计学</vt:lpstr>
      <vt:lpstr>第一章  导论</vt:lpstr>
      <vt:lpstr>PowerPoint 演示文稿</vt:lpstr>
      <vt:lpstr>什么是统计学?</vt:lpstr>
      <vt:lpstr>什么是统计学?</vt:lpstr>
      <vt:lpstr>PowerPoint 演示文稿</vt:lpstr>
      <vt:lpstr>什么是统计学?</vt:lpstr>
      <vt:lpstr>理论统计与应用统计</vt:lpstr>
      <vt:lpstr>统计学的应用领域</vt:lpstr>
      <vt:lpstr>PowerPoint 演示文稿</vt:lpstr>
      <vt:lpstr>课程内容</vt:lpstr>
      <vt:lpstr>PowerPoint 演示文稿</vt:lpstr>
      <vt:lpstr>PowerPoint 演示文稿</vt:lpstr>
      <vt:lpstr>PowerPoint 演示文稿</vt:lpstr>
      <vt:lpstr>药物一致性评价</vt:lpstr>
      <vt:lpstr>一致性评价政策</vt:lpstr>
      <vt:lpstr>评价流程</vt:lpstr>
      <vt:lpstr>BE试验总体设计</vt:lpstr>
      <vt:lpstr>统计机器学习</vt:lpstr>
      <vt:lpstr>统计能做什么？</vt:lpstr>
      <vt:lpstr>你相信统计结果吗？</vt:lpstr>
      <vt:lpstr>统计研究中的常见谬误</vt:lpstr>
      <vt:lpstr>课程要求</vt:lpstr>
      <vt:lpstr>参考书目</vt:lpstr>
      <vt:lpstr>PowerPoint 演示文稿</vt:lpstr>
      <vt:lpstr>统计学方法</vt:lpstr>
      <vt:lpstr>描述统计</vt:lpstr>
      <vt:lpstr>推断统计</vt:lpstr>
      <vt:lpstr>PowerPoint 演示文稿</vt:lpstr>
      <vt:lpstr>概念：统计量(statistic)</vt:lpstr>
      <vt:lpstr>PowerPoint 演示文稿</vt:lpstr>
      <vt:lpstr>描述统计与推断统计的关系</vt:lpstr>
      <vt:lpstr>PowerPoint 演示文稿</vt:lpstr>
      <vt:lpstr>资料的搜集</vt:lpstr>
      <vt:lpstr>数据是怎样得到的</vt:lpstr>
      <vt:lpstr>统计调查方式</vt:lpstr>
      <vt:lpstr>普查</vt:lpstr>
      <vt:lpstr>抽样调查</vt:lpstr>
      <vt:lpstr>抽样</vt:lpstr>
      <vt:lpstr>1、随机抽样</vt:lpstr>
      <vt:lpstr>PowerPoint 演示文稿</vt:lpstr>
      <vt:lpstr>PowerPoint 演示文稿</vt:lpstr>
      <vt:lpstr>PowerPoint 演示文稿</vt:lpstr>
      <vt:lpstr>2、系统抽样</vt:lpstr>
      <vt:lpstr>3、典型抽样</vt:lpstr>
      <vt:lpstr>统计数据的误差</vt:lpstr>
      <vt:lpstr>PowerPoint 演示文稿</vt:lpstr>
      <vt:lpstr>四种计量尺度</vt:lpstr>
      <vt:lpstr>定类尺度</vt:lpstr>
      <vt:lpstr>定序尺度</vt:lpstr>
      <vt:lpstr>定距尺度</vt:lpstr>
      <vt:lpstr>定比尺度</vt:lpstr>
      <vt:lpstr>四种计量尺度的比较</vt:lpstr>
      <vt:lpstr>数据类型与统计方法</vt:lpstr>
      <vt:lpstr>变量及其类型</vt:lpstr>
      <vt:lpstr>几种常用的统计软件 (Software)</vt:lpstr>
      <vt:lpstr>SPSS 简介 (Statistical Product and Service Solutions)</vt:lpstr>
      <vt:lpstr>PowerPoint 演示文稿</vt:lpstr>
      <vt:lpstr>PowerPoint 演示文稿</vt:lpstr>
      <vt:lpstr>PowerPoint 演示文稿</vt:lpstr>
      <vt:lpstr>变量的录入及定义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生物统计学</dc:title>
  <dc:creator>Lida</dc:creator>
  <cp:lastModifiedBy>lab</cp:lastModifiedBy>
  <cp:revision>202</cp:revision>
  <dcterms:created xsi:type="dcterms:W3CDTF">2013-03-10T14:32:34Z</dcterms:created>
  <dcterms:modified xsi:type="dcterms:W3CDTF">2019-09-26T02:16:03Z</dcterms:modified>
</cp:coreProperties>
</file>